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3" r:id="rId1"/>
    <p:sldMasterId id="2147483751" r:id="rId2"/>
    <p:sldMasterId id="2147483788" r:id="rId3"/>
    <p:sldMasterId id="2147483800" r:id="rId4"/>
    <p:sldMasterId id="2147483813" r:id="rId5"/>
  </p:sldMasterIdLst>
  <p:notesMasterIdLst>
    <p:notesMasterId r:id="rId20"/>
  </p:notesMasterIdLst>
  <p:handoutMasterIdLst>
    <p:handoutMasterId r:id="rId21"/>
  </p:handoutMasterIdLst>
  <p:sldIdLst>
    <p:sldId id="701" r:id="rId6"/>
    <p:sldId id="454" r:id="rId7"/>
    <p:sldId id="743" r:id="rId8"/>
    <p:sldId id="702" r:id="rId9"/>
    <p:sldId id="678" r:id="rId10"/>
    <p:sldId id="745" r:id="rId11"/>
    <p:sldId id="747" r:id="rId12"/>
    <p:sldId id="749" r:id="rId13"/>
    <p:sldId id="751" r:id="rId14"/>
    <p:sldId id="753" r:id="rId15"/>
    <p:sldId id="757" r:id="rId16"/>
    <p:sldId id="721" r:id="rId17"/>
    <p:sldId id="760" r:id="rId18"/>
    <p:sldId id="649" r:id="rId19"/>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66FFFF"/>
    <a:srgbClr val="CCFF33"/>
    <a:srgbClr val="00CCFF"/>
    <a:srgbClr val="FF0066"/>
    <a:srgbClr val="FFFFFF"/>
    <a:srgbClr val="FFCC00"/>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346" autoAdjust="0"/>
  </p:normalViewPr>
  <p:slideViewPr>
    <p:cSldViewPr snapToObjects="1">
      <p:cViewPr varScale="1">
        <p:scale>
          <a:sx n="88" d="100"/>
          <a:sy n="88" d="100"/>
        </p:scale>
        <p:origin x="11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6"/>
    </p:cViewPr>
  </p:sorterViewPr>
  <p:notesViewPr>
    <p:cSldViewPr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954354E7-34B1-4D25-ABA8-F056C79E04A4}" type="slidenum">
              <a:rPr lang="en-US"/>
              <a:pPr>
                <a:defRPr/>
              </a:pPr>
              <a:t>‹#›</a:t>
            </a:fld>
            <a:endParaRPr lang="en-US"/>
          </a:p>
        </p:txBody>
      </p:sp>
    </p:spTree>
    <p:extLst>
      <p:ext uri="{BB962C8B-B14F-4D97-AF65-F5344CB8AC3E}">
        <p14:creationId xmlns:p14="http://schemas.microsoft.com/office/powerpoint/2010/main" val="262899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51637C1C-2639-487A-AF64-849776CC10CD}" type="slidenum">
              <a:rPr lang="en-US"/>
              <a:pPr>
                <a:defRPr/>
              </a:pPr>
              <a:t>‹#›</a:t>
            </a:fld>
            <a:endParaRPr lang="en-US"/>
          </a:p>
        </p:txBody>
      </p:sp>
    </p:spTree>
    <p:extLst>
      <p:ext uri="{BB962C8B-B14F-4D97-AF65-F5344CB8AC3E}">
        <p14:creationId xmlns:p14="http://schemas.microsoft.com/office/powerpoint/2010/main" val="2675413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mazon.com/Church-Gods-Idea-Marc-Winter/dp/1619968886/ref=sr_1_1?crid=2KD2IEVXLU4Q7&amp;keywords=Was+Church+God%E2%80%99s+Idea%3F+by+Marc+Winter&amp;qid=1657668153&amp;sprefix=was+church+god+s+idea+by+marc+winter+%2Caps%2C37&amp;sr=8-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By Nathan L Morrison</a:t>
            </a:r>
          </a:p>
          <a:p>
            <a:pPr eaLnBrk="1" hangingPunct="1"/>
            <a:r>
              <a:rPr lang="en-US" altLang="en-US" dirty="0"/>
              <a:t>All Scripture given is from NASB unless otherwise stated</a:t>
            </a:r>
          </a:p>
          <a:p>
            <a:pPr eaLnBrk="1" hangingPunct="1"/>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Response to the book, </a:t>
            </a:r>
            <a:r>
              <a:rPr lang="en-US" sz="1200" i="1" u="sng" kern="1200" dirty="0">
                <a:solidFill>
                  <a:schemeClr val="tx1"/>
                </a:solidFill>
                <a:effectLst/>
                <a:latin typeface="Times New Roman" pitchFamily="18" charset="0"/>
                <a:ea typeface="+mn-ea"/>
                <a:cs typeface="+mn-cs"/>
              </a:rPr>
              <a:t>Was Church God’s Idea?</a:t>
            </a:r>
            <a:r>
              <a:rPr lang="en-US" sz="1200" kern="1200" dirty="0">
                <a:solidFill>
                  <a:schemeClr val="tx1"/>
                </a:solidFill>
                <a:effectLst/>
                <a:latin typeface="Times New Roman" pitchFamily="18" charset="0"/>
                <a:ea typeface="+mn-ea"/>
                <a:cs typeface="+mn-cs"/>
              </a:rPr>
              <a:t> by Marc Winter (03/30/2012)</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https://www.amazon.com/Church-Gods-Idea-Marc-Winter/dp/1619968886/ref=sr_1_1?crid=2KD2IEVXLU4Q7&amp;keywords=Was+Church+God%E2%80%99s+Idea%3F+by+Marc+Winter&amp;qid=1657668153&amp;sprefix=was+church+god+s+idea+by+marc+winter+%2Caps%2C37&amp;sr=8-1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1</a:t>
            </a:fld>
            <a:endParaRPr lang="en-US"/>
          </a:p>
        </p:txBody>
      </p:sp>
    </p:spTree>
    <p:extLst>
      <p:ext uri="{BB962C8B-B14F-4D97-AF65-F5344CB8AC3E}">
        <p14:creationId xmlns:p14="http://schemas.microsoft.com/office/powerpoint/2010/main" val="1842219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9816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571500" algn="l"/>
              </a:tabLst>
            </a:pPr>
            <a:r>
              <a:rPr lang="en-US" sz="1100" i="1" u="sng" dirty="0">
                <a:effectLst/>
                <a:latin typeface="Times New Roman" panose="02020603050405020304" pitchFamily="18" charset="0"/>
                <a:ea typeface="Times New Roman" panose="02020603050405020304" pitchFamily="18" charset="0"/>
              </a:rPr>
              <a:t>Was Church God’s Idea?</a:t>
            </a:r>
            <a:r>
              <a:rPr lang="en-US" sz="1100" dirty="0">
                <a:effectLst/>
                <a:latin typeface="Times New Roman" panose="02020603050405020304" pitchFamily="18" charset="0"/>
                <a:ea typeface="Times New Roman" panose="02020603050405020304" pitchFamily="18" charset="0"/>
              </a:rPr>
              <a:t> by Marc Winter (03/30/2012):</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author set up a Facebook (FB) page, the book is for sale </a:t>
            </a:r>
            <a:r>
              <a:rPr lang="en-US" sz="1100" dirty="0">
                <a:solidFill>
                  <a:srgbClr val="0000FF"/>
                </a:solidFill>
                <a:effectLst/>
                <a:latin typeface="Times New Roman" panose="02020603050405020304" pitchFamily="18" charset="0"/>
                <a:ea typeface="Times New Roman" panose="02020603050405020304" pitchFamily="18" charset="0"/>
              </a:rPr>
              <a:t>at </a:t>
            </a:r>
            <a:r>
              <a:rPr lang="en-US" sz="1200" u="sng" dirty="0">
                <a:solidFill>
                  <a:srgbClr val="0000FF"/>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https://www.amazon.com/Church-Gods-Idea-Marc-Winter/dp/1619968886/ref=sr_1_1?crid=2KD2IEVXLU4Q7&amp;keywords=Was+Church+God%E2%80%99s+Idea%3F+by+Marc+Winter&amp;qid=1657668153&amp;sprefix=was+church+god+s+idea+by+marc+winter+%2Caps%2C37&amp;sr=8-1</a:t>
            </a:r>
            <a:r>
              <a:rPr lang="en-US" sz="1200" dirty="0">
                <a:solidFill>
                  <a:srgbClr val="0000FF"/>
                </a:solidFill>
                <a:effectLst/>
                <a:latin typeface="Times New Roman" panose="02020603050405020304" pitchFamily="18" charset="0"/>
                <a:ea typeface="Times New Roman" panose="02020603050405020304" pitchFamily="18" charset="0"/>
              </a:rPr>
              <a:t> </a:t>
            </a:r>
            <a:r>
              <a:rPr lang="en-US" sz="1100" dirty="0">
                <a:solidFill>
                  <a:srgbClr val="0000FF"/>
                </a:solidFill>
                <a:effectLst/>
                <a:latin typeface="Times New Roman" panose="02020603050405020304" pitchFamily="18" charset="0"/>
                <a:ea typeface="Times New Roman" panose="02020603050405020304" pitchFamily="18" charset="0"/>
              </a:rPr>
              <a:t> </a:t>
            </a:r>
            <a:endParaRPr lang="en-US" sz="1200" dirty="0">
              <a:solidFill>
                <a:srgbClr val="0000FF"/>
              </a:solidFill>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He says Jesus set up His </a:t>
            </a:r>
            <a:r>
              <a:rPr lang="en-US" sz="1100" i="1" dirty="0">
                <a:effectLst/>
                <a:latin typeface="Times New Roman" panose="02020603050405020304" pitchFamily="18" charset="0"/>
                <a:ea typeface="Times New Roman" panose="02020603050405020304" pitchFamily="18" charset="0"/>
              </a:rPr>
              <a:t>“</a:t>
            </a:r>
            <a:r>
              <a:rPr lang="en-US" sz="1100" i="1" dirty="0" err="1">
                <a:effectLst/>
                <a:latin typeface="Times New Roman" panose="02020603050405020304" pitchFamily="18" charset="0"/>
                <a:ea typeface="Times New Roman" panose="02020603050405020304" pitchFamily="18" charset="0"/>
              </a:rPr>
              <a:t>ekklesia</a:t>
            </a:r>
            <a:r>
              <a:rPr lang="en-US" sz="1100" i="1" dirty="0">
                <a:effectLst/>
                <a:latin typeface="Times New Roman" panose="02020603050405020304" pitchFamily="18" charset="0"/>
                <a:ea typeface="Times New Roman" panose="02020603050405020304" pitchFamily="18" charset="0"/>
              </a:rPr>
              <a:t>” (G1577), </a:t>
            </a:r>
            <a:r>
              <a:rPr lang="en-US" sz="1100" dirty="0">
                <a:effectLst/>
                <a:latin typeface="Times New Roman" panose="02020603050405020304" pitchFamily="18" charset="0"/>
                <a:ea typeface="Times New Roman" panose="02020603050405020304" pitchFamily="18" charset="0"/>
              </a:rPr>
              <a:t>and that translators intentionally mistranslated it as “church” to keep people slaves to the rule of man.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On his FB page dated 02/07/13 he claims Heb. 13:17 about obeying the elders is intentionally mistranslated to keep people “imprisoned in an institutional religious jail.”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He says Mark 10:42-45 shows Jesus taught no man was to “lord over, control or exercise authority over each other as the gentiles do.”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He also took I Peter 5:1-3 to show Peter taught the elders were not to “lord over or control God's people.”</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2</a:t>
            </a:fld>
            <a:endParaRPr lang="en-US"/>
          </a:p>
        </p:txBody>
      </p:sp>
    </p:spTree>
    <p:extLst>
      <p:ext uri="{BB962C8B-B14F-4D97-AF65-F5344CB8AC3E}">
        <p14:creationId xmlns:p14="http://schemas.microsoft.com/office/powerpoint/2010/main" val="354942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7498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Apostles &amp; Prophets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b="1" dirty="0">
                <a:effectLst/>
                <a:latin typeface="Times New Roman" panose="02020603050405020304" pitchFamily="18" charset="0"/>
                <a:ea typeface="Times New Roman" panose="02020603050405020304" pitchFamily="18" charset="0"/>
              </a:rPr>
              <a:t>Apostles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Acts 1:21-22: One must have been with Christ from His baptism to His resurrection and must have been an eyewitness.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i="1" dirty="0">
                <a:effectLst/>
                <a:latin typeface="Times New Roman" panose="02020603050405020304" pitchFamily="18" charset="0"/>
                <a:ea typeface="Times New Roman" panose="02020603050405020304" pitchFamily="18" charset="0"/>
              </a:rPr>
              <a:t>Acts 9:</a:t>
            </a:r>
            <a:r>
              <a:rPr lang="en-US" sz="1100" dirty="0">
                <a:effectLst/>
                <a:latin typeface="Times New Roman" panose="02020603050405020304" pitchFamily="18" charset="0"/>
                <a:ea typeface="Times New Roman" panose="02020603050405020304" pitchFamily="18" charset="0"/>
              </a:rPr>
              <a:t> Paul (an exception) was handpicked by Christ, and became an eyewitness to His resurrection. (Acts 22:8; I Cor. 15:8)</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This position was unique to the 1</a:t>
            </a:r>
            <a:r>
              <a:rPr lang="en-US" sz="1100" baseline="30000" dirty="0">
                <a:effectLst/>
                <a:latin typeface="Times New Roman" panose="02020603050405020304" pitchFamily="18" charset="0"/>
                <a:ea typeface="Times New Roman" panose="02020603050405020304" pitchFamily="18" charset="0"/>
              </a:rPr>
              <a:t>st</a:t>
            </a:r>
            <a:r>
              <a:rPr lang="en-US" sz="1100" dirty="0">
                <a:effectLst/>
                <a:latin typeface="Times New Roman" panose="02020603050405020304" pitchFamily="18" charset="0"/>
                <a:ea typeface="Times New Roman" panose="02020603050405020304" pitchFamily="18" charset="0"/>
              </a:rPr>
              <a:t> century – no longer held by men.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However, the word “Apostle” means ““Messengers, sent ones, or he that is sent.”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In that sense, there can still be apostles, or emissaries sent by a group or a church, such as was the case for Paul and Barnabas being sent out by the church at Antioch (14:14).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b="1" dirty="0">
                <a:effectLst/>
                <a:latin typeface="Times New Roman" panose="02020603050405020304" pitchFamily="18" charset="0"/>
                <a:ea typeface="Times New Roman" panose="02020603050405020304" pitchFamily="18" charset="0"/>
              </a:rPr>
              <a:t>Prophets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Deut. 18:20-22: A prophet is one who speaks for God by God, and his word must come to pass 100% of the time. Can be trusted.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If a prophet speaks for God and it does not come to pass (even once) he is a false prophet and will be judged by God.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There is no longer any need for direct revelation from God since His word is complete (I Cor. 13:8-10; Gal. 1:6-9; Jude 3).</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286000" algn="l"/>
              </a:tabLst>
            </a:pPr>
            <a:r>
              <a:rPr lang="en-US" sz="1100" dirty="0">
                <a:effectLst/>
                <a:latin typeface="Times New Roman" panose="02020603050405020304" pitchFamily="18" charset="0"/>
                <a:ea typeface="Times New Roman" panose="02020603050405020304" pitchFamily="18" charset="0"/>
              </a:rPr>
              <a:t>This rules out apostles, any man, or even an angel from Heaven teaching a new gospel – all will be accursed!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Any prophets today are false prophets, and there have been many! (Mohammed, Joseph Smith, Ellen G. White, Harold Camping, etc.)</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These positions are unique to the 1</a:t>
            </a:r>
            <a:r>
              <a:rPr lang="en-US" sz="1100" baseline="30000" dirty="0">
                <a:effectLst/>
                <a:latin typeface="Times New Roman" panose="02020603050405020304" pitchFamily="18" charset="0"/>
                <a:ea typeface="Times New Roman" panose="02020603050405020304" pitchFamily="18" charset="0"/>
              </a:rPr>
              <a:t>st</a:t>
            </a:r>
            <a:r>
              <a:rPr lang="en-US" sz="1100" dirty="0">
                <a:effectLst/>
                <a:latin typeface="Times New Roman" panose="02020603050405020304" pitchFamily="18" charset="0"/>
                <a:ea typeface="Times New Roman" panose="02020603050405020304" pitchFamily="18" charset="0"/>
              </a:rPr>
              <a:t> century and have no use today.</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2129798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Apostles &amp; Prophets </a:t>
            </a:r>
          </a:p>
          <a:p>
            <a:pPr marL="742950" marR="0" lvl="1" indent="-285750" algn="l" defTabSz="914400" rtl="0" eaLnBrk="0" fontAlgn="base" latinLnBrk="0" hangingPunct="0">
              <a:lnSpc>
                <a:spcPct val="100000"/>
              </a:lnSpc>
              <a:spcBef>
                <a:spcPts val="0"/>
              </a:spcBef>
              <a:spcAft>
                <a:spcPts val="0"/>
              </a:spcAft>
              <a:buClrTx/>
              <a:buSzTx/>
              <a:buFont typeface="+mj-lt"/>
              <a:buAutoNum type="alphaUcPeriod"/>
              <a:tabLst>
                <a:tab pos="914400" algn="l"/>
              </a:tabLst>
              <a:defRPr/>
            </a:pPr>
            <a:r>
              <a:rPr lang="en-US" sz="1200" b="1" dirty="0">
                <a:effectLst/>
                <a:latin typeface="Times New Roman" panose="02020603050405020304" pitchFamily="18" charset="0"/>
                <a:ea typeface="Times New Roman" panose="02020603050405020304" pitchFamily="18" charset="0"/>
              </a:rPr>
              <a:t>Evangelists (Preachers) </a:t>
            </a:r>
          </a:p>
          <a:p>
            <a:pPr marL="1143000" marR="0" lvl="2" indent="-228600">
              <a:spcBef>
                <a:spcPts val="0"/>
              </a:spcBef>
              <a:spcAft>
                <a:spcPts val="0"/>
              </a:spcAft>
              <a:buFont typeface="+mj-lt"/>
              <a:buAutoNum type="arabicPeriod"/>
              <a:tabLst>
                <a:tab pos="1485900" algn="l"/>
              </a:tabLst>
            </a:pPr>
            <a:r>
              <a:rPr lang="en-US" sz="1100" i="1" dirty="0">
                <a:effectLst/>
                <a:latin typeface="Times New Roman" panose="02020603050405020304" pitchFamily="18" charset="0"/>
                <a:ea typeface="Times New Roman" panose="02020603050405020304" pitchFamily="18" charset="0"/>
              </a:rPr>
              <a:t>Euaggelistes (G2099) [</a:t>
            </a:r>
            <a:r>
              <a:rPr lang="en-US" sz="1100" i="1" dirty="0" err="1">
                <a:effectLst/>
                <a:latin typeface="Times New Roman" panose="02020603050405020304" pitchFamily="18" charset="0"/>
                <a:ea typeface="Times New Roman" panose="02020603050405020304" pitchFamily="18" charset="0"/>
              </a:rPr>
              <a:t>yoo</a:t>
            </a:r>
            <a:r>
              <a:rPr lang="en-US" sz="1100" i="1" dirty="0">
                <a:effectLst/>
                <a:latin typeface="Times New Roman" panose="02020603050405020304" pitchFamily="18" charset="0"/>
                <a:ea typeface="Times New Roman" panose="02020603050405020304" pitchFamily="18" charset="0"/>
              </a:rPr>
              <a:t>-ang-</a:t>
            </a:r>
            <a:r>
              <a:rPr lang="en-US" sz="1100" i="1" dirty="0" err="1">
                <a:effectLst/>
                <a:latin typeface="Times New Roman" panose="02020603050405020304" pitchFamily="18" charset="0"/>
                <a:ea typeface="Times New Roman" panose="02020603050405020304" pitchFamily="18" charset="0"/>
              </a:rPr>
              <a:t>ghel</a:t>
            </a:r>
            <a:r>
              <a:rPr lang="en-US" sz="1100" i="1" dirty="0">
                <a:effectLst/>
                <a:latin typeface="Times New Roman" panose="02020603050405020304" pitchFamily="18" charset="0"/>
                <a:ea typeface="Times New Roman" panose="02020603050405020304" pitchFamily="18" charset="0"/>
              </a:rPr>
              <a:t>-is-</a:t>
            </a:r>
            <a:r>
              <a:rPr lang="en-US" sz="1100" i="1" dirty="0" err="1">
                <a:effectLst/>
                <a:latin typeface="Times New Roman" panose="02020603050405020304" pitchFamily="18" charset="0"/>
                <a:ea typeface="Times New Roman" panose="02020603050405020304" pitchFamily="18" charset="0"/>
              </a:rPr>
              <a:t>tace</a:t>
            </a:r>
            <a:r>
              <a:rPr lang="en-US" sz="1100" i="1" dirty="0">
                <a:effectLst/>
                <a:latin typeface="Times New Roman" panose="02020603050405020304" pitchFamily="18" charset="0"/>
                <a:ea typeface="Times New Roman" panose="02020603050405020304" pitchFamily="18" charset="0"/>
              </a:rPr>
              <a:t>’]:</a:t>
            </a:r>
            <a:r>
              <a:rPr lang="en-US" sz="1100" dirty="0">
                <a:effectLst/>
                <a:latin typeface="Times New Roman" panose="02020603050405020304" pitchFamily="18" charset="0"/>
                <a:ea typeface="Times New Roman" panose="02020603050405020304" pitchFamily="18" charset="0"/>
              </a:rPr>
              <a:t> from </a:t>
            </a:r>
            <a:r>
              <a:rPr lang="en-US" sz="1100" i="1" dirty="0">
                <a:effectLst/>
                <a:latin typeface="Times New Roman" panose="02020603050405020304" pitchFamily="18" charset="0"/>
                <a:ea typeface="Times New Roman" panose="02020603050405020304" pitchFamily="18" charset="0"/>
              </a:rPr>
              <a:t>2097;</a:t>
            </a:r>
            <a:r>
              <a:rPr lang="en-US" sz="1100" dirty="0">
                <a:effectLst/>
                <a:latin typeface="Times New Roman" panose="02020603050405020304" pitchFamily="18" charset="0"/>
                <a:ea typeface="Times New Roman" panose="02020603050405020304" pitchFamily="18" charset="0"/>
              </a:rPr>
              <a:t> a preacher of the gospel: evangelist.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i="1" dirty="0" err="1">
                <a:effectLst/>
                <a:latin typeface="Times New Roman" panose="02020603050405020304" pitchFamily="18" charset="0"/>
                <a:ea typeface="Times New Roman" panose="02020603050405020304" pitchFamily="18" charset="0"/>
              </a:rPr>
              <a:t>Euaggelizo</a:t>
            </a:r>
            <a:r>
              <a:rPr lang="en-US" sz="1100" i="1" dirty="0">
                <a:effectLst/>
                <a:latin typeface="Times New Roman" panose="02020603050405020304" pitchFamily="18" charset="0"/>
                <a:ea typeface="Times New Roman" panose="02020603050405020304" pitchFamily="18" charset="0"/>
              </a:rPr>
              <a:t> (G2097) [</a:t>
            </a:r>
            <a:r>
              <a:rPr lang="en-US" sz="1100" i="1" dirty="0" err="1">
                <a:effectLst/>
                <a:latin typeface="Times New Roman" panose="02020603050405020304" pitchFamily="18" charset="0"/>
                <a:ea typeface="Times New Roman" panose="02020603050405020304" pitchFamily="18" charset="0"/>
              </a:rPr>
              <a:t>yoo</a:t>
            </a:r>
            <a:r>
              <a:rPr lang="en-US" sz="1100" i="1" dirty="0">
                <a:effectLst/>
                <a:latin typeface="Times New Roman" panose="02020603050405020304" pitchFamily="18" charset="0"/>
                <a:ea typeface="Times New Roman" panose="02020603050405020304" pitchFamily="18" charset="0"/>
              </a:rPr>
              <a:t>-ang-</a:t>
            </a:r>
            <a:r>
              <a:rPr lang="en-US" sz="1100" i="1" dirty="0" err="1">
                <a:effectLst/>
                <a:latin typeface="Times New Roman" panose="02020603050405020304" pitchFamily="18" charset="0"/>
                <a:ea typeface="Times New Roman" panose="02020603050405020304" pitchFamily="18" charset="0"/>
              </a:rPr>
              <a:t>ghel</a:t>
            </a:r>
            <a:r>
              <a:rPr lang="en-US" sz="1100" i="1" dirty="0">
                <a:effectLst/>
                <a:latin typeface="Times New Roman" panose="02020603050405020304" pitchFamily="18" charset="0"/>
                <a:ea typeface="Times New Roman" panose="02020603050405020304" pitchFamily="18" charset="0"/>
              </a:rPr>
              <a:t>-id’-zo]:</a:t>
            </a:r>
            <a:r>
              <a:rPr lang="en-US" sz="1100" dirty="0">
                <a:effectLst/>
                <a:latin typeface="Times New Roman" panose="02020603050405020304" pitchFamily="18" charset="0"/>
                <a:ea typeface="Times New Roman" panose="02020603050405020304" pitchFamily="18" charset="0"/>
              </a:rPr>
              <a:t> to announce good news ("evangelize") especially the gospel: declare, bring (declare, show) glad (good) tidings, preach (the gospel).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Evangelist(s) only appears three times: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Acts 21:8: Philip the evangelist (</a:t>
            </a:r>
            <a:r>
              <a:rPr lang="en-US" sz="1100" i="1" dirty="0">
                <a:effectLst/>
                <a:latin typeface="Times New Roman" panose="02020603050405020304" pitchFamily="18" charset="0"/>
                <a:ea typeface="Times New Roman" panose="02020603050405020304" pitchFamily="18" charset="0"/>
              </a:rPr>
              <a:t>Acts 8:</a:t>
            </a:r>
            <a:r>
              <a:rPr lang="en-US" sz="1100" dirty="0">
                <a:effectLst/>
                <a:latin typeface="Times New Roman" panose="02020603050405020304" pitchFamily="18" charset="0"/>
                <a:ea typeface="Times New Roman" panose="02020603050405020304" pitchFamily="18" charset="0"/>
              </a:rPr>
              <a:t> Preached to the Eunuch).</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II Tim. 4:2, 5: Timothy told to work as an evangelist, to preach.</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Eph. 4:11: A position given as a “gift to men” from Jesus.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Rom. 10:14: Preachers (Evangelists) are still needed today!</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319585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Apostles &amp; Prophets </a:t>
            </a:r>
          </a:p>
          <a:p>
            <a:pPr marL="742950" marR="0" lvl="1" indent="-285750" algn="l" defTabSz="914400" rtl="0" eaLnBrk="0" fontAlgn="base" latinLnBrk="0" hangingPunct="0">
              <a:lnSpc>
                <a:spcPct val="100000"/>
              </a:lnSpc>
              <a:spcBef>
                <a:spcPts val="0"/>
              </a:spcBef>
              <a:spcAft>
                <a:spcPts val="0"/>
              </a:spcAft>
              <a:buClrTx/>
              <a:buSzTx/>
              <a:buFont typeface="+mj-lt"/>
              <a:buAutoNum type="alphaUcPeriod"/>
              <a:tabLst>
                <a:tab pos="914400" algn="l"/>
              </a:tabLst>
              <a:defRPr/>
            </a:pPr>
            <a:r>
              <a:rPr lang="en-US" sz="1200" b="1" dirty="0">
                <a:effectLst/>
                <a:latin typeface="Times New Roman" panose="02020603050405020304" pitchFamily="18" charset="0"/>
                <a:ea typeface="Times New Roman" panose="02020603050405020304" pitchFamily="18" charset="0"/>
              </a:rPr>
              <a:t>Evangelists (Preachers) </a:t>
            </a: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Pastors (Elders)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Some teach that the office of a pastor is separate and apart from the eldership. That it is the function of evangelists with leadership abilities.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Many preachers called, “Pastor” among other things (“Reverend”)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i="1" dirty="0">
                <a:effectLst/>
                <a:latin typeface="Times New Roman" panose="02020603050405020304" pitchFamily="18" charset="0"/>
                <a:ea typeface="Times New Roman" panose="02020603050405020304" pitchFamily="18" charset="0"/>
              </a:rPr>
              <a:t>Poimen (G4166) [</a:t>
            </a:r>
            <a:r>
              <a:rPr lang="en-US" sz="1100" i="1" dirty="0" err="1">
                <a:effectLst/>
                <a:latin typeface="Times New Roman" panose="02020603050405020304" pitchFamily="18" charset="0"/>
                <a:ea typeface="Times New Roman" panose="02020603050405020304" pitchFamily="18" charset="0"/>
              </a:rPr>
              <a:t>poy</a:t>
            </a:r>
            <a:r>
              <a:rPr lang="en-US" sz="1100" i="1" dirty="0">
                <a:effectLst/>
                <a:latin typeface="Times New Roman" panose="02020603050405020304" pitchFamily="18" charset="0"/>
                <a:ea typeface="Times New Roman" panose="02020603050405020304" pitchFamily="18" charset="0"/>
              </a:rPr>
              <a:t>-mane']: </a:t>
            </a:r>
            <a:r>
              <a:rPr lang="en-US" sz="1100" dirty="0">
                <a:effectLst/>
                <a:latin typeface="Times New Roman" panose="02020603050405020304" pitchFamily="18" charset="0"/>
                <a:ea typeface="Times New Roman" panose="02020603050405020304" pitchFamily="18" charset="0"/>
              </a:rPr>
              <a:t>a shepherd (literally or figuratively): shepherd, pastor.</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Who was given the job of shepherd? Elders? Or Preachers?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Acts 20:28: The elders of the church at Ephesus were gathered (20:17) and were told the Holy Spirit made them “overseers” to shepherd the flock (the church).</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057400" algn="l"/>
                <a:tab pos="2286000" algn="l"/>
              </a:tabLst>
            </a:pPr>
            <a:r>
              <a:rPr lang="en-US" sz="1100" dirty="0">
                <a:effectLst/>
                <a:latin typeface="Times New Roman" panose="02020603050405020304" pitchFamily="18" charset="0"/>
                <a:ea typeface="Times New Roman" panose="02020603050405020304" pitchFamily="18" charset="0"/>
              </a:rPr>
              <a:t>Overseer: </a:t>
            </a:r>
            <a:r>
              <a:rPr lang="en-US" sz="1100" i="1" dirty="0" err="1">
                <a:effectLst/>
                <a:latin typeface="Times New Roman" panose="02020603050405020304" pitchFamily="18" charset="0"/>
                <a:ea typeface="TITUS Cyberbit Basic" panose="02020603050405020304" pitchFamily="18" charset="0"/>
              </a:rPr>
              <a:t>episkopos</a:t>
            </a:r>
            <a:r>
              <a:rPr lang="en-US" sz="1100" i="1" dirty="0">
                <a:effectLst/>
                <a:latin typeface="Times New Roman" panose="02020603050405020304" pitchFamily="18" charset="0"/>
                <a:ea typeface="TITUS Cyberbit Basic" panose="02020603050405020304" pitchFamily="18" charset="0"/>
              </a:rPr>
              <a:t> (G1985):</a:t>
            </a:r>
            <a:r>
              <a:rPr lang="en-US" sz="1100" dirty="0">
                <a:effectLst/>
                <a:latin typeface="Times New Roman" panose="02020603050405020304" pitchFamily="18" charset="0"/>
                <a:ea typeface="TITUS Cyberbit Basic" panose="02020603050405020304" pitchFamily="18" charset="0"/>
              </a:rPr>
              <a:t> a superintendent; bishop, elder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 Pet. 5:1-3: Peter, as a “fellow elder,” exhorted elders to shepherd the flock, “exercising oversight” in a way “not lording it over” their charge.</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286000" algn="l"/>
              </a:tabLst>
            </a:pPr>
            <a:r>
              <a:rPr lang="en-US" sz="1100" dirty="0">
                <a:effectLst/>
                <a:latin typeface="Times New Roman" panose="02020603050405020304" pitchFamily="18" charset="0"/>
                <a:ea typeface="Times New Roman" panose="02020603050405020304" pitchFamily="18" charset="0"/>
              </a:rPr>
              <a:t>Oversight: </a:t>
            </a:r>
            <a:r>
              <a:rPr lang="en-US" sz="1100" i="1" dirty="0" err="1">
                <a:effectLst/>
                <a:latin typeface="Times New Roman" panose="02020603050405020304" pitchFamily="18" charset="0"/>
                <a:ea typeface="Times New Roman" panose="02020603050405020304" pitchFamily="18" charset="0"/>
              </a:rPr>
              <a:t>episkopeo</a:t>
            </a:r>
            <a:r>
              <a:rPr lang="en-US" sz="1100" i="1" dirty="0">
                <a:effectLst/>
                <a:latin typeface="Times New Roman" panose="02020603050405020304" pitchFamily="18" charset="0"/>
                <a:ea typeface="Times New Roman" panose="02020603050405020304" pitchFamily="18" charset="0"/>
              </a:rPr>
              <a:t>̄ (G1983):</a:t>
            </a:r>
            <a:r>
              <a:rPr lang="en-US" sz="1100" dirty="0">
                <a:effectLst/>
                <a:latin typeface="Times New Roman" panose="02020603050405020304" pitchFamily="18" charset="0"/>
                <a:ea typeface="Times New Roman" panose="02020603050405020304" pitchFamily="18" charset="0"/>
              </a:rPr>
              <a:t> to oversee; by implication to beware: look diligently, take the oversight.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Shepherd: </a:t>
            </a:r>
            <a:r>
              <a:rPr lang="en-US" sz="1100" i="1" dirty="0" err="1">
                <a:effectLst/>
                <a:latin typeface="Times New Roman" panose="02020603050405020304" pitchFamily="18" charset="0"/>
                <a:ea typeface="Times New Roman" panose="02020603050405020304" pitchFamily="18" charset="0"/>
              </a:rPr>
              <a:t>Poimaino</a:t>
            </a:r>
            <a:r>
              <a:rPr lang="en-US" sz="1100" i="1" dirty="0">
                <a:effectLst/>
                <a:latin typeface="Times New Roman" panose="02020603050405020304" pitchFamily="18" charset="0"/>
                <a:ea typeface="Times New Roman" panose="02020603050405020304" pitchFamily="18" charset="0"/>
              </a:rPr>
              <a:t> (G4165) [</a:t>
            </a:r>
            <a:r>
              <a:rPr lang="en-US" sz="1100" i="1" dirty="0" err="1">
                <a:effectLst/>
                <a:latin typeface="Times New Roman" panose="02020603050405020304" pitchFamily="18" charset="0"/>
                <a:ea typeface="Times New Roman" panose="02020603050405020304" pitchFamily="18" charset="0"/>
              </a:rPr>
              <a:t>poy</a:t>
            </a:r>
            <a:r>
              <a:rPr lang="en-US" sz="1100" i="1" dirty="0">
                <a:effectLst/>
                <a:latin typeface="Times New Roman" panose="02020603050405020304" pitchFamily="18" charset="0"/>
                <a:ea typeface="Times New Roman" panose="02020603050405020304" pitchFamily="18" charset="0"/>
              </a:rPr>
              <a:t>-</a:t>
            </a:r>
            <a:r>
              <a:rPr lang="en-US" sz="1100" i="1" dirty="0" err="1">
                <a:effectLst/>
                <a:latin typeface="Times New Roman" panose="02020603050405020304" pitchFamily="18" charset="0"/>
                <a:ea typeface="Times New Roman" panose="02020603050405020304" pitchFamily="18" charset="0"/>
              </a:rPr>
              <a:t>mah'ee</a:t>
            </a:r>
            <a:r>
              <a:rPr lang="en-US" sz="1100" i="1" dirty="0">
                <a:effectLst/>
                <a:latin typeface="Times New Roman" panose="02020603050405020304" pitchFamily="18" charset="0"/>
                <a:ea typeface="Times New Roman" panose="02020603050405020304" pitchFamily="18" charset="0"/>
              </a:rPr>
              <a:t>-no]: </a:t>
            </a:r>
            <a:r>
              <a:rPr lang="en-US" sz="1100" dirty="0">
                <a:effectLst/>
                <a:latin typeface="Times New Roman" panose="02020603050405020304" pitchFamily="18" charset="0"/>
                <a:ea typeface="Times New Roman" panose="02020603050405020304" pitchFamily="18" charset="0"/>
              </a:rPr>
              <a:t>from 4166; to tend as a shepherd of (figuratively, supervisor): feed (cattle), rule, shepherding (verb).</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Elders are pastors, and their job is to have oversight and to “shepherd the flock of God!” (Acts 20:28; I Pet. 5:2)</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Elders are appointed by God and given as “gifts to men” by Christ, so are to be submitted to, but even they must “exercise oversight” so as to not lord it over anyone, for in so doing they sin!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Heb. 13:17; I Tim. 5:17: It is right to submit to them for they have the “rule” over the church of God, as long as they do not abuse their position!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Elders (Pastors) are still needed today!</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13775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Apostles &amp; Prophets </a:t>
            </a:r>
          </a:p>
          <a:p>
            <a:pPr marL="742950" marR="0" lvl="1" indent="-285750" algn="l" defTabSz="914400" rtl="0" eaLnBrk="0" fontAlgn="base" latinLnBrk="0" hangingPunct="0">
              <a:lnSpc>
                <a:spcPct val="100000"/>
              </a:lnSpc>
              <a:spcBef>
                <a:spcPts val="0"/>
              </a:spcBef>
              <a:spcAft>
                <a:spcPts val="0"/>
              </a:spcAft>
              <a:buClrTx/>
              <a:buSzTx/>
              <a:buFont typeface="+mj-lt"/>
              <a:buAutoNum type="alphaUcPeriod"/>
              <a:tabLst>
                <a:tab pos="914400" algn="l"/>
              </a:tabLst>
              <a:defRPr/>
            </a:pPr>
            <a:r>
              <a:rPr lang="en-US" sz="1200" b="1" dirty="0">
                <a:effectLst/>
                <a:latin typeface="Times New Roman" panose="02020603050405020304" pitchFamily="18" charset="0"/>
                <a:ea typeface="Times New Roman" panose="02020603050405020304" pitchFamily="18" charset="0"/>
              </a:rPr>
              <a:t>Evangelists (Preachers) </a:t>
            </a: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Pastors (Elders)</a:t>
            </a:r>
          </a:p>
          <a:p>
            <a:pPr marL="742950" marR="0" lvl="1" indent="-285750">
              <a:spcBef>
                <a:spcPts val="0"/>
              </a:spcBef>
              <a:spcAft>
                <a:spcPts val="0"/>
              </a:spcAft>
              <a:buFont typeface="+mj-lt"/>
              <a:buAutoNum type="alphaUcPeriod"/>
              <a:tabLst>
                <a:tab pos="914400" algn="l"/>
              </a:tabLst>
            </a:pPr>
            <a:r>
              <a:rPr lang="en-US" sz="1100" b="1" dirty="0">
                <a:effectLst/>
                <a:latin typeface="Times New Roman" panose="02020603050405020304" pitchFamily="18" charset="0"/>
                <a:ea typeface="Times New Roman" panose="02020603050405020304" pitchFamily="18" charset="0"/>
              </a:rPr>
              <a:t>Teachers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“Teaching them to observe all that I commanded you” (Matthew 28:18-20)</a:t>
            </a: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Need to teach after one is converted.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 Tim. 3:2: Elders need to be able to teach.</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 Tim. 4:11; II Tim. 2:2; Heb. 5:12-14: Need to mature to be able to teach others.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need for teachers today is still great!</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1872922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26724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9105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Gave Gifts To Men”</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381038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Gave Gifts To 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0898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Gave Gifts To 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99161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Gave Gifts To 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78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Gave Gifts To Men”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58763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 Gave Gifts To Men”</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868853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 Gave Gifts To Men”</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899967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Gave Gifts To Men”</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1196042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Gave Gifts To Men”</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2192600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“He Gave Gifts To Men”</a:t>
            </a:r>
          </a:p>
        </p:txBody>
      </p:sp>
      <p:sp>
        <p:nvSpPr>
          <p:cNvPr id="9" name="Slide Number Placeholder 8"/>
          <p:cNvSpPr>
            <a:spLocks noGrp="1"/>
          </p:cNvSpPr>
          <p:nvPr>
            <p:ph type="sldNum" sz="quarter" idx="12"/>
          </p:nvPr>
        </p:nvSpPr>
        <p:spPr/>
        <p:txBody>
          <a:bodyPr/>
          <a:lstStyle/>
          <a:p>
            <a:pPr>
              <a:defRPr/>
            </a:pPr>
            <a:fld id="{FD6D61F5-9955-4E00-A722-260085266259}" type="slidenum">
              <a:rPr lang="en-US" altLang="en-US" smtClean="0"/>
              <a:pPr>
                <a:defRPr/>
              </a:pPr>
              <a:t>‹#›</a:t>
            </a:fld>
            <a:endParaRPr lang="en-US" altLang="en-US"/>
          </a:p>
        </p:txBody>
      </p:sp>
    </p:spTree>
    <p:extLst>
      <p:ext uri="{BB962C8B-B14F-4D97-AF65-F5344CB8AC3E}">
        <p14:creationId xmlns:p14="http://schemas.microsoft.com/office/powerpoint/2010/main" val="2458669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Gave Gifts To Men”</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185429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Gave Gifts To Men”</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410674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Gave Gifts To Men”</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546225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Gave Gifts To Men”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867019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“He Gave Gifts To Men”</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93937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 Gave Gifts To Men”</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1577783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“He Gave Gifts To Men”</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1579511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Gave Gifts To Men”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00558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Gave Gifts To Men”</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141706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Gave Gifts To Men”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85892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Gave Gifts To Men”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95853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Gave Gifts To Men”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60404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Gave Gifts To Men”</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3409616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Gave Gifts To Men”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4303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 Gave Gifts To Men”</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37494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 Gave Gifts To Men”</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100223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Gave Gifts To Men”</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14409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“He Gave Gifts To Men”</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99557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Gave Gifts To Men”</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35464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Gave Gifts To Men”</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2865508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Gave Gifts To Men”</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261422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 Gave Gifts To Men”</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578694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“He Gave Gifts To Men”</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99738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Gave Gifts To Men”</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3820605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“He Gave Gifts To Men”</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731221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“He Gave Gifts To Men”</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3460055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 Gave Gifts To Men”</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1042547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 Gave Gifts To Men”</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2062050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Gave Gifts To Men”</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74017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Gave Gifts To Men”</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623967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“He Gave Gifts To Men”</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35104953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“He Gave Gifts To Men”</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163103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“He Gave Gifts To Men”</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30144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“He Gave Gifts To Men”</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9669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“He Gave Gifts To Men”</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41380185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“He Gave Gifts To Men”</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2273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“He Gave Gifts To Men”</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664435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“He Gave Gifts To Men”</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799750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“He Gave Gifts To Men”</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97214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“He Gave Gifts To Men”</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7457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“He Gave Gifts To Men”</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799584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“He Gave Gifts To Men”</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821561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“He Gave Gifts To Men”</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08825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Gave Gifts To Men”</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8881599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Gave Gifts To Men”</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1857358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“He Gave Gifts To Men”</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37432222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Gave Gifts To Men”</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7618899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 Gave Gifts To Men”</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152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“He Gave Gifts To Men”</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4466996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“He Gave Gifts To Men”</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19904069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“He Gave Gifts To Men”</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7070900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 Gave Gifts To Men”</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28998228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 Gave Gifts To Men”</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13481020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Gave Gifts To Men”</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3471800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 Gave Gifts To Men”</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74240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“He Gave Gifts To Men”</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349421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Gave Gifts To Men”</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376498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“He Gave Gifts To Men”</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398930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“He Gave Gifts To Men”</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435392823"/>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r>
              <a:rPr lang="en-US"/>
              <a:t>“He Gave Gifts To Men”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3817327998"/>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“He Gave Gifts To Men”</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2241453706"/>
      </p:ext>
    </p:extLst>
  </p:cSld>
  <p:clrMap bg1="dk2" tx1="lt1" bg2="dk1"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“He Gave Gifts To Men”</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75296364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“He Gave Gifts To Men”</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2140307758"/>
      </p:ext>
    </p:extLst>
  </p:cSld>
  <p:clrMap bg1="dk2" tx1="lt1" bg2="dk1"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1DA66C-2C2F-EB1B-33DC-636F0CA0B25D}"/>
              </a:ext>
            </a:extLst>
          </p:cNvPr>
          <p:cNvSpPr txBox="1"/>
          <p:nvPr/>
        </p:nvSpPr>
        <p:spPr>
          <a:xfrm>
            <a:off x="5791223" y="0"/>
            <a:ext cx="3352777" cy="704808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solidFill>
                  <a:schemeClr val="tx1"/>
                </a:solidFill>
              </a:rPr>
              <a:t>He Gave Gifts To Men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itle 3">
            <a:extLst>
              <a:ext uri="{FF2B5EF4-FFF2-40B4-BE49-F238E27FC236}">
                <a16:creationId xmlns:a16="http://schemas.microsoft.com/office/drawing/2014/main" id="{041BBEF8-1C34-432C-9957-CF5AAFB8E153}"/>
              </a:ext>
            </a:extLst>
          </p:cNvPr>
          <p:cNvSpPr>
            <a:spLocks noGrp="1"/>
          </p:cNvSpPr>
          <p:nvPr>
            <p:ph type="title"/>
          </p:nvPr>
        </p:nvSpPr>
        <p:spPr>
          <a:xfrm>
            <a:off x="5834765" y="757120"/>
            <a:ext cx="3265691" cy="2133600"/>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en-US" sz="4400" dirty="0">
                <a:solidFill>
                  <a:srgbClr val="0000FF"/>
                </a:solidFill>
                <a:latin typeface="+mj-lt"/>
                <a:ea typeface="+mj-ea"/>
                <a:cs typeface="+mj-cs"/>
              </a:rPr>
              <a:t>“He Gave Gifts To Men”</a:t>
            </a:r>
          </a:p>
        </p:txBody>
      </p:sp>
      <p:pic>
        <p:nvPicPr>
          <p:cNvPr id="5" name="Content Placeholder 4">
            <a:extLst>
              <a:ext uri="{FF2B5EF4-FFF2-40B4-BE49-F238E27FC236}">
                <a16:creationId xmlns:a16="http://schemas.microsoft.com/office/drawing/2014/main" id="{F9975CDE-03A2-44B4-966E-0F481D951BA1}"/>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0461"/>
          <a:stretch/>
        </p:blipFill>
        <p:spPr>
          <a:xfrm>
            <a:off x="20" y="10"/>
            <a:ext cx="5664688" cy="6857990"/>
          </a:xfrm>
          <a:prstGeom prst="rect">
            <a:avLst/>
          </a:prstGeom>
          <a:noFill/>
        </p:spPr>
      </p:pic>
      <p:sp>
        <p:nvSpPr>
          <p:cNvPr id="8" name="Rectangle 3">
            <a:extLst>
              <a:ext uri="{FF2B5EF4-FFF2-40B4-BE49-F238E27FC236}">
                <a16:creationId xmlns:a16="http://schemas.microsoft.com/office/drawing/2014/main" id="{CF00D259-87B7-414B-95B7-89425234AB56}"/>
              </a:ext>
            </a:extLst>
          </p:cNvPr>
          <p:cNvSpPr txBox="1">
            <a:spLocks noChangeArrowheads="1"/>
          </p:cNvSpPr>
          <p:nvPr/>
        </p:nvSpPr>
        <p:spPr>
          <a:xfrm>
            <a:off x="5834765" y="3703639"/>
            <a:ext cx="3265691" cy="239973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lgn="ctr" fontAlgn="auto">
              <a:lnSpc>
                <a:spcPct val="120000"/>
              </a:lnSpc>
              <a:buClr>
                <a:schemeClr val="accent6">
                  <a:lumMod val="75000"/>
                </a:schemeClr>
              </a:buClr>
              <a:defRPr/>
            </a:pPr>
            <a:r>
              <a:rPr lang="en-US" sz="3600" b="1" dirty="0">
                <a:solidFill>
                  <a:schemeClr val="bg1"/>
                </a:solidFill>
                <a:effectLst>
                  <a:outerShdw blurRad="50800" dist="38100" dir="2700000" algn="tl" rotWithShape="0">
                    <a:srgbClr val="000000">
                      <a:alpha val="48000"/>
                    </a:srgbClr>
                  </a:outerShdw>
                </a:effectLst>
                <a:cs typeface="+mn-cs"/>
              </a:rPr>
              <a:t>Text: </a:t>
            </a:r>
          </a:p>
          <a:p>
            <a:pPr algn="ctr" fontAlgn="auto">
              <a:lnSpc>
                <a:spcPct val="120000"/>
              </a:lnSpc>
              <a:buClr>
                <a:schemeClr val="accent6">
                  <a:lumMod val="75000"/>
                </a:schemeClr>
              </a:buClr>
              <a:defRPr/>
            </a:pPr>
            <a:r>
              <a:rPr lang="en-US" sz="3600" b="1" dirty="0">
                <a:solidFill>
                  <a:schemeClr val="bg1"/>
                </a:solidFill>
                <a:effectLst>
                  <a:outerShdw blurRad="50800" dist="38100" dir="2700000" algn="tl" rotWithShape="0">
                    <a:srgbClr val="000000">
                      <a:alpha val="48000"/>
                    </a:srgbClr>
                  </a:outerShdw>
                </a:effectLst>
                <a:cs typeface="+mn-cs"/>
              </a:rPr>
              <a:t>Ephesians 4:8, 11-13</a:t>
            </a:r>
          </a:p>
        </p:txBody>
      </p:sp>
      <p:cxnSp>
        <p:nvCxnSpPr>
          <p:cNvPr id="13" name="Straight Connector 12">
            <a:extLst>
              <a:ext uri="{FF2B5EF4-FFF2-40B4-BE49-F238E27FC236}">
                <a16:creationId xmlns:a16="http://schemas.microsoft.com/office/drawing/2014/main" id="{A4F35239-EB86-4ACB-91DE-4989620C2C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9406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373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1" y="21771"/>
            <a:ext cx="9144000" cy="657573"/>
          </a:xfrm>
        </p:spPr>
        <p:txBody>
          <a:bodyPr>
            <a:normAutofit/>
          </a:bodyPr>
          <a:lstStyle/>
          <a:p>
            <a:r>
              <a:rPr lang="en-US" sz="4000" dirty="0"/>
              <a:t>Conclusion</a:t>
            </a:r>
          </a:p>
        </p:txBody>
      </p:sp>
      <p:sp>
        <p:nvSpPr>
          <p:cNvPr id="18" name="Rectangle 17">
            <a:extLst>
              <a:ext uri="{FF2B5EF4-FFF2-40B4-BE49-F238E27FC236}">
                <a16:creationId xmlns:a16="http://schemas.microsoft.com/office/drawing/2014/main" id="{9D374119-2129-4781-ACAB-9C3618BD4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2807494"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rotWithShape="1">
          <a:blip r:embed="rId3">
            <a:extLst>
              <a:ext uri="{28A0092B-C50C-407E-A947-70E740481C1C}">
                <a14:useLocalDpi xmlns:a14="http://schemas.microsoft.com/office/drawing/2010/main" val="0"/>
              </a:ext>
            </a:extLst>
          </a:blip>
          <a:srcRect l="7015" r="20978" b="-1"/>
          <a:stretch/>
        </p:blipFill>
        <p:spPr>
          <a:xfrm>
            <a:off x="564357" y="679344"/>
            <a:ext cx="2807494" cy="5844070"/>
          </a:xfrm>
          <a:prstGeom prst="rect">
            <a:avLst/>
          </a:prstGeom>
        </p:spPr>
      </p:pic>
      <p:sp>
        <p:nvSpPr>
          <p:cNvPr id="20" name="Rectangle 19">
            <a:extLst>
              <a:ext uri="{FF2B5EF4-FFF2-40B4-BE49-F238E27FC236}">
                <a16:creationId xmlns:a16="http://schemas.microsoft.com/office/drawing/2014/main" id="{CD49B4B0-3C14-40B1-82E0-072A4678F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505" y="804806"/>
            <a:ext cx="2719196" cy="5248389"/>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sp>
        <p:nvSpPr>
          <p:cNvPr id="5" name="Content Placeholder 4">
            <a:extLst>
              <a:ext uri="{FF2B5EF4-FFF2-40B4-BE49-F238E27FC236}">
                <a16:creationId xmlns:a16="http://schemas.microsoft.com/office/drawing/2014/main" id="{F8471C7D-0EC6-EA2F-7443-A06AD152D929}"/>
              </a:ext>
            </a:extLst>
          </p:cNvPr>
          <p:cNvSpPr>
            <a:spLocks noGrp="1"/>
          </p:cNvSpPr>
          <p:nvPr>
            <p:ph idx="1"/>
          </p:nvPr>
        </p:nvSpPr>
        <p:spPr>
          <a:xfrm>
            <a:off x="3695603" y="607964"/>
            <a:ext cx="5004648" cy="5615790"/>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3600" b="1" dirty="0">
                <a:solidFill>
                  <a:schemeClr val="bg1"/>
                </a:solidFill>
                <a:effectLst/>
                <a:latin typeface="Tahoma" pitchFamily="34" charset="0"/>
                <a:cs typeface="Times New Roman" pitchFamily="18" charset="0"/>
              </a:rPr>
              <a:t>Christ “gave gifts to men” – The purpose:</a:t>
            </a:r>
          </a:p>
          <a:p>
            <a:pPr marL="457200" indent="-457200">
              <a:buFont typeface="Wingdings" panose="05000000000000000000" pitchFamily="2" charset="2"/>
              <a:buChar char="v"/>
            </a:pPr>
            <a:r>
              <a:rPr lang="en-US" sz="2800" b="1" dirty="0">
                <a:solidFill>
                  <a:schemeClr val="bg1"/>
                </a:solidFill>
                <a:effectLst/>
                <a:latin typeface="Tahoma" pitchFamily="34" charset="0"/>
                <a:cs typeface="Times New Roman" pitchFamily="18" charset="0"/>
              </a:rPr>
              <a:t>“For the equipping of the saints” (Ephesians 4:12-13) </a:t>
            </a:r>
          </a:p>
          <a:p>
            <a:pPr marL="457200" indent="-457200">
              <a:buFont typeface="Wingdings" panose="05000000000000000000" pitchFamily="2" charset="2"/>
              <a:buChar char="v"/>
            </a:pPr>
            <a:r>
              <a:rPr lang="en-US" sz="2800" b="1" dirty="0">
                <a:solidFill>
                  <a:schemeClr val="bg1"/>
                </a:solidFill>
                <a:effectLst/>
                <a:latin typeface="Tahoma" pitchFamily="34" charset="0"/>
                <a:cs typeface="Times New Roman" pitchFamily="18" charset="0"/>
              </a:rPr>
              <a:t>II Timothy 3:16: The word of God contains everything to equip the saints </a:t>
            </a: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0" y="6499406"/>
            <a:ext cx="5004649"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rPr>
              <a:t>“He Gave Gifts To Men”</a:t>
            </a:r>
          </a:p>
        </p:txBody>
      </p:sp>
    </p:spTree>
    <p:extLst>
      <p:ext uri="{BB962C8B-B14F-4D97-AF65-F5344CB8AC3E}">
        <p14:creationId xmlns:p14="http://schemas.microsoft.com/office/powerpoint/2010/main" val="22767727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1" y="21771"/>
            <a:ext cx="9144000" cy="657573"/>
          </a:xfrm>
        </p:spPr>
        <p:txBody>
          <a:bodyPr>
            <a:normAutofit/>
          </a:bodyPr>
          <a:lstStyle/>
          <a:p>
            <a:r>
              <a:rPr lang="en-US" sz="4000" dirty="0"/>
              <a:t>Conclusion</a:t>
            </a:r>
          </a:p>
        </p:txBody>
      </p:sp>
      <p:sp>
        <p:nvSpPr>
          <p:cNvPr id="18" name="Rectangle 17">
            <a:extLst>
              <a:ext uri="{FF2B5EF4-FFF2-40B4-BE49-F238E27FC236}">
                <a16:creationId xmlns:a16="http://schemas.microsoft.com/office/drawing/2014/main" id="{9D374119-2129-4781-ACAB-9C3618BD4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2807494"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rotWithShape="1">
          <a:blip r:embed="rId3">
            <a:extLst>
              <a:ext uri="{28A0092B-C50C-407E-A947-70E740481C1C}">
                <a14:useLocalDpi xmlns:a14="http://schemas.microsoft.com/office/drawing/2010/main" val="0"/>
              </a:ext>
            </a:extLst>
          </a:blip>
          <a:srcRect l="7015" r="20978" b="-1"/>
          <a:stretch/>
        </p:blipFill>
        <p:spPr>
          <a:xfrm>
            <a:off x="564357" y="679344"/>
            <a:ext cx="2807494" cy="5844070"/>
          </a:xfrm>
          <a:prstGeom prst="rect">
            <a:avLst/>
          </a:prstGeom>
        </p:spPr>
      </p:pic>
      <p:sp>
        <p:nvSpPr>
          <p:cNvPr id="20" name="Rectangle 19">
            <a:extLst>
              <a:ext uri="{FF2B5EF4-FFF2-40B4-BE49-F238E27FC236}">
                <a16:creationId xmlns:a16="http://schemas.microsoft.com/office/drawing/2014/main" id="{CD49B4B0-3C14-40B1-82E0-072A4678F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505" y="804806"/>
            <a:ext cx="2719196" cy="5248389"/>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ahoma"/>
              <a:ea typeface="+mn-ea"/>
              <a:cs typeface="+mn-cs"/>
            </a:endParaRPr>
          </a:p>
        </p:txBody>
      </p:sp>
      <p:sp>
        <p:nvSpPr>
          <p:cNvPr id="5" name="Content Placeholder 4">
            <a:extLst>
              <a:ext uri="{FF2B5EF4-FFF2-40B4-BE49-F238E27FC236}">
                <a16:creationId xmlns:a16="http://schemas.microsoft.com/office/drawing/2014/main" id="{F8471C7D-0EC6-EA2F-7443-A06AD152D929}"/>
              </a:ext>
            </a:extLst>
          </p:cNvPr>
          <p:cNvSpPr>
            <a:spLocks noGrp="1"/>
          </p:cNvSpPr>
          <p:nvPr>
            <p:ph idx="1"/>
          </p:nvPr>
        </p:nvSpPr>
        <p:spPr>
          <a:xfrm>
            <a:off x="3695603" y="607964"/>
            <a:ext cx="5004648" cy="5615790"/>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3600" b="1" dirty="0">
                <a:solidFill>
                  <a:schemeClr val="bg1"/>
                </a:solidFill>
                <a:effectLst/>
                <a:latin typeface="Tahoma" pitchFamily="34" charset="0"/>
                <a:cs typeface="Times New Roman" pitchFamily="18" charset="0"/>
              </a:rPr>
              <a:t>Attaining to the unity of the Spirit is the result:</a:t>
            </a:r>
          </a:p>
          <a:p>
            <a:pPr marL="457200" indent="-457200">
              <a:buFont typeface="Wingdings" panose="05000000000000000000" pitchFamily="2" charset="2"/>
              <a:buChar char="v"/>
            </a:pPr>
            <a:r>
              <a:rPr lang="en-US" sz="2800" b="1" dirty="0">
                <a:solidFill>
                  <a:schemeClr val="bg1"/>
                </a:solidFill>
                <a:effectLst/>
                <a:latin typeface="Tahoma" pitchFamily="34" charset="0"/>
                <a:cs typeface="Times New Roman" pitchFamily="18" charset="0"/>
              </a:rPr>
              <a:t>I Corinthians 1:10: Unity is achieved when we are made complete and are one mind in Christ </a:t>
            </a: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0" y="6499406"/>
            <a:ext cx="5004649" cy="365125"/>
          </a:xfrm>
        </p:spPr>
        <p:txBody>
          <a:bodyP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tint val="75000"/>
                  </a:prstClr>
                </a:solidFill>
                <a:effectLst/>
                <a:uLnTx/>
                <a:uFillTx/>
                <a:latin typeface="Tahoma" pitchFamily="34" charset="0"/>
                <a:ea typeface="+mn-ea"/>
                <a:cs typeface="Times New Roman" pitchFamily="18" charset="0"/>
              </a:rPr>
              <a:t>“He Gave Gifts To Men”</a:t>
            </a:r>
          </a:p>
        </p:txBody>
      </p:sp>
    </p:spTree>
    <p:extLst>
      <p:ext uri="{BB962C8B-B14F-4D97-AF65-F5344CB8AC3E}">
        <p14:creationId xmlns:p14="http://schemas.microsoft.com/office/powerpoint/2010/main" val="20384035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70F131-3934-4A1B-9565-C882C3FFCFE1}"/>
              </a:ext>
            </a:extLst>
          </p:cNvPr>
          <p:cNvPicPr>
            <a:picLocks noChangeAspect="1"/>
          </p:cNvPicPr>
          <p:nvPr/>
        </p:nvPicPr>
        <p:blipFill>
          <a:blip r:embed="rId4">
            <a:extLst>
              <a:ext uri="{28A0092B-C50C-407E-A947-70E740481C1C}">
                <a14:useLocalDpi xmlns:a14="http://schemas.microsoft.com/office/drawing/2010/main" val="0"/>
              </a:ext>
            </a:extLst>
          </a:blip>
          <a:srcRect t="20762" b="20762"/>
          <a:stretch/>
        </p:blipFill>
        <p:spPr>
          <a:xfrm>
            <a:off x="20" y="10"/>
            <a:ext cx="9143980" cy="3443533"/>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7239000" y="-14725"/>
            <a:ext cx="1904980" cy="243325"/>
          </a:xfrm>
        </p:spPr>
        <p:txBody>
          <a:bodyPr vert="horz" lIns="91440" tIns="45720" rIns="91440" bIns="45720" rtlCol="0" anchor="ctr">
            <a:normAutofit lnSpcReduction="10000"/>
          </a:bodyPr>
          <a:lstStyle/>
          <a:p>
            <a:pPr marR="0" lvl="0" indent="0" fontAlgn="auto">
              <a:spcBef>
                <a:spcPts val="0"/>
              </a:spcBef>
              <a:spcAft>
                <a:spcPts val="600"/>
              </a:spcAft>
              <a:buClrTx/>
              <a:buSzTx/>
              <a:buFontTx/>
              <a:buNone/>
              <a:tabLst/>
              <a:defRPr/>
            </a:pPr>
            <a:r>
              <a:rPr kumimoji="0" lang="en-US" sz="1050" b="0" i="0" u="none" strike="noStrike" kern="1200" cap="all" spc="0" normalizeH="0" baseline="0" noProof="0" dirty="0">
                <a:ln>
                  <a:noFill/>
                </a:ln>
                <a:solidFill>
                  <a:schemeClr val="tx1"/>
                </a:solidFill>
                <a:effectLst/>
                <a:uLnTx/>
                <a:uFillTx/>
                <a:latin typeface="+mn-lt"/>
                <a:ea typeface="+mn-ea"/>
                <a:cs typeface="+mn-cs"/>
              </a:rPr>
              <a:t>“He Gave Gifts To Men”</a:t>
            </a:r>
          </a:p>
        </p:txBody>
      </p:sp>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10468"/>
            <a:ext cx="5486400" cy="924868"/>
          </a:xfrm>
        </p:spPr>
        <p:txBody>
          <a:bodyPr vert="horz" wrap="none" lIns="91440" tIns="45720" rIns="91440" bIns="45720" rtlCol="0" anchor="t">
            <a:normAutofit/>
          </a:bodyPr>
          <a:lstStyle/>
          <a:p>
            <a:pPr defTabSz="914400"/>
            <a:r>
              <a:rPr lang="en-US" sz="6000" spc="-300" dirty="0">
                <a:solidFill>
                  <a:schemeClr val="bg1"/>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14" name="Content Placeholder 9">
            <a:extLst>
              <a:ext uri="{FF2B5EF4-FFF2-40B4-BE49-F238E27FC236}">
                <a16:creationId xmlns:a16="http://schemas.microsoft.com/office/drawing/2014/main" id="{ED7CFFB5-C3AC-4B7D-BB16-69ACB5D23356}"/>
              </a:ext>
            </a:extLst>
          </p:cNvPr>
          <p:cNvSpPr>
            <a:spLocks noGrp="1"/>
          </p:cNvSpPr>
          <p:nvPr>
            <p:ph idx="1"/>
          </p:nvPr>
        </p:nvSpPr>
        <p:spPr>
          <a:xfrm>
            <a:off x="-40" y="3443543"/>
            <a:ext cx="9144040" cy="3414457"/>
          </a:xfrm>
        </p:spPr>
        <p:txBody>
          <a:bodyPr>
            <a:normAutofit/>
          </a:bodyPr>
          <a:lstStyle/>
          <a:p>
            <a:pPr marL="0" indent="0">
              <a:buNone/>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Unity doesn’t just happen, it is worked for!</a:t>
            </a:r>
          </a:p>
          <a:p>
            <a:pPr marL="341313" indent="-341313">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Jesus did His part: He descended &amp; ascended (Eph. 4:8-10), and left positions for men to fill that equip the saints for attaining unity (Eph. 4:8, 11-13).</a:t>
            </a:r>
          </a:p>
          <a:p>
            <a:pPr marL="0" indent="0">
              <a:buNone/>
            </a:pP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Are we doing our part? </a:t>
            </a:r>
          </a:p>
          <a:p>
            <a:pPr marL="341313" indent="-341313">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Elders, deacons, preachers, and members are to work together “for the equipping of the saints” so that we may “all attain to the unity of the faith!”</a:t>
            </a:r>
            <a:endParaRPr lang="en-US"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084222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 calcmode="lin" valueType="num">
                                      <p:cBhvr additive="base">
                                        <p:cTn id="12"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anim calcmode="lin" valueType="num">
                                      <p:cBhvr additive="base">
                                        <p:cTn id="18"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 calcmode="lin" valueType="num">
                                      <p:cBhvr additive="base">
                                        <p:cTn id="23"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70F131-3934-4A1B-9565-C882C3FFCFE1}"/>
              </a:ext>
            </a:extLst>
          </p:cNvPr>
          <p:cNvPicPr>
            <a:picLocks noChangeAspect="1"/>
          </p:cNvPicPr>
          <p:nvPr/>
        </p:nvPicPr>
        <p:blipFill>
          <a:blip r:embed="rId4">
            <a:extLst>
              <a:ext uri="{28A0092B-C50C-407E-A947-70E740481C1C}">
                <a14:useLocalDpi xmlns:a14="http://schemas.microsoft.com/office/drawing/2010/main" val="0"/>
              </a:ext>
            </a:extLst>
          </a:blip>
          <a:srcRect t="20762" b="20762"/>
          <a:stretch/>
        </p:blipFill>
        <p:spPr>
          <a:xfrm>
            <a:off x="20" y="10"/>
            <a:ext cx="9143980" cy="3443533"/>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7239000" y="-14725"/>
            <a:ext cx="1904980" cy="243325"/>
          </a:xfr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all" spc="0" normalizeH="0" baseline="0" noProof="0" dirty="0">
                <a:ln>
                  <a:noFill/>
                </a:ln>
                <a:solidFill>
                  <a:prstClr val="white"/>
                </a:solidFill>
                <a:effectLst/>
                <a:uLnTx/>
                <a:uFillTx/>
                <a:latin typeface="Tahoma"/>
                <a:ea typeface="+mn-ea"/>
                <a:cs typeface="Times New Roman" pitchFamily="18" charset="0"/>
              </a:rPr>
              <a:t>“He Gave Gifts To Men”</a:t>
            </a:r>
          </a:p>
        </p:txBody>
      </p:sp>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10468"/>
            <a:ext cx="5486400" cy="924868"/>
          </a:xfrm>
        </p:spPr>
        <p:txBody>
          <a:bodyPr vert="horz" wrap="none" lIns="91440" tIns="45720" rIns="91440" bIns="45720" rtlCol="0" anchor="t">
            <a:normAutofit/>
          </a:bodyPr>
          <a:lstStyle/>
          <a:p>
            <a:pPr defTabSz="914400"/>
            <a:r>
              <a:rPr lang="en-US" sz="6000" spc="-300" dirty="0">
                <a:solidFill>
                  <a:schemeClr val="bg1"/>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4" name="Content Placeholder 3">
            <a:extLst>
              <a:ext uri="{FF2B5EF4-FFF2-40B4-BE49-F238E27FC236}">
                <a16:creationId xmlns:a16="http://schemas.microsoft.com/office/drawing/2014/main" id="{A121EF5D-4397-D6FB-DF8E-79215BFC208D}"/>
              </a:ext>
            </a:extLst>
          </p:cNvPr>
          <p:cNvSpPr>
            <a:spLocks noGrp="1"/>
          </p:cNvSpPr>
          <p:nvPr>
            <p:ph idx="1"/>
          </p:nvPr>
        </p:nvSpPr>
        <p:spPr>
          <a:xfrm>
            <a:off x="0" y="3428999"/>
            <a:ext cx="9143980" cy="3428991"/>
          </a:xfrm>
        </p:spPr>
        <p:txBody>
          <a:bodyPr>
            <a:normAutofit fontScale="47500" lnSpcReduction="20000"/>
          </a:bodyPr>
          <a:lstStyle/>
          <a:p>
            <a:pPr marL="0" indent="0" algn="ctr">
              <a:buNone/>
            </a:pPr>
            <a:endParaRPr lang="en-US" sz="6000" b="1" dirty="0">
              <a:solidFill>
                <a:srgbClr val="FFFF00"/>
              </a:solidFill>
              <a:cs typeface="Times New Roman" pitchFamily="18" charset="0"/>
            </a:endParaRPr>
          </a:p>
          <a:p>
            <a:pPr marL="0" indent="0" algn="ctr">
              <a:buNone/>
            </a:pPr>
            <a:r>
              <a:rPr lang="en-US" sz="8000" b="1" dirty="0">
                <a:solidFill>
                  <a:srgbClr val="FFFF00"/>
                </a:solidFill>
                <a:cs typeface="Times New Roman" pitchFamily="18" charset="0"/>
              </a:rPr>
              <a:t>Whether we have elders or not, when we all work together in the full capacity of the abilities we have been given, we will cause “growth of the body for the building up of itself in love!” (Ephesians 4:16)</a:t>
            </a:r>
            <a:endParaRPr lang="en-US" sz="4000" dirty="0"/>
          </a:p>
        </p:txBody>
      </p:sp>
    </p:spTree>
    <p:extLst>
      <p:ext uri="{BB962C8B-B14F-4D97-AF65-F5344CB8AC3E}">
        <p14:creationId xmlns:p14="http://schemas.microsoft.com/office/powerpoint/2010/main" val="15529003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4783955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
            <a:ext cx="9144000" cy="685801"/>
          </a:xfrm>
        </p:spPr>
        <p:txBody>
          <a:bodyPr/>
          <a:lstStyle/>
          <a:p>
            <a:pPr eaLnBrk="1" hangingPunct="1"/>
            <a:r>
              <a:rPr lang="en-US" sz="4000" b="1" u="sng" dirty="0">
                <a:solidFill>
                  <a:srgbClr val="FFC000"/>
                </a:solidFill>
                <a:cs typeface="Times New Roman" pitchFamily="18" charset="0"/>
              </a:rPr>
              <a:t>Intro</a:t>
            </a:r>
            <a:endParaRPr lang="en-US" sz="4000" b="1" u="sng" dirty="0">
              <a:solidFill>
                <a:srgbClr val="FFC000"/>
              </a:solidFill>
            </a:endParaRPr>
          </a:p>
        </p:txBody>
      </p:sp>
      <p:sp>
        <p:nvSpPr>
          <p:cNvPr id="11267" name="Footer Placeholder 4"/>
          <p:cNvSpPr>
            <a:spLocks noGrp="1"/>
          </p:cNvSpPr>
          <p:nvPr>
            <p:ph type="ftr" sz="quarter" idx="11"/>
          </p:nvPr>
        </p:nvSpPr>
        <p:spPr>
          <a:xfrm>
            <a:off x="2362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“He Gave Gifts To Men”</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2" name="Text Box 3"/>
          <p:cNvSpPr txBox="1">
            <a:spLocks noChangeArrowheads="1"/>
          </p:cNvSpPr>
          <p:nvPr/>
        </p:nvSpPr>
        <p:spPr bwMode="auto">
          <a:xfrm>
            <a:off x="0" y="1114229"/>
            <a:ext cx="9144000" cy="5016758"/>
          </a:xfrm>
          <a:prstGeom prst="rect">
            <a:avLst/>
          </a:prstGeom>
          <a:noFill/>
          <a:ln w="9525">
            <a:noFill/>
            <a:miter lim="800000"/>
            <a:headEnd/>
            <a:tailEnd/>
          </a:ln>
        </p:spPr>
        <p:txBody>
          <a:bodyPr>
            <a:spAutoFit/>
          </a:bodyPr>
          <a:lstStyle/>
          <a:p>
            <a:pPr marR="0" lvl="0" algn="l" defTabSz="914400" rtl="0" eaLnBrk="1" fontAlgn="base" latinLnBrk="0" hangingPunct="1">
              <a:lnSpc>
                <a:spcPct val="100000"/>
              </a:lnSpc>
              <a:spcBef>
                <a:spcPct val="0"/>
              </a:spcBef>
              <a:spcAft>
                <a:spcPct val="0"/>
              </a:spcAft>
              <a:buClrTx/>
              <a:buSzTx/>
              <a:buFontTx/>
              <a:buNone/>
              <a:tabLst/>
              <a:defRPr/>
            </a:pPr>
            <a:r>
              <a:rPr kumimoji="0" lang="en-US" sz="2800" b="1" i="1" u="sng"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Was Church God’s Idea?</a:t>
            </a:r>
            <a:r>
              <a:rPr kumimoji="0" lang="en-US" sz="28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 by Marc Winter (03/30/2012)</a:t>
            </a:r>
            <a:endParaRPr kumimoji="0" lang="en-US" sz="2800" b="1" i="1"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
                <a:srgbClr val="CCECFF"/>
              </a:buClr>
              <a:buSzPct val="115000"/>
              <a:buFont typeface="Wingdings" pitchFamily="2" charset="2"/>
              <a:buChar char="Ø"/>
              <a:tabLst/>
              <a:defRPr/>
            </a:pPr>
            <a:r>
              <a:rPr kumimoji="0" lang="en-US"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He says Jesus set up His </a:t>
            </a:r>
            <a:r>
              <a:rPr kumimoji="0" lang="en-US" b="0"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t>
            </a:r>
            <a:r>
              <a:rPr kumimoji="0" lang="en-US" b="0" i="1" u="none" strike="noStrike" kern="1200" cap="none" spc="0" normalizeH="0" baseline="0" noProof="0" dirty="0" err="1">
                <a:ln>
                  <a:noFill/>
                </a:ln>
                <a:solidFill>
                  <a:srgbClr val="FFFF00"/>
                </a:solidFill>
                <a:effectLst/>
                <a:uLnTx/>
                <a:uFillTx/>
                <a:latin typeface="Tahoma" pitchFamily="34" charset="0"/>
                <a:ea typeface="+mn-ea"/>
                <a:cs typeface="Times New Roman" pitchFamily="18" charset="0"/>
              </a:rPr>
              <a:t>ekklesia</a:t>
            </a:r>
            <a:r>
              <a:rPr kumimoji="0" lang="en-US" b="0"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 (G1577), </a:t>
            </a:r>
            <a:r>
              <a:rPr kumimoji="0" lang="en-US"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and that translators intentionally mistranslated it as “church” to keep people slaves to the rule of man.</a:t>
            </a:r>
          </a:p>
          <a:p>
            <a:pPr marL="457200" marR="0" lvl="0" indent="-457200" algn="l" defTabSz="914400" rtl="0" eaLnBrk="1" fontAlgn="base" latinLnBrk="0" hangingPunct="1">
              <a:lnSpc>
                <a:spcPct val="100000"/>
              </a:lnSpc>
              <a:spcBef>
                <a:spcPct val="0"/>
              </a:spcBef>
              <a:spcAft>
                <a:spcPct val="0"/>
              </a:spcAft>
              <a:buClr>
                <a:srgbClr val="CCECFF"/>
              </a:buClr>
              <a:buSzPct val="115000"/>
              <a:buFont typeface="Wingdings" pitchFamily="2" charset="2"/>
              <a:buChar char="Ø"/>
              <a:tabLst/>
              <a:defRPr/>
            </a:pPr>
            <a:r>
              <a:rPr kumimoji="0" lang="en-US"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On his FB page dated 02/07/13 he claims Hebrews 13:17 about obeying the elders is intentionally mistranslated to keep people “imprisoned in an institutional religious jail.” </a:t>
            </a:r>
          </a:p>
          <a:p>
            <a:pPr marL="457200" marR="0" lvl="0" indent="-457200" algn="l" defTabSz="914400" rtl="0" eaLnBrk="1" fontAlgn="base" latinLnBrk="0" hangingPunct="1">
              <a:lnSpc>
                <a:spcPct val="100000"/>
              </a:lnSpc>
              <a:spcBef>
                <a:spcPct val="0"/>
              </a:spcBef>
              <a:spcAft>
                <a:spcPct val="0"/>
              </a:spcAft>
              <a:buClr>
                <a:srgbClr val="CCECFF"/>
              </a:buClr>
              <a:buSzPct val="115000"/>
              <a:buFont typeface="Wingdings" pitchFamily="2" charset="2"/>
              <a:buChar char="Ø"/>
              <a:tabLst/>
              <a:defRPr/>
            </a:pPr>
            <a:r>
              <a:rPr kumimoji="0" lang="en-US"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He says Mark 10:42-45 shows Jesus taught no man was to “lord over, control or exercise authority over each other as the gentiles do.”</a:t>
            </a:r>
          </a:p>
          <a:p>
            <a:pPr marL="457200" marR="0" lvl="0" indent="-457200" algn="l" defTabSz="914400" rtl="0" eaLnBrk="1" fontAlgn="base" latinLnBrk="0" hangingPunct="1">
              <a:lnSpc>
                <a:spcPct val="100000"/>
              </a:lnSpc>
              <a:spcBef>
                <a:spcPct val="0"/>
              </a:spcBef>
              <a:spcAft>
                <a:spcPct val="0"/>
              </a:spcAft>
              <a:buClr>
                <a:srgbClr val="CCECFF"/>
              </a:buClr>
              <a:buSzPct val="115000"/>
              <a:buFont typeface="Wingdings" pitchFamily="2" charset="2"/>
              <a:buChar char="Ø"/>
              <a:tabLst/>
              <a:defRPr/>
            </a:pPr>
            <a:r>
              <a:rPr kumimoji="0" lang="en-US"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He also took I Peter 5:1-3 to show Peter taught the elders were not to “lord over or control God's people.”</a:t>
            </a: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Ephesians 4:8, 11-13</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“He Gave Gifts To Men”</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123506"/>
            <a:ext cx="9144000" cy="526297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633413" marR="0" lvl="0" indent="-63341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8.  Therefore it says, "WHEN HE ASCENDED ON HIGH, HE LED CAPTIVE A HOST OF CAPTIVES, AND HE GAVE GIFTS TO MEN." </a:t>
            </a:r>
          </a:p>
          <a:p>
            <a:pPr marL="633413" marR="0" lvl="0" indent="-63341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11.  And He gave some as apostles, and some as prophets, and some as evangelists, and some as pastors and teachers, </a:t>
            </a:r>
          </a:p>
          <a:p>
            <a:pPr marL="633413" marR="0" lvl="0" indent="-63341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12.  for the equipping of the saints for the work of service, to the building up of the body of Christ; </a:t>
            </a:r>
          </a:p>
          <a:p>
            <a:pPr marL="633413" marR="0" lvl="0" indent="-633413"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13.  until we all attain to the unity of the faith, and of the knowledge of the Son of God, to a mature man, to the measure of the stature which belongs to the fulness of Christ. </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Intro</a:t>
            </a:r>
          </a:p>
        </p:txBody>
      </p:sp>
    </p:spTree>
    <p:extLst>
      <p:ext uri="{BB962C8B-B14F-4D97-AF65-F5344CB8AC3E}">
        <p14:creationId xmlns:p14="http://schemas.microsoft.com/office/powerpoint/2010/main" val="40356186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a:blip r:embed="rId3">
            <a:extLst>
              <a:ext uri="{28A0092B-C50C-407E-A947-70E740481C1C}">
                <a14:useLocalDpi xmlns:a14="http://schemas.microsoft.com/office/drawing/2010/main" val="0"/>
              </a:ext>
            </a:extLst>
          </a:blip>
          <a:srcRect l="5586" r="5586"/>
          <a:stretch/>
        </p:blipFill>
        <p:spPr>
          <a:xfrm>
            <a:off x="20" y="2030"/>
            <a:ext cx="9143980" cy="6855970"/>
          </a:xfrm>
          <a:prstGeom prst="rect">
            <a:avLst/>
          </a:prstGeom>
        </p:spPr>
      </p:pic>
      <p:sp>
        <p:nvSpPr>
          <p:cNvPr id="13" name="Rectangle 12">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4114800" y="1"/>
            <a:ext cx="5029180" cy="762000"/>
          </a:xfrm>
        </p:spPr>
        <p:txBody>
          <a:bodyPr>
            <a:normAutofit/>
          </a:bodyPr>
          <a:lstStyle/>
          <a:p>
            <a:pPr algn="r"/>
            <a:r>
              <a:rPr lang="en-US" sz="4000" dirty="0"/>
              <a:t>Intro</a:t>
            </a: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20" y="6629400"/>
            <a:ext cx="9143959" cy="211463"/>
          </a:xfrm>
        </p:spPr>
        <p:txBody>
          <a:bodyPr>
            <a:normAutofit fontScale="92500" lnSpcReduction="20000"/>
          </a:bodyPr>
          <a:lstStyle/>
          <a:p>
            <a:pPr>
              <a:spcAft>
                <a:spcPts val="600"/>
              </a:spcAft>
              <a:defRPr/>
            </a:pPr>
            <a:r>
              <a:rPr lang="en-US"/>
              <a:t>“He Gave Gifts To Men”</a:t>
            </a:r>
            <a:endParaRPr lang="en-US" dirty="0"/>
          </a:p>
        </p:txBody>
      </p:sp>
      <p:sp>
        <p:nvSpPr>
          <p:cNvPr id="5" name="Content Placeholder 4">
            <a:extLst>
              <a:ext uri="{FF2B5EF4-FFF2-40B4-BE49-F238E27FC236}">
                <a16:creationId xmlns:a16="http://schemas.microsoft.com/office/drawing/2014/main" id="{F8471C7D-0EC6-EA2F-7443-A06AD152D929}"/>
              </a:ext>
            </a:extLst>
          </p:cNvPr>
          <p:cNvSpPr>
            <a:spLocks noGrp="1"/>
          </p:cNvSpPr>
          <p:nvPr>
            <p:ph idx="1"/>
          </p:nvPr>
        </p:nvSpPr>
        <p:spPr>
          <a:xfrm>
            <a:off x="1378678" y="4343400"/>
            <a:ext cx="7765322" cy="228600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L="0" indent="0" algn="ctr">
              <a:buNone/>
            </a:pPr>
            <a:r>
              <a:rPr kumimoji="0" lang="en-US" sz="4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Jesus “gave gifts to men” for the “equipping of the saints!”</a:t>
            </a:r>
            <a:endParaRPr lang="en-US" sz="2800" dirty="0"/>
          </a:p>
        </p:txBody>
      </p:sp>
    </p:spTree>
    <p:extLst>
      <p:ext uri="{BB962C8B-B14F-4D97-AF65-F5344CB8AC3E}">
        <p14:creationId xmlns:p14="http://schemas.microsoft.com/office/powerpoint/2010/main" val="22998762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“He Gave Gifts To Men”</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fontScale="90000"/>
          </a:bodyPr>
          <a:lstStyle/>
          <a:p>
            <a:pPr defTabSz="914400">
              <a:defRPr/>
            </a:pPr>
            <a:r>
              <a:rPr lang="en-US" b="1" dirty="0">
                <a:solidFill>
                  <a:srgbClr val="FFFF00"/>
                </a:solidFill>
              </a:rPr>
              <a:t>“He Gave Gifts to Men” </a:t>
            </a:r>
            <a:br>
              <a:rPr lang="en-US" b="1" dirty="0">
                <a:solidFill>
                  <a:srgbClr val="FFFF00"/>
                </a:solidFill>
              </a:rPr>
            </a:br>
            <a:r>
              <a:rPr lang="en-US" sz="3100" b="1" dirty="0">
                <a:solidFill>
                  <a:srgbClr val="FFFF00"/>
                </a:solidFill>
              </a:rPr>
              <a:t>(Ephesians 4:8, 11)</a:t>
            </a:r>
            <a:endParaRPr lang="en-US" sz="3200" b="1" dirty="0">
              <a:solidFill>
                <a:srgbClr val="FFFF00"/>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lvl="0" indent="0" fontAlgn="auto">
              <a:lnSpc>
                <a:spcPct val="120000"/>
              </a:lnSpc>
              <a:spcBef>
                <a:spcPct val="0"/>
              </a:spcBef>
              <a:spcAft>
                <a:spcPts val="600"/>
              </a:spcAft>
              <a:buClr>
                <a:srgbClr val="0000FF"/>
              </a:buClr>
              <a:buSzPct val="160000"/>
              <a:buNone/>
              <a:defRPr/>
            </a:pPr>
            <a:r>
              <a:rPr lang="en-US" altLang="en-US"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Apostles &amp; Prophets </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Apostles</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Acts 1:21-22</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Cor. 15:8</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Acts 14:14</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endPar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Prophets</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pt-BR"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Deut. 18:20-22</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pt-BR"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Cor. 13:8-10; Gal. 1:6-9; Jude 3</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130004"/>
            <a:ext cx="3490080" cy="3466737"/>
          </a:xfrm>
          <a:prstGeom prst="rect">
            <a:avLst/>
          </a:prstGeom>
        </p:spPr>
      </p:pic>
    </p:spTree>
    <p:extLst>
      <p:ext uri="{BB962C8B-B14F-4D97-AF65-F5344CB8AC3E}">
        <p14:creationId xmlns:p14="http://schemas.microsoft.com/office/powerpoint/2010/main" val="26907383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 calcmode="lin" valueType="num">
                                      <p:cBhvr additive="base">
                                        <p:cTn id="22"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3">
                                            <p:txEl>
                                              <p:pRg st="6" end="6"/>
                                            </p:txEl>
                                          </p:spTgt>
                                        </p:tgtEl>
                                        <p:attrNameLst>
                                          <p:attrName>style.visibility</p:attrName>
                                        </p:attrNameLst>
                                      </p:cBhvr>
                                      <p:to>
                                        <p:strVal val="visible"/>
                                      </p:to>
                                    </p:set>
                                    <p:anim calcmode="lin" valueType="num">
                                      <p:cBhvr additive="base">
                                        <p:cTn id="33" dur="500" fill="hold"/>
                                        <p:tgtEl>
                                          <p:spTgt spid="1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8" fill="hold" nodeType="afterEffect">
                                  <p:stCondLst>
                                    <p:cond delay="0"/>
                                  </p:stCondLst>
                                  <p:childTnLst>
                                    <p:set>
                                      <p:cBhvr>
                                        <p:cTn id="37" dur="1" fill="hold">
                                          <p:stCondLst>
                                            <p:cond delay="0"/>
                                          </p:stCondLst>
                                        </p:cTn>
                                        <p:tgtEl>
                                          <p:spTgt spid="13">
                                            <p:txEl>
                                              <p:pRg st="7" end="7"/>
                                            </p:txEl>
                                          </p:spTgt>
                                        </p:tgtEl>
                                        <p:attrNameLst>
                                          <p:attrName>style.visibility</p:attrName>
                                        </p:attrNameLst>
                                      </p:cBhvr>
                                      <p:to>
                                        <p:strVal val="visible"/>
                                      </p:to>
                                    </p:set>
                                    <p:anim calcmode="lin" valueType="num">
                                      <p:cBhvr additive="base">
                                        <p:cTn id="38" dur="500" fill="hold"/>
                                        <p:tgtEl>
                                          <p:spTgt spid="13">
                                            <p:txEl>
                                              <p:pRg st="7" end="7"/>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3">
                                            <p:txEl>
                                              <p:pRg st="7" end="7"/>
                                            </p:txEl>
                                          </p:spTgt>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2" presetClass="entr" presetSubtype="8" fill="hold" nodeType="afterEffect">
                                  <p:stCondLst>
                                    <p:cond delay="0"/>
                                  </p:stCondLst>
                                  <p:childTnLst>
                                    <p:set>
                                      <p:cBhvr>
                                        <p:cTn id="42" dur="1" fill="hold">
                                          <p:stCondLst>
                                            <p:cond delay="0"/>
                                          </p:stCondLst>
                                        </p:cTn>
                                        <p:tgtEl>
                                          <p:spTgt spid="13">
                                            <p:txEl>
                                              <p:pRg st="8" end="8"/>
                                            </p:txEl>
                                          </p:spTgt>
                                        </p:tgtEl>
                                        <p:attrNameLst>
                                          <p:attrName>style.visibility</p:attrName>
                                        </p:attrNameLst>
                                      </p:cBhvr>
                                      <p:to>
                                        <p:strVal val="visible"/>
                                      </p:to>
                                    </p:set>
                                    <p:anim calcmode="lin" valueType="num">
                                      <p:cBhvr additive="base">
                                        <p:cTn id="43" dur="500" fill="hold"/>
                                        <p:tgtEl>
                                          <p:spTgt spid="1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“He Gave Gifts To Men”</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fontScale="90000"/>
          </a:bodyPr>
          <a:lstStyle/>
          <a:p>
            <a:pPr defTabSz="914400">
              <a:defRPr/>
            </a:pPr>
            <a:r>
              <a:rPr lang="en-US" b="1" dirty="0">
                <a:solidFill>
                  <a:srgbClr val="FFFF00"/>
                </a:solidFill>
              </a:rPr>
              <a:t>“He Gave Gifts to Men” </a:t>
            </a:r>
            <a:br>
              <a:rPr lang="en-US" b="1" dirty="0">
                <a:solidFill>
                  <a:srgbClr val="FFFF00"/>
                </a:solidFill>
              </a:rPr>
            </a:br>
            <a:r>
              <a:rPr lang="en-US" sz="3100" b="1" dirty="0">
                <a:solidFill>
                  <a:srgbClr val="FFFF00"/>
                </a:solidFill>
              </a:rPr>
              <a:t>(Ephesians 4:8, 11)</a:t>
            </a:r>
            <a:endParaRPr lang="en-US" sz="3200" b="1" dirty="0">
              <a:solidFill>
                <a:srgbClr val="FFFF00"/>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lvl="0" indent="0" fontAlgn="auto">
              <a:lnSpc>
                <a:spcPct val="120000"/>
              </a:lnSpc>
              <a:spcBef>
                <a:spcPct val="0"/>
              </a:spcBef>
              <a:spcAft>
                <a:spcPts val="600"/>
              </a:spcAft>
              <a:buClr>
                <a:srgbClr val="0000FF"/>
              </a:buClr>
              <a:buSzPct val="160000"/>
              <a:buNone/>
              <a:defRPr/>
            </a:pPr>
            <a:r>
              <a:rPr lang="en-US" altLang="en-US"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Evangelists (Preachers) </a:t>
            </a:r>
            <a:endParaRPr kumimoji="0" lang="en-US" altLang="en-US" sz="32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14400" lvl="0" indent="-685800"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Euaggelistes (G2099): </a:t>
            </a:r>
            <a:r>
              <a:rPr lang="en-US" altLang="en-US" sz="2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 preacher of the gospel: evangelist</a:t>
            </a:r>
          </a:p>
          <a:p>
            <a:pPr marL="914400" lvl="0" indent="-685800"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800" i="1" cap="all" dirty="0" err="1">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Euaggelizo</a:t>
            </a:r>
            <a:r>
              <a:rPr lang="en-US" altLang="en-US" sz="2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(G2097): </a:t>
            </a:r>
            <a:r>
              <a:rPr lang="en-US" altLang="en-US" sz="2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to announce good news</a:t>
            </a:r>
            <a:endParaRPr kumimoji="0" lang="en-US" altLang="en-US" sz="2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Acts 21:8</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Tim. 4:2, 5</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Eph. 4:11</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Rom. 10:14</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130004"/>
            <a:ext cx="3490080" cy="3466737"/>
          </a:xfrm>
          <a:prstGeom prst="rect">
            <a:avLst/>
          </a:prstGeom>
        </p:spPr>
      </p:pic>
    </p:spTree>
    <p:extLst>
      <p:ext uri="{BB962C8B-B14F-4D97-AF65-F5344CB8AC3E}">
        <p14:creationId xmlns:p14="http://schemas.microsoft.com/office/powerpoint/2010/main" val="2490795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 calcmode="lin" valueType="num">
                                      <p:cBhvr additive="base">
                                        <p:cTn id="22"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 calcmode="lin" valueType="num">
                                      <p:cBhvr additive="base">
                                        <p:cTn id="32"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 calcmode="lin" valueType="num">
                                      <p:cBhvr additive="base">
                                        <p:cTn id="37" dur="500" fill="hold"/>
                                        <p:tgtEl>
                                          <p:spTgt spid="1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“He Gave Gifts To Men”</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fontScale="90000"/>
          </a:bodyPr>
          <a:lstStyle/>
          <a:p>
            <a:pPr defTabSz="914400">
              <a:defRPr/>
            </a:pPr>
            <a:r>
              <a:rPr lang="en-US" b="1" dirty="0">
                <a:solidFill>
                  <a:srgbClr val="FFFF00"/>
                </a:solidFill>
              </a:rPr>
              <a:t>“He Gave Gifts to Men” </a:t>
            </a:r>
            <a:br>
              <a:rPr lang="en-US" b="1" dirty="0">
                <a:solidFill>
                  <a:srgbClr val="FFFF00"/>
                </a:solidFill>
              </a:rPr>
            </a:br>
            <a:r>
              <a:rPr lang="en-US" sz="3100" b="1" dirty="0">
                <a:solidFill>
                  <a:srgbClr val="FFFF00"/>
                </a:solidFill>
              </a:rPr>
              <a:t>(Ephesians 4:8, 11)</a:t>
            </a:r>
            <a:endParaRPr lang="en-US" sz="3200" b="1" dirty="0">
              <a:solidFill>
                <a:srgbClr val="FFFF00"/>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lvl="0" indent="0" fontAlgn="auto">
              <a:lnSpc>
                <a:spcPct val="120000"/>
              </a:lnSpc>
              <a:spcBef>
                <a:spcPct val="0"/>
              </a:spcBef>
              <a:spcAft>
                <a:spcPts val="600"/>
              </a:spcAft>
              <a:buClr>
                <a:srgbClr val="0000FF"/>
              </a:buClr>
              <a:buSzPct val="160000"/>
              <a:buNone/>
              <a:defRPr/>
            </a:pPr>
            <a:r>
              <a:rPr lang="en-US" altLang="en-US"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Pastors (Elders) </a:t>
            </a:r>
            <a:endParaRPr kumimoji="0" lang="en-US" altLang="en-US" sz="32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14400" lvl="0" indent="-685800"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Poimen (G4166): </a:t>
            </a:r>
            <a:r>
              <a:rPr lang="en-US" altLang="en-US" sz="24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 shepherd; pastor</a:t>
            </a:r>
          </a:p>
          <a:p>
            <a:pPr marL="1200150" lvl="1" indent="-685800"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4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Elders – Acts 20:17, 28</a:t>
            </a:r>
          </a:p>
          <a:p>
            <a:pPr marL="1200150" lvl="1" indent="-685800"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4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Overseers – I Pet. 5:1-3</a:t>
            </a:r>
          </a:p>
          <a:p>
            <a:pPr marL="914400" lvl="0" indent="-685800"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Shepherd: </a:t>
            </a:r>
            <a:r>
              <a:rPr lang="en-US" altLang="en-US" sz="2800" i="1" cap="all" dirty="0" err="1">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Poimaino</a:t>
            </a:r>
            <a:r>
              <a:rPr lang="en-US" altLang="en-US" sz="2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(G4165): from 4166; </a:t>
            </a: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to tend as a shepherd of; feed (cattle), rule, shepherding (verb)</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Acts 20:28; I Pet. 5:2</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nl-NL"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Heb. 13:17; I Tim. 5:17</a:t>
            </a:r>
            <a:endParaRPr kumimoji="0" lang="en-US" altLang="en-US" sz="2400" b="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130004"/>
            <a:ext cx="3490080" cy="3466737"/>
          </a:xfrm>
          <a:prstGeom prst="rect">
            <a:avLst/>
          </a:prstGeom>
        </p:spPr>
      </p:pic>
    </p:spTree>
    <p:extLst>
      <p:ext uri="{BB962C8B-B14F-4D97-AF65-F5344CB8AC3E}">
        <p14:creationId xmlns:p14="http://schemas.microsoft.com/office/powerpoint/2010/main" val="3006503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 calcmode="lin" valueType="num">
                                      <p:cBhvr additive="base">
                                        <p:cTn id="22"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 calcmode="lin" valueType="num">
                                      <p:cBhvr additive="base">
                                        <p:cTn id="32"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 calcmode="lin" valueType="num">
                                      <p:cBhvr additive="base">
                                        <p:cTn id="37" dur="500" fill="hold"/>
                                        <p:tgtEl>
                                          <p:spTgt spid="1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“He Gave Gifts To Men”</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fontScale="90000"/>
          </a:bodyPr>
          <a:lstStyle/>
          <a:p>
            <a:pPr defTabSz="914400">
              <a:defRPr/>
            </a:pPr>
            <a:r>
              <a:rPr lang="en-US" b="1" dirty="0">
                <a:solidFill>
                  <a:srgbClr val="FFFF00"/>
                </a:solidFill>
              </a:rPr>
              <a:t>“He Gave Gifts to Men” </a:t>
            </a:r>
            <a:br>
              <a:rPr lang="en-US" b="1" dirty="0">
                <a:solidFill>
                  <a:srgbClr val="FFFF00"/>
                </a:solidFill>
              </a:rPr>
            </a:br>
            <a:r>
              <a:rPr lang="en-US" sz="3100" b="1" dirty="0">
                <a:solidFill>
                  <a:srgbClr val="FFFF00"/>
                </a:solidFill>
              </a:rPr>
              <a:t>(Ephesians 4:8, 11)</a:t>
            </a:r>
            <a:endParaRPr lang="en-US" sz="3200" b="1" dirty="0">
              <a:solidFill>
                <a:srgbClr val="FFFF00"/>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marR="0" lvl="0" indent="0" algn="l" defTabSz="914400" rtl="0" eaLnBrk="1" fontAlgn="auto" latinLnBrk="0" hangingPunct="1">
              <a:lnSpc>
                <a:spcPct val="120000"/>
              </a:lnSpc>
              <a:spcBef>
                <a:spcPct val="0"/>
              </a:spcBef>
              <a:spcAft>
                <a:spcPts val="600"/>
              </a:spcAft>
              <a:buClr>
                <a:srgbClr val="0000FF"/>
              </a:buClr>
              <a:buSzPct val="160000"/>
              <a:buFontTx/>
              <a:buNone/>
              <a:tabLst/>
              <a:defRPr/>
            </a:pPr>
            <a:r>
              <a:rPr kumimoji="0" lang="en-US" altLang="en-US" sz="32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Teachers </a:t>
            </a:r>
          </a:p>
          <a:p>
            <a:pPr marL="914400" lvl="0" indent="-685800"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“Teaching them to observe all that I commanded you” (Matthew 28:18-20)</a:t>
            </a:r>
          </a:p>
          <a:p>
            <a:pPr marL="1200150" lvl="1" indent="-685800" fontAlgn="auto">
              <a:lnSpc>
                <a:spcPct val="120000"/>
              </a:lnSpc>
              <a:spcBef>
                <a:spcPct val="0"/>
              </a:spcBef>
              <a:spcAft>
                <a:spcPts val="600"/>
              </a:spcAft>
              <a:buClr>
                <a:srgbClr val="0000FF"/>
              </a:buClr>
              <a:buSzPct val="160000"/>
              <a:buFont typeface="Wingdings" panose="05000000000000000000" pitchFamily="2" charset="2"/>
              <a:buChar char="ü"/>
              <a:defRPr/>
            </a:pPr>
            <a:r>
              <a:rPr lang="nn-NO" altLang="en-US" sz="24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Tim. 3:2</a:t>
            </a:r>
          </a:p>
          <a:p>
            <a:pPr marL="1200150" lvl="1" indent="-685800" fontAlgn="auto">
              <a:lnSpc>
                <a:spcPct val="120000"/>
              </a:lnSpc>
              <a:spcBef>
                <a:spcPct val="0"/>
              </a:spcBef>
              <a:spcAft>
                <a:spcPts val="600"/>
              </a:spcAft>
              <a:buClr>
                <a:srgbClr val="0000FF"/>
              </a:buClr>
              <a:buSzPct val="160000"/>
              <a:buFont typeface="Wingdings" panose="05000000000000000000" pitchFamily="2" charset="2"/>
              <a:buChar char="ü"/>
              <a:defRPr/>
            </a:pPr>
            <a:r>
              <a:rPr lang="nn-NO" altLang="en-US" sz="24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Tim. 4:11; II Tim. 2:2; Heb. 5:12-14</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130004"/>
            <a:ext cx="3490080" cy="3466737"/>
          </a:xfrm>
          <a:prstGeom prst="rect">
            <a:avLst/>
          </a:prstGeom>
        </p:spPr>
      </p:pic>
    </p:spTree>
    <p:extLst>
      <p:ext uri="{BB962C8B-B14F-4D97-AF65-F5344CB8AC3E}">
        <p14:creationId xmlns:p14="http://schemas.microsoft.com/office/powerpoint/2010/main" val="2233715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 calcmode="lin" valueType="num">
                                      <p:cBhvr additive="base">
                                        <p:cTn id="22"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1" y="21771"/>
            <a:ext cx="9144000" cy="586193"/>
          </a:xfrm>
        </p:spPr>
        <p:txBody>
          <a:bodyPr>
            <a:normAutofit/>
          </a:bodyPr>
          <a:lstStyle/>
          <a:p>
            <a:r>
              <a:rPr lang="en-US" sz="2800" dirty="0"/>
              <a:t>“He Gave Gifts to Men” (Ephesians 4:8, 11)</a:t>
            </a:r>
          </a:p>
        </p:txBody>
      </p:sp>
      <p:sp>
        <p:nvSpPr>
          <p:cNvPr id="18" name="Rectangle 17">
            <a:extLst>
              <a:ext uri="{FF2B5EF4-FFF2-40B4-BE49-F238E27FC236}">
                <a16:creationId xmlns:a16="http://schemas.microsoft.com/office/drawing/2014/main" id="{9D374119-2129-4781-ACAB-9C3618BD4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2807494"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1C5A623A-400E-4E24-A667-BBC885FCCDF1}"/>
              </a:ext>
            </a:extLst>
          </p:cNvPr>
          <p:cNvPicPr>
            <a:picLocks noChangeAspect="1"/>
          </p:cNvPicPr>
          <p:nvPr/>
        </p:nvPicPr>
        <p:blipFill rotWithShape="1">
          <a:blip r:embed="rId3">
            <a:extLst>
              <a:ext uri="{28A0092B-C50C-407E-A947-70E740481C1C}">
                <a14:useLocalDpi xmlns:a14="http://schemas.microsoft.com/office/drawing/2010/main" val="0"/>
              </a:ext>
            </a:extLst>
          </a:blip>
          <a:srcRect l="7015" r="20978" b="-1"/>
          <a:stretch/>
        </p:blipFill>
        <p:spPr>
          <a:xfrm>
            <a:off x="564357" y="679344"/>
            <a:ext cx="2807494" cy="5844070"/>
          </a:xfrm>
          <a:prstGeom prst="rect">
            <a:avLst/>
          </a:prstGeom>
        </p:spPr>
      </p:pic>
      <p:sp>
        <p:nvSpPr>
          <p:cNvPr id="20" name="Rectangle 19">
            <a:extLst>
              <a:ext uri="{FF2B5EF4-FFF2-40B4-BE49-F238E27FC236}">
                <a16:creationId xmlns:a16="http://schemas.microsoft.com/office/drawing/2014/main" id="{CD49B4B0-3C14-40B1-82E0-072A4678F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505" y="804806"/>
            <a:ext cx="2719196" cy="5248389"/>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8471C7D-0EC6-EA2F-7443-A06AD152D929}"/>
              </a:ext>
            </a:extLst>
          </p:cNvPr>
          <p:cNvSpPr>
            <a:spLocks noGrp="1"/>
          </p:cNvSpPr>
          <p:nvPr>
            <p:ph idx="1"/>
          </p:nvPr>
        </p:nvSpPr>
        <p:spPr>
          <a:xfrm>
            <a:off x="3695603" y="607964"/>
            <a:ext cx="5004648" cy="5615790"/>
          </a:xfrm>
        </p:spPr>
        <p:style>
          <a:lnRef idx="2">
            <a:schemeClr val="dk1"/>
          </a:lnRef>
          <a:fillRef idx="1">
            <a:schemeClr val="lt1"/>
          </a:fillRef>
          <a:effectRef idx="0">
            <a:schemeClr val="dk1"/>
          </a:effectRef>
          <a:fontRef idx="minor">
            <a:schemeClr val="dk1"/>
          </a:fontRef>
        </p:style>
        <p:txBody>
          <a:bodyPr>
            <a:normAutofit/>
          </a:bodyPr>
          <a:lstStyle/>
          <a:p>
            <a:pPr>
              <a:buFont typeface="Wingdings" panose="05000000000000000000" pitchFamily="2" charset="2"/>
              <a:buChar char="v"/>
            </a:pPr>
            <a:r>
              <a:rPr lang="en-US" sz="3600" b="1" dirty="0">
                <a:solidFill>
                  <a:schemeClr val="bg1"/>
                </a:solidFill>
                <a:effectLst/>
                <a:latin typeface="Tahoma" pitchFamily="34" charset="0"/>
                <a:cs typeface="Times New Roman" pitchFamily="18" charset="0"/>
              </a:rPr>
              <a:t>Apostles</a:t>
            </a:r>
          </a:p>
          <a:p>
            <a:pPr>
              <a:buFont typeface="Wingdings" panose="05000000000000000000" pitchFamily="2" charset="2"/>
              <a:buChar char="v"/>
            </a:pPr>
            <a:r>
              <a:rPr lang="en-US" sz="3600" b="1" dirty="0">
                <a:solidFill>
                  <a:schemeClr val="bg1"/>
                </a:solidFill>
                <a:effectLst/>
                <a:latin typeface="Tahoma" pitchFamily="34" charset="0"/>
                <a:cs typeface="Times New Roman" pitchFamily="18" charset="0"/>
              </a:rPr>
              <a:t>Prophets </a:t>
            </a:r>
          </a:p>
          <a:p>
            <a:pPr>
              <a:buFont typeface="Wingdings" panose="05000000000000000000" pitchFamily="2" charset="2"/>
              <a:buChar char="v"/>
            </a:pPr>
            <a:r>
              <a:rPr lang="en-US" sz="3600" b="1" dirty="0">
                <a:solidFill>
                  <a:schemeClr val="bg1"/>
                </a:solidFill>
                <a:effectLst/>
                <a:latin typeface="Tahoma" pitchFamily="34" charset="0"/>
                <a:cs typeface="Times New Roman" pitchFamily="18" charset="0"/>
              </a:rPr>
              <a:t>Evangelists  </a:t>
            </a:r>
          </a:p>
          <a:p>
            <a:pPr>
              <a:buFont typeface="Wingdings" panose="05000000000000000000" pitchFamily="2" charset="2"/>
              <a:buChar char="v"/>
            </a:pPr>
            <a:r>
              <a:rPr lang="en-US" sz="3600" b="1" dirty="0">
                <a:solidFill>
                  <a:schemeClr val="bg1"/>
                </a:solidFill>
                <a:effectLst/>
                <a:latin typeface="Tahoma" pitchFamily="34" charset="0"/>
                <a:cs typeface="Times New Roman" pitchFamily="18" charset="0"/>
              </a:rPr>
              <a:t>Pastors </a:t>
            </a:r>
          </a:p>
          <a:p>
            <a:pPr>
              <a:buFont typeface="Wingdings" panose="05000000000000000000" pitchFamily="2" charset="2"/>
              <a:buChar char="v"/>
            </a:pPr>
            <a:r>
              <a:rPr lang="en-US" sz="3600" b="1" dirty="0">
                <a:solidFill>
                  <a:schemeClr val="bg1"/>
                </a:solidFill>
                <a:effectLst/>
                <a:latin typeface="Tahoma" pitchFamily="34" charset="0"/>
                <a:cs typeface="Times New Roman" pitchFamily="18" charset="0"/>
              </a:rPr>
              <a:t>Teachers</a:t>
            </a:r>
            <a:endParaRPr lang="en-US" dirty="0">
              <a:solidFill>
                <a:schemeClr val="bg1"/>
              </a:solidFill>
            </a:endParaRPr>
          </a:p>
        </p:txBody>
      </p:sp>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0" y="6499406"/>
            <a:ext cx="5004649" cy="365125"/>
          </a:xfrm>
        </p:spPr>
        <p:txBody>
          <a:bodyPr>
            <a:normAutofit/>
          </a:bodyPr>
          <a:lstStyle/>
          <a:p>
            <a:pPr marL="0" marR="0" lvl="0" indent="0" defTabSz="914400" rtl="0" eaLnBrk="1" fontAlgn="base" latinLnBrk="0" hangingPunct="1">
              <a:spcBef>
                <a:spcPct val="0"/>
              </a:spcBef>
              <a:spcAft>
                <a:spcPts val="600"/>
              </a:spcAft>
              <a:buClrTx/>
              <a:buSzTx/>
              <a:buFontTx/>
              <a:buNone/>
              <a:tabLst/>
              <a:defRPr/>
            </a:pPr>
            <a:r>
              <a:rPr kumimoji="0" lang="en-US" b="1" i="0" u="none" strike="noStrike" kern="1200" cap="none" spc="0" normalizeH="0" baseline="0" noProof="0" dirty="0">
                <a:ln>
                  <a:noFill/>
                </a:ln>
                <a:effectLst/>
                <a:uLnTx/>
                <a:uFillTx/>
                <a:latin typeface="Tahoma" pitchFamily="34" charset="0"/>
                <a:ea typeface="+mn-ea"/>
                <a:cs typeface="Times New Roman" pitchFamily="18" charset="0"/>
              </a:rPr>
              <a:t>“He Gave Gifts To Men”</a:t>
            </a:r>
          </a:p>
        </p:txBody>
      </p:sp>
      <p:sp>
        <p:nvSpPr>
          <p:cNvPr id="9" name="Content Placeholder 4">
            <a:extLst>
              <a:ext uri="{FF2B5EF4-FFF2-40B4-BE49-F238E27FC236}">
                <a16:creationId xmlns:a16="http://schemas.microsoft.com/office/drawing/2014/main" id="{75E3ED76-0BCD-190C-1CF8-D44E9D4C1CBB}"/>
              </a:ext>
            </a:extLst>
          </p:cNvPr>
          <p:cNvSpPr txBox="1">
            <a:spLocks/>
          </p:cNvSpPr>
          <p:nvPr/>
        </p:nvSpPr>
        <p:spPr>
          <a:xfrm>
            <a:off x="443749" y="4623554"/>
            <a:ext cx="8256502" cy="1600200"/>
          </a:xfrm>
          <a:prstGeom prst="rect">
            <a:avLst/>
          </a:prstGeom>
          <a:solidFill>
            <a:schemeClr val="dk1">
              <a:alpha val="50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lt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lt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lt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lt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lt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lt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lt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lt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lt1"/>
                </a:solidFill>
                <a:effectLst>
                  <a:outerShdw blurRad="50800" dist="38100" dir="2700000" algn="tl" rotWithShape="0">
                    <a:srgbClr val="000000">
                      <a:alpha val="48000"/>
                    </a:srgbClr>
                  </a:outerShdw>
                </a:effectLst>
                <a:latin typeface="+mn-lt"/>
                <a:ea typeface="+mn-ea"/>
                <a:cs typeface="+mn-cs"/>
              </a:defRPr>
            </a:lvl9pPr>
          </a:lstStyle>
          <a:p>
            <a:pPr marL="0" indent="0" algn="ctr" fontAlgn="auto">
              <a:spcAft>
                <a:spcPts val="0"/>
              </a:spcAft>
              <a:buNone/>
            </a:pPr>
            <a:r>
              <a:rPr lang="en-US" sz="2800" dirty="0">
                <a:ln>
                  <a:solidFill>
                    <a:sysClr val="windowText" lastClr="000000"/>
                  </a:solidFill>
                </a:ln>
                <a:solidFill>
                  <a:srgbClr val="FFFF00"/>
                </a:solidFill>
                <a:effectLst/>
                <a:latin typeface="Tahoma" pitchFamily="34" charset="0"/>
                <a:cs typeface="Times New Roman" pitchFamily="18" charset="0"/>
              </a:rPr>
              <a:t>Christ appointed these positions and gave them their responsibilities so that unity may be attained! (Ephesians 4:13)</a:t>
            </a:r>
            <a:endParaRPr lang="en-US" sz="1800" b="0" dirty="0">
              <a:ln>
                <a:solidFill>
                  <a:sysClr val="windowText" lastClr="000000"/>
                </a:solidFill>
              </a:ln>
            </a:endParaRPr>
          </a:p>
        </p:txBody>
      </p:sp>
    </p:spTree>
    <p:extLst>
      <p:ext uri="{BB962C8B-B14F-4D97-AF65-F5344CB8AC3E}">
        <p14:creationId xmlns:p14="http://schemas.microsoft.com/office/powerpoint/2010/main" val="30126005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p:cTn id="7" dur="1000" fill="hold"/>
                                        <p:tgtEl>
                                          <p:spTgt spid="9">
                                            <p:bg/>
                                          </p:spTgt>
                                        </p:tgtEl>
                                        <p:attrNameLst>
                                          <p:attrName>ppt_w</p:attrName>
                                        </p:attrNameLst>
                                      </p:cBhvr>
                                      <p:tavLst>
                                        <p:tav tm="0">
                                          <p:val>
                                            <p:fltVal val="0"/>
                                          </p:val>
                                        </p:tav>
                                        <p:tav tm="100000">
                                          <p:val>
                                            <p:strVal val="#ppt_w"/>
                                          </p:val>
                                        </p:tav>
                                      </p:tavLst>
                                    </p:anim>
                                    <p:anim calcmode="lin" valueType="num">
                                      <p:cBhvr>
                                        <p:cTn id="8" dur="1000" fill="hold"/>
                                        <p:tgtEl>
                                          <p:spTgt spid="9">
                                            <p:bg/>
                                          </p:spTgt>
                                        </p:tgtEl>
                                        <p:attrNameLst>
                                          <p:attrName>ppt_h</p:attrName>
                                        </p:attrNameLst>
                                      </p:cBhvr>
                                      <p:tavLst>
                                        <p:tav tm="0">
                                          <p:val>
                                            <p:fltVal val="0"/>
                                          </p:val>
                                        </p:tav>
                                        <p:tav tm="100000">
                                          <p:val>
                                            <p:strVal val="#ppt_h"/>
                                          </p:val>
                                        </p:tav>
                                      </p:tavLst>
                                    </p:anim>
                                    <p:anim calcmode="lin" valueType="num">
                                      <p:cBhvr>
                                        <p:cTn id="9" dur="1000" fill="hold"/>
                                        <p:tgtEl>
                                          <p:spTgt spid="9">
                                            <p:bg/>
                                          </p:spTgt>
                                        </p:tgtEl>
                                        <p:attrNameLst>
                                          <p:attrName>style.rotation</p:attrName>
                                        </p:attrNameLst>
                                      </p:cBhvr>
                                      <p:tavLst>
                                        <p:tav tm="0">
                                          <p:val>
                                            <p:fltVal val="90"/>
                                          </p:val>
                                        </p:tav>
                                        <p:tav tm="100000">
                                          <p:val>
                                            <p:fltVal val="0"/>
                                          </p:val>
                                        </p:tav>
                                      </p:tavLst>
                                    </p:anim>
                                    <p:animEffect transition="in" filter="fade">
                                      <p:cBhvr>
                                        <p:cTn id="10" dur="1000"/>
                                        <p:tgtEl>
                                          <p:spTgt spid="9">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p:cTn id="13"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ustom 1">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Favorite Font Theme">
      <a:majorFont>
        <a:latin typeface="Arial"/>
        <a:ea typeface=""/>
        <a:cs typeface=""/>
      </a:majorFont>
      <a:minorFont>
        <a:latin typeface="Tahoma"/>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2170</Words>
  <Application>Microsoft Office PowerPoint</Application>
  <PresentationFormat>On-screen Show (4:3)</PresentationFormat>
  <Paragraphs>191</Paragraphs>
  <Slides>14</Slides>
  <Notes>10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14</vt:i4>
      </vt:variant>
    </vt:vector>
  </HeadingPairs>
  <TitlesOfParts>
    <vt:vector size="27" baseType="lpstr">
      <vt:lpstr>Ameretto</vt:lpstr>
      <vt:lpstr>Arial</vt:lpstr>
      <vt:lpstr>Calibri</vt:lpstr>
      <vt:lpstr>Calisto MT</vt:lpstr>
      <vt:lpstr>Corbel</vt:lpstr>
      <vt:lpstr>Tahoma</vt:lpstr>
      <vt:lpstr>Times New Roman</vt:lpstr>
      <vt:lpstr>Wingdings</vt:lpstr>
      <vt:lpstr>Damask</vt:lpstr>
      <vt:lpstr>Depth</vt:lpstr>
      <vt:lpstr>1_eye</vt:lpstr>
      <vt:lpstr>Theme1</vt:lpstr>
      <vt:lpstr>eye</vt:lpstr>
      <vt:lpstr>“He Gave Gifts To Men”</vt:lpstr>
      <vt:lpstr>Intro</vt:lpstr>
      <vt:lpstr>Ephesians 4:8, 11-13</vt:lpstr>
      <vt:lpstr>Intro</vt:lpstr>
      <vt:lpstr>“He Gave Gifts to Men”  (Ephesians 4:8, 11)</vt:lpstr>
      <vt:lpstr>“He Gave Gifts to Men”  (Ephesians 4:8, 11)</vt:lpstr>
      <vt:lpstr>“He Gave Gifts to Men”  (Ephesians 4:8, 11)</vt:lpstr>
      <vt:lpstr>“He Gave Gifts to Men”  (Ephesians 4:8, 11)</vt:lpstr>
      <vt:lpstr>“He Gave Gifts to Men” (Ephesians 4:8, 11)</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Gave Gifts To Men"</dc:title>
  <dc:subject>07/31/2022</dc:subject>
  <dc:creator>DarkWolf</dc:creator>
  <dc:description>Response to Marc Winter's book, "Was Church God's Idea?" and his claims on his FB page that elders are man-appointed</dc:description>
  <cp:lastModifiedBy>Nathan Morrison</cp:lastModifiedBy>
  <cp:revision>16</cp:revision>
  <dcterms:created xsi:type="dcterms:W3CDTF">2020-10-29T22:16:57Z</dcterms:created>
  <dcterms:modified xsi:type="dcterms:W3CDTF">2022-07-22T23:47:08Z</dcterms:modified>
</cp:coreProperties>
</file>