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3965" r:id="rId10"/>
  </p:sldMasterIdLst>
  <p:notesMasterIdLst>
    <p:notesMasterId r:id="rId26"/>
  </p:notesMasterIdLst>
  <p:handoutMasterIdLst>
    <p:handoutMasterId r:id="rId27"/>
  </p:handoutMasterIdLst>
  <p:sldIdLst>
    <p:sldId id="256" r:id="rId11"/>
    <p:sldId id="454" r:id="rId12"/>
    <p:sldId id="576" r:id="rId13"/>
    <p:sldId id="578" r:id="rId14"/>
    <p:sldId id="534" r:id="rId15"/>
    <p:sldId id="651" r:id="rId16"/>
    <p:sldId id="655" r:id="rId17"/>
    <p:sldId id="656" r:id="rId18"/>
    <p:sldId id="659" r:id="rId19"/>
    <p:sldId id="660" r:id="rId20"/>
    <p:sldId id="661" r:id="rId21"/>
    <p:sldId id="664" r:id="rId22"/>
    <p:sldId id="520" r:id="rId23"/>
    <p:sldId id="649" r:id="rId24"/>
    <p:sldId id="666" r:id="rId25"/>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C"/>
    <a:srgbClr val="66FFFF"/>
    <a:srgbClr val="0000FF"/>
    <a:srgbClr val="FFCCFF"/>
    <a:srgbClr val="FFFF00"/>
    <a:srgbClr val="CCFF33"/>
    <a:srgbClr val="FF0066"/>
    <a:srgbClr val="FFFFFF"/>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46" autoAdjust="0"/>
  </p:normalViewPr>
  <p:slideViewPr>
    <p:cSldViewPr snapToObjects="1">
      <p:cViewPr varScale="1">
        <p:scale>
          <a:sx n="88" d="100"/>
          <a:sy n="88"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Adapted from a lesson by Jeff Asher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5</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036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8136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2828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9891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13</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xfrm>
            <a:off x="914400" y="4343400"/>
            <a:ext cx="5029200" cy="4114800"/>
          </a:xfrm>
          <a:prstGeom prst="rect">
            <a:avLst/>
          </a:prstGeom>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52791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1)</a:t>
            </a:r>
            <a:endParaRPr lang="en-US" dirty="0"/>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5439921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1)</a:t>
            </a:r>
            <a:endParaRPr lang="en-US" dirty="0"/>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265047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1)</a:t>
            </a:r>
            <a:endParaRPr lang="en-US" dirty="0"/>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8846415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Love Is In The Air (Part 1)</a:t>
            </a:r>
            <a:endParaRPr lang="en-US" dirty="0"/>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22001571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Love Is In The Air (Part 1)</a:t>
            </a:r>
            <a:endParaRPr lang="en-US" dirty="0"/>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25062485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Love Is In The Air (Part 1)</a:t>
            </a:r>
            <a:endParaRPr lang="en-US" dirty="0"/>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41763045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Love Is In The Air (Part 1)</a:t>
            </a:r>
            <a:endParaRPr lang="en-US" dirty="0"/>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36594268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Love Is In The Air (Part 1)</a:t>
            </a:r>
            <a:endParaRPr lang="en-US" dirty="0"/>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10094893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Love Is In The Air (Part 1)</a:t>
            </a:r>
            <a:endParaRPr lang="en-US" dirty="0"/>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2556267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1)</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64661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1)</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479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1)</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0816457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1)</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48849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1)</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6679991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1)</a:t>
            </a:r>
            <a:endParaRPr lang="en-US" dirty="0"/>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39197842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1)</a:t>
            </a:r>
            <a:endParaRPr lang="en-US" dirty="0"/>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3546947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EXALTED</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EXALTED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Love Is In The Air (Part 1)</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076405629"/>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EXALTED</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EXALTED</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EXALTED</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EXALTED</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EXALTED</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EXALTED</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EXALTED</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EXALTED</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52400" y="381000"/>
            <a:ext cx="8915400" cy="1447800"/>
          </a:xfrm>
        </p:spPr>
        <p:txBody>
          <a:bodyPr>
            <a:prstTxWarp prst="textPlain">
              <a:avLst/>
            </a:prstTxWarp>
            <a:scene3d>
              <a:camera prst="perspectiveRelaxed"/>
              <a:lightRig rig="threePt" dir="t"/>
            </a:scene3d>
          </a:bodyPr>
          <a:lstStyle/>
          <a:p>
            <a:pPr eaLnBrk="1" hangingPunct="1"/>
            <a:r>
              <a:rPr lang="en-US" sz="8000" b="1" u="sng" dirty="0">
                <a:solidFill>
                  <a:srgbClr val="FFC000"/>
                </a:solidFill>
                <a:cs typeface="Times New Roman" pitchFamily="18" charset="0"/>
              </a:rPr>
              <a:t>EXALTED</a:t>
            </a:r>
          </a:p>
        </p:txBody>
      </p:sp>
      <p:sp>
        <p:nvSpPr>
          <p:cNvPr id="10243" name="Rectangle 3"/>
          <p:cNvSpPr>
            <a:spLocks noGrp="1" noChangeArrowheads="1"/>
          </p:cNvSpPr>
          <p:nvPr>
            <p:ph type="subTitle" idx="1"/>
          </p:nvPr>
        </p:nvSpPr>
        <p:spPr>
          <a:xfrm>
            <a:off x="0" y="1828800"/>
            <a:ext cx="9144000" cy="1143000"/>
          </a:xfrm>
        </p:spPr>
        <p:txBody>
          <a:bodyPr/>
          <a:lstStyle/>
          <a:p>
            <a:pPr eaLnBrk="1" hangingPunct="1"/>
            <a:r>
              <a:rPr lang="en-US" sz="4000" b="1" dirty="0"/>
              <a:t>Text: Acts 2:21-36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346" y="2525310"/>
            <a:ext cx="2739308" cy="4332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39762"/>
          </a:xfrm>
        </p:spPr>
        <p:txBody>
          <a:bodyPr vert="horz" wrap="square" lIns="91440" tIns="45720" rIns="91440" bIns="45720" numCol="1" anchor="ctr" anchorCtr="0" compatLnSpc="1">
            <a:prstTxWarp prst="textNoShape">
              <a:avLst/>
            </a:prstTxWarp>
            <a:noAutofit/>
          </a:bodyPr>
          <a:lstStyle/>
          <a:p>
            <a:r>
              <a:rPr lang="en-US" sz="4000" b="1" u="sng" dirty="0">
                <a:latin typeface="+mj-lt"/>
                <a:ea typeface="+mj-ea"/>
                <a:cs typeface="+mj-cs"/>
              </a:rPr>
              <a:t>Conclusion</a:t>
            </a:r>
          </a:p>
        </p:txBody>
      </p:sp>
      <p:sp>
        <p:nvSpPr>
          <p:cNvPr id="72" name="Text Placeholder 2">
            <a:extLst>
              <a:ext uri="{FF2B5EF4-FFF2-40B4-BE49-F238E27FC236}">
                <a16:creationId xmlns:a16="http://schemas.microsoft.com/office/drawing/2014/main" id="{7CB902DE-49F9-4B7B-9C36-3671D5D542F3}"/>
              </a:ext>
            </a:extLst>
          </p:cNvPr>
          <p:cNvSpPr>
            <a:spLocks noGrp="1"/>
          </p:cNvSpPr>
          <p:nvPr>
            <p:ph type="body" idx="1"/>
          </p:nvPr>
        </p:nvSpPr>
        <p:spPr>
          <a:xfrm>
            <a:off x="225425" y="762000"/>
            <a:ext cx="4040188" cy="639762"/>
          </a:xfrm>
        </p:spPr>
        <p:txBody>
          <a:bodyPr/>
          <a:lstStyle/>
          <a:p>
            <a:pPr algn="ctr"/>
            <a:r>
              <a:rPr lang="en-US" sz="3600" dirty="0"/>
              <a:t>Isaiah 53:8-10</a:t>
            </a:r>
          </a:p>
        </p:txBody>
      </p:sp>
      <p:sp>
        <p:nvSpPr>
          <p:cNvPr id="74" name="Text Placeholder 4">
            <a:extLst>
              <a:ext uri="{FF2B5EF4-FFF2-40B4-BE49-F238E27FC236}">
                <a16:creationId xmlns:a16="http://schemas.microsoft.com/office/drawing/2014/main" id="{E133784F-3339-449C-BADA-9932A725733A}"/>
              </a:ext>
            </a:extLst>
          </p:cNvPr>
          <p:cNvSpPr>
            <a:spLocks noGrp="1"/>
          </p:cNvSpPr>
          <p:nvPr>
            <p:ph type="body" sz="quarter" idx="3"/>
          </p:nvPr>
        </p:nvSpPr>
        <p:spPr>
          <a:xfrm>
            <a:off x="4491040" y="762000"/>
            <a:ext cx="4652960" cy="862127"/>
          </a:xfrm>
        </p:spPr>
        <p:txBody>
          <a:bodyPr/>
          <a:lstStyle/>
          <a:p>
            <a:pPr algn="ctr"/>
            <a:r>
              <a:rPr lang="en-US" sz="2800" dirty="0"/>
              <a:t>Death, Burial, Resurrection</a:t>
            </a:r>
          </a:p>
        </p:txBody>
      </p:sp>
      <p:pic>
        <p:nvPicPr>
          <p:cNvPr id="13" name="Picture 12">
            <a:extLst>
              <a:ext uri="{FF2B5EF4-FFF2-40B4-BE49-F238E27FC236}">
                <a16:creationId xmlns:a16="http://schemas.microsoft.com/office/drawing/2014/main" id="{4FA76C88-329D-447B-BA19-3703744F5562}"/>
              </a:ext>
            </a:extLst>
          </p:cNvPr>
          <p:cNvPicPr>
            <a:picLocks noChangeAspect="1"/>
          </p:cNvPicPr>
          <p:nvPr/>
        </p:nvPicPr>
        <p:blipFill rotWithShape="1">
          <a:blip r:embed="rId2">
            <a:extLst>
              <a:ext uri="{28A0092B-C50C-407E-A947-70E740481C1C}">
                <a14:useLocalDpi xmlns:a14="http://schemas.microsoft.com/office/drawing/2010/main" val="0"/>
              </a:ext>
            </a:extLst>
          </a:blip>
          <a:srcRect l="22698" r="583" b="-2"/>
          <a:stretch/>
        </p:blipFill>
        <p:spPr>
          <a:xfrm>
            <a:off x="4616171" y="1907171"/>
            <a:ext cx="4527829" cy="4426460"/>
          </a:xfrm>
          <a:prstGeom prst="rect">
            <a:avLst/>
          </a:prstGeom>
          <a:noFill/>
        </p:spPr>
      </p:pic>
      <p:sp>
        <p:nvSpPr>
          <p:cNvPr id="11267" name="Footer Placeholder 4"/>
          <p:cNvSpPr>
            <a:spLocks noGrp="1"/>
          </p:cNvSpPr>
          <p:nvPr>
            <p:ph type="ftr" sz="quarter" idx="11"/>
          </p:nvPr>
        </p:nvSpPr>
        <p:spPr>
          <a:xfrm>
            <a:off x="0" y="17801"/>
            <a:ext cx="2895600" cy="274638"/>
          </a:xfrm>
        </p:spPr>
        <p:txBody>
          <a:bodyPr vert="horz" wrap="square" lIns="91440" tIns="45720" rIns="91440" bIns="45720" numCol="1" anchor="t" anchorCtr="0" compatLnSpc="1">
            <a:prstTxWarp prst="textNoShape">
              <a:avLst/>
            </a:prstTxWarp>
            <a:normAutofit fontScale="92500" lnSpcReduction="10000"/>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defTabSz="914400" eaLnBrk="1" latinLnBrk="0" hangingPunct="1">
              <a:spcAft>
                <a:spcPts val="600"/>
              </a:spcAft>
              <a:buClrTx/>
              <a:buSzTx/>
              <a:buFontTx/>
              <a:buNone/>
              <a:tabLst/>
              <a:defRPr/>
            </a:pPr>
            <a:r>
              <a:rPr kumimoji="0" lang="en-US" sz="1400" b="1" i="0" u="none" strike="noStrike" kern="1200" cap="none" spc="0" normalizeH="0" baseline="0" noProof="0" dirty="0">
                <a:ln>
                  <a:noFill/>
                </a:ln>
                <a:effectLst/>
                <a:uLnTx/>
                <a:uFillTx/>
                <a:latin typeface="Tahoma" pitchFamily="34" charset="0"/>
                <a:ea typeface="+mn-ea"/>
                <a:cs typeface="Times New Roman" pitchFamily="18" charset="0"/>
              </a:rPr>
              <a:t>EXALTED</a:t>
            </a:r>
          </a:p>
        </p:txBody>
      </p:sp>
      <p:sp>
        <p:nvSpPr>
          <p:cNvPr id="8" name="Text Box 3">
            <a:extLst>
              <a:ext uri="{FF2B5EF4-FFF2-40B4-BE49-F238E27FC236}">
                <a16:creationId xmlns:a16="http://schemas.microsoft.com/office/drawing/2014/main" id="{910599AF-1D1F-4613-AF6B-3538B3D8A8BD}"/>
              </a:ext>
            </a:extLst>
          </p:cNvPr>
          <p:cNvSpPr txBox="1">
            <a:spLocks noChangeArrowheads="1"/>
          </p:cNvSpPr>
          <p:nvPr/>
        </p:nvSpPr>
        <p:spPr bwMode="auto">
          <a:xfrm>
            <a:off x="-1" y="1304246"/>
            <a:ext cx="4527829" cy="5632311"/>
          </a:xfrm>
          <a:prstGeom prst="rect">
            <a:avLst/>
          </a:prstGeom>
          <a:noFill/>
          <a:ln w="9525">
            <a:noFill/>
            <a:miter lim="800000"/>
            <a:headEnd/>
            <a:tailEnd/>
          </a:ln>
        </p:spPr>
        <p:txBody>
          <a:bodyPr wrap="square">
            <a:spAutoFit/>
          </a:bodyPr>
          <a:lstStyle/>
          <a:p>
            <a:pPr lvl="0" algn="l">
              <a:defRPr/>
            </a:pPr>
            <a:r>
              <a:rPr lang="en-US" dirty="0">
                <a:solidFill>
                  <a:srgbClr val="FFFFFF"/>
                </a:solidFill>
              </a:rPr>
              <a:t>O.T. passage that says what Peter (Acts 2:22-36) and Paul (I Cor. 15:1-8) preached concerning Jesus:</a:t>
            </a:r>
            <a:endParaRPr kumimoji="0" lang="en-US" b="1" i="0" u="none" strike="noStrike" kern="1200" cap="none" spc="0" normalizeH="0" baseline="0" noProof="0" dirty="0">
              <a:ln>
                <a:noFill/>
              </a:ln>
              <a:solidFill>
                <a:srgbClr val="FFFFFF"/>
              </a:solidFill>
              <a:effectLst/>
              <a:uLnTx/>
              <a:uFillTx/>
            </a:endParaRPr>
          </a:p>
          <a:p>
            <a:pPr marL="457200" lvl="0" indent="-457200" algn="l">
              <a:buClr>
                <a:srgbClr val="CCECFF"/>
              </a:buClr>
              <a:buSzPct val="115000"/>
              <a:buFont typeface="Wingdings" pitchFamily="2" charset="2"/>
              <a:buChar char="Ø"/>
              <a:defRPr/>
            </a:pPr>
            <a:r>
              <a:rPr lang="en-US" dirty="0"/>
              <a:t>Death </a:t>
            </a:r>
            <a:r>
              <a:rPr lang="en-US" b="0" dirty="0"/>
              <a:t>(53:8: “cut off from the land of the living,” 53:10: “putting Him to grief,” “guilt offering”)</a:t>
            </a:r>
          </a:p>
          <a:p>
            <a:pPr marL="457200" lvl="0" indent="-457200" algn="l">
              <a:buClr>
                <a:srgbClr val="CCECFF"/>
              </a:buClr>
              <a:buSzPct val="115000"/>
              <a:buFont typeface="Wingdings" pitchFamily="2" charset="2"/>
              <a:buChar char="Ø"/>
              <a:defRPr/>
            </a:pPr>
            <a:r>
              <a:rPr lang="en-US" dirty="0"/>
              <a:t>Burial </a:t>
            </a:r>
            <a:r>
              <a:rPr lang="en-US" b="0" dirty="0"/>
              <a:t>(53:9 “grave was assigned with wicked men, Yet He was with a rich man in His death”)</a:t>
            </a:r>
          </a:p>
          <a:p>
            <a:pPr marL="457200" lvl="0" indent="-457200" algn="l">
              <a:buClr>
                <a:srgbClr val="CCECFF"/>
              </a:buClr>
              <a:buSzPct val="115000"/>
              <a:buFont typeface="Wingdings" pitchFamily="2" charset="2"/>
              <a:buChar char="Ø"/>
              <a:defRPr/>
            </a:pPr>
            <a:r>
              <a:rPr lang="en-US" dirty="0"/>
              <a:t>Resurrection </a:t>
            </a:r>
            <a:r>
              <a:rPr lang="en-US" b="0" dirty="0"/>
              <a:t>(53:10: “He will see His offspring, He will prolong His days”)</a:t>
            </a:r>
            <a:endParaRPr kumimoji="0" lang="en-US" sz="2400" b="0" i="0" u="none" strike="noStrike" kern="120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22104822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39762"/>
          </a:xfrm>
        </p:spPr>
        <p:txBody>
          <a:bodyPr vert="horz" wrap="square" lIns="91440" tIns="45720" rIns="91440" bIns="45720" numCol="1" anchor="ctr" anchorCtr="0" compatLnSpc="1">
            <a:prstTxWarp prst="textNoShape">
              <a:avLst/>
            </a:prstTxWarp>
            <a:noAutofit/>
          </a:bodyPr>
          <a:lstStyle/>
          <a:p>
            <a:r>
              <a:rPr lang="en-US" sz="4000" b="1" u="sng" dirty="0">
                <a:latin typeface="+mj-lt"/>
                <a:ea typeface="+mj-ea"/>
                <a:cs typeface="+mj-cs"/>
              </a:rPr>
              <a:t>Conclusion</a:t>
            </a:r>
          </a:p>
        </p:txBody>
      </p:sp>
      <p:pic>
        <p:nvPicPr>
          <p:cNvPr id="13" name="Picture 12">
            <a:extLst>
              <a:ext uri="{FF2B5EF4-FFF2-40B4-BE49-F238E27FC236}">
                <a16:creationId xmlns:a16="http://schemas.microsoft.com/office/drawing/2014/main" id="{4FA76C88-329D-447B-BA19-3703744F5562}"/>
              </a:ext>
            </a:extLst>
          </p:cNvPr>
          <p:cNvPicPr>
            <a:picLocks noChangeAspect="1"/>
          </p:cNvPicPr>
          <p:nvPr/>
        </p:nvPicPr>
        <p:blipFill>
          <a:blip r:embed="rId2">
            <a:extLst>
              <a:ext uri="{28A0092B-C50C-407E-A947-70E740481C1C}">
                <a14:useLocalDpi xmlns:a14="http://schemas.microsoft.com/office/drawing/2010/main" val="0"/>
              </a:ext>
            </a:extLst>
          </a:blip>
          <a:srcRect l="11641" r="11641"/>
          <a:stretch/>
        </p:blipFill>
        <p:spPr>
          <a:xfrm>
            <a:off x="4616171" y="1752600"/>
            <a:ext cx="4527829" cy="4426460"/>
          </a:xfrm>
          <a:prstGeom prst="rect">
            <a:avLst/>
          </a:prstGeom>
          <a:noFill/>
        </p:spPr>
      </p:pic>
      <p:sp>
        <p:nvSpPr>
          <p:cNvPr id="11267" name="Footer Placeholder 4"/>
          <p:cNvSpPr>
            <a:spLocks noGrp="1"/>
          </p:cNvSpPr>
          <p:nvPr>
            <p:ph type="ftr" sz="quarter" idx="11"/>
          </p:nvPr>
        </p:nvSpPr>
        <p:spPr>
          <a:xfrm>
            <a:off x="3168371" y="6571275"/>
            <a:ext cx="2895600" cy="274638"/>
          </a:xfrm>
        </p:spPr>
        <p:txBody>
          <a:bodyPr vert="horz" wrap="square" lIns="91440" tIns="45720" rIns="91440" bIns="45720" numCol="1" anchor="t" anchorCtr="0" compatLnSpc="1">
            <a:prstTxWarp prst="textNoShape">
              <a:avLst/>
            </a:prstTxWarp>
            <a:normAutofit fontScale="92500" lnSpcReduction="10000"/>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EXALTED</a:t>
            </a:r>
          </a:p>
        </p:txBody>
      </p:sp>
      <p:sp>
        <p:nvSpPr>
          <p:cNvPr id="8" name="Text Box 3">
            <a:extLst>
              <a:ext uri="{FF2B5EF4-FFF2-40B4-BE49-F238E27FC236}">
                <a16:creationId xmlns:a16="http://schemas.microsoft.com/office/drawing/2014/main" id="{910599AF-1D1F-4613-AF6B-3538B3D8A8BD}"/>
              </a:ext>
            </a:extLst>
          </p:cNvPr>
          <p:cNvSpPr txBox="1">
            <a:spLocks noChangeArrowheads="1"/>
          </p:cNvSpPr>
          <p:nvPr/>
        </p:nvSpPr>
        <p:spPr bwMode="auto">
          <a:xfrm>
            <a:off x="88342" y="2811668"/>
            <a:ext cx="4527829" cy="2308324"/>
          </a:xfrm>
          <a:prstGeom prst="rect">
            <a:avLst/>
          </a:prstGeom>
          <a:noFill/>
          <a:ln w="9525">
            <a:noFill/>
            <a:miter lim="800000"/>
            <a:headEnd/>
            <a:tailEnd/>
          </a:ln>
        </p:spPr>
        <p:txBody>
          <a:bodyPr wrap="square">
            <a:spAutoFit/>
          </a:bodyPr>
          <a:lstStyle/>
          <a:p>
            <a:pPr lvl="0" algn="l">
              <a:defRPr/>
            </a:pPr>
            <a:r>
              <a:rPr lang="en-US" dirty="0">
                <a:solidFill>
                  <a:srgbClr val="FFFFFF"/>
                </a:solidFill>
              </a:rPr>
              <a:t>Peter preached Jesus as:</a:t>
            </a:r>
            <a:endPar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a:p>
            <a:pPr marL="457200" lvl="0" indent="-457200" algn="l">
              <a:buClr>
                <a:srgbClr val="CCECFF"/>
              </a:buClr>
              <a:buSzPct val="115000"/>
              <a:buFont typeface="Wingdings" pitchFamily="2" charset="2"/>
              <a:buChar char="Ø"/>
              <a:defRPr/>
            </a:pPr>
            <a:r>
              <a:rPr lang="en-US" dirty="0"/>
              <a:t>The Man</a:t>
            </a:r>
          </a:p>
          <a:p>
            <a:pPr marL="457200" lvl="0" indent="-457200" algn="l">
              <a:buClr>
                <a:srgbClr val="CCECFF"/>
              </a:buClr>
              <a:buSzPct val="115000"/>
              <a:buFont typeface="Wingdings" pitchFamily="2" charset="2"/>
              <a:buChar char="Ø"/>
              <a:defRPr/>
            </a:pPr>
            <a:r>
              <a:rPr lang="en-US" dirty="0"/>
              <a:t>The Crucified</a:t>
            </a:r>
          </a:p>
          <a:p>
            <a:pPr marL="457200" lvl="0" indent="-457200" algn="l">
              <a:buClr>
                <a:srgbClr val="CCECFF"/>
              </a:buClr>
              <a:buSzPct val="115000"/>
              <a:buFont typeface="Wingdings" pitchFamily="2" charset="2"/>
              <a:buChar char="Ø"/>
              <a:defRPr/>
            </a:pPr>
            <a:r>
              <a:rPr lang="en-US" dirty="0"/>
              <a:t>The Resurrected</a:t>
            </a:r>
          </a:p>
          <a:p>
            <a:pPr marL="457200" lvl="0" indent="-457200" algn="l">
              <a:buClr>
                <a:srgbClr val="CCECFF"/>
              </a:buClr>
              <a:buSzPct val="115000"/>
              <a:buFont typeface="Wingdings" pitchFamily="2" charset="2"/>
              <a:buChar char="Ø"/>
              <a:defRPr/>
            </a:pPr>
            <a:r>
              <a:rPr lang="en-US" dirty="0"/>
              <a:t>The Exalted</a:t>
            </a:r>
          </a:p>
          <a:p>
            <a:pPr marL="457200" lvl="0" indent="-457200" algn="l">
              <a:buClr>
                <a:srgbClr val="CCECFF"/>
              </a:buClr>
              <a:buSzPct val="115000"/>
              <a:buFont typeface="Wingdings" pitchFamily="2" charset="2"/>
              <a:buChar char="Ø"/>
              <a:defRPr/>
            </a:pPr>
            <a:r>
              <a:rPr lang="en-US" dirty="0"/>
              <a:t>The Divine</a:t>
            </a:r>
            <a:endParaRPr kumimoji="0" lang="en-US" sz="2400" i="0" u="none" strike="noStrike" kern="120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16378372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 calcmode="lin" valueType="num">
                                      <p:cBhvr additive="base">
                                        <p:cTn id="26"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39762"/>
          </a:xfrm>
        </p:spPr>
        <p:txBody>
          <a:bodyPr vert="horz" wrap="square" lIns="91440" tIns="45720" rIns="91440" bIns="45720" numCol="1" anchor="ctr" anchorCtr="0" compatLnSpc="1">
            <a:prstTxWarp prst="textNoShape">
              <a:avLst/>
            </a:prstTxWarp>
            <a:noAutofit/>
          </a:bodyPr>
          <a:lstStyle/>
          <a:p>
            <a:r>
              <a:rPr lang="en-US" sz="4000" b="1" u="sng" dirty="0">
                <a:latin typeface="+mj-lt"/>
                <a:ea typeface="+mj-ea"/>
                <a:cs typeface="+mj-cs"/>
              </a:rPr>
              <a:t>Conclusion</a:t>
            </a:r>
          </a:p>
        </p:txBody>
      </p:sp>
      <p:sp>
        <p:nvSpPr>
          <p:cNvPr id="72" name="Text Placeholder 2">
            <a:extLst>
              <a:ext uri="{FF2B5EF4-FFF2-40B4-BE49-F238E27FC236}">
                <a16:creationId xmlns:a16="http://schemas.microsoft.com/office/drawing/2014/main" id="{7CB902DE-49F9-4B7B-9C36-3671D5D542F3}"/>
              </a:ext>
            </a:extLst>
          </p:cNvPr>
          <p:cNvSpPr>
            <a:spLocks noGrp="1"/>
          </p:cNvSpPr>
          <p:nvPr>
            <p:ph type="body" idx="1"/>
          </p:nvPr>
        </p:nvSpPr>
        <p:spPr>
          <a:xfrm>
            <a:off x="225425" y="1066800"/>
            <a:ext cx="4040188" cy="3657600"/>
          </a:xfrm>
        </p:spPr>
        <p:txBody>
          <a:bodyPr/>
          <a:lstStyle/>
          <a:p>
            <a:pPr algn="ctr"/>
            <a:r>
              <a:rPr lang="en-US" sz="3200" dirty="0"/>
              <a:t>Those who put Him to death were pricked in their heart upon hearing Who it was they crucified! </a:t>
            </a:r>
          </a:p>
          <a:p>
            <a:pPr algn="ctr"/>
            <a:r>
              <a:rPr lang="en-US" sz="3200" dirty="0"/>
              <a:t>(Acts 2:37)</a:t>
            </a:r>
          </a:p>
        </p:txBody>
      </p:sp>
      <p:sp>
        <p:nvSpPr>
          <p:cNvPr id="74" name="Text Placeholder 4">
            <a:extLst>
              <a:ext uri="{FF2B5EF4-FFF2-40B4-BE49-F238E27FC236}">
                <a16:creationId xmlns:a16="http://schemas.microsoft.com/office/drawing/2014/main" id="{E133784F-3339-449C-BADA-9932A725733A}"/>
              </a:ext>
            </a:extLst>
          </p:cNvPr>
          <p:cNvSpPr>
            <a:spLocks noGrp="1"/>
          </p:cNvSpPr>
          <p:nvPr>
            <p:ph type="body" sz="quarter" idx="3"/>
          </p:nvPr>
        </p:nvSpPr>
        <p:spPr>
          <a:xfrm>
            <a:off x="4491040" y="1066800"/>
            <a:ext cx="4652960" cy="4038600"/>
          </a:xfrm>
        </p:spPr>
        <p:txBody>
          <a:bodyPr/>
          <a:lstStyle/>
          <a:p>
            <a:pPr algn="ctr"/>
            <a:r>
              <a:rPr lang="en-US" sz="2800" dirty="0"/>
              <a:t>Peter’s answer to their dilemma was to “Repent!” and “Be baptized in the name of Jesus for the forgiveness of their sins” and they would receive the “gift of the Holy Spirit (salvation, forgiveness of sins) – Acts 2:38</a:t>
            </a:r>
          </a:p>
        </p:txBody>
      </p:sp>
      <p:sp>
        <p:nvSpPr>
          <p:cNvPr id="11267" name="Footer Placeholder 4"/>
          <p:cNvSpPr>
            <a:spLocks noGrp="1"/>
          </p:cNvSpPr>
          <p:nvPr>
            <p:ph type="ftr" sz="quarter" idx="11"/>
          </p:nvPr>
        </p:nvSpPr>
        <p:spPr>
          <a:xfrm>
            <a:off x="0" y="17801"/>
            <a:ext cx="2895600" cy="274638"/>
          </a:xfrm>
        </p:spPr>
        <p:txBody>
          <a:bodyPr vert="horz" wrap="square" lIns="91440" tIns="45720" rIns="91440" bIns="45720" numCol="1" anchor="t" anchorCtr="0" compatLnSpc="1">
            <a:prstTxWarp prst="textNoShape">
              <a:avLst/>
            </a:prstTxWarp>
            <a:normAutofit fontScale="92500" lnSpcReduction="10000"/>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EXALTED</a:t>
            </a:r>
          </a:p>
        </p:txBody>
      </p:sp>
      <p:pic>
        <p:nvPicPr>
          <p:cNvPr id="3" name="Picture 2" descr="A person lying in the water&#10;&#10;Description automatically generated with medium confidence">
            <a:extLst>
              <a:ext uri="{FF2B5EF4-FFF2-40B4-BE49-F238E27FC236}">
                <a16:creationId xmlns:a16="http://schemas.microsoft.com/office/drawing/2014/main" id="{BEE6CF89-4CA2-411D-ACDA-3A4A46413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5076824"/>
            <a:ext cx="3143250" cy="1781175"/>
          </a:xfrm>
          <a:prstGeom prst="rect">
            <a:avLst/>
          </a:prstGeom>
        </p:spPr>
      </p:pic>
    </p:spTree>
    <p:extLst>
      <p:ext uri="{BB962C8B-B14F-4D97-AF65-F5344CB8AC3E}">
        <p14:creationId xmlns:p14="http://schemas.microsoft.com/office/powerpoint/2010/main" val="2755207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 calcmode="lin" valueType="num">
                                      <p:cBhvr>
                                        <p:cTn id="7" dur="5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2">
                                            <p:txEl>
                                              <p:pRg st="1" end="1"/>
                                            </p:txEl>
                                          </p:spTgt>
                                        </p:tgtEl>
                                        <p:attrNameLst>
                                          <p:attrName>style.visibility</p:attrName>
                                        </p:attrNameLst>
                                      </p:cBhvr>
                                      <p:to>
                                        <p:strVal val="visible"/>
                                      </p:to>
                                    </p:set>
                                    <p:anim calcmode="lin" valueType="num">
                                      <p:cBhvr>
                                        <p:cTn id="12" dur="500" fill="hold"/>
                                        <p:tgtEl>
                                          <p:spTgt spid="7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4">
                                            <p:txEl>
                                              <p:pRg st="0" end="0"/>
                                            </p:txEl>
                                          </p:spTgt>
                                        </p:tgtEl>
                                        <p:attrNameLst>
                                          <p:attrName>style.visibility</p:attrName>
                                        </p:attrNameLst>
                                      </p:cBhvr>
                                      <p:to>
                                        <p:strVal val="visible"/>
                                      </p:to>
                                    </p:set>
                                    <p:anim calcmode="lin" valueType="num">
                                      <p:cBhvr>
                                        <p:cTn id="19" dur="5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4">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uiExpand="1" build="p"/>
      <p:bldP spid="7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eaLnBrk="1" hangingPunct="1"/>
            <a:r>
              <a:rPr lang="en-US" sz="4000" b="1" u="sng" dirty="0">
                <a:cs typeface="Times New Roman" pitchFamily="18" charset="0"/>
              </a:rPr>
              <a:t>Conclusion</a:t>
            </a:r>
          </a:p>
        </p:txBody>
      </p:sp>
      <p:sp>
        <p:nvSpPr>
          <p:cNvPr id="14339" name="Footer Placeholder 4"/>
          <p:cNvSpPr>
            <a:spLocks noGrp="1"/>
          </p:cNvSpPr>
          <p:nvPr>
            <p:ph type="ftr" sz="quarter" idx="11"/>
          </p:nvPr>
        </p:nvSpPr>
        <p:spPr>
          <a:xfrm>
            <a:off x="2209800" y="6581748"/>
            <a:ext cx="4343400" cy="2910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EXALTED</a:t>
            </a:r>
            <a:endParaRPr lang="en-US" sz="1400" b="0" dirty="0"/>
          </a:p>
        </p:txBody>
      </p:sp>
      <p:sp>
        <p:nvSpPr>
          <p:cNvPr id="10" name="Text Box 8"/>
          <p:cNvSpPr txBox="1">
            <a:spLocks noChangeArrowheads="1"/>
          </p:cNvSpPr>
          <p:nvPr/>
        </p:nvSpPr>
        <p:spPr bwMode="auto">
          <a:xfrm>
            <a:off x="0" y="838200"/>
            <a:ext cx="9114503" cy="1384995"/>
          </a:xfrm>
          <a:prstGeom prst="rect">
            <a:avLst/>
          </a:prstGeom>
          <a:solidFill>
            <a:schemeClr val="bg1">
              <a:lumMod val="50000"/>
            </a:schemeClr>
          </a:solidFill>
          <a:ln/>
        </p:spPr>
        <p:style>
          <a:lnRef idx="0">
            <a:schemeClr val="accent6"/>
          </a:lnRef>
          <a:fillRef idx="1001">
            <a:schemeClr val="dk2"/>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r>
              <a:rPr lang="en-US" sz="2800" i="1" dirty="0">
                <a:ln>
                  <a:solidFill>
                    <a:srgbClr val="FF0000"/>
                  </a:solidFill>
                </a:ln>
              </a:rPr>
              <a:t>Have you believed in Jesus, the Exalted One, and obeyed Him to be saved? </a:t>
            </a:r>
          </a:p>
          <a:p>
            <a:pPr marL="0" indent="0" eaLnBrk="1" hangingPunct="1"/>
            <a:r>
              <a:rPr lang="en-US" sz="2800" i="1" dirty="0">
                <a:ln>
                  <a:solidFill>
                    <a:srgbClr val="FF0000"/>
                  </a:solidFill>
                </a:ln>
              </a:rPr>
              <a:t>(Acts 4:10-12; Hebrews 5:9)</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60985" y="2471057"/>
            <a:ext cx="6041029" cy="4067148"/>
          </a:xfrm>
          <a:prstGeom prst="rect">
            <a:avLst/>
          </a:prstGeom>
        </p:spPr>
      </p:pic>
    </p:spTree>
    <p:extLst>
      <p:ext uri="{BB962C8B-B14F-4D97-AF65-F5344CB8AC3E}">
        <p14:creationId xmlns:p14="http://schemas.microsoft.com/office/powerpoint/2010/main" val="2269120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algn="ctr"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eaLnBrk="1" hangingPunct="1"/>
            <a:r>
              <a:rPr lang="en-US" sz="4000" b="1" u="sng" dirty="0">
                <a:cs typeface="Times New Roman" pitchFamily="18" charset="0"/>
              </a:rPr>
              <a:t>Jesus: The Exalted</a:t>
            </a:r>
          </a:p>
        </p:txBody>
      </p:sp>
      <p:sp>
        <p:nvSpPr>
          <p:cNvPr id="14339" name="Footer Placeholder 4"/>
          <p:cNvSpPr>
            <a:spLocks noGrp="1"/>
          </p:cNvSpPr>
          <p:nvPr>
            <p:ph type="ftr" sz="quarter" idx="11"/>
          </p:nvPr>
        </p:nvSpPr>
        <p:spPr>
          <a:xfrm>
            <a:off x="2400299" y="6574725"/>
            <a:ext cx="4343400" cy="2910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EXALTED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p:blipFill>
        <p:spPr>
          <a:xfrm>
            <a:off x="665627" y="794657"/>
            <a:ext cx="7812745" cy="5700005"/>
          </a:xfrm>
          <a:prstGeom prst="rect">
            <a:avLst/>
          </a:prstGeom>
        </p:spPr>
      </p:pic>
    </p:spTree>
    <p:extLst>
      <p:ext uri="{BB962C8B-B14F-4D97-AF65-F5344CB8AC3E}">
        <p14:creationId xmlns:p14="http://schemas.microsoft.com/office/powerpoint/2010/main" val="17989135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4000" b="1" u="sng" dirty="0">
                <a:solidFill>
                  <a:srgbClr val="FFC000"/>
                </a:solidFill>
                <a:cs typeface="Times New Roman" pitchFamily="18" charset="0"/>
              </a:rPr>
              <a:t>Intro</a:t>
            </a:r>
            <a:endParaRPr lang="en-US" sz="40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EXALTED</a:t>
            </a:r>
            <a:endParaRPr lang="en-US" sz="1400" b="0" dirty="0"/>
          </a:p>
        </p:txBody>
      </p:sp>
      <p:sp>
        <p:nvSpPr>
          <p:cNvPr id="8" name="Text Box 3"/>
          <p:cNvSpPr txBox="1">
            <a:spLocks noChangeArrowheads="1"/>
          </p:cNvSpPr>
          <p:nvPr/>
        </p:nvSpPr>
        <p:spPr bwMode="auto">
          <a:xfrm>
            <a:off x="2756514" y="2402450"/>
            <a:ext cx="6387486" cy="2062103"/>
          </a:xfrm>
          <a:prstGeom prst="rect">
            <a:avLst/>
          </a:prstGeom>
          <a:noFill/>
          <a:ln w="9525">
            <a:noFill/>
            <a:miter lim="800000"/>
            <a:headEnd/>
            <a:tailEnd/>
          </a:ln>
        </p:spPr>
        <p:txBody>
          <a:bodyPr wrap="square">
            <a:spAutoFit/>
          </a:bodyPr>
          <a:lstStyle/>
          <a:p>
            <a:pPr algn="l">
              <a:defRPr/>
            </a:pPr>
            <a:r>
              <a:rPr lang="en-US" sz="2800" dirty="0">
                <a:solidFill>
                  <a:schemeClr val="tx1"/>
                </a:solidFill>
              </a:rPr>
              <a:t>Paul described the nature of Christ in Philippians 2:5-11 as:</a:t>
            </a:r>
          </a:p>
          <a:p>
            <a:pPr marL="457200" indent="-457200" algn="l">
              <a:buClr>
                <a:schemeClr val="tx2"/>
              </a:buClr>
              <a:buSzPct val="115000"/>
              <a:buFont typeface="Wingdings" pitchFamily="2" charset="2"/>
              <a:buChar char="Ø"/>
              <a:defRPr/>
            </a:pPr>
            <a:r>
              <a:rPr lang="en-US" dirty="0"/>
              <a:t>Fully God (Phil. 2:6)</a:t>
            </a:r>
          </a:p>
          <a:p>
            <a:pPr marL="457200" indent="-457200" algn="l">
              <a:buClr>
                <a:schemeClr val="tx2"/>
              </a:buClr>
              <a:buSzPct val="115000"/>
              <a:buFont typeface="Wingdings" pitchFamily="2" charset="2"/>
              <a:buChar char="Ø"/>
              <a:defRPr/>
            </a:pPr>
            <a:r>
              <a:rPr lang="en-US" dirty="0"/>
              <a:t>Fully man (Phil. 2:7-8)</a:t>
            </a:r>
          </a:p>
          <a:p>
            <a:pPr marL="457200" indent="-457200" algn="l">
              <a:buClr>
                <a:schemeClr val="tx2"/>
              </a:buClr>
              <a:buSzPct val="115000"/>
              <a:buFont typeface="Wingdings" pitchFamily="2" charset="2"/>
              <a:buChar char="Ø"/>
              <a:defRPr/>
            </a:pPr>
            <a:r>
              <a:rPr lang="en-US" dirty="0"/>
              <a:t>Exalted (Phil. 2:9-11)</a:t>
            </a:r>
          </a:p>
        </p:txBody>
      </p:sp>
      <p:pic>
        <p:nvPicPr>
          <p:cNvPr id="13" name="Picture 12">
            <a:extLst>
              <a:ext uri="{FF2B5EF4-FFF2-40B4-BE49-F238E27FC236}">
                <a16:creationId xmlns:a16="http://schemas.microsoft.com/office/drawing/2014/main" id="{4FA76C88-329D-447B-BA19-3703744F5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399"/>
            <a:ext cx="2739308" cy="4332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4000" b="1" u="sng" dirty="0">
                <a:solidFill>
                  <a:srgbClr val="FFC000"/>
                </a:solidFill>
                <a:cs typeface="Times New Roman" pitchFamily="18" charset="0"/>
              </a:rPr>
              <a:t>Intro</a:t>
            </a:r>
            <a:endParaRPr lang="en-US" sz="40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EXALTED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pic>
        <p:nvPicPr>
          <p:cNvPr id="13" name="Picture 12">
            <a:extLst>
              <a:ext uri="{FF2B5EF4-FFF2-40B4-BE49-F238E27FC236}">
                <a16:creationId xmlns:a16="http://schemas.microsoft.com/office/drawing/2014/main" id="{4FA76C88-329D-447B-BA19-3703744F5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399"/>
            <a:ext cx="2739308" cy="4332690"/>
          </a:xfrm>
          <a:prstGeom prst="rect">
            <a:avLst/>
          </a:prstGeom>
        </p:spPr>
      </p:pic>
      <p:sp>
        <p:nvSpPr>
          <p:cNvPr id="14" name="Text Box 3">
            <a:extLst>
              <a:ext uri="{FF2B5EF4-FFF2-40B4-BE49-F238E27FC236}">
                <a16:creationId xmlns:a16="http://schemas.microsoft.com/office/drawing/2014/main" id="{11BD5CAF-5C68-44EB-8B01-93E1FE80A07C}"/>
              </a:ext>
            </a:extLst>
          </p:cNvPr>
          <p:cNvSpPr txBox="1">
            <a:spLocks noChangeArrowheads="1"/>
          </p:cNvSpPr>
          <p:nvPr/>
        </p:nvSpPr>
        <p:spPr bwMode="auto">
          <a:xfrm>
            <a:off x="2756514" y="1768029"/>
            <a:ext cx="6387486" cy="35394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Peter preached Christ and salvation from Joel 2:28-32:</a:t>
            </a: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itchFamily="2" charset="2"/>
              <a:buChar char="Ø"/>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“Everyone who calls on the name of the Lord will be saved” (Acts 2:21)</a:t>
            </a: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itchFamily="2" charset="2"/>
              <a:buChar char="Ø"/>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 of Nazareth…” (Acts 2:22)</a:t>
            </a: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itchFamily="2" charset="2"/>
              <a:buChar char="Ø"/>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“Whom God raised up…” (Acts 2:24)</a:t>
            </a: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itchFamily="2" charset="2"/>
              <a:buChar char="Ø"/>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“Exalted to the right hand of God…” (Acts 2:33)</a:t>
            </a: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itchFamily="2" charset="2"/>
              <a:buChar char="Ø"/>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“Both Lord and Christ…” (Acts 2:36)</a:t>
            </a:r>
          </a:p>
        </p:txBody>
      </p:sp>
    </p:spTree>
    <p:extLst>
      <p:ext uri="{BB962C8B-B14F-4D97-AF65-F5344CB8AC3E}">
        <p14:creationId xmlns:p14="http://schemas.microsoft.com/office/powerpoint/2010/main" val="2363813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 calcmode="lin" valueType="num">
                                      <p:cBhvr additive="base">
                                        <p:cTn id="16"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 calcmode="lin" valueType="num">
                                      <p:cBhvr additive="base">
                                        <p:cTn id="26"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4000" b="1" u="sng" dirty="0">
                <a:solidFill>
                  <a:srgbClr val="FFC000"/>
                </a:solidFill>
                <a:cs typeface="Times New Roman" pitchFamily="18" charset="0"/>
              </a:rPr>
              <a:t>Intro</a:t>
            </a:r>
            <a:endParaRPr lang="en-US" sz="40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EXALTED</a:t>
            </a:r>
          </a:p>
        </p:txBody>
      </p:sp>
      <p:pic>
        <p:nvPicPr>
          <p:cNvPr id="13" name="Picture 12">
            <a:extLst>
              <a:ext uri="{FF2B5EF4-FFF2-40B4-BE49-F238E27FC236}">
                <a16:creationId xmlns:a16="http://schemas.microsoft.com/office/drawing/2014/main" id="{4FA76C88-329D-447B-BA19-3703744F5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399"/>
            <a:ext cx="2739308" cy="4332690"/>
          </a:xfrm>
          <a:prstGeom prst="rect">
            <a:avLst/>
          </a:prstGeom>
        </p:spPr>
      </p:pic>
      <p:sp>
        <p:nvSpPr>
          <p:cNvPr id="14" name="Text Box 3">
            <a:extLst>
              <a:ext uri="{FF2B5EF4-FFF2-40B4-BE49-F238E27FC236}">
                <a16:creationId xmlns:a16="http://schemas.microsoft.com/office/drawing/2014/main" id="{11BD5CAF-5C68-44EB-8B01-93E1FE80A07C}"/>
              </a:ext>
            </a:extLst>
          </p:cNvPr>
          <p:cNvSpPr txBox="1">
            <a:spLocks noChangeArrowheads="1"/>
          </p:cNvSpPr>
          <p:nvPr/>
        </p:nvSpPr>
        <p:spPr bwMode="auto">
          <a:xfrm>
            <a:off x="2761079" y="1796978"/>
            <a:ext cx="6387486" cy="1384995"/>
          </a:xfrm>
          <a:prstGeom prst="rect">
            <a:avLst/>
          </a:prstGeom>
          <a:noFill/>
          <a:ln w="9525">
            <a:noFill/>
            <a:miter lim="800000"/>
            <a:headEnd/>
            <a:tailEnd/>
          </a:ln>
        </p:spPr>
        <p:txBody>
          <a:bodyPr wrap="square">
            <a:spAutoFit/>
          </a:bodyPr>
          <a:lstStyle/>
          <a:p>
            <a:pPr lvl="0">
              <a:defRPr/>
            </a:pPr>
            <a:r>
              <a:rPr lang="en-US" sz="2800" dirty="0">
                <a:solidFill>
                  <a:srgbClr val="FFFFFF"/>
                </a:solidFill>
              </a:rPr>
              <a:t>Peter shows that Jesus is the “Lord” whose name must be called on from Joel 2!</a:t>
            </a:r>
            <a:endParaRPr kumimoji="0" lang="en-US" sz="28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6" name="Text Box 8">
            <a:extLst>
              <a:ext uri="{FF2B5EF4-FFF2-40B4-BE49-F238E27FC236}">
                <a16:creationId xmlns:a16="http://schemas.microsoft.com/office/drawing/2014/main" id="{D13563DD-6A52-4D7A-859C-7554C272A654}"/>
              </a:ext>
            </a:extLst>
          </p:cNvPr>
          <p:cNvSpPr txBox="1">
            <a:spLocks noChangeArrowheads="1"/>
          </p:cNvSpPr>
          <p:nvPr/>
        </p:nvSpPr>
        <p:spPr bwMode="auto">
          <a:xfrm>
            <a:off x="2761079" y="3676028"/>
            <a:ext cx="6387486" cy="1938992"/>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r>
              <a:rPr lang="en-US" sz="4000" dirty="0">
                <a:solidFill>
                  <a:srgbClr val="0000FF"/>
                </a:solidFill>
              </a:rPr>
              <a:t>Peter proclaimed Jesus as the Exalted Lord and Christ!</a:t>
            </a:r>
            <a:endParaRPr lang="en-US" sz="4000" b="0" dirty="0">
              <a:solidFill>
                <a:srgbClr val="0000FF"/>
              </a:solidFill>
            </a:endParaRPr>
          </a:p>
        </p:txBody>
      </p:sp>
    </p:spTree>
    <p:extLst>
      <p:ext uri="{BB962C8B-B14F-4D97-AF65-F5344CB8AC3E}">
        <p14:creationId xmlns:p14="http://schemas.microsoft.com/office/powerpoint/2010/main" val="368796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4000" b="1" u="sng" dirty="0">
                <a:solidFill>
                  <a:srgbClr val="FFC000"/>
                </a:solidFill>
                <a:cs typeface="Times New Roman" pitchFamily="18" charset="0"/>
              </a:rPr>
              <a:t>Jesus, Lord &amp; Christ: EXALTED</a:t>
            </a:r>
          </a:p>
        </p:txBody>
      </p:sp>
      <p:sp>
        <p:nvSpPr>
          <p:cNvPr id="14339" name="Footer Placeholder 4"/>
          <p:cNvSpPr>
            <a:spLocks noGrp="1"/>
          </p:cNvSpPr>
          <p:nvPr>
            <p:ph type="ftr" sz="quarter" idx="11"/>
          </p:nvPr>
        </p:nvSpPr>
        <p:spPr>
          <a:xfrm>
            <a:off x="2244724"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EXALTED</a:t>
            </a:r>
            <a:endParaRPr lang="en-US" sz="1400" b="0" dirty="0"/>
          </a:p>
        </p:txBody>
      </p:sp>
      <p:grpSp>
        <p:nvGrpSpPr>
          <p:cNvPr id="7" name="Group 6"/>
          <p:cNvGrpSpPr/>
          <p:nvPr/>
        </p:nvGrpSpPr>
        <p:grpSpPr>
          <a:xfrm>
            <a:off x="2743200" y="838200"/>
            <a:ext cx="3352800" cy="2202006"/>
            <a:chOff x="3222829" y="1064340"/>
            <a:chExt cx="2387192" cy="1828801"/>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3222829" y="1064340"/>
              <a:ext cx="2387192" cy="1138773"/>
            </a:xfrm>
            <a:prstGeom prst="rect">
              <a:avLst/>
            </a:prstGeom>
            <a:noFill/>
          </p:spPr>
          <p:txBody>
            <a:bodyPr wrap="none" rtlCol="0">
              <a:spAutoFit/>
            </a:bodyPr>
            <a:lstStyle/>
            <a:p>
              <a:r>
                <a:rPr lang="en-US" dirty="0"/>
                <a:t>Jesus: </a:t>
              </a:r>
            </a:p>
            <a:p>
              <a:r>
                <a:rPr lang="en-US" dirty="0"/>
                <a:t>The Man</a:t>
              </a:r>
            </a:p>
            <a:p>
              <a:r>
                <a:rPr lang="en-US" sz="2000" dirty="0"/>
                <a:t>Acts 2:22-23, 30 </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924" y="2253342"/>
            <a:ext cx="2667000" cy="4218323"/>
          </a:xfrm>
          <a:prstGeom prst="rect">
            <a:avLst/>
          </a:prstGeom>
        </p:spPr>
      </p:pic>
      <p:sp>
        <p:nvSpPr>
          <p:cNvPr id="9" name="Text Box 3">
            <a:extLst>
              <a:ext uri="{FF2B5EF4-FFF2-40B4-BE49-F238E27FC236}">
                <a16:creationId xmlns:a16="http://schemas.microsoft.com/office/drawing/2014/main" id="{8F44C60F-1F8C-4170-9113-8B1DF15708A4}"/>
              </a:ext>
            </a:extLst>
          </p:cNvPr>
          <p:cNvSpPr txBox="1">
            <a:spLocks noChangeArrowheads="1"/>
          </p:cNvSpPr>
          <p:nvPr/>
        </p:nvSpPr>
        <p:spPr bwMode="auto">
          <a:xfrm>
            <a:off x="5796936" y="2143832"/>
            <a:ext cx="3352800" cy="4770537"/>
          </a:xfrm>
          <a:prstGeom prst="rect">
            <a:avLst/>
          </a:prstGeom>
          <a:noFill/>
          <a:ln w="9525">
            <a:noFill/>
            <a:miter lim="800000"/>
            <a:headEnd/>
            <a:tailEnd/>
          </a:ln>
        </p:spPr>
        <p:txBody>
          <a:bodyPr wrap="square">
            <a:spAutoFit/>
          </a:bodyPr>
          <a:lstStyle/>
          <a:p>
            <a:pPr algn="l">
              <a:defRPr/>
            </a:pPr>
            <a:r>
              <a:rPr lang="en-US" dirty="0">
                <a:solidFill>
                  <a:schemeClr val="tx1"/>
                </a:solidFill>
              </a:rPr>
              <a:t>He became flesh to:</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Qualify Himself as man’s High Priest – </a:t>
            </a:r>
            <a:r>
              <a:rPr lang="en-US" sz="2000" b="0" dirty="0"/>
              <a:t>Heb. 2:16-18; 4:15-16</a:t>
            </a:r>
          </a:p>
          <a:p>
            <a:pPr marL="457200" indent="-457200" algn="l">
              <a:buClr>
                <a:schemeClr val="tx2"/>
              </a:buClr>
              <a:buSzPct val="115000"/>
              <a:buFont typeface="Wingdings" pitchFamily="2" charset="2"/>
              <a:buChar char="Ø"/>
              <a:defRPr/>
            </a:pPr>
            <a:r>
              <a:rPr lang="en-US" sz="2000" dirty="0"/>
              <a:t>Die to save man from sin – </a:t>
            </a:r>
            <a:r>
              <a:rPr lang="en-US" sz="2000" b="0" dirty="0"/>
              <a:t>Jn. 1:29; Heb. 2:9; 9:28; 10:4, 11-12; Rev. 1:5</a:t>
            </a:r>
          </a:p>
          <a:p>
            <a:pPr marL="457200" indent="-457200" algn="l">
              <a:buClr>
                <a:schemeClr val="tx2"/>
              </a:buClr>
              <a:buSzPct val="115000"/>
              <a:buFont typeface="Wingdings" pitchFamily="2" charset="2"/>
              <a:buChar char="Ø"/>
              <a:defRPr/>
            </a:pPr>
            <a:r>
              <a:rPr lang="en-US" sz="2000" dirty="0"/>
              <a:t>Deliver His people from death – </a:t>
            </a:r>
            <a:r>
              <a:rPr lang="en-US" sz="2000" b="0" dirty="0"/>
              <a:t>Heb. 2:14-15</a:t>
            </a:r>
          </a:p>
          <a:p>
            <a:pPr marL="457200" indent="-457200" algn="l">
              <a:buClr>
                <a:schemeClr val="tx2"/>
              </a:buClr>
              <a:buSzPct val="115000"/>
              <a:buFont typeface="Wingdings" pitchFamily="2" charset="2"/>
              <a:buChar char="Ø"/>
              <a:defRPr/>
            </a:pPr>
            <a:r>
              <a:rPr lang="en-US" sz="2000" dirty="0"/>
              <a:t>Destroy the works of the devil – </a:t>
            </a:r>
            <a:r>
              <a:rPr lang="en-US" sz="2000" b="0" dirty="0"/>
              <a:t>I Jn. 3:8</a:t>
            </a:r>
          </a:p>
          <a:p>
            <a:pPr marL="457200" indent="-457200" algn="l">
              <a:buClr>
                <a:schemeClr val="tx2"/>
              </a:buClr>
              <a:buSzPct val="115000"/>
              <a:buFont typeface="Wingdings" pitchFamily="2" charset="2"/>
              <a:buChar char="Ø"/>
              <a:defRPr/>
            </a:pPr>
            <a:r>
              <a:rPr lang="en-US" sz="2000" dirty="0"/>
              <a:t>Show us who God is – </a:t>
            </a:r>
            <a:r>
              <a:rPr lang="en-US" sz="2000" b="0" dirty="0"/>
              <a:t>I Jn. 5:20</a:t>
            </a:r>
            <a:endParaRPr lang="en-US" sz="2000" b="0" i="1" dirty="0"/>
          </a:p>
        </p:txBody>
      </p:sp>
    </p:spTree>
    <p:extLst>
      <p:ext uri="{BB962C8B-B14F-4D97-AF65-F5344CB8AC3E}">
        <p14:creationId xmlns:p14="http://schemas.microsoft.com/office/powerpoint/2010/main" val="10504044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wipe(left)">
                                      <p:cBhvr>
                                        <p:cTn id="19" dur="500"/>
                                        <p:tgtEl>
                                          <p:spTgt spid="9">
                                            <p:txEl>
                                              <p:pRg st="1" end="1"/>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wipe(left)">
                                      <p:cBhvr>
                                        <p:cTn id="23" dur="500"/>
                                        <p:tgtEl>
                                          <p:spTgt spid="9">
                                            <p:txEl>
                                              <p:pRg st="2" end="2"/>
                                            </p:txEl>
                                          </p:spTgt>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left)">
                                      <p:cBhvr>
                                        <p:cTn id="31" dur="500"/>
                                        <p:tgtEl>
                                          <p:spTgt spid="9">
                                            <p:txEl>
                                              <p:pRg st="4" end="4"/>
                                            </p:txEl>
                                          </p:spTgt>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wipe(left)">
                                      <p:cBhvr>
                                        <p:cTn id="3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4000" b="1" u="sng" dirty="0">
                <a:solidFill>
                  <a:srgbClr val="FFC000"/>
                </a:solidFill>
                <a:cs typeface="Times New Roman" pitchFamily="18" charset="0"/>
              </a:rPr>
              <a:t>Jesus, Lord &amp; Christ: EXALTED</a:t>
            </a:r>
          </a:p>
        </p:txBody>
      </p:sp>
      <p:sp>
        <p:nvSpPr>
          <p:cNvPr id="14339" name="Footer Placeholder 4"/>
          <p:cNvSpPr>
            <a:spLocks noGrp="1"/>
          </p:cNvSpPr>
          <p:nvPr>
            <p:ph type="ftr" sz="quarter" idx="11"/>
          </p:nvPr>
        </p:nvSpPr>
        <p:spPr>
          <a:xfrm>
            <a:off x="2244724"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EXALTED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grpSp>
        <p:nvGrpSpPr>
          <p:cNvPr id="7" name="Group 6"/>
          <p:cNvGrpSpPr/>
          <p:nvPr/>
        </p:nvGrpSpPr>
        <p:grpSpPr>
          <a:xfrm>
            <a:off x="2814261" y="855751"/>
            <a:ext cx="3210676" cy="2214484"/>
            <a:chOff x="3273425" y="1053977"/>
            <a:chExt cx="2286000" cy="1839164"/>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p:cNvSpPr txBox="1"/>
            <p:nvPr/>
          </p:nvSpPr>
          <p:spPr>
            <a:xfrm>
              <a:off x="3456962" y="1053977"/>
              <a:ext cx="2010123" cy="99689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Acts 2:22-23, 30 </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924" y="2253342"/>
            <a:ext cx="2667000" cy="4218323"/>
          </a:xfrm>
          <a:prstGeom prst="rect">
            <a:avLst/>
          </a:prstGeom>
        </p:spPr>
      </p:pic>
      <p:grpSp>
        <p:nvGrpSpPr>
          <p:cNvPr id="12" name="Group 11">
            <a:extLst>
              <a:ext uri="{FF2B5EF4-FFF2-40B4-BE49-F238E27FC236}">
                <a16:creationId xmlns:a16="http://schemas.microsoft.com/office/drawing/2014/main" id="{7CA77FE7-DD0E-4732-8123-19FA4611BDA8}"/>
              </a:ext>
            </a:extLst>
          </p:cNvPr>
          <p:cNvGrpSpPr/>
          <p:nvPr/>
        </p:nvGrpSpPr>
        <p:grpSpPr>
          <a:xfrm>
            <a:off x="5717267" y="2828835"/>
            <a:ext cx="2823208" cy="1200329"/>
            <a:chOff x="1010535" y="3279566"/>
            <a:chExt cx="2330039" cy="1200329"/>
          </a:xfrm>
        </p:grpSpPr>
        <p:sp>
          <p:nvSpPr>
            <p:cNvPr id="13" name="Rectangle 12">
              <a:extLst>
                <a:ext uri="{FF2B5EF4-FFF2-40B4-BE49-F238E27FC236}">
                  <a16:creationId xmlns:a16="http://schemas.microsoft.com/office/drawing/2014/main" id="{093C676B-1F83-46C5-B4DD-63C810E1CC12}"/>
                </a:ext>
              </a:extLst>
            </p:cNvPr>
            <p:cNvSpPr/>
            <p:nvPr/>
          </p:nvSpPr>
          <p:spPr>
            <a:xfrm>
              <a:off x="1042749" y="3292043"/>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602279-AE93-4512-905D-6DF63D9DD665}"/>
                </a:ext>
              </a:extLst>
            </p:cNvPr>
            <p:cNvSpPr txBox="1"/>
            <p:nvPr/>
          </p:nvSpPr>
          <p:spPr>
            <a:xfrm>
              <a:off x="1010535" y="3279566"/>
              <a:ext cx="2206318" cy="1200329"/>
            </a:xfrm>
            <a:prstGeom prst="rect">
              <a:avLst/>
            </a:prstGeom>
            <a:noFill/>
          </p:spPr>
          <p:txBody>
            <a:bodyPr wrap="none" rtlCol="0">
              <a:spAutoFit/>
            </a:bodyPr>
            <a:lstStyle/>
            <a:p>
              <a:r>
                <a:rPr lang="en-US" dirty="0"/>
                <a:t>Jesus: </a:t>
              </a:r>
            </a:p>
            <a:p>
              <a:r>
                <a:rPr lang="en-US" dirty="0"/>
                <a:t>The Crucified</a:t>
              </a:r>
            </a:p>
            <a:p>
              <a:r>
                <a:rPr lang="en-US" dirty="0"/>
                <a:t>Acts 2:23</a:t>
              </a:r>
            </a:p>
          </p:txBody>
        </p:sp>
      </p:grpSp>
      <p:sp>
        <p:nvSpPr>
          <p:cNvPr id="15" name="Text Box 3">
            <a:extLst>
              <a:ext uri="{FF2B5EF4-FFF2-40B4-BE49-F238E27FC236}">
                <a16:creationId xmlns:a16="http://schemas.microsoft.com/office/drawing/2014/main" id="{AE0AC443-9E9B-49C4-8F64-00A09090A483}"/>
              </a:ext>
            </a:extLst>
          </p:cNvPr>
          <p:cNvSpPr txBox="1">
            <a:spLocks noChangeArrowheads="1"/>
          </p:cNvSpPr>
          <p:nvPr/>
        </p:nvSpPr>
        <p:spPr bwMode="auto">
          <a:xfrm>
            <a:off x="-65314" y="2140243"/>
            <a:ext cx="3148238" cy="4216539"/>
          </a:xfrm>
          <a:prstGeom prst="rect">
            <a:avLst/>
          </a:prstGeom>
          <a:noFill/>
          <a:ln w="9525">
            <a:noFill/>
            <a:miter lim="800000"/>
            <a:headEnd/>
            <a:tailEnd/>
          </a:ln>
        </p:spPr>
        <p:txBody>
          <a:bodyPr wrap="square">
            <a:spAutoFit/>
          </a:bodyPr>
          <a:lstStyle/>
          <a:p>
            <a:pPr algn="l">
              <a:defRPr/>
            </a:pPr>
            <a:r>
              <a:rPr lang="en-US" dirty="0">
                <a:solidFill>
                  <a:schemeClr val="tx1"/>
                </a:solidFill>
              </a:rPr>
              <a:t>He died for the sins of the world:</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God was not satisfied with animal sacrifices </a:t>
            </a:r>
            <a:r>
              <a:rPr lang="en-US" sz="2000" b="0" dirty="0"/>
              <a:t>(Heb. 10:5-8)</a:t>
            </a:r>
          </a:p>
          <a:p>
            <a:pPr marL="457200" indent="-457200" algn="l">
              <a:buClr>
                <a:schemeClr val="tx2"/>
              </a:buClr>
              <a:buSzPct val="115000"/>
              <a:buFont typeface="Wingdings" pitchFamily="2" charset="2"/>
              <a:buChar char="Ø"/>
              <a:defRPr/>
            </a:pPr>
            <a:r>
              <a:rPr lang="en-US" sz="2000" dirty="0"/>
              <a:t>Only the death of the Son of Man would satisfy God </a:t>
            </a:r>
            <a:r>
              <a:rPr lang="en-US" sz="2000" b="0" dirty="0"/>
              <a:t>(Heb. 10:9-10)</a:t>
            </a:r>
          </a:p>
          <a:p>
            <a:pPr marL="457200" indent="-457200" algn="l">
              <a:buClr>
                <a:schemeClr val="tx2"/>
              </a:buClr>
              <a:buSzPct val="115000"/>
              <a:buFont typeface="Wingdings" pitchFamily="2" charset="2"/>
              <a:buChar char="Ø"/>
              <a:defRPr/>
            </a:pPr>
            <a:r>
              <a:rPr lang="en-US" sz="2000" dirty="0"/>
              <a:t>Jesus offered that sacrifice for all time </a:t>
            </a:r>
            <a:r>
              <a:rPr lang="en-US" sz="2000" b="0" dirty="0"/>
              <a:t>(Heb. 10:10-14)</a:t>
            </a:r>
            <a:endParaRPr lang="en-US" sz="2000" b="0" i="1" dirty="0"/>
          </a:p>
        </p:txBody>
      </p:sp>
    </p:spTree>
    <p:extLst>
      <p:ext uri="{BB962C8B-B14F-4D97-AF65-F5344CB8AC3E}">
        <p14:creationId xmlns:p14="http://schemas.microsoft.com/office/powerpoint/2010/main" val="24834440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500"/>
                                        <p:tgtEl>
                                          <p:spTgt spid="1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wipe(left)">
                                      <p:cBhvr>
                                        <p:cTn id="18" dur="500"/>
                                        <p:tgtEl>
                                          <p:spTgt spid="1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500"/>
                                        <p:tgtEl>
                                          <p:spTgt spid="15">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wipe(left)">
                                      <p:cBhvr>
                                        <p:cTn id="26"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4000" b="1" u="sng" dirty="0">
                <a:solidFill>
                  <a:srgbClr val="FFC000"/>
                </a:solidFill>
                <a:cs typeface="Times New Roman" pitchFamily="18" charset="0"/>
              </a:rPr>
              <a:t>Jesus, Lord &amp; Christ: EXALTED</a:t>
            </a:r>
          </a:p>
        </p:txBody>
      </p:sp>
      <p:sp>
        <p:nvSpPr>
          <p:cNvPr id="14339" name="Footer Placeholder 4"/>
          <p:cNvSpPr>
            <a:spLocks noGrp="1"/>
          </p:cNvSpPr>
          <p:nvPr>
            <p:ph type="ftr" sz="quarter" idx="11"/>
          </p:nvPr>
        </p:nvSpPr>
        <p:spPr>
          <a:xfrm>
            <a:off x="2244724"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EXALTED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grpSp>
        <p:nvGrpSpPr>
          <p:cNvPr id="7" name="Group 6"/>
          <p:cNvGrpSpPr/>
          <p:nvPr/>
        </p:nvGrpSpPr>
        <p:grpSpPr>
          <a:xfrm>
            <a:off x="2814261" y="855751"/>
            <a:ext cx="3210676" cy="2214484"/>
            <a:chOff x="3273425" y="1053977"/>
            <a:chExt cx="2286000" cy="1839164"/>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p:cNvSpPr txBox="1"/>
            <p:nvPr/>
          </p:nvSpPr>
          <p:spPr>
            <a:xfrm>
              <a:off x="3456962" y="1053977"/>
              <a:ext cx="2010123" cy="99689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Acts 2:22-23, 30 </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924" y="2253342"/>
            <a:ext cx="2667000" cy="4218323"/>
          </a:xfrm>
          <a:prstGeom prst="rect">
            <a:avLst/>
          </a:prstGeom>
        </p:spPr>
      </p:pic>
      <p:grpSp>
        <p:nvGrpSpPr>
          <p:cNvPr id="12" name="Group 11">
            <a:extLst>
              <a:ext uri="{FF2B5EF4-FFF2-40B4-BE49-F238E27FC236}">
                <a16:creationId xmlns:a16="http://schemas.microsoft.com/office/drawing/2014/main" id="{7CA77FE7-DD0E-4732-8123-19FA4611BDA8}"/>
              </a:ext>
            </a:extLst>
          </p:cNvPr>
          <p:cNvGrpSpPr/>
          <p:nvPr/>
        </p:nvGrpSpPr>
        <p:grpSpPr>
          <a:xfrm>
            <a:off x="5717267" y="2828835"/>
            <a:ext cx="2817133" cy="1200329"/>
            <a:chOff x="1010535" y="3279566"/>
            <a:chExt cx="2330039" cy="1200329"/>
          </a:xfrm>
        </p:grpSpPr>
        <p:sp>
          <p:nvSpPr>
            <p:cNvPr id="13" name="Rectangle 12">
              <a:extLst>
                <a:ext uri="{FF2B5EF4-FFF2-40B4-BE49-F238E27FC236}">
                  <a16:creationId xmlns:a16="http://schemas.microsoft.com/office/drawing/2014/main" id="{093C676B-1F83-46C5-B4DD-63C810E1CC12}"/>
                </a:ext>
              </a:extLst>
            </p:cNvPr>
            <p:cNvSpPr/>
            <p:nvPr/>
          </p:nvSpPr>
          <p:spPr>
            <a:xfrm>
              <a:off x="1042749" y="3292043"/>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00602279-AE93-4512-905D-6DF63D9DD665}"/>
                </a:ext>
              </a:extLst>
            </p:cNvPr>
            <p:cNvSpPr txBox="1"/>
            <p:nvPr/>
          </p:nvSpPr>
          <p:spPr>
            <a:xfrm>
              <a:off x="1010535" y="3279566"/>
              <a:ext cx="2206318" cy="12003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Crucified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Acts 2:23</a:t>
              </a:r>
            </a:p>
          </p:txBody>
        </p:sp>
      </p:grpSp>
      <p:grpSp>
        <p:nvGrpSpPr>
          <p:cNvPr id="17" name="Group 16">
            <a:extLst>
              <a:ext uri="{FF2B5EF4-FFF2-40B4-BE49-F238E27FC236}">
                <a16:creationId xmlns:a16="http://schemas.microsoft.com/office/drawing/2014/main" id="{E3577528-8955-420D-94AC-33A937EE3DDB}"/>
              </a:ext>
            </a:extLst>
          </p:cNvPr>
          <p:cNvGrpSpPr/>
          <p:nvPr/>
        </p:nvGrpSpPr>
        <p:grpSpPr>
          <a:xfrm>
            <a:off x="5717267" y="4681027"/>
            <a:ext cx="2817133" cy="1200329"/>
            <a:chOff x="943384" y="2536908"/>
            <a:chExt cx="2330040" cy="1200329"/>
          </a:xfrm>
        </p:grpSpPr>
        <p:sp>
          <p:nvSpPr>
            <p:cNvPr id="18" name="Rectangle 17">
              <a:extLst>
                <a:ext uri="{FF2B5EF4-FFF2-40B4-BE49-F238E27FC236}">
                  <a16:creationId xmlns:a16="http://schemas.microsoft.com/office/drawing/2014/main" id="{39B65CF5-765D-42BA-83A8-9A64B7C898E0}"/>
                </a:ext>
              </a:extLst>
            </p:cNvPr>
            <p:cNvSpPr/>
            <p:nvPr/>
          </p:nvSpPr>
          <p:spPr>
            <a:xfrm>
              <a:off x="975599" y="2536908"/>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4695AF7-AF4B-4AAF-AE34-493D67DDFF87}"/>
                </a:ext>
              </a:extLst>
            </p:cNvPr>
            <p:cNvSpPr txBox="1"/>
            <p:nvPr/>
          </p:nvSpPr>
          <p:spPr>
            <a:xfrm>
              <a:off x="943384" y="2536908"/>
              <a:ext cx="2330040" cy="1200329"/>
            </a:xfrm>
            <a:prstGeom prst="rect">
              <a:avLst/>
            </a:prstGeom>
            <a:noFill/>
          </p:spPr>
          <p:txBody>
            <a:bodyPr wrap="square" rtlCol="0">
              <a:spAutoFit/>
            </a:bodyPr>
            <a:lstStyle/>
            <a:p>
              <a:r>
                <a:rPr lang="en-US" dirty="0"/>
                <a:t>Jesus:</a:t>
              </a:r>
            </a:p>
            <a:p>
              <a:r>
                <a:rPr lang="en-US" dirty="0"/>
                <a:t>The Resurrected </a:t>
              </a:r>
            </a:p>
            <a:p>
              <a:r>
                <a:rPr lang="en-US" dirty="0"/>
                <a:t>Acts 2:24, 32</a:t>
              </a:r>
            </a:p>
          </p:txBody>
        </p:sp>
      </p:grpSp>
      <p:sp>
        <p:nvSpPr>
          <p:cNvPr id="20" name="Text Box 3">
            <a:extLst>
              <a:ext uri="{FF2B5EF4-FFF2-40B4-BE49-F238E27FC236}">
                <a16:creationId xmlns:a16="http://schemas.microsoft.com/office/drawing/2014/main" id="{2FB41E3E-24D4-4844-8CCB-639BB20A563E}"/>
              </a:ext>
            </a:extLst>
          </p:cNvPr>
          <p:cNvSpPr txBox="1">
            <a:spLocks noChangeArrowheads="1"/>
          </p:cNvSpPr>
          <p:nvPr/>
        </p:nvSpPr>
        <p:spPr bwMode="auto">
          <a:xfrm>
            <a:off x="0" y="3121223"/>
            <a:ext cx="3148238" cy="1815882"/>
          </a:xfrm>
          <a:prstGeom prst="rect">
            <a:avLst/>
          </a:prstGeom>
          <a:noFill/>
          <a:ln w="9525">
            <a:noFill/>
            <a:miter lim="800000"/>
            <a:headEnd/>
            <a:tailEnd/>
          </a:ln>
        </p:spPr>
        <p:txBody>
          <a:bodyPr wrap="square">
            <a:spAutoFit/>
          </a:bodyPr>
          <a:lstStyle/>
          <a:p>
            <a:pPr algn="l">
              <a:defRPr/>
            </a:pPr>
            <a:r>
              <a:rPr lang="en-US" dirty="0">
                <a:solidFill>
                  <a:schemeClr val="tx1"/>
                </a:solidFill>
              </a:rPr>
              <a:t>Jesus raised Himself up from the dead:</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Luke 24:4-7; John 2:18-22; 10:17-18</a:t>
            </a:r>
            <a:endParaRPr lang="en-US" sz="2000" b="0" i="1" dirty="0"/>
          </a:p>
        </p:txBody>
      </p:sp>
    </p:spTree>
    <p:extLst>
      <p:ext uri="{BB962C8B-B14F-4D97-AF65-F5344CB8AC3E}">
        <p14:creationId xmlns:p14="http://schemas.microsoft.com/office/powerpoint/2010/main" val="42266960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wipe(left)">
                                      <p:cBhvr>
                                        <p:cTn id="18"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4000" b="1" u="sng" dirty="0">
                <a:solidFill>
                  <a:srgbClr val="FFC000"/>
                </a:solidFill>
                <a:cs typeface="Times New Roman" pitchFamily="18" charset="0"/>
              </a:rPr>
              <a:t>Jesus, Lord &amp; Christ: EXALTED</a:t>
            </a:r>
          </a:p>
        </p:txBody>
      </p:sp>
      <p:sp>
        <p:nvSpPr>
          <p:cNvPr id="14339" name="Footer Placeholder 4"/>
          <p:cNvSpPr>
            <a:spLocks noGrp="1"/>
          </p:cNvSpPr>
          <p:nvPr>
            <p:ph type="ftr" sz="quarter" idx="11"/>
          </p:nvPr>
        </p:nvSpPr>
        <p:spPr>
          <a:xfrm>
            <a:off x="2244724"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EXALTED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grpSp>
        <p:nvGrpSpPr>
          <p:cNvPr id="7" name="Group 6"/>
          <p:cNvGrpSpPr/>
          <p:nvPr/>
        </p:nvGrpSpPr>
        <p:grpSpPr>
          <a:xfrm>
            <a:off x="2814261" y="855751"/>
            <a:ext cx="3210676" cy="2214484"/>
            <a:chOff x="3273425" y="1053977"/>
            <a:chExt cx="2286000" cy="1839164"/>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p:cNvSpPr txBox="1"/>
            <p:nvPr/>
          </p:nvSpPr>
          <p:spPr>
            <a:xfrm>
              <a:off x="3456962" y="1053977"/>
              <a:ext cx="2010123" cy="99689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Acts 2:22-23, 30 </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924" y="2253342"/>
            <a:ext cx="2667000" cy="4218323"/>
          </a:xfrm>
          <a:prstGeom prst="rect">
            <a:avLst/>
          </a:prstGeom>
        </p:spPr>
      </p:pic>
      <p:grpSp>
        <p:nvGrpSpPr>
          <p:cNvPr id="12" name="Group 11">
            <a:extLst>
              <a:ext uri="{FF2B5EF4-FFF2-40B4-BE49-F238E27FC236}">
                <a16:creationId xmlns:a16="http://schemas.microsoft.com/office/drawing/2014/main" id="{7CA77FE7-DD0E-4732-8123-19FA4611BDA8}"/>
              </a:ext>
            </a:extLst>
          </p:cNvPr>
          <p:cNvGrpSpPr/>
          <p:nvPr/>
        </p:nvGrpSpPr>
        <p:grpSpPr>
          <a:xfrm>
            <a:off x="5717267" y="2828835"/>
            <a:ext cx="2817133" cy="1200329"/>
            <a:chOff x="1010535" y="3279566"/>
            <a:chExt cx="2330039" cy="1200329"/>
          </a:xfrm>
        </p:grpSpPr>
        <p:sp>
          <p:nvSpPr>
            <p:cNvPr id="13" name="Rectangle 12">
              <a:extLst>
                <a:ext uri="{FF2B5EF4-FFF2-40B4-BE49-F238E27FC236}">
                  <a16:creationId xmlns:a16="http://schemas.microsoft.com/office/drawing/2014/main" id="{093C676B-1F83-46C5-B4DD-63C810E1CC12}"/>
                </a:ext>
              </a:extLst>
            </p:cNvPr>
            <p:cNvSpPr/>
            <p:nvPr/>
          </p:nvSpPr>
          <p:spPr>
            <a:xfrm>
              <a:off x="1042749" y="3292043"/>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00602279-AE93-4512-905D-6DF63D9DD665}"/>
                </a:ext>
              </a:extLst>
            </p:cNvPr>
            <p:cNvSpPr txBox="1"/>
            <p:nvPr/>
          </p:nvSpPr>
          <p:spPr>
            <a:xfrm>
              <a:off x="1010535" y="3279566"/>
              <a:ext cx="2206318" cy="12003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Crucified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Acts 2:23</a:t>
              </a:r>
            </a:p>
          </p:txBody>
        </p:sp>
      </p:grpSp>
      <p:grpSp>
        <p:nvGrpSpPr>
          <p:cNvPr id="17" name="Group 16">
            <a:extLst>
              <a:ext uri="{FF2B5EF4-FFF2-40B4-BE49-F238E27FC236}">
                <a16:creationId xmlns:a16="http://schemas.microsoft.com/office/drawing/2014/main" id="{E3577528-8955-420D-94AC-33A937EE3DDB}"/>
              </a:ext>
            </a:extLst>
          </p:cNvPr>
          <p:cNvGrpSpPr/>
          <p:nvPr/>
        </p:nvGrpSpPr>
        <p:grpSpPr>
          <a:xfrm>
            <a:off x="5717267" y="4681027"/>
            <a:ext cx="2817133" cy="1200329"/>
            <a:chOff x="943384" y="2536908"/>
            <a:chExt cx="2330040" cy="1200329"/>
          </a:xfrm>
        </p:grpSpPr>
        <p:sp>
          <p:nvSpPr>
            <p:cNvPr id="18" name="Rectangle 17">
              <a:extLst>
                <a:ext uri="{FF2B5EF4-FFF2-40B4-BE49-F238E27FC236}">
                  <a16:creationId xmlns:a16="http://schemas.microsoft.com/office/drawing/2014/main" id="{39B65CF5-765D-42BA-83A8-9A64B7C898E0}"/>
                </a:ext>
              </a:extLst>
            </p:cNvPr>
            <p:cNvSpPr/>
            <p:nvPr/>
          </p:nvSpPr>
          <p:spPr>
            <a:xfrm>
              <a:off x="975599" y="2536908"/>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04695AF7-AF4B-4AAF-AE34-493D67DDFF87}"/>
                </a:ext>
              </a:extLst>
            </p:cNvPr>
            <p:cNvSpPr txBox="1"/>
            <p:nvPr/>
          </p:nvSpPr>
          <p:spPr>
            <a:xfrm>
              <a:off x="943384" y="2536908"/>
              <a:ext cx="233004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Resurrected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Acts 2:24, 32</a:t>
              </a:r>
            </a:p>
          </p:txBody>
        </p:sp>
      </p:grpSp>
      <p:grpSp>
        <p:nvGrpSpPr>
          <p:cNvPr id="15" name="Group 14">
            <a:extLst>
              <a:ext uri="{FF2B5EF4-FFF2-40B4-BE49-F238E27FC236}">
                <a16:creationId xmlns:a16="http://schemas.microsoft.com/office/drawing/2014/main" id="{466386FA-01A6-4BFC-BB22-44D4D649B76C}"/>
              </a:ext>
            </a:extLst>
          </p:cNvPr>
          <p:cNvGrpSpPr/>
          <p:nvPr/>
        </p:nvGrpSpPr>
        <p:grpSpPr>
          <a:xfrm>
            <a:off x="287862" y="4681026"/>
            <a:ext cx="2784175" cy="1200329"/>
            <a:chOff x="1042749" y="3279566"/>
            <a:chExt cx="2297825" cy="1200329"/>
          </a:xfrm>
        </p:grpSpPr>
        <p:sp>
          <p:nvSpPr>
            <p:cNvPr id="16" name="Rectangle 15">
              <a:extLst>
                <a:ext uri="{FF2B5EF4-FFF2-40B4-BE49-F238E27FC236}">
                  <a16:creationId xmlns:a16="http://schemas.microsoft.com/office/drawing/2014/main" id="{92B49072-1BE6-4F19-9E06-8E56A7529477}"/>
                </a:ext>
              </a:extLst>
            </p:cNvPr>
            <p:cNvSpPr/>
            <p:nvPr/>
          </p:nvSpPr>
          <p:spPr>
            <a:xfrm>
              <a:off x="1042749" y="3292043"/>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2A7E9FD-14ED-4CBF-80D5-04B6EF422676}"/>
                </a:ext>
              </a:extLst>
            </p:cNvPr>
            <p:cNvSpPr txBox="1"/>
            <p:nvPr/>
          </p:nvSpPr>
          <p:spPr>
            <a:xfrm>
              <a:off x="1250976" y="3279566"/>
              <a:ext cx="1725437" cy="1200329"/>
            </a:xfrm>
            <a:prstGeom prst="rect">
              <a:avLst/>
            </a:prstGeom>
            <a:noFill/>
          </p:spPr>
          <p:txBody>
            <a:bodyPr wrap="none" rtlCol="0">
              <a:spAutoFit/>
            </a:bodyPr>
            <a:lstStyle/>
            <a:p>
              <a:r>
                <a:rPr lang="en-US" dirty="0"/>
                <a:t>Jesus: </a:t>
              </a:r>
            </a:p>
            <a:p>
              <a:r>
                <a:rPr lang="en-US" dirty="0"/>
                <a:t>The Exalted </a:t>
              </a:r>
            </a:p>
            <a:p>
              <a:r>
                <a:rPr lang="en-US" dirty="0"/>
                <a:t>Acts 2:33</a:t>
              </a:r>
            </a:p>
          </p:txBody>
        </p:sp>
      </p:grpSp>
      <p:sp>
        <p:nvSpPr>
          <p:cNvPr id="22" name="Text Box 3">
            <a:extLst>
              <a:ext uri="{FF2B5EF4-FFF2-40B4-BE49-F238E27FC236}">
                <a16:creationId xmlns:a16="http://schemas.microsoft.com/office/drawing/2014/main" id="{35F698AC-9088-42D5-BA66-A7E71A530802}"/>
              </a:ext>
            </a:extLst>
          </p:cNvPr>
          <p:cNvSpPr txBox="1">
            <a:spLocks noChangeArrowheads="1"/>
          </p:cNvSpPr>
          <p:nvPr/>
        </p:nvSpPr>
        <p:spPr bwMode="auto">
          <a:xfrm>
            <a:off x="11361" y="1455915"/>
            <a:ext cx="3148238" cy="3046988"/>
          </a:xfrm>
          <a:prstGeom prst="rect">
            <a:avLst/>
          </a:prstGeom>
          <a:noFill/>
          <a:ln w="9525">
            <a:noFill/>
            <a:miter lim="800000"/>
            <a:headEnd/>
            <a:tailEnd/>
          </a:ln>
        </p:spPr>
        <p:txBody>
          <a:bodyPr wrap="square">
            <a:spAutoFit/>
          </a:bodyPr>
          <a:lstStyle/>
          <a:p>
            <a:pPr algn="l">
              <a:defRPr/>
            </a:pPr>
            <a:r>
              <a:rPr lang="en-US" dirty="0">
                <a:solidFill>
                  <a:schemeClr val="tx1"/>
                </a:solidFill>
              </a:rPr>
              <a:t>Importance of Jesus sitting at the right hand of God:</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We will be like Him – </a:t>
            </a:r>
            <a:r>
              <a:rPr lang="en-US" sz="2000" b="0" dirty="0"/>
              <a:t>I John 3:2</a:t>
            </a:r>
          </a:p>
          <a:p>
            <a:pPr marL="457200" indent="-457200" algn="l">
              <a:buClr>
                <a:schemeClr val="tx2"/>
              </a:buClr>
              <a:buSzPct val="115000"/>
              <a:buFont typeface="Wingdings" pitchFamily="2" charset="2"/>
              <a:buChar char="Ø"/>
              <a:defRPr/>
            </a:pPr>
            <a:r>
              <a:rPr lang="en-US" sz="2000" dirty="0"/>
              <a:t>He are to be pure – </a:t>
            </a:r>
            <a:r>
              <a:rPr lang="en-US" sz="2000" b="0" dirty="0"/>
              <a:t>I John 3:3</a:t>
            </a:r>
          </a:p>
          <a:p>
            <a:pPr marL="457200" indent="-457200" algn="l">
              <a:buClr>
                <a:schemeClr val="tx2"/>
              </a:buClr>
              <a:buSzPct val="115000"/>
              <a:buFont typeface="Wingdings" pitchFamily="2" charset="2"/>
              <a:buChar char="Ø"/>
              <a:defRPr/>
            </a:pPr>
            <a:r>
              <a:rPr lang="en-US" sz="2000" dirty="0"/>
              <a:t>He is our help – </a:t>
            </a:r>
            <a:r>
              <a:rPr lang="en-US" sz="2000" b="0" dirty="0"/>
              <a:t>Hebrews 4:15-16</a:t>
            </a:r>
          </a:p>
        </p:txBody>
      </p:sp>
    </p:spTree>
    <p:extLst>
      <p:ext uri="{BB962C8B-B14F-4D97-AF65-F5344CB8AC3E}">
        <p14:creationId xmlns:p14="http://schemas.microsoft.com/office/powerpoint/2010/main" val="25829917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fade">
                                      <p:cBhvr>
                                        <p:cTn id="14" dur="500"/>
                                        <p:tgtEl>
                                          <p:spTgt spid="22">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wipe(left)">
                                      <p:cBhvr>
                                        <p:cTn id="18" dur="500"/>
                                        <p:tgtEl>
                                          <p:spTgt spid="22">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left)">
                                      <p:cBhvr>
                                        <p:cTn id="22" dur="500"/>
                                        <p:tgtEl>
                                          <p:spTgt spid="22">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2">
                                            <p:txEl>
                                              <p:pRg st="3" end="3"/>
                                            </p:txEl>
                                          </p:spTgt>
                                        </p:tgtEl>
                                        <p:attrNameLst>
                                          <p:attrName>style.visibility</p:attrName>
                                        </p:attrNameLst>
                                      </p:cBhvr>
                                      <p:to>
                                        <p:strVal val="visible"/>
                                      </p:to>
                                    </p:set>
                                    <p:animEffect transition="in" filter="wipe(left)">
                                      <p:cBhvr>
                                        <p:cTn id="26"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4000" b="1" u="sng" dirty="0">
                <a:solidFill>
                  <a:srgbClr val="FFC000"/>
                </a:solidFill>
                <a:cs typeface="Times New Roman" pitchFamily="18" charset="0"/>
              </a:rPr>
              <a:t>Jesus, Lord &amp; Christ: EXALTED</a:t>
            </a:r>
          </a:p>
        </p:txBody>
      </p:sp>
      <p:sp>
        <p:nvSpPr>
          <p:cNvPr id="14339" name="Footer Placeholder 4"/>
          <p:cNvSpPr>
            <a:spLocks noGrp="1"/>
          </p:cNvSpPr>
          <p:nvPr>
            <p:ph type="ftr" sz="quarter" idx="11"/>
          </p:nvPr>
        </p:nvSpPr>
        <p:spPr>
          <a:xfrm>
            <a:off x="2244724"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EXALTED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grpSp>
        <p:nvGrpSpPr>
          <p:cNvPr id="7" name="Group 6"/>
          <p:cNvGrpSpPr/>
          <p:nvPr/>
        </p:nvGrpSpPr>
        <p:grpSpPr>
          <a:xfrm>
            <a:off x="2814261" y="855751"/>
            <a:ext cx="3210676" cy="2214484"/>
            <a:chOff x="3273425" y="1053977"/>
            <a:chExt cx="2286000" cy="1839164"/>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p:cNvSpPr txBox="1"/>
            <p:nvPr/>
          </p:nvSpPr>
          <p:spPr>
            <a:xfrm>
              <a:off x="3456962" y="1053977"/>
              <a:ext cx="2010123" cy="99689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Acts 2:22-23, 30 </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924" y="2253342"/>
            <a:ext cx="2667000" cy="4218323"/>
          </a:xfrm>
          <a:prstGeom prst="rect">
            <a:avLst/>
          </a:prstGeom>
        </p:spPr>
      </p:pic>
      <p:grpSp>
        <p:nvGrpSpPr>
          <p:cNvPr id="12" name="Group 11">
            <a:extLst>
              <a:ext uri="{FF2B5EF4-FFF2-40B4-BE49-F238E27FC236}">
                <a16:creationId xmlns:a16="http://schemas.microsoft.com/office/drawing/2014/main" id="{7CA77FE7-DD0E-4732-8123-19FA4611BDA8}"/>
              </a:ext>
            </a:extLst>
          </p:cNvPr>
          <p:cNvGrpSpPr/>
          <p:nvPr/>
        </p:nvGrpSpPr>
        <p:grpSpPr>
          <a:xfrm>
            <a:off x="5717267" y="2828835"/>
            <a:ext cx="2817133" cy="1200329"/>
            <a:chOff x="1010535" y="3279566"/>
            <a:chExt cx="2330039" cy="1200329"/>
          </a:xfrm>
        </p:grpSpPr>
        <p:sp>
          <p:nvSpPr>
            <p:cNvPr id="13" name="Rectangle 12">
              <a:extLst>
                <a:ext uri="{FF2B5EF4-FFF2-40B4-BE49-F238E27FC236}">
                  <a16:creationId xmlns:a16="http://schemas.microsoft.com/office/drawing/2014/main" id="{093C676B-1F83-46C5-B4DD-63C810E1CC12}"/>
                </a:ext>
              </a:extLst>
            </p:cNvPr>
            <p:cNvSpPr/>
            <p:nvPr/>
          </p:nvSpPr>
          <p:spPr>
            <a:xfrm>
              <a:off x="1042749" y="3292043"/>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00602279-AE93-4512-905D-6DF63D9DD665}"/>
                </a:ext>
              </a:extLst>
            </p:cNvPr>
            <p:cNvSpPr txBox="1"/>
            <p:nvPr/>
          </p:nvSpPr>
          <p:spPr>
            <a:xfrm>
              <a:off x="1010535" y="3279566"/>
              <a:ext cx="2206318" cy="12003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Crucified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Acts 2:23</a:t>
              </a:r>
            </a:p>
          </p:txBody>
        </p:sp>
      </p:grpSp>
      <p:grpSp>
        <p:nvGrpSpPr>
          <p:cNvPr id="17" name="Group 16">
            <a:extLst>
              <a:ext uri="{FF2B5EF4-FFF2-40B4-BE49-F238E27FC236}">
                <a16:creationId xmlns:a16="http://schemas.microsoft.com/office/drawing/2014/main" id="{E3577528-8955-420D-94AC-33A937EE3DDB}"/>
              </a:ext>
            </a:extLst>
          </p:cNvPr>
          <p:cNvGrpSpPr/>
          <p:nvPr/>
        </p:nvGrpSpPr>
        <p:grpSpPr>
          <a:xfrm>
            <a:off x="5717267" y="4648177"/>
            <a:ext cx="2817133" cy="1200329"/>
            <a:chOff x="943384" y="2536908"/>
            <a:chExt cx="2330040" cy="1200329"/>
          </a:xfrm>
        </p:grpSpPr>
        <p:sp>
          <p:nvSpPr>
            <p:cNvPr id="18" name="Rectangle 17">
              <a:extLst>
                <a:ext uri="{FF2B5EF4-FFF2-40B4-BE49-F238E27FC236}">
                  <a16:creationId xmlns:a16="http://schemas.microsoft.com/office/drawing/2014/main" id="{39B65CF5-765D-42BA-83A8-9A64B7C898E0}"/>
                </a:ext>
              </a:extLst>
            </p:cNvPr>
            <p:cNvSpPr/>
            <p:nvPr/>
          </p:nvSpPr>
          <p:spPr>
            <a:xfrm>
              <a:off x="975599" y="2536908"/>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04695AF7-AF4B-4AAF-AE34-493D67DDFF87}"/>
                </a:ext>
              </a:extLst>
            </p:cNvPr>
            <p:cNvSpPr txBox="1"/>
            <p:nvPr/>
          </p:nvSpPr>
          <p:spPr>
            <a:xfrm>
              <a:off x="943384" y="2536908"/>
              <a:ext cx="233004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Resurrected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Acts 2:24, 32</a:t>
              </a:r>
            </a:p>
          </p:txBody>
        </p:sp>
      </p:grpSp>
      <p:grpSp>
        <p:nvGrpSpPr>
          <p:cNvPr id="15" name="Group 14">
            <a:extLst>
              <a:ext uri="{FF2B5EF4-FFF2-40B4-BE49-F238E27FC236}">
                <a16:creationId xmlns:a16="http://schemas.microsoft.com/office/drawing/2014/main" id="{466386FA-01A6-4BFC-BB22-44D4D649B76C}"/>
              </a:ext>
            </a:extLst>
          </p:cNvPr>
          <p:cNvGrpSpPr/>
          <p:nvPr/>
        </p:nvGrpSpPr>
        <p:grpSpPr>
          <a:xfrm>
            <a:off x="287861" y="4666478"/>
            <a:ext cx="2784175" cy="1200329"/>
            <a:chOff x="1042748" y="3279566"/>
            <a:chExt cx="2297825" cy="1200329"/>
          </a:xfrm>
        </p:grpSpPr>
        <p:sp>
          <p:nvSpPr>
            <p:cNvPr id="16" name="Rectangle 15">
              <a:extLst>
                <a:ext uri="{FF2B5EF4-FFF2-40B4-BE49-F238E27FC236}">
                  <a16:creationId xmlns:a16="http://schemas.microsoft.com/office/drawing/2014/main" id="{92B49072-1BE6-4F19-9E06-8E56A7529477}"/>
                </a:ext>
              </a:extLst>
            </p:cNvPr>
            <p:cNvSpPr/>
            <p:nvPr/>
          </p:nvSpPr>
          <p:spPr>
            <a:xfrm>
              <a:off x="1042748" y="3292043"/>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C2A7E9FD-14ED-4CBF-80D5-04B6EF422676}"/>
                </a:ext>
              </a:extLst>
            </p:cNvPr>
            <p:cNvSpPr txBox="1"/>
            <p:nvPr/>
          </p:nvSpPr>
          <p:spPr>
            <a:xfrm>
              <a:off x="1250976" y="3279566"/>
              <a:ext cx="1725437" cy="12003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Exalted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Acts 2:33</a:t>
              </a:r>
            </a:p>
          </p:txBody>
        </p:sp>
      </p:grpSp>
      <p:grpSp>
        <p:nvGrpSpPr>
          <p:cNvPr id="20" name="Group 19">
            <a:extLst>
              <a:ext uri="{FF2B5EF4-FFF2-40B4-BE49-F238E27FC236}">
                <a16:creationId xmlns:a16="http://schemas.microsoft.com/office/drawing/2014/main" id="{8709C027-91D6-4CC5-A0DA-FE954D5B658F}"/>
              </a:ext>
            </a:extLst>
          </p:cNvPr>
          <p:cNvGrpSpPr/>
          <p:nvPr/>
        </p:nvGrpSpPr>
        <p:grpSpPr>
          <a:xfrm>
            <a:off x="287861" y="2828835"/>
            <a:ext cx="2784176" cy="1200329"/>
            <a:chOff x="1042749" y="3279566"/>
            <a:chExt cx="2297825" cy="1200329"/>
          </a:xfrm>
        </p:grpSpPr>
        <p:sp>
          <p:nvSpPr>
            <p:cNvPr id="23" name="Rectangle 22">
              <a:extLst>
                <a:ext uri="{FF2B5EF4-FFF2-40B4-BE49-F238E27FC236}">
                  <a16:creationId xmlns:a16="http://schemas.microsoft.com/office/drawing/2014/main" id="{89AD6186-01D8-4AB0-BC9F-D59222F94193}"/>
                </a:ext>
              </a:extLst>
            </p:cNvPr>
            <p:cNvSpPr/>
            <p:nvPr/>
          </p:nvSpPr>
          <p:spPr>
            <a:xfrm>
              <a:off x="1042749" y="3292043"/>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D967C9-153A-4E9D-B4CE-0248C24A5C9C}"/>
                </a:ext>
              </a:extLst>
            </p:cNvPr>
            <p:cNvSpPr txBox="1"/>
            <p:nvPr/>
          </p:nvSpPr>
          <p:spPr>
            <a:xfrm>
              <a:off x="1223854" y="3279566"/>
              <a:ext cx="1779678" cy="1200329"/>
            </a:xfrm>
            <a:prstGeom prst="rect">
              <a:avLst/>
            </a:prstGeom>
            <a:noFill/>
          </p:spPr>
          <p:txBody>
            <a:bodyPr wrap="none" rtlCol="0">
              <a:spAutoFit/>
            </a:bodyPr>
            <a:lstStyle/>
            <a:p>
              <a:r>
                <a:rPr lang="en-US" dirty="0"/>
                <a:t>Jesus: </a:t>
              </a:r>
            </a:p>
            <a:p>
              <a:r>
                <a:rPr lang="en-US" dirty="0"/>
                <a:t>The Divine</a:t>
              </a:r>
            </a:p>
            <a:p>
              <a:r>
                <a:rPr lang="en-US" dirty="0"/>
                <a:t>Acts 2:34-36</a:t>
              </a:r>
            </a:p>
          </p:txBody>
        </p:sp>
      </p:grpSp>
      <p:sp>
        <p:nvSpPr>
          <p:cNvPr id="25" name="Text Box 3">
            <a:extLst>
              <a:ext uri="{FF2B5EF4-FFF2-40B4-BE49-F238E27FC236}">
                <a16:creationId xmlns:a16="http://schemas.microsoft.com/office/drawing/2014/main" id="{60A63B7A-5185-4E6D-B5D0-E1C95366415A}"/>
              </a:ext>
            </a:extLst>
          </p:cNvPr>
          <p:cNvSpPr txBox="1">
            <a:spLocks noChangeArrowheads="1"/>
          </p:cNvSpPr>
          <p:nvPr/>
        </p:nvSpPr>
        <p:spPr bwMode="auto">
          <a:xfrm>
            <a:off x="11361" y="868229"/>
            <a:ext cx="3148238" cy="1384995"/>
          </a:xfrm>
          <a:prstGeom prst="rect">
            <a:avLst/>
          </a:prstGeom>
          <a:noFill/>
          <a:ln w="9525">
            <a:noFill/>
            <a:miter lim="800000"/>
            <a:headEnd/>
            <a:tailEnd/>
          </a:ln>
        </p:spPr>
        <p:txBody>
          <a:bodyPr wrap="square">
            <a:spAutoFit/>
          </a:bodyPr>
          <a:lstStyle/>
          <a:p>
            <a:pPr algn="l">
              <a:defRPr/>
            </a:pPr>
            <a:r>
              <a:rPr lang="en-US" dirty="0">
                <a:solidFill>
                  <a:schemeClr val="tx1"/>
                </a:solidFill>
              </a:rPr>
              <a:t>Fully God! </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Joel 2:32; Acts 2:16-21, 36; John 8:57-58</a:t>
            </a:r>
            <a:endParaRPr lang="en-US" sz="2000" b="0" dirty="0"/>
          </a:p>
        </p:txBody>
      </p:sp>
    </p:spTree>
    <p:extLst>
      <p:ext uri="{BB962C8B-B14F-4D97-AF65-F5344CB8AC3E}">
        <p14:creationId xmlns:p14="http://schemas.microsoft.com/office/powerpoint/2010/main" val="2525008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500"/>
                                        <p:tgtEl>
                                          <p:spTgt spid="2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wipe(left)">
                                      <p:cBhvr>
                                        <p:cTn id="18"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5139</TotalTime>
  <Words>916</Words>
  <Application>Microsoft Office PowerPoint</Application>
  <PresentationFormat>On-screen Show (4:3)</PresentationFormat>
  <Paragraphs>161</Paragraphs>
  <Slides>15</Slides>
  <Notes>9</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15</vt:i4>
      </vt:variant>
    </vt:vector>
  </HeadingPairs>
  <TitlesOfParts>
    <vt:vector size="33" baseType="lpstr">
      <vt:lpstr>Ameretto</vt:lpstr>
      <vt:lpstr>Arial</vt:lpstr>
      <vt:lpstr>Calisto MT</vt:lpstr>
      <vt:lpstr>Tahoma</vt:lpstr>
      <vt:lpstr>Times New Roman</vt:lpstr>
      <vt:lpstr>Trebuchet MS</vt:lpstr>
      <vt:lpstr>Wingdings</vt:lpstr>
      <vt:lpstr>Wingdings 3</vt:lpstr>
      <vt:lpstr>eye</vt:lpstr>
      <vt:lpstr>1_colormaster</vt:lpstr>
      <vt:lpstr>2_colormaster</vt:lpstr>
      <vt:lpstr>3_colormaster</vt:lpstr>
      <vt:lpstr>4_colormaster</vt:lpstr>
      <vt:lpstr>5_colormaster</vt:lpstr>
      <vt:lpstr>6_colormaster</vt:lpstr>
      <vt:lpstr>7_colormaster</vt:lpstr>
      <vt:lpstr>8_colormaster</vt:lpstr>
      <vt:lpstr>Facet</vt:lpstr>
      <vt:lpstr>EXALTED</vt:lpstr>
      <vt:lpstr>Intro</vt:lpstr>
      <vt:lpstr>Intro</vt:lpstr>
      <vt:lpstr>Intro</vt:lpstr>
      <vt:lpstr>Jesus, Lord &amp; Christ: EXALTED</vt:lpstr>
      <vt:lpstr>Jesus, Lord &amp; Christ: EXALTED</vt:lpstr>
      <vt:lpstr>Jesus, Lord &amp; Christ: EXALTED</vt:lpstr>
      <vt:lpstr>Jesus, Lord &amp; Christ: EXALTED</vt:lpstr>
      <vt:lpstr>Jesus, Lord &amp; Christ: EXALTED</vt:lpstr>
      <vt:lpstr>Conclusion</vt:lpstr>
      <vt:lpstr>Conclusion</vt:lpstr>
      <vt:lpstr>Conclusion</vt:lpstr>
      <vt:lpstr>Conclusion</vt:lpstr>
      <vt:lpstr>“What Must I Do To Be Saved?”</vt:lpstr>
      <vt:lpstr>Jesus: The Exalted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Exalted</dc:title>
  <dc:subject>02/27/2022</dc:subject>
  <dc:creator>DarkWolf</dc:creator>
  <dc:description>Adapted from a lesson by Jeff Asher</dc:description>
  <cp:lastModifiedBy>Nathan Morrison</cp:lastModifiedBy>
  <cp:revision>6</cp:revision>
  <dcterms:created xsi:type="dcterms:W3CDTF">2005-06-04T23:49:02Z</dcterms:created>
  <dcterms:modified xsi:type="dcterms:W3CDTF">2022-02-25T22:57:57Z</dcterms:modified>
</cp:coreProperties>
</file>