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755" r:id="rId2"/>
    <p:sldMasterId id="2147483773" r:id="rId3"/>
    <p:sldMasterId id="2147483811" r:id="rId4"/>
  </p:sldMasterIdLst>
  <p:notesMasterIdLst>
    <p:notesMasterId r:id="rId31"/>
  </p:notesMasterIdLst>
  <p:handoutMasterIdLst>
    <p:handoutMasterId r:id="rId32"/>
  </p:handoutMasterIdLst>
  <p:sldIdLst>
    <p:sldId id="565" r:id="rId5"/>
    <p:sldId id="568" r:id="rId6"/>
    <p:sldId id="651" r:id="rId7"/>
    <p:sldId id="567" r:id="rId8"/>
    <p:sldId id="655" r:id="rId9"/>
    <p:sldId id="572" r:id="rId10"/>
    <p:sldId id="657" r:id="rId11"/>
    <p:sldId id="570" r:id="rId12"/>
    <p:sldId id="659" r:id="rId13"/>
    <p:sldId id="661" r:id="rId14"/>
    <p:sldId id="576" r:id="rId15"/>
    <p:sldId id="289" r:id="rId16"/>
    <p:sldId id="574" r:id="rId17"/>
    <p:sldId id="580" r:id="rId18"/>
    <p:sldId id="581" r:id="rId19"/>
    <p:sldId id="585" r:id="rId20"/>
    <p:sldId id="587" r:id="rId21"/>
    <p:sldId id="588" r:id="rId22"/>
    <p:sldId id="589" r:id="rId23"/>
    <p:sldId id="663" r:id="rId24"/>
    <p:sldId id="593" r:id="rId25"/>
    <p:sldId id="560" r:id="rId26"/>
    <p:sldId id="665" r:id="rId27"/>
    <p:sldId id="562" r:id="rId28"/>
    <p:sldId id="591" r:id="rId29"/>
    <p:sldId id="64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66FFFF"/>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snapToObjects="1">
      <p:cViewPr varScale="1">
        <p:scale>
          <a:sx n="89" d="100"/>
          <a:sy n="89" d="100"/>
        </p:scale>
        <p:origin x="11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p:txBody>
      </p:sp>
    </p:spTree>
    <p:extLst>
      <p:ext uri="{BB962C8B-B14F-4D97-AF65-F5344CB8AC3E}">
        <p14:creationId xmlns:p14="http://schemas.microsoft.com/office/powerpoint/2010/main" val="364151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1754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4215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91515E-F14B-4F01-B418-EB874F32AAFA}"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4097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77654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3780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NASB Romans 8:35-37</a:t>
            </a:r>
          </a:p>
          <a:p>
            <a:pPr rtl="0"/>
            <a:r>
              <a:rPr lang="en-US" sz="1200" b="0" i="0" u="none" strike="noStrike" kern="1200" baseline="0" dirty="0">
                <a:solidFill>
                  <a:schemeClr val="tx1"/>
                </a:solidFill>
                <a:latin typeface="Times New Roman" pitchFamily="18" charset="0"/>
                <a:ea typeface="+mn-ea"/>
                <a:cs typeface="+mn-cs"/>
              </a:rPr>
              <a:t>35.  Who will separate us from the love of Christ? Will tribulation, or distress, or persecution, or famine, or nakedness, or peril, or sword?</a:t>
            </a:r>
          </a:p>
          <a:p>
            <a:pPr rtl="0"/>
            <a:endParaRPr lang="en-US" sz="1200" b="0" i="0" u="none" strike="noStrike" kern="1200" baseline="0" dirty="0">
              <a:solidFill>
                <a:schemeClr val="tx1"/>
              </a:solidFill>
              <a:latin typeface="Times New Roman" pitchFamily="18" charset="0"/>
              <a:ea typeface="+mn-ea"/>
              <a:cs typeface="+mn-cs"/>
            </a:endParaRPr>
          </a:p>
          <a:p>
            <a:pPr rtl="0"/>
            <a:r>
              <a:rPr lang="en-US" sz="1200" b="0" i="0" u="none" strike="noStrike" kern="1200" baseline="0" dirty="0">
                <a:solidFill>
                  <a:schemeClr val="tx1"/>
                </a:solidFill>
                <a:latin typeface="Times New Roman" pitchFamily="18" charset="0"/>
                <a:ea typeface="+mn-ea"/>
                <a:cs typeface="+mn-cs"/>
              </a:rPr>
              <a:t>36.  Just as it is written, "FOR YOUR SAKE WE ARE BEING PUT TO DEATH ALL DAY LONG; WE WERE CONSIDERED AS SHEEP TO BE SLAUGHTERED."</a:t>
            </a:r>
          </a:p>
          <a:p>
            <a:pPr rtl="0"/>
            <a:endParaRPr lang="en-US" sz="1200" b="0" i="0" u="none" strike="noStrike" kern="1200" baseline="0" dirty="0">
              <a:solidFill>
                <a:schemeClr val="tx1"/>
              </a:solidFill>
              <a:latin typeface="Times New Roman" pitchFamily="18" charset="0"/>
              <a:ea typeface="+mn-ea"/>
              <a:cs typeface="+mn-cs"/>
            </a:endParaRPr>
          </a:p>
          <a:p>
            <a:pPr rtl="0"/>
            <a:r>
              <a:rPr lang="en-US" sz="1200" b="0" i="0" u="none" strike="noStrike" kern="1200" baseline="0" dirty="0">
                <a:solidFill>
                  <a:schemeClr val="tx1"/>
                </a:solidFill>
                <a:latin typeface="Times New Roman" pitchFamily="18" charset="0"/>
                <a:ea typeface="+mn-ea"/>
                <a:cs typeface="+mn-cs"/>
              </a:rPr>
              <a:t>37.  But in all these things we overwhelmingly conquer through Him who loved us.</a:t>
            </a:r>
          </a:p>
          <a:p>
            <a:pPr rtl="0"/>
            <a:endParaRPr lang="en-US" sz="1200" b="0" i="0" u="none" strike="noStrike" kern="1200" baseline="0" dirty="0">
              <a:solidFill>
                <a:schemeClr val="tx1"/>
              </a:solidFill>
              <a:latin typeface="Times New Roman" pitchFamily="18" charset="0"/>
              <a:ea typeface="+mn-ea"/>
              <a:cs typeface="+mn-cs"/>
            </a:endParaRPr>
          </a:p>
          <a:p>
            <a:pPr rtl="0"/>
            <a:endParaRPr lang="en-US" sz="1200" b="0" i="0" u="none" strike="noStrike" kern="1200" baseline="0" dirty="0">
              <a:solidFill>
                <a:schemeClr val="tx1"/>
              </a:solidFill>
              <a:latin typeface="Times New Roman" pitchFamily="18" charset="0"/>
              <a:ea typeface="+mn-ea"/>
              <a:cs typeface="+mn-cs"/>
            </a:endParaRPr>
          </a:p>
          <a:p>
            <a:pPr eaLnBrk="1" hangingPunct="1"/>
            <a:endParaRPr lang="en-US" altLang="en-US" dirty="0"/>
          </a:p>
        </p:txBody>
      </p:sp>
    </p:spTree>
    <p:extLst>
      <p:ext uri="{BB962C8B-B14F-4D97-AF65-F5344CB8AC3E}">
        <p14:creationId xmlns:p14="http://schemas.microsoft.com/office/powerpoint/2010/main" val="82893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Quotes Psalm 44:22 in Romans 8:36</a:t>
            </a:r>
          </a:p>
        </p:txBody>
      </p:sp>
    </p:spTree>
    <p:extLst>
      <p:ext uri="{BB962C8B-B14F-4D97-AF65-F5344CB8AC3E}">
        <p14:creationId xmlns:p14="http://schemas.microsoft.com/office/powerpoint/2010/main" val="3677851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57767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7599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Distance from Rome to Corinth: http://www.mapcrow.info/Distance_between_Rome_IT_and_Corinth_GR.html</a:t>
            </a:r>
          </a:p>
        </p:txBody>
      </p:sp>
    </p:spTree>
    <p:extLst>
      <p:ext uri="{BB962C8B-B14F-4D97-AF65-F5344CB8AC3E}">
        <p14:creationId xmlns:p14="http://schemas.microsoft.com/office/powerpoint/2010/main" val="335897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5889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99594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1443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2332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24752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875746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Distance from Rome to Corinth: http://www.mapcrow.info/Distance_between_Rome_IT_and_Corinth_GR.html</a:t>
            </a:r>
          </a:p>
        </p:txBody>
      </p:sp>
    </p:spTree>
    <p:extLst>
      <p:ext uri="{BB962C8B-B14F-4D97-AF65-F5344CB8AC3E}">
        <p14:creationId xmlns:p14="http://schemas.microsoft.com/office/powerpoint/2010/main" val="273363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Distance from Rome to Corinth: http://www.mapcrow.info/Distance_between_Rome_IT_and_Corinth_GR.html</a:t>
            </a:r>
          </a:p>
        </p:txBody>
      </p:sp>
    </p:spTree>
    <p:extLst>
      <p:ext uri="{BB962C8B-B14F-4D97-AF65-F5344CB8AC3E}">
        <p14:creationId xmlns:p14="http://schemas.microsoft.com/office/powerpoint/2010/main" val="335897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Distance from Rome to Corinth: http://www.mapcrow.info/Distance_between_Rome_IT_and_Corinth_GR.html</a:t>
            </a:r>
          </a:p>
        </p:txBody>
      </p:sp>
    </p:spTree>
    <p:extLst>
      <p:ext uri="{BB962C8B-B14F-4D97-AF65-F5344CB8AC3E}">
        <p14:creationId xmlns:p14="http://schemas.microsoft.com/office/powerpoint/2010/main" val="218057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Distance from Rome to Corinth: http://www.mapcrow.info/Distance_between_Rome_IT_and_Corinth_GR.html</a:t>
            </a:r>
          </a:p>
        </p:txBody>
      </p:sp>
    </p:spTree>
    <p:extLst>
      <p:ext uri="{BB962C8B-B14F-4D97-AF65-F5344CB8AC3E}">
        <p14:creationId xmlns:p14="http://schemas.microsoft.com/office/powerpoint/2010/main" val="201674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Distance from Rome to Corinth: http://www.mapcrow.info/Distance_between_Rome_IT_and_Corinth_GR.html</a:t>
            </a:r>
          </a:p>
        </p:txBody>
      </p:sp>
    </p:spTree>
    <p:extLst>
      <p:ext uri="{BB962C8B-B14F-4D97-AF65-F5344CB8AC3E}">
        <p14:creationId xmlns:p14="http://schemas.microsoft.com/office/powerpoint/2010/main" val="161011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Distance from Rome to Corinth: http://www.mapcrow.info/Distance_between_Rome_IT_and_Corinth_GR.html</a:t>
            </a:r>
          </a:p>
        </p:txBody>
      </p:sp>
    </p:spTree>
    <p:extLst>
      <p:ext uri="{BB962C8B-B14F-4D97-AF65-F5344CB8AC3E}">
        <p14:creationId xmlns:p14="http://schemas.microsoft.com/office/powerpoint/2010/main" val="42550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Distance from Rome to Corinth: http://www.mapcrow.info/Distance_between_Rome_IT_and_Corinth_GR.html</a:t>
            </a:r>
          </a:p>
        </p:txBody>
      </p:sp>
    </p:spTree>
    <p:extLst>
      <p:ext uri="{BB962C8B-B14F-4D97-AF65-F5344CB8AC3E}">
        <p14:creationId xmlns:p14="http://schemas.microsoft.com/office/powerpoint/2010/main" val="29755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r>
              <a:rPr lang="en-US"/>
              <a:t>"More Than Conquerors"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509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7107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9268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236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2100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Than Conquerors"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9459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Than Conquerors"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0173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Than Conquerors"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3612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Than Conquerors"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4168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82629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"More Than Conquerors"</a:t>
            </a:r>
          </a:p>
        </p:txBody>
      </p:sp>
      <p:sp>
        <p:nvSpPr>
          <p:cNvPr id="7" name="Slide Number Placeholder 6"/>
          <p:cNvSpPr>
            <a:spLocks noGrp="1"/>
          </p:cNvSpPr>
          <p:nvPr>
            <p:ph type="sldNum" sz="quarter" idx="12"/>
          </p:nvPr>
        </p:nvSpPr>
        <p:spPr/>
        <p:txBody>
          <a:bodyPr/>
          <a:lstStyle/>
          <a:p>
            <a:fld id="{3010E732-97DE-414A-A606-C781BAB816B1}" type="slidenum">
              <a:rPr lang="en-US" altLang="en-US" smtClean="0"/>
              <a:pPr/>
              <a:t>‹#›</a:t>
            </a:fld>
            <a:endParaRPr lang="en-US" altLang="en-US"/>
          </a:p>
        </p:txBody>
      </p:sp>
    </p:spTree>
    <p:extLst>
      <p:ext uri="{BB962C8B-B14F-4D97-AF65-F5344CB8AC3E}">
        <p14:creationId xmlns:p14="http://schemas.microsoft.com/office/powerpoint/2010/main" val="6033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Than Conquerors"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3532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"More Than Conquerors"</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"More Than Conquerors"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a:p>
        </p:txBody>
      </p:sp>
    </p:spTree>
    <p:extLst>
      <p:ext uri="{BB962C8B-B14F-4D97-AF65-F5344CB8AC3E}">
        <p14:creationId xmlns:p14="http://schemas.microsoft.com/office/powerpoint/2010/main" val="102442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"More Than Conquerors"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a:p>
        </p:txBody>
      </p:sp>
    </p:spTree>
    <p:extLst>
      <p:ext uri="{BB962C8B-B14F-4D97-AF65-F5344CB8AC3E}">
        <p14:creationId xmlns:p14="http://schemas.microsoft.com/office/powerpoint/2010/main" val="368023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"More Than Conquerors"</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a:p>
        </p:txBody>
      </p:sp>
    </p:spTree>
    <p:extLst>
      <p:ext uri="{BB962C8B-B14F-4D97-AF65-F5344CB8AC3E}">
        <p14:creationId xmlns:p14="http://schemas.microsoft.com/office/powerpoint/2010/main" val="1541835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"More Than Conquerors"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a:p>
        </p:txBody>
      </p:sp>
    </p:spTree>
    <p:extLst>
      <p:ext uri="{BB962C8B-B14F-4D97-AF65-F5344CB8AC3E}">
        <p14:creationId xmlns:p14="http://schemas.microsoft.com/office/powerpoint/2010/main" val="1625000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"More Than Conquerors"</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a:p>
        </p:txBody>
      </p:sp>
    </p:spTree>
    <p:extLst>
      <p:ext uri="{BB962C8B-B14F-4D97-AF65-F5344CB8AC3E}">
        <p14:creationId xmlns:p14="http://schemas.microsoft.com/office/powerpoint/2010/main" val="59044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a:t>"More Than Conquerors"</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"More Than Conquerors"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"More Than Conquerors"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a:p>
        </p:txBody>
      </p:sp>
    </p:spTree>
    <p:extLst>
      <p:ext uri="{BB962C8B-B14F-4D97-AF65-F5344CB8AC3E}">
        <p14:creationId xmlns:p14="http://schemas.microsoft.com/office/powerpoint/2010/main" val="272202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"More Than Conquerors"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3556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Than Conquerors"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42368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"More Than Conquerors"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632329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"More Than Conquerors"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215527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"More Than Conquerors"</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181472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"More Than Conquerors"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26752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"More Than Conquerors"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4071592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"More Than Conquerors"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a:p>
        </p:txBody>
      </p:sp>
    </p:spTree>
    <p:extLst>
      <p:ext uri="{BB962C8B-B14F-4D97-AF65-F5344CB8AC3E}">
        <p14:creationId xmlns:p14="http://schemas.microsoft.com/office/powerpoint/2010/main" val="941190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"More Than Conquerors"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"More Than Conquerors"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0520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Than Conquerors"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20186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Than Conquerors"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938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8781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86857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"More Than Conquerors"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20537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Than Conquerors"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3675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"More Than Conquerors"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922030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62931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29241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59539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52156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755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8604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"More Than Conquerors"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4923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Than Conquerors"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76679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Than Conquerors"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75859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Than Conquerors"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54304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"More Than Conquerors"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14695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496957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757671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661174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389522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4098133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7931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"More Than Conquerors"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261592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3635567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833173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788486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650029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3453446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84167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"More Than Conquerors"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18479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354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"More Than Conquerors"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8853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3.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5.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r>
              <a:rPr lang="en-US"/>
              <a:t>"More Than Conquerors"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221821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sldNum="0" hd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"More Than Conquerors"</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"More Than Conquerors"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03914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"More Than Conquerors"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76590971"/>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10.jp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4.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54.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4.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4.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4.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4.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17501" y="404829"/>
            <a:ext cx="335914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3">
            <a:extLst>
              <a:ext uri="{28A0092B-C50C-407E-A947-70E740481C1C}">
                <a14:useLocalDpi xmlns:a14="http://schemas.microsoft.com/office/drawing/2010/main" val="0"/>
              </a:ext>
            </a:extLst>
          </a:blip>
          <a:srcRect l="18790" r="18790" b="-1"/>
          <a:stretch/>
        </p:blipFill>
        <p:spPr>
          <a:xfrm>
            <a:off x="3840087" y="461681"/>
            <a:ext cx="4939162" cy="5934638"/>
          </a:xfrm>
          <a:custGeom>
            <a:avLst/>
            <a:gdLst>
              <a:gd name="connsiteX0" fmla="*/ 225406 w 6585549"/>
              <a:gd name="connsiteY0" fmla="*/ 0 h 5934638"/>
              <a:gd name="connsiteX1" fmla="*/ 6585549 w 6585549"/>
              <a:gd name="connsiteY1" fmla="*/ 0 h 5934638"/>
              <a:gd name="connsiteX2" fmla="*/ 6585549 w 6585549"/>
              <a:gd name="connsiteY2" fmla="*/ 5934638 h 5934638"/>
              <a:gd name="connsiteX3" fmla="*/ 226600 w 6585549"/>
              <a:gd name="connsiteY3" fmla="*/ 5934638 h 5934638"/>
              <a:gd name="connsiteX4" fmla="*/ 214529 w 6585549"/>
              <a:gd name="connsiteY4" fmla="*/ 5856373 h 5934638"/>
              <a:gd name="connsiteX5" fmla="*/ 203238 w 6585549"/>
              <a:gd name="connsiteY5" fmla="*/ 5780097 h 5934638"/>
              <a:gd name="connsiteX6" fmla="*/ 191320 w 6585549"/>
              <a:gd name="connsiteY6" fmla="*/ 5689292 h 5934638"/>
              <a:gd name="connsiteX7" fmla="*/ 177049 w 6585549"/>
              <a:gd name="connsiteY7" fmla="*/ 5581536 h 5934638"/>
              <a:gd name="connsiteX8" fmla="*/ 161995 w 6585549"/>
              <a:gd name="connsiteY8" fmla="*/ 5462279 h 5934638"/>
              <a:gd name="connsiteX9" fmla="*/ 146156 w 6585549"/>
              <a:gd name="connsiteY9" fmla="*/ 5327888 h 5934638"/>
              <a:gd name="connsiteX10" fmla="*/ 129376 w 6585549"/>
              <a:gd name="connsiteY10" fmla="*/ 5181389 h 5934638"/>
              <a:gd name="connsiteX11" fmla="*/ 112596 w 6585549"/>
              <a:gd name="connsiteY11" fmla="*/ 5022177 h 5934638"/>
              <a:gd name="connsiteX12" fmla="*/ 95503 w 6585549"/>
              <a:gd name="connsiteY12" fmla="*/ 4852675 h 5934638"/>
              <a:gd name="connsiteX13" fmla="*/ 79664 w 6585549"/>
              <a:gd name="connsiteY13" fmla="*/ 4669854 h 5934638"/>
              <a:gd name="connsiteX14" fmla="*/ 64453 w 6585549"/>
              <a:gd name="connsiteY14" fmla="*/ 4478558 h 5934638"/>
              <a:gd name="connsiteX15" fmla="*/ 50652 w 6585549"/>
              <a:gd name="connsiteY15" fmla="*/ 4276365 h 5934638"/>
              <a:gd name="connsiteX16" fmla="*/ 37480 w 6585549"/>
              <a:gd name="connsiteY16" fmla="*/ 4065697 h 5934638"/>
              <a:gd name="connsiteX17" fmla="*/ 25091 w 6585549"/>
              <a:gd name="connsiteY17" fmla="*/ 3845949 h 5934638"/>
              <a:gd name="connsiteX18" fmla="*/ 20700 w 6585549"/>
              <a:gd name="connsiteY18" fmla="*/ 3733351 h 5934638"/>
              <a:gd name="connsiteX19" fmla="*/ 15838 w 6585549"/>
              <a:gd name="connsiteY19" fmla="*/ 3618331 h 5934638"/>
              <a:gd name="connsiteX20" fmla="*/ 11291 w 6585549"/>
              <a:gd name="connsiteY20" fmla="*/ 3501495 h 5934638"/>
              <a:gd name="connsiteX21" fmla="*/ 8311 w 6585549"/>
              <a:gd name="connsiteY21" fmla="*/ 3384054 h 5934638"/>
              <a:gd name="connsiteX22" fmla="*/ 5645 w 6585549"/>
              <a:gd name="connsiteY22" fmla="*/ 3264191 h 5934638"/>
              <a:gd name="connsiteX23" fmla="*/ 2822 w 6585549"/>
              <a:gd name="connsiteY23" fmla="*/ 3143118 h 5934638"/>
              <a:gd name="connsiteX24" fmla="*/ 941 w 6585549"/>
              <a:gd name="connsiteY24" fmla="*/ 3019623 h 5934638"/>
              <a:gd name="connsiteX25" fmla="*/ 941 w 6585549"/>
              <a:gd name="connsiteY25" fmla="*/ 2894918 h 5934638"/>
              <a:gd name="connsiteX26" fmla="*/ 0 w 6585549"/>
              <a:gd name="connsiteY26" fmla="*/ 2769001 h 5934638"/>
              <a:gd name="connsiteX27" fmla="*/ 941 w 6585549"/>
              <a:gd name="connsiteY27" fmla="*/ 2641874 h 5934638"/>
              <a:gd name="connsiteX28" fmla="*/ 2822 w 6585549"/>
              <a:gd name="connsiteY28" fmla="*/ 2512931 h 5934638"/>
              <a:gd name="connsiteX29" fmla="*/ 4547 w 6585549"/>
              <a:gd name="connsiteY29" fmla="*/ 2383988 h 5934638"/>
              <a:gd name="connsiteX30" fmla="*/ 8311 w 6585549"/>
              <a:gd name="connsiteY30" fmla="*/ 2253229 h 5934638"/>
              <a:gd name="connsiteX31" fmla="*/ 12232 w 6585549"/>
              <a:gd name="connsiteY31" fmla="*/ 2121259 h 5934638"/>
              <a:gd name="connsiteX32" fmla="*/ 16779 w 6585549"/>
              <a:gd name="connsiteY32" fmla="*/ 1989289 h 5934638"/>
              <a:gd name="connsiteX33" fmla="*/ 23209 w 6585549"/>
              <a:gd name="connsiteY33" fmla="*/ 1856108 h 5934638"/>
              <a:gd name="connsiteX34" fmla="*/ 30893 w 6585549"/>
              <a:gd name="connsiteY34" fmla="*/ 1721716 h 5934638"/>
              <a:gd name="connsiteX35" fmla="*/ 38264 w 6585549"/>
              <a:gd name="connsiteY35" fmla="*/ 1586720 h 5934638"/>
              <a:gd name="connsiteX36" fmla="*/ 47673 w 6585549"/>
              <a:gd name="connsiteY36" fmla="*/ 1451723 h 5934638"/>
              <a:gd name="connsiteX37" fmla="*/ 58964 w 6585549"/>
              <a:gd name="connsiteY37" fmla="*/ 1314910 h 5934638"/>
              <a:gd name="connsiteX38" fmla="*/ 70255 w 6585549"/>
              <a:gd name="connsiteY38" fmla="*/ 1179913 h 5934638"/>
              <a:gd name="connsiteX39" fmla="*/ 83271 w 6585549"/>
              <a:gd name="connsiteY39" fmla="*/ 1042495 h 5934638"/>
              <a:gd name="connsiteX40" fmla="*/ 97542 w 6585549"/>
              <a:gd name="connsiteY40" fmla="*/ 904471 h 5934638"/>
              <a:gd name="connsiteX41" fmla="*/ 112596 w 6585549"/>
              <a:gd name="connsiteY41" fmla="*/ 768263 h 5934638"/>
              <a:gd name="connsiteX42" fmla="*/ 130160 w 6585549"/>
              <a:gd name="connsiteY42" fmla="*/ 630240 h 5934638"/>
              <a:gd name="connsiteX43" fmla="*/ 148978 w 6585549"/>
              <a:gd name="connsiteY43" fmla="*/ 492821 h 5934638"/>
              <a:gd name="connsiteX44" fmla="*/ 167640 w 6585549"/>
              <a:gd name="connsiteY44" fmla="*/ 354798 h 5934638"/>
              <a:gd name="connsiteX45" fmla="*/ 189438 w 6585549"/>
              <a:gd name="connsiteY45" fmla="*/ 217380 h 5934638"/>
              <a:gd name="connsiteX46" fmla="*/ 211706 w 6585549"/>
              <a:gd name="connsiteY46" fmla="*/ 80567 h 59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10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46569" y="195844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itle 1">
            <a:extLst>
              <a:ext uri="{FF2B5EF4-FFF2-40B4-BE49-F238E27FC236}">
                <a16:creationId xmlns:a16="http://schemas.microsoft.com/office/drawing/2014/main" id="{35386CF5-2D0E-42C6-9583-4A713BA5232A}"/>
              </a:ext>
            </a:extLst>
          </p:cNvPr>
          <p:cNvSpPr>
            <a:spLocks noGrp="1"/>
          </p:cNvSpPr>
          <p:nvPr>
            <p:ph type="ctrTitle"/>
          </p:nvPr>
        </p:nvSpPr>
        <p:spPr>
          <a:xfrm>
            <a:off x="-228600" y="635670"/>
            <a:ext cx="4343399" cy="5991490"/>
          </a:xfrm>
        </p:spPr>
        <p:txBody>
          <a:bodyPr/>
          <a:lstStyle/>
          <a:p>
            <a:pPr algn="ct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r>
              <a:rPr lang="en-US" altLang="en-US" b="1" u="sng" dirty="0">
                <a:solidFill>
                  <a:srgbClr val="0000FF"/>
                </a:solidFill>
                <a:latin typeface="Arial" panose="020B0604020202020204" pitchFamily="34" charset="0"/>
                <a:cs typeface="Arial" panose="020B0604020202020204" pitchFamily="34" charset="0"/>
              </a:rPr>
              <a:t>“More Than Conquerors”</a:t>
            </a:r>
            <a:br>
              <a:rPr lang="en-US" altLang="en-US" sz="3600" b="1" u="sng" dirty="0">
                <a:solidFill>
                  <a:srgbClr val="0000FF"/>
                </a:solidFill>
                <a:latin typeface="Arial" panose="020B0604020202020204" pitchFamily="34" charset="0"/>
                <a:cs typeface="Arial" panose="020B0604020202020204" pitchFamily="34" charset="0"/>
              </a:rPr>
            </a:br>
            <a:br>
              <a:rPr lang="en-US" altLang="en-US" sz="3600" b="1" u="sng" dirty="0">
                <a:solidFill>
                  <a:srgbClr val="0000FF"/>
                </a:solidFill>
                <a:latin typeface="Arial" panose="020B0604020202020204" pitchFamily="34" charset="0"/>
                <a:cs typeface="Arial" panose="020B0604020202020204" pitchFamily="34" charset="0"/>
              </a:rPr>
            </a:br>
            <a:br>
              <a:rPr lang="en-US" altLang="en-US" sz="3600" b="1" u="sng" dirty="0">
                <a:solidFill>
                  <a:schemeClr val="tx2"/>
                </a:solidFill>
                <a:latin typeface="Arial" panose="020B0604020202020204" pitchFamily="34" charset="0"/>
                <a:cs typeface="Arial" panose="020B0604020202020204" pitchFamily="34" charset="0"/>
              </a:rPr>
            </a:br>
            <a:r>
              <a:rPr lang="en-US" altLang="en-US" sz="3600" b="1" dirty="0">
                <a:solidFill>
                  <a:schemeClr val="tx1"/>
                </a:solidFill>
                <a:latin typeface="Arial" panose="020B0604020202020204" pitchFamily="34" charset="0"/>
                <a:cs typeface="Arial" panose="020B0604020202020204" pitchFamily="34" charset="0"/>
              </a:rPr>
              <a:t>Text:</a:t>
            </a:r>
            <a:r>
              <a:rPr lang="en-US" altLang="en-US" sz="5400" b="1" dirty="0">
                <a:solidFill>
                  <a:schemeClr val="tx1"/>
                </a:solidFill>
                <a:latin typeface="Arial" panose="020B0604020202020204" pitchFamily="34" charset="0"/>
                <a:cs typeface="Arial" panose="020B0604020202020204" pitchFamily="34" charset="0"/>
              </a:rPr>
              <a:t> </a:t>
            </a:r>
            <a:br>
              <a:rPr lang="en-US" altLang="en-US" sz="5400" b="1" dirty="0">
                <a:solidFill>
                  <a:schemeClr val="tx1"/>
                </a:solidFill>
                <a:latin typeface="Arial" panose="020B0604020202020204" pitchFamily="34" charset="0"/>
                <a:cs typeface="Arial" panose="020B0604020202020204" pitchFamily="34" charset="0"/>
              </a:rPr>
            </a:br>
            <a:r>
              <a:rPr lang="en-US" altLang="en-US" b="1" dirty="0">
                <a:solidFill>
                  <a:schemeClr val="tx1"/>
                </a:solidFill>
                <a:latin typeface="Arial" panose="020B0604020202020204" pitchFamily="34" charset="0"/>
                <a:cs typeface="Arial" panose="020B0604020202020204" pitchFamily="34" charset="0"/>
              </a:rPr>
              <a:t>Romans      8:31-39</a:t>
            </a:r>
            <a:br>
              <a:rPr lang="en-US" dirty="0"/>
            </a:br>
            <a:endParaRPr lang="en-US" dirty="0"/>
          </a:p>
        </p:txBody>
      </p:sp>
    </p:spTree>
    <p:extLst>
      <p:ext uri="{BB962C8B-B14F-4D97-AF65-F5344CB8AC3E}">
        <p14:creationId xmlns:p14="http://schemas.microsoft.com/office/powerpoint/2010/main" val="113996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96810" y="1899881"/>
            <a:ext cx="3977738" cy="2609541"/>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103906" y="0"/>
            <a:ext cx="4748892" cy="64195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90000"/>
              </a:lnSpc>
              <a:spcBef>
                <a:spcPts val="0"/>
              </a:spcBef>
              <a:spcAft>
                <a:spcPts val="600"/>
              </a:spcAft>
              <a:buClrTx/>
              <a:buNone/>
              <a:defRPr/>
            </a:pPr>
            <a:r>
              <a:rPr lang="en-US" sz="3600" b="1" cap="all" dirty="0">
                <a:solidFill>
                  <a:srgbClr val="FFC000"/>
                </a:solidFill>
                <a:latin typeface="Tahoma"/>
              </a:rPr>
              <a:t>Unlike people in the world, who have to deal with discouragement without any real hope, saints have the true source of encouragement: the love of Jesus Christ!</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fontScale="925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rPr>
              <a:t>"More Than Conquerors"</a:t>
            </a:r>
          </a:p>
        </p:txBody>
      </p:sp>
    </p:spTree>
    <p:extLst>
      <p:ext uri="{BB962C8B-B14F-4D97-AF65-F5344CB8AC3E}">
        <p14:creationId xmlns:p14="http://schemas.microsoft.com/office/powerpoint/2010/main" val="26478223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7637"/>
                                        </p:tgtEl>
                                        <p:attrNameLst>
                                          <p:attrName>style.visibility</p:attrName>
                                        </p:attrNameLst>
                                      </p:cBhvr>
                                      <p:to>
                                        <p:strVal val="visible"/>
                                      </p:to>
                                    </p:set>
                                    <p:anim calcmode="lin" valueType="num">
                                      <p:cBhvr>
                                        <p:cTn id="7" dur="500" fill="hold"/>
                                        <p:tgtEl>
                                          <p:spTgt spid="197637"/>
                                        </p:tgtEl>
                                        <p:attrNameLst>
                                          <p:attrName>ppt_w</p:attrName>
                                        </p:attrNameLst>
                                      </p:cBhvr>
                                      <p:tavLst>
                                        <p:tav tm="0">
                                          <p:val>
                                            <p:fltVal val="0"/>
                                          </p:val>
                                        </p:tav>
                                        <p:tav tm="100000">
                                          <p:val>
                                            <p:strVal val="#ppt_w"/>
                                          </p:val>
                                        </p:tav>
                                      </p:tavLst>
                                    </p:anim>
                                    <p:anim calcmode="lin" valueType="num">
                                      <p:cBhvr>
                                        <p:cTn id="8" dur="500" fill="hold"/>
                                        <p:tgtEl>
                                          <p:spTgt spid="197637"/>
                                        </p:tgtEl>
                                        <p:attrNameLst>
                                          <p:attrName>ppt_h</p:attrName>
                                        </p:attrNameLst>
                                      </p:cBhvr>
                                      <p:tavLst>
                                        <p:tav tm="0">
                                          <p:val>
                                            <p:fltVal val="0"/>
                                          </p:val>
                                        </p:tav>
                                        <p:tav tm="100000">
                                          <p:val>
                                            <p:strVal val="#ppt_h"/>
                                          </p:val>
                                        </p:tav>
                                      </p:tavLst>
                                    </p:anim>
                                    <p:animEffect transition="in" filter="fade">
                                      <p:cBhvr>
                                        <p:cTn id="9" dur="5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8:31-39</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16600" y="418814"/>
            <a:ext cx="497959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32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As Christians, we will have the ultimate victory, the triumph over all of our troubles, persecutions and problems, if we remain faithful to Him who loves us, Jesus Christ our Lord and Savior (8:37; Philippians 3:20)! </a:t>
            </a:r>
            <a:endParaRPr kumimoji="0" lang="en-US" altLang="en-US" sz="28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5166710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0" algn="ctr" defTabSz="914400">
              <a:lnSpc>
                <a:spcPct val="110000"/>
              </a:lnSpc>
              <a:spcBef>
                <a:spcPts val="1000"/>
              </a:spcBef>
              <a:buClr>
                <a:schemeClr val="accent1"/>
              </a:buClr>
              <a:buSzPct val="160000"/>
              <a:buNone/>
            </a:pPr>
            <a:r>
              <a:rPr lang="en-US" altLang="en-US" sz="3600" b="1" cap="all" dirty="0">
                <a:latin typeface="+mn-lt"/>
              </a:rPr>
              <a:t>Romans 8:31-32</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defTabSz="914400">
              <a:lnSpc>
                <a:spcPct val="90000"/>
              </a:lnSpc>
              <a:spcAft>
                <a:spcPts val="600"/>
              </a:spcAft>
              <a:defRPr/>
            </a:pPr>
            <a:r>
              <a:rPr lang="en-US" sz="2400" kern="1200" cap="all" baseline="0">
                <a:solidFill>
                  <a:srgbClr val="FFC000"/>
                </a:solidFill>
                <a:latin typeface="+mn-lt"/>
                <a:ea typeface="+mn-ea"/>
                <a:cs typeface="+mn-cs"/>
              </a:rPr>
              <a:t>"More Than Conquerors"</a:t>
            </a:r>
            <a:endParaRPr lang="en-US" sz="2400" kern="1200" cap="all" baseline="0" dirty="0">
              <a:solidFill>
                <a:srgbClr val="FFC000"/>
              </a:solidFill>
              <a:latin typeface="+mn-lt"/>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6599" y="1517581"/>
            <a:ext cx="495714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Romans 8:31-32</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3088" lvl="0" indent="-573088">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31. What then shall we say to these things? If God is for us, who is against us?</a:t>
            </a:r>
          </a:p>
          <a:p>
            <a:pPr marL="573088" lvl="0" indent="-573088">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32.  He who did not spare His own Son, but delivered Him over for us all, how will He not also with Him freely give us all things?</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8:31-32</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16600" y="995005"/>
            <a:ext cx="4979595"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pPr>
            <a:r>
              <a:rPr lang="en-US" altLang="en-US" b="1" i="1" dirty="0">
                <a:solidFill>
                  <a:srgbClr val="424242"/>
                </a:solidFill>
                <a:latin typeface="Tahoma" panose="020B0604030504040204" pitchFamily="34" charset="0"/>
                <a:cs typeface="Times New Roman" panose="02020603050405020304" pitchFamily="18" charset="0"/>
              </a:rPr>
              <a:t>Who should we fear? “If God is for us, who can be against us?” (Mt. 10:28)</a:t>
            </a:r>
          </a:p>
          <a:p>
            <a:pPr lvl="0">
              <a:spcBef>
                <a:spcPct val="0"/>
              </a:spcBef>
              <a:spcAft>
                <a:spcPts val="600"/>
              </a:spcAft>
              <a:buClr>
                <a:srgbClr val="002060"/>
              </a:buClr>
              <a:buSzPct val="115000"/>
              <a:buFont typeface="Wingdings" panose="05000000000000000000" pitchFamily="2" charset="2"/>
              <a:buChar char="ü"/>
            </a:pPr>
            <a:r>
              <a:rPr lang="en-US" altLang="en-US" b="1" i="1" dirty="0">
                <a:solidFill>
                  <a:srgbClr val="424242"/>
                </a:solidFill>
                <a:latin typeface="Tahoma" panose="020B0604030504040204" pitchFamily="34" charset="0"/>
                <a:cs typeface="Times New Roman" panose="02020603050405020304" pitchFamily="18" charset="0"/>
              </a:rPr>
              <a:t>Instead of being fearful &amp; anxious, we can be confident that God will bless us</a:t>
            </a:r>
            <a:r>
              <a:rPr kumimoji="0" lang="en-US" altLang="en-US" sz="32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endParaRPr kumimoji="0" lang="en-US" altLang="en-US" sz="28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5011168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8:33-34</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6599" y="1332915"/>
            <a:ext cx="4957141"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Romans 8:33-34</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3088" lvl="0" indent="-573088">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33.  Who will bring a charge against God's elect? God is the one who justifies;</a:t>
            </a:r>
          </a:p>
          <a:p>
            <a:pPr marL="573088" lvl="0" indent="-573088">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34.  who is the one who condemns? Christ Jesus is He who died, yes, rather who was raised, who is at the right hand of God, who also intercedes for us.</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5546776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8:33-34</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787382" y="531044"/>
            <a:ext cx="4979595"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pPr>
            <a:r>
              <a:rPr lang="en-US" altLang="en-US" sz="2800" b="1" i="1" dirty="0">
                <a:solidFill>
                  <a:srgbClr val="424242"/>
                </a:solidFill>
                <a:latin typeface="Tahoma" panose="020B0604030504040204" pitchFamily="34" charset="0"/>
                <a:cs typeface="Times New Roman" panose="02020603050405020304" pitchFamily="18" charset="0"/>
              </a:rPr>
              <a:t>Remember: It is not those in the world, but Jesus Christ Who will be our ultimate Judge (NOT the court of public opinion!)</a:t>
            </a:r>
          </a:p>
          <a:p>
            <a:pPr lvl="0">
              <a:spcBef>
                <a:spcPct val="0"/>
              </a:spcBef>
              <a:spcAft>
                <a:spcPts val="600"/>
              </a:spcAft>
              <a:buClr>
                <a:srgbClr val="002060"/>
              </a:buClr>
              <a:buSzPct val="115000"/>
              <a:buFont typeface="Wingdings" panose="05000000000000000000" pitchFamily="2" charset="2"/>
              <a:buChar char="ü"/>
            </a:pPr>
            <a:r>
              <a:rPr lang="en-US" altLang="en-US" sz="2800" b="1" i="1" dirty="0">
                <a:solidFill>
                  <a:srgbClr val="424242"/>
                </a:solidFill>
                <a:latin typeface="Tahoma" panose="020B0604030504040204" pitchFamily="34" charset="0"/>
                <a:cs typeface="Times New Roman" panose="02020603050405020304" pitchFamily="18" charset="0"/>
              </a:rPr>
              <a:t>Not only our Judge, but our Mediator as He lives to make intercession for saints (Hebrews 7:25) – No greater defense than the Lord &amp; Creator</a:t>
            </a: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cs typeface="Times New Roman" panose="02020603050405020304" pitchFamily="18" charset="0"/>
              </a:rPr>
              <a:t> </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387155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8:35-37</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759450" y="423424"/>
            <a:ext cx="5037079" cy="59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Romans 8:35-37 (NKJV)</a:t>
            </a:r>
          </a:p>
          <a:p>
            <a:pPr marL="573088" lvl="0" indent="-573088">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35.  Who shall separate us from the love of Christ? Shall tribulation, or distress, or persecution, or famine, or nakedness, or peril, or sword?</a:t>
            </a:r>
          </a:p>
          <a:p>
            <a:pPr marL="573088" lvl="0" indent="-573088">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36.  As it is written: "FOR YOUR SAKE WE ARE KILLED ALL DAY LONG; WE ARE ACCOUNTED AS SHEEP FOR THE SLAUGHTER."</a:t>
            </a:r>
          </a:p>
          <a:p>
            <a:pPr marL="573088" lvl="0" indent="-573088">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37.  Yet in all these things we are more than conquerors through Him who loved us.</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2679016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8:35-37</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16934" y="501918"/>
            <a:ext cx="4979595"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pPr>
            <a:r>
              <a:rPr lang="en-US" altLang="en-US" sz="2800" b="1" i="1" dirty="0">
                <a:solidFill>
                  <a:srgbClr val="424242"/>
                </a:solidFill>
                <a:latin typeface="Tahoma" panose="020B0604030504040204" pitchFamily="34" charset="0"/>
                <a:cs typeface="Times New Roman" panose="02020603050405020304" pitchFamily="18" charset="0"/>
              </a:rPr>
              <a:t>Some may become so discouraged they may ask or wonder if they can be separated from the love of Christ.</a:t>
            </a:r>
          </a:p>
          <a:p>
            <a:pPr lvl="0">
              <a:spcBef>
                <a:spcPct val="0"/>
              </a:spcBef>
              <a:spcAft>
                <a:spcPts val="600"/>
              </a:spcAft>
              <a:buClr>
                <a:srgbClr val="002060"/>
              </a:buClr>
              <a:buSzPct val="115000"/>
              <a:buFont typeface="Wingdings" panose="05000000000000000000" pitchFamily="2" charset="2"/>
              <a:buChar char="ü"/>
            </a:pPr>
            <a:r>
              <a:rPr lang="en-US" altLang="en-US" sz="2800" b="1" i="1" dirty="0">
                <a:solidFill>
                  <a:srgbClr val="424242"/>
                </a:solidFill>
                <a:latin typeface="Tahoma" panose="020B0604030504040204" pitchFamily="34" charset="0"/>
                <a:cs typeface="Times New Roman" panose="02020603050405020304" pitchFamily="18" charset="0"/>
              </a:rPr>
              <a:t>Paul affirms that no matter the difficulty or trial, through Christ we can be victorious over any obstacle or hardship. </a:t>
            </a:r>
          </a:p>
          <a:p>
            <a:pPr lvl="0">
              <a:spcBef>
                <a:spcPct val="0"/>
              </a:spcBef>
              <a:spcAft>
                <a:spcPts val="600"/>
              </a:spcAft>
              <a:buClr>
                <a:srgbClr val="002060"/>
              </a:buClr>
              <a:buSzPct val="115000"/>
              <a:buFont typeface="Wingdings" panose="05000000000000000000" pitchFamily="2" charset="2"/>
              <a:buChar char="ü"/>
            </a:pPr>
            <a:r>
              <a:rPr lang="en-US" altLang="en-US" sz="2800" b="1" i="1" dirty="0">
                <a:solidFill>
                  <a:srgbClr val="424242"/>
                </a:solidFill>
                <a:latin typeface="Tahoma" panose="020B0604030504040204" pitchFamily="34" charset="0"/>
                <a:cs typeface="Times New Roman" panose="02020603050405020304" pitchFamily="18" charset="0"/>
              </a:rPr>
              <a:t>NKJV: “More than conquerors!”</a:t>
            </a: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7843542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p:cTn id="19"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8:38-39</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6599" y="778917"/>
            <a:ext cx="4957141"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Romans 8:38-39</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3088" lvl="0" indent="-573088">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38.  For I am convinced that neither death, nor life, nor angels, nor principalities, nor things present, nor things to come, nor powers,</a:t>
            </a:r>
          </a:p>
          <a:p>
            <a:pPr marL="573088" lvl="0" indent="-573088">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39.  nor height, nor depth, nor any other created thing, will be able to separate us from the love of God, which is in Christ Jesus our Lord.</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9943028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8:38-39</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16934" y="464981"/>
            <a:ext cx="4979595"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pPr>
            <a:r>
              <a:rPr lang="en-US" altLang="en-US" sz="2400" b="1" i="1" dirty="0">
                <a:solidFill>
                  <a:srgbClr val="424242"/>
                </a:solidFill>
                <a:latin typeface="Tahoma" panose="020B0604030504040204" pitchFamily="34" charset="0"/>
                <a:cs typeface="Times New Roman" panose="02020603050405020304" pitchFamily="18" charset="0"/>
              </a:rPr>
              <a:t>No external power or persecution, no created thing or person on earth can separate us from God’s love!</a:t>
            </a:r>
          </a:p>
          <a:p>
            <a:pPr lvl="0">
              <a:spcBef>
                <a:spcPct val="0"/>
              </a:spcBef>
              <a:spcAft>
                <a:spcPts val="600"/>
              </a:spcAft>
              <a:buClr>
                <a:srgbClr val="002060"/>
              </a:buClr>
              <a:buSzPct val="115000"/>
              <a:buFont typeface="Wingdings" panose="05000000000000000000" pitchFamily="2" charset="2"/>
              <a:buChar char="ü"/>
            </a:pPr>
            <a:r>
              <a:rPr lang="en-US" altLang="en-US" sz="2400" b="1" i="1" dirty="0">
                <a:solidFill>
                  <a:srgbClr val="424242"/>
                </a:solidFill>
                <a:latin typeface="Tahoma" panose="020B0604030504040204" pitchFamily="34" charset="0"/>
                <a:cs typeface="Times New Roman" panose="02020603050405020304" pitchFamily="18" charset="0"/>
              </a:rPr>
              <a:t>SELF is not included in that list because we can fall away – – So many warnings!</a:t>
            </a:r>
          </a:p>
          <a:p>
            <a:pPr lvl="1">
              <a:spcBef>
                <a:spcPct val="0"/>
              </a:spcBef>
              <a:spcAft>
                <a:spcPts val="600"/>
              </a:spcAft>
              <a:buClr>
                <a:srgbClr val="002060"/>
              </a:buClr>
              <a:buSzPct val="115000"/>
              <a:buFont typeface="Wingdings" panose="05000000000000000000" pitchFamily="2" charset="2"/>
              <a:buChar char="q"/>
            </a:pPr>
            <a:r>
              <a:rPr lang="en-US" altLang="en-US" sz="2000" b="1" i="1" dirty="0">
                <a:solidFill>
                  <a:srgbClr val="424242"/>
                </a:solidFill>
                <a:latin typeface="Tahoma" panose="020B0604030504040204" pitchFamily="34" charset="0"/>
                <a:cs typeface="Times New Roman" panose="02020603050405020304" pitchFamily="18" charset="0"/>
              </a:rPr>
              <a:t>Rocky &amp; Thorny Soil – Luke 8:13-14</a:t>
            </a:r>
          </a:p>
          <a:p>
            <a:pPr lvl="1">
              <a:spcBef>
                <a:spcPct val="0"/>
              </a:spcBef>
              <a:spcAft>
                <a:spcPts val="600"/>
              </a:spcAft>
              <a:buClr>
                <a:srgbClr val="002060"/>
              </a:buClr>
              <a:buSzPct val="115000"/>
              <a:buFont typeface="Wingdings" panose="05000000000000000000" pitchFamily="2" charset="2"/>
              <a:buChar char="q"/>
            </a:pPr>
            <a:r>
              <a:rPr lang="en-US" altLang="en-US" sz="2000" b="1" i="1" dirty="0">
                <a:solidFill>
                  <a:srgbClr val="424242"/>
                </a:solidFill>
                <a:latin typeface="Tahoma" panose="020B0604030504040204" pitchFamily="34" charset="0"/>
                <a:cs typeface="Times New Roman" panose="02020603050405020304" pitchFamily="18" charset="0"/>
              </a:rPr>
              <a:t>Example of Israel: Hebrews 2:1-4; 3:12-13  </a:t>
            </a:r>
          </a:p>
          <a:p>
            <a:pPr lvl="1">
              <a:spcBef>
                <a:spcPct val="0"/>
              </a:spcBef>
              <a:spcAft>
                <a:spcPts val="600"/>
              </a:spcAft>
              <a:buClr>
                <a:srgbClr val="002060"/>
              </a:buClr>
              <a:buSzPct val="115000"/>
              <a:buFont typeface="Wingdings" panose="05000000000000000000" pitchFamily="2" charset="2"/>
              <a:buChar char="q"/>
            </a:pPr>
            <a:r>
              <a:rPr lang="en-US" altLang="en-US" sz="2000" b="1" i="1" dirty="0">
                <a:solidFill>
                  <a:srgbClr val="424242"/>
                </a:solidFill>
                <a:latin typeface="Tahoma" panose="020B0604030504040204" pitchFamily="34" charset="0"/>
                <a:cs typeface="Times New Roman" panose="02020603050405020304" pitchFamily="18" charset="0"/>
              </a:rPr>
              <a:t>General warnings: I Timothy 4:1; II Peter 3:17</a:t>
            </a:r>
          </a:p>
        </p:txBody>
      </p:sp>
    </p:spTree>
    <p:extLst>
      <p:ext uri="{BB962C8B-B14F-4D97-AF65-F5344CB8AC3E}">
        <p14:creationId xmlns:p14="http://schemas.microsoft.com/office/powerpoint/2010/main" val="1717271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wipe(left)">
                                      <p:cBhvr>
                                        <p:cTn id="19" dur="500"/>
                                        <p:tgtEl>
                                          <p:spTgt spid="18">
                                            <p:txEl>
                                              <p:pRg st="2" end="2"/>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animEffect transition="in" filter="wipe(left)">
                                      <p:cBhvr>
                                        <p:cTn id="23" dur="500"/>
                                        <p:tgtEl>
                                          <p:spTgt spid="18">
                                            <p:txEl>
                                              <p:pRg st="3" end="3"/>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696810" y="1837304"/>
            <a:ext cx="3977738" cy="2734695"/>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314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69913" lvl="0" indent="-569913" defTabSz="914400">
              <a:lnSpc>
                <a:spcPct val="110000"/>
              </a:lnSpc>
              <a:spcBef>
                <a:spcPct val="0"/>
              </a:spcBef>
              <a:spcAft>
                <a:spcPts val="600"/>
              </a:spcAft>
              <a:buClr>
                <a:srgbClr val="0000FF"/>
              </a:buClr>
              <a:buSzPct val="160000"/>
              <a:buFont typeface="Wingdings" panose="05000000000000000000" pitchFamily="2" charset="2"/>
              <a:buChar char="v"/>
              <a:tabLst>
                <a:tab pos="280988" algn="l"/>
              </a:tabLst>
              <a:defRPr/>
            </a:pPr>
            <a:r>
              <a:rPr lang="en-US" altLang="en-US" sz="2800" b="1" cap="all" dirty="0">
                <a:solidFill>
                  <a:schemeClr val="bg1"/>
                </a:solidFill>
                <a:latin typeface="+mn-lt"/>
              </a:rPr>
              <a:t>Letter from Paul written to saints in Rome (Romans 1:1-7):</a:t>
            </a:r>
            <a:endParaRPr kumimoji="0" lang="en-US" altLang="en-US" sz="2800" b="1" i="0" u="none" strike="noStrike" cap="all" spc="0" normalizeH="0" noProof="0" dirty="0">
              <a:ln>
                <a:noFill/>
              </a:ln>
              <a:solidFill>
                <a:schemeClr val="bg1"/>
              </a:solidFill>
              <a:uLnTx/>
              <a:uFillTx/>
              <a:latin typeface="+mn-lt"/>
            </a:endParaRPr>
          </a:p>
          <a:p>
            <a:pPr marL="682625" lvl="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400" cap="all" dirty="0">
                <a:solidFill>
                  <a:schemeClr val="bg1"/>
                </a:solidFill>
                <a:latin typeface="+mn-lt"/>
              </a:rPr>
              <a:t>The Scriptures don’t record the establishment of the church in Rome</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fontScale="92500"/>
          </a:bodyPr>
          <a:lstStyle/>
          <a:p>
            <a:pPr marR="0" lvl="0" indent="0" algn="ctr" defTabSz="914400" fontAlgn="auto">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schemeClr val="bg1">
                    <a:lumMod val="50000"/>
                  </a:schemeClr>
                </a:solidFill>
                <a:effectLst/>
                <a:uLnTx/>
                <a:uFillTx/>
                <a:latin typeface="+mn-lt"/>
                <a:ea typeface="+mn-ea"/>
                <a:cs typeface="+mn-cs"/>
              </a:rPr>
              <a:t>"More Than Conquerors"</a:t>
            </a:r>
            <a:endParaRPr kumimoji="0" lang="en-US" sz="2200" b="0" i="0" u="none" strike="noStrike" kern="1200" cap="all"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149644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wipe(left)">
                                      <p:cBhvr>
                                        <p:cTn id="11" dur="500"/>
                                        <p:tgtEl>
                                          <p:spTgt spid="197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8:38-39</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16934" y="736044"/>
            <a:ext cx="497959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If we remain faithful to Jesus, Who loved us, died for us, and intercedes for us (Romans 8:32, 34, 37) then there is NOTHING in this world that can separate us from the love of Jesus Christ and God the Father, or keep us from the benefits of God’s love! </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6082310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Romans 8:31-39</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145375"/>
          </a:xfrm>
        </p:spPr>
        <p:txBody>
          <a:bodyPr/>
          <a:lstStyle/>
          <a:p>
            <a:pPr algn="ctr"/>
            <a:r>
              <a:rPr lang="en-US" sz="3200" b="1" dirty="0">
                <a:solidFill>
                  <a:srgbClr val="0000FF"/>
                </a:solidFill>
              </a:rPr>
              <a:t>More Than Conquerors</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720854" y="1409859"/>
            <a:ext cx="507534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pPr>
            <a:r>
              <a:rPr lang="en-US" altLang="en-US" b="1" i="1" dirty="0">
                <a:solidFill>
                  <a:srgbClr val="424242"/>
                </a:solidFill>
                <a:latin typeface="Tahoma" panose="020B0604030504040204" pitchFamily="34" charset="0"/>
                <a:cs typeface="Times New Roman" panose="02020603050405020304" pitchFamily="18" charset="0"/>
              </a:rPr>
              <a:t>For Christians in any time period there is great encouragement and comfort in these words: Through Jesus Who loves us we are “more than conquerors!”  </a:t>
            </a:r>
            <a:endParaRPr kumimoji="0" lang="en-US" altLang="en-US" sz="28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9927686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05828" name="Rectangle 134">
            <a:extLst>
              <a:ext uri="{FF2B5EF4-FFF2-40B4-BE49-F238E27FC236}">
                <a16:creationId xmlns:a16="http://schemas.microsoft.com/office/drawing/2014/main" id="{E390DA5B-5FEF-45C7-A12A-37BBEFC92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180" y="457200"/>
            <a:ext cx="5284449"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63030" y="1396301"/>
            <a:ext cx="4918423" cy="3283047"/>
          </a:xfrm>
          <a:prstGeom prst="rect">
            <a:avLst/>
          </a:prstGeom>
        </p:spPr>
      </p:pic>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a:off x="5471287" y="455013"/>
            <a:ext cx="3343126" cy="51653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117475" lvl="0" indent="0" defTabSz="914400">
              <a:lnSpc>
                <a:spcPct val="110000"/>
              </a:lnSpc>
              <a:spcBef>
                <a:spcPct val="0"/>
              </a:spcBef>
              <a:spcAft>
                <a:spcPts val="600"/>
              </a:spcAft>
              <a:buClr>
                <a:srgbClr val="0000FF"/>
              </a:buClr>
              <a:buSzPct val="160000"/>
              <a:buNone/>
              <a:defRPr/>
            </a:pPr>
            <a:r>
              <a:rPr lang="en-US" altLang="en-US" sz="2400" b="1" cap="all" dirty="0">
                <a:latin typeface="+mn-lt"/>
              </a:rPr>
              <a:t>The Day of Judgment will be a Triumph Parade unlike anything ever seen! </a:t>
            </a:r>
          </a:p>
          <a:p>
            <a:pPr marL="117475" lvl="0" indent="0" defTabSz="914400">
              <a:lnSpc>
                <a:spcPct val="110000"/>
              </a:lnSpc>
              <a:spcBef>
                <a:spcPct val="0"/>
              </a:spcBef>
              <a:spcAft>
                <a:spcPts val="600"/>
              </a:spcAft>
              <a:buClr>
                <a:srgbClr val="0000FF"/>
              </a:buClr>
              <a:buSzPct val="160000"/>
              <a:buNone/>
              <a:defRPr/>
            </a:pPr>
            <a:r>
              <a:rPr lang="en-US" altLang="en-US" sz="2000" b="1" cap="all" dirty="0">
                <a:latin typeface="+mn-lt"/>
              </a:rPr>
              <a:t>(Matthew 25:31-46)</a:t>
            </a:r>
          </a:p>
          <a:p>
            <a:pPr marL="569913" lvl="1" indent="-450850" defTabSz="914400">
              <a:lnSpc>
                <a:spcPct val="110000"/>
              </a:lnSpc>
              <a:spcBef>
                <a:spcPct val="0"/>
              </a:spcBef>
              <a:spcAft>
                <a:spcPts val="600"/>
              </a:spcAft>
              <a:buClr>
                <a:srgbClr val="0000FF"/>
              </a:buClr>
              <a:buSzPct val="160000"/>
              <a:buFont typeface="Wingdings" panose="05000000000000000000" pitchFamily="2" charset="2"/>
              <a:buChar char="q"/>
              <a:defRPr/>
            </a:pPr>
            <a:r>
              <a:rPr lang="en-US" altLang="en-US" sz="2000" b="1" cap="all" dirty="0">
                <a:latin typeface="+mn-lt"/>
              </a:rPr>
              <a:t>All people will be separated to the right &amp; left of Jesus: Sheep to the right, goats to the left</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350895" y="0"/>
            <a:ext cx="5308733" cy="381000"/>
          </a:xfrm>
          <a:prstGeom prst="rect">
            <a:avLst/>
          </a:prstGeom>
          <a:ln/>
        </p:spPr>
        <p:txBody>
          <a:bodyPr vert="horz" lIns="91440" tIns="45720" rIns="91440" bIns="45720" rtlCol="0" anchor="ctr">
            <a:no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spcAft>
                <a:spcPts val="600"/>
              </a:spcAft>
              <a:defRPr/>
            </a:pPr>
            <a:r>
              <a:rPr lang="en-US" altLang="en-US" sz="2000" b="1" i="1" cap="none" dirty="0">
                <a:solidFill>
                  <a:srgbClr val="006600"/>
                </a:solidFill>
                <a:latin typeface="Arial" panose="020B0604020202020204" pitchFamily="34" charset="0"/>
                <a:cs typeface="Arial" panose="020B0604020202020204" pitchFamily="34" charset="0"/>
              </a:rPr>
              <a:t>The Ultimate Victory is in Jesus Christ!</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638799" cy="4770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spcBef>
                <a:spcPct val="0"/>
              </a:spcBef>
              <a:spcAft>
                <a:spcPts val="60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Conclusion</a:t>
            </a:r>
          </a:p>
        </p:txBody>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a:off x="350895" y="455012"/>
            <a:ext cx="5284449" cy="702640"/>
          </a:xfrm>
        </p:spPr>
        <p:txBody>
          <a:bodyPr vert="horz" lIns="91440" tIns="45720" rIns="91440" bIns="45720" rtlCol="0" anchor="ctr">
            <a:noAutofit/>
          </a:bodyPr>
          <a:lstStyle/>
          <a:p>
            <a:pPr algn="ctr">
              <a:defRPr/>
            </a:pPr>
            <a:r>
              <a:rPr lang="en-US" sz="3200" b="1" u="sng" dirty="0">
                <a:solidFill>
                  <a:srgbClr val="0000FF"/>
                </a:solidFill>
              </a:rPr>
              <a:t>We can be victorious!</a:t>
            </a:r>
          </a:p>
        </p:txBody>
      </p:sp>
      <p:sp>
        <p:nvSpPr>
          <p:cNvPr id="15" name="Footer Placeholder 4">
            <a:extLst>
              <a:ext uri="{FF2B5EF4-FFF2-40B4-BE49-F238E27FC236}">
                <a16:creationId xmlns:a16="http://schemas.microsoft.com/office/drawing/2014/main" id="{ED12B901-C778-416E-9BC4-356CD578208B}"/>
              </a:ext>
            </a:extLst>
          </p:cNvPr>
          <p:cNvSpPr>
            <a:spLocks noGrp="1"/>
          </p:cNvSpPr>
          <p:nvPr>
            <p:ph type="ftr" sz="quarter" idx="11"/>
          </p:nvPr>
        </p:nvSpPr>
        <p:spPr>
          <a:xfrm>
            <a:off x="-9141" y="5618450"/>
            <a:ext cx="8772141" cy="782350"/>
          </a:xfrm>
          <a:solidFill>
            <a:srgbClr val="0070C0"/>
          </a:solidFill>
        </p:spPr>
        <p:txBody>
          <a:bodyPr vert="horz" lIns="91440" tIns="45720" rIns="91440" bIns="45720" rtlCol="0" anchor="ctr">
            <a:normAutofit/>
          </a:bodyPr>
          <a:lstStyle/>
          <a:p>
            <a:pPr lvl="0" algn="ctr" defTabSz="914400">
              <a:lnSpc>
                <a:spcPct val="90000"/>
              </a:lnSpc>
              <a:spcAft>
                <a:spcPts val="600"/>
              </a:spcAft>
              <a:defRPr/>
            </a:pPr>
            <a:r>
              <a:rPr lang="en-US" sz="2400" dirty="0">
                <a:solidFill>
                  <a:srgbClr val="FFC000"/>
                </a:solidFill>
              </a:rPr>
              <a:t>"More Than Conquerors"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Tree>
    <p:extLst>
      <p:ext uri="{BB962C8B-B14F-4D97-AF65-F5344CB8AC3E}">
        <p14:creationId xmlns:p14="http://schemas.microsoft.com/office/powerpoint/2010/main" val="37564913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fill="hold"/>
                                        <p:tgtEl>
                                          <p:spTgt spid="205826"/>
                                        </p:tgtEl>
                                        <p:attrNameLst>
                                          <p:attrName>ppt_w</p:attrName>
                                        </p:attrNameLst>
                                      </p:cBhvr>
                                      <p:tavLst>
                                        <p:tav tm="0">
                                          <p:val>
                                            <p:fltVal val="0"/>
                                          </p:val>
                                        </p:tav>
                                        <p:tav tm="100000">
                                          <p:val>
                                            <p:strVal val="#ppt_w"/>
                                          </p:val>
                                        </p:tav>
                                      </p:tavLst>
                                    </p:anim>
                                    <p:anim calcmode="lin" valueType="num">
                                      <p:cBhvr>
                                        <p:cTn id="8" dur="500" fill="hold"/>
                                        <p:tgtEl>
                                          <p:spTgt spid="205826"/>
                                        </p:tgtEl>
                                        <p:attrNameLst>
                                          <p:attrName>ppt_h</p:attrName>
                                        </p:attrNameLst>
                                      </p:cBhvr>
                                      <p:tavLst>
                                        <p:tav tm="0">
                                          <p:val>
                                            <p:fltVal val="0"/>
                                          </p:val>
                                        </p:tav>
                                        <p:tav tm="100000">
                                          <p:val>
                                            <p:strVal val="#ppt_h"/>
                                          </p:val>
                                        </p:tav>
                                      </p:tavLst>
                                    </p:anim>
                                    <p:animEffect transition="in" filter="fade">
                                      <p:cBhvr>
                                        <p:cTn id="9" dur="500"/>
                                        <p:tgtEl>
                                          <p:spTgt spid="20582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arn(inVertical)">
                                      <p:cBhvr>
                                        <p:cTn id="18" dur="500"/>
                                        <p:tgtEl>
                                          <p:spTgt spid="14">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barn(inVertical)">
                                      <p:cBhvr>
                                        <p:cTn id="21" dur="500"/>
                                        <p:tgtEl>
                                          <p:spTgt spid="14">
                                            <p:txEl>
                                              <p:pRg st="1" end="1"/>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left)">
                                      <p:cBhvr>
                                        <p:cTn id="2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58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05828" name="Rectangle 134">
            <a:extLst>
              <a:ext uri="{FF2B5EF4-FFF2-40B4-BE49-F238E27FC236}">
                <a16:creationId xmlns:a16="http://schemas.microsoft.com/office/drawing/2014/main" id="{E390DA5B-5FEF-45C7-A12A-37BBEFC92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180" y="457200"/>
            <a:ext cx="5284449"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63030" y="1086006"/>
            <a:ext cx="4918423" cy="3283047"/>
          </a:xfrm>
          <a:prstGeom prst="rect">
            <a:avLst/>
          </a:prstGeom>
        </p:spPr>
      </p:pic>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a:off x="5471287" y="455013"/>
            <a:ext cx="3343126" cy="51653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1" indent="-342900" algn="l" defTabSz="914400" rtl="0" eaLnBrk="1" fontAlgn="auto" latinLnBrk="0" hangingPunct="1">
              <a:lnSpc>
                <a:spcPct val="110000"/>
              </a:lnSpc>
              <a:spcBef>
                <a:spcPct val="0"/>
              </a:spcBef>
              <a:spcAft>
                <a:spcPts val="600"/>
              </a:spcAft>
              <a:buClr>
                <a:srgbClr val="0000FF"/>
              </a:buClr>
              <a:buSzPct val="160000"/>
              <a:buFont typeface="Wingdings" panose="05000000000000000000" pitchFamily="2" charset="2"/>
              <a:buChar char="q"/>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righteous judged &amp; eternally rewarded</a:t>
            </a:r>
          </a:p>
          <a:p>
            <a:pPr marL="461963" marR="0" lvl="1" indent="-342900" algn="l" defTabSz="914400" rtl="0" eaLnBrk="1" fontAlgn="auto" latinLnBrk="0" hangingPunct="1">
              <a:lnSpc>
                <a:spcPct val="110000"/>
              </a:lnSpc>
              <a:spcBef>
                <a:spcPct val="0"/>
              </a:spcBef>
              <a:spcAft>
                <a:spcPts val="600"/>
              </a:spcAft>
              <a:buClr>
                <a:srgbClr val="0000FF"/>
              </a:buClr>
              <a:buSzPct val="160000"/>
              <a:buFont typeface="Wingdings" panose="05000000000000000000" pitchFamily="2" charset="2"/>
              <a:buChar char="q"/>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wicked judged &amp; eternally punished</a:t>
            </a:r>
          </a:p>
          <a:p>
            <a:pPr marL="461963" marR="0" lvl="1" indent="-342900" algn="l" defTabSz="914400" rtl="0" eaLnBrk="1" fontAlgn="auto" latinLnBrk="0" hangingPunct="1">
              <a:lnSpc>
                <a:spcPct val="110000"/>
              </a:lnSpc>
              <a:spcBef>
                <a:spcPct val="0"/>
              </a:spcBef>
              <a:spcAft>
                <a:spcPts val="600"/>
              </a:spcAft>
              <a:buClr>
                <a:srgbClr val="0000FF"/>
              </a:buClr>
              <a:buSzPct val="160000"/>
              <a:buFont typeface="Wingdings" panose="05000000000000000000" pitchFamily="2" charset="2"/>
              <a:buChar char="q"/>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The enemies of the Lamb of God &amp; His saints will be eternally punished             (II Thess. 1:7-9)</a:t>
            </a: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350895" y="0"/>
            <a:ext cx="5308733" cy="381000"/>
          </a:xfrm>
          <a:prstGeom prst="rect">
            <a:avLst/>
          </a:prstGeom>
          <a:ln/>
        </p:spPr>
        <p:txBody>
          <a:bodyPr vert="horz" lIns="91440" tIns="45720" rIns="91440" bIns="45720" rtlCol="0" anchor="ctr">
            <a:no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altLang="en-US" sz="2000" b="1" i="1"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The Ultimate Victory is in Jesus Christ!</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3124201" y="-19814"/>
            <a:ext cx="5638799" cy="4770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Conclusion</a:t>
            </a:r>
          </a:p>
        </p:txBody>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a:off x="350895" y="455012"/>
            <a:ext cx="5284449" cy="702640"/>
          </a:xfrm>
        </p:spPr>
        <p:txBody>
          <a:bodyPr vert="horz" lIns="91440" tIns="45720" rIns="91440" bIns="45720" rtlCol="0" anchor="ctr">
            <a:noAutofit/>
          </a:bodyPr>
          <a:lstStyle/>
          <a:p>
            <a:pPr algn="ctr">
              <a:defRPr/>
            </a:pPr>
            <a:r>
              <a:rPr lang="en-US" sz="3200" b="1" u="sng" dirty="0">
                <a:solidFill>
                  <a:srgbClr val="0000FF"/>
                </a:solidFill>
              </a:rPr>
              <a:t>We can be victorious!</a:t>
            </a:r>
          </a:p>
        </p:txBody>
      </p:sp>
      <p:sp>
        <p:nvSpPr>
          <p:cNvPr id="15" name="Footer Placeholder 4">
            <a:extLst>
              <a:ext uri="{FF2B5EF4-FFF2-40B4-BE49-F238E27FC236}">
                <a16:creationId xmlns:a16="http://schemas.microsoft.com/office/drawing/2014/main" id="{ED12B901-C778-416E-9BC4-356CD578208B}"/>
              </a:ext>
            </a:extLst>
          </p:cNvPr>
          <p:cNvSpPr>
            <a:spLocks noGrp="1"/>
          </p:cNvSpPr>
          <p:nvPr>
            <p:ph type="ftr" sz="quarter" idx="11"/>
          </p:nvPr>
        </p:nvSpPr>
        <p:spPr>
          <a:xfrm>
            <a:off x="-9141" y="5618450"/>
            <a:ext cx="8772141" cy="782350"/>
          </a:xfrm>
          <a:solidFill>
            <a:srgbClr val="0070C0"/>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dirty="0">
                <a:ln>
                  <a:noFill/>
                </a:ln>
                <a:solidFill>
                  <a:srgbClr val="FFC000"/>
                </a:solidFill>
                <a:effectLst/>
                <a:uLnTx/>
                <a:uFillTx/>
                <a:latin typeface="Tahoma"/>
                <a:ea typeface="+mn-ea"/>
                <a:cs typeface="+mn-cs"/>
              </a:rPr>
              <a:t>"More Than Conquerors"</a:t>
            </a:r>
          </a:p>
        </p:txBody>
      </p:sp>
      <p:sp>
        <p:nvSpPr>
          <p:cNvPr id="10" name="Text Box 3">
            <a:extLst>
              <a:ext uri="{FF2B5EF4-FFF2-40B4-BE49-F238E27FC236}">
                <a16:creationId xmlns:a16="http://schemas.microsoft.com/office/drawing/2014/main" id="{14997A80-2BF0-4D48-BB16-F3E4E619E146}"/>
              </a:ext>
            </a:extLst>
          </p:cNvPr>
          <p:cNvSpPr txBox="1">
            <a:spLocks noChangeArrowheads="1"/>
          </p:cNvSpPr>
          <p:nvPr/>
        </p:nvSpPr>
        <p:spPr bwMode="auto">
          <a:xfrm>
            <a:off x="384854" y="4360988"/>
            <a:ext cx="5284449" cy="7823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117475" lvl="0" indent="0" algn="ctr" defTabSz="914400">
              <a:lnSpc>
                <a:spcPct val="110000"/>
              </a:lnSpc>
              <a:spcBef>
                <a:spcPct val="0"/>
              </a:spcBef>
              <a:spcAft>
                <a:spcPts val="600"/>
              </a:spcAft>
              <a:buClr>
                <a:srgbClr val="0000FF"/>
              </a:buClr>
              <a:buSzPct val="160000"/>
              <a:buNone/>
              <a:defRPr/>
            </a:pPr>
            <a:r>
              <a:rPr lang="en-US" altLang="en-US" sz="2400" b="1" cap="all" dirty="0">
                <a:latin typeface="+mn-lt"/>
              </a:rPr>
              <a:t>Ultimate  Triumph Parade</a:t>
            </a:r>
          </a:p>
          <a:p>
            <a:pPr marL="117475" lvl="0" indent="0" algn="ctr" defTabSz="914400">
              <a:lnSpc>
                <a:spcPct val="110000"/>
              </a:lnSpc>
              <a:spcBef>
                <a:spcPct val="0"/>
              </a:spcBef>
              <a:spcAft>
                <a:spcPts val="600"/>
              </a:spcAft>
              <a:buClr>
                <a:srgbClr val="0000FF"/>
              </a:buClr>
              <a:buSzPct val="160000"/>
              <a:buNone/>
              <a:defRPr/>
            </a:pPr>
            <a:r>
              <a:rPr lang="en-US" altLang="en-US" sz="2000" b="1" cap="all" dirty="0">
                <a:latin typeface="+mn-lt"/>
              </a:rPr>
              <a:t>(Matthew 25:31-46)</a:t>
            </a:r>
          </a:p>
        </p:txBody>
      </p:sp>
    </p:spTree>
    <p:extLst>
      <p:ext uri="{BB962C8B-B14F-4D97-AF65-F5344CB8AC3E}">
        <p14:creationId xmlns:p14="http://schemas.microsoft.com/office/powerpoint/2010/main" val="2716875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left)">
                                      <p:cBhvr>
                                        <p:cTn id="11" dur="500"/>
                                        <p:tgtEl>
                                          <p:spTgt spid="1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left)">
                                      <p:cBhvr>
                                        <p:cTn id="1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2"/>
            <a:ext cx="3178989" cy="554188"/>
          </a:xfrm>
        </p:spPr>
        <p:txBody>
          <a:bodyPr vert="horz" lIns="91440" tIns="45720" rIns="91440" bIns="45720" rtlCol="0" anchor="b">
            <a:noAutofit/>
          </a:bodyPr>
          <a:lstStyle/>
          <a:p>
            <a:pPr algn="ctr">
              <a:defRPr/>
            </a:pPr>
            <a:r>
              <a:rPr lang="en-US" sz="3200" b="1" u="sng" dirty="0">
                <a:solidFill>
                  <a:srgbClr val="0000FF"/>
                </a:solidFill>
              </a:rPr>
              <a:t>Conclusion</a:t>
            </a: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95365" y="1008061"/>
            <a:ext cx="3356317" cy="46530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endParaRPr lang="en-US" altLang="en-US" b="1" cap="all" dirty="0">
              <a:solidFill>
                <a:prstClr val="black"/>
              </a:solidFill>
              <a:latin typeface="Tahoma"/>
            </a:endParaRPr>
          </a:p>
          <a:p>
            <a:pPr marL="0" lvl="0" indent="0" algn="ctr" defTabSz="914400">
              <a:lnSpc>
                <a:spcPct val="110000"/>
              </a:lnSpc>
              <a:spcBef>
                <a:spcPts val="1000"/>
              </a:spcBef>
              <a:buClr>
                <a:srgbClr val="B80E0F"/>
              </a:buClr>
              <a:buSzPct val="160000"/>
              <a:buNone/>
            </a:pPr>
            <a:r>
              <a:rPr lang="en-US" altLang="en-US" b="1" cap="all" dirty="0">
                <a:solidFill>
                  <a:prstClr val="black"/>
                </a:solidFill>
                <a:latin typeface="Tahoma"/>
              </a:rPr>
              <a:t>“More Than Conquerors” </a:t>
            </a:r>
            <a:r>
              <a:rPr lang="en-US" altLang="en-US" sz="2400" b="1" cap="all" dirty="0">
                <a:solidFill>
                  <a:prstClr val="black"/>
                </a:solidFill>
                <a:latin typeface="Tahoma"/>
              </a:rPr>
              <a:t>(NKJV: Rom. 8:37)</a:t>
            </a:r>
            <a:endParaRPr kumimoji="0" lang="en-US" altLang="en-US"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all" spc="0" normalizeH="0" baseline="0" noProof="0">
                <a:ln>
                  <a:noFill/>
                </a:ln>
                <a:solidFill>
                  <a:srgbClr val="FFC000"/>
                </a:solidFill>
                <a:effectLst/>
                <a:uLnTx/>
                <a:uFillTx/>
                <a:latin typeface="Tahoma"/>
                <a:ea typeface="+mn-ea"/>
                <a:cs typeface="+mn-cs"/>
              </a:rPr>
              <a:t>"More Than Conquerors"</a:t>
            </a:r>
            <a:endParaRPr kumimoji="0" lang="en-US" sz="18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8" name="Text Box 5">
            <a:extLst>
              <a:ext uri="{FF2B5EF4-FFF2-40B4-BE49-F238E27FC236}">
                <a16:creationId xmlns:a16="http://schemas.microsoft.com/office/drawing/2014/main" id="{990FB009-4A35-41AF-BA44-BA1A7DF88757}"/>
              </a:ext>
            </a:extLst>
          </p:cNvPr>
          <p:cNvSpPr txBox="1">
            <a:spLocks noChangeArrowheads="1"/>
          </p:cNvSpPr>
          <p:nvPr/>
        </p:nvSpPr>
        <p:spPr bwMode="auto">
          <a:xfrm>
            <a:off x="3809236" y="735081"/>
            <a:ext cx="4979929"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v"/>
            </a:pPr>
            <a:r>
              <a:rPr lang="en-US" altLang="en-US" sz="2400" b="1" i="1" dirty="0">
                <a:solidFill>
                  <a:srgbClr val="424242"/>
                </a:solidFill>
                <a:latin typeface="Tahoma" panose="020B0604030504040204" pitchFamily="34" charset="0"/>
                <a:cs typeface="Times New Roman" panose="02020603050405020304" pitchFamily="18" charset="0"/>
              </a:rPr>
              <a:t>In this life and the life to come, a faithful child of God cannot be separated from the love of Jesus; however, the wicked will be eternally separated from God          (II Thess. 1:9)</a:t>
            </a:r>
          </a:p>
          <a:p>
            <a:pPr marL="0" lvl="0" indent="0">
              <a:spcBef>
                <a:spcPct val="0"/>
              </a:spcBef>
              <a:spcAft>
                <a:spcPts val="600"/>
              </a:spcAft>
              <a:buClr>
                <a:srgbClr val="002060"/>
              </a:buClr>
              <a:buSzPct val="115000"/>
              <a:buNone/>
            </a:pPr>
            <a:endParaRPr lang="en-US" altLang="en-US" sz="2400" b="1" i="1" dirty="0">
              <a:solidFill>
                <a:srgbClr val="424242"/>
              </a:solidFill>
              <a:latin typeface="Tahoma" panose="020B0604030504040204" pitchFamily="34" charset="0"/>
              <a:cs typeface="Times New Roman" panose="02020603050405020304" pitchFamily="18" charset="0"/>
            </a:endParaRPr>
          </a:p>
          <a:p>
            <a:pPr lvl="0">
              <a:spcBef>
                <a:spcPct val="0"/>
              </a:spcBef>
              <a:spcAft>
                <a:spcPts val="600"/>
              </a:spcAft>
              <a:buClr>
                <a:srgbClr val="002060"/>
              </a:buClr>
              <a:buSzPct val="115000"/>
              <a:buFont typeface="Wingdings" panose="05000000000000000000" pitchFamily="2" charset="2"/>
              <a:buChar char="v"/>
            </a:pPr>
            <a:r>
              <a:rPr lang="en-US" altLang="en-US" sz="2400" b="1" i="1" dirty="0">
                <a:solidFill>
                  <a:srgbClr val="424242"/>
                </a:solidFill>
                <a:latin typeface="Tahoma" panose="020B0604030504040204" pitchFamily="34" charset="0"/>
                <a:cs typeface="Times New Roman" panose="02020603050405020304" pitchFamily="18" charset="0"/>
              </a:rPr>
              <a:t>No matter what you are dealing with today, would you like to have the ultimate victory over your problems, persecutions, challenges, hardships, etc.?</a:t>
            </a:r>
          </a:p>
        </p:txBody>
      </p:sp>
    </p:spTree>
    <p:extLst>
      <p:ext uri="{BB962C8B-B14F-4D97-AF65-F5344CB8AC3E}">
        <p14:creationId xmlns:p14="http://schemas.microsoft.com/office/powerpoint/2010/main" val="148389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 calcmode="lin" valueType="num">
                                      <p:cBhvr>
                                        <p:cTn id="14"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3">
            <a:extLst>
              <a:ext uri="{28A0092B-C50C-407E-A947-70E740481C1C}">
                <a14:useLocalDpi xmlns:a14="http://schemas.microsoft.com/office/drawing/2010/main" val="0"/>
              </a:ext>
            </a:extLst>
          </a:blip>
          <a:srcRect t="7548" r="-2" b="19246"/>
          <a:stretch/>
        </p:blipFill>
        <p:spPr>
          <a:xfrm>
            <a:off x="20" y="-5"/>
            <a:ext cx="9143752" cy="5020241"/>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4" name="Freeform: Shape 9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323134" y="4495800"/>
            <a:ext cx="8497523" cy="1656478"/>
          </a:xfrm>
        </p:spPr>
        <p:txBody>
          <a:bodyPr>
            <a:noAutofit/>
          </a:bodyPr>
          <a:lstStyle/>
          <a:p>
            <a:pPr algn="ctr">
              <a:lnSpc>
                <a:spcPct val="90000"/>
              </a:lnSpc>
            </a:pPr>
            <a:br>
              <a:rPr lang="en-US" altLang="en-US" sz="6000" b="1" u="sng" dirty="0">
                <a:solidFill>
                  <a:srgbClr val="EBEBEB"/>
                </a:solidFill>
                <a:latin typeface="Arial" panose="020B0604020202020204" pitchFamily="34" charset="0"/>
                <a:cs typeface="Arial" panose="020B0604020202020204" pitchFamily="34" charset="0"/>
              </a:rPr>
            </a:br>
            <a:br>
              <a:rPr lang="en-US" altLang="en-US" sz="6000" b="1" u="sng" dirty="0">
                <a:solidFill>
                  <a:srgbClr val="EBEBEB"/>
                </a:solidFill>
                <a:latin typeface="Arial" panose="020B0604020202020204" pitchFamily="34" charset="0"/>
                <a:cs typeface="Arial" panose="020B0604020202020204" pitchFamily="34" charset="0"/>
              </a:rPr>
            </a:br>
            <a:r>
              <a:rPr lang="en-US" altLang="en-US" sz="3200" b="1" dirty="0">
                <a:solidFill>
                  <a:srgbClr val="EBEBEB"/>
                </a:solidFill>
                <a:latin typeface="Arial" panose="020B0604020202020204" pitchFamily="34" charset="0"/>
                <a:cs typeface="Arial" panose="020B0604020202020204" pitchFamily="34" charset="0"/>
              </a:rPr>
              <a:t>In Jesus Christ we have the ultimate victory through our faith </a:t>
            </a:r>
            <a:r>
              <a:rPr lang="en-US" altLang="en-US" sz="3200" b="1" i="1" dirty="0">
                <a:solidFill>
                  <a:srgbClr val="EBEBEB"/>
                </a:solidFill>
                <a:latin typeface="Arial" panose="020B0604020202020204" pitchFamily="34" charset="0"/>
                <a:cs typeface="Arial" panose="020B0604020202020204" pitchFamily="34" charset="0"/>
              </a:rPr>
              <a:t>(I John 5:4) </a:t>
            </a:r>
            <a:r>
              <a:rPr lang="en-US" altLang="en-US" sz="3200" b="1" dirty="0">
                <a:solidFill>
                  <a:srgbClr val="EBEBEB"/>
                </a:solidFill>
                <a:latin typeface="Arial" panose="020B0604020202020204" pitchFamily="34" charset="0"/>
                <a:cs typeface="Arial" panose="020B0604020202020204" pitchFamily="34" charset="0"/>
              </a:rPr>
              <a:t>and in His love we are “more than conquerors!”</a:t>
            </a:r>
            <a:endParaRPr lang="en-US" sz="6000" dirty="0">
              <a:solidFill>
                <a:srgbClr val="EBEBEB"/>
              </a:solidFill>
            </a:endParaRPr>
          </a:p>
        </p:txBody>
      </p:sp>
      <p:sp>
        <p:nvSpPr>
          <p:cNvPr id="9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127144341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endParaRPr kumimoji="0" lang="en-US" sz="4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38100" y="5614219"/>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1000"/>
                                        <p:tgtEl>
                                          <p:spTgt spid="11266"/>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701995" y="3124239"/>
            <a:ext cx="3977738" cy="2734695"/>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7"/>
            <a:ext cx="3717956" cy="932906"/>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0"/>
            <a:ext cx="4589856" cy="63904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77500" lnSpcReduction="200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1" indent="-461963"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ü"/>
              <a:tabLst/>
              <a:defRPr/>
            </a:pPr>
            <a:r>
              <a:rPr kumimoji="0" lang="en-US" altLang="en-US" sz="2900" b="0" i="0" u="none" strike="noStrike" kern="1200" cap="all" spc="0" normalizeH="0" baseline="0" noProof="0" dirty="0">
                <a:ln>
                  <a:noFill/>
                </a:ln>
                <a:solidFill>
                  <a:prstClr val="white"/>
                </a:solidFill>
                <a:effectLst/>
                <a:uLnTx/>
                <a:uFillTx/>
                <a:latin typeface="Tahoma"/>
                <a:ea typeface="+mn-ea"/>
                <a:cs typeface="+mn-cs"/>
              </a:rPr>
              <a:t>Paul commends Phoebe, </a:t>
            </a:r>
            <a:r>
              <a:rPr kumimoji="0" lang="en-US" altLang="en-US" sz="2900" b="1" i="0" u="none" strike="noStrike" kern="1200" cap="all" spc="0" normalizeH="0" baseline="0" noProof="0" dirty="0">
                <a:ln>
                  <a:noFill/>
                </a:ln>
                <a:solidFill>
                  <a:prstClr val="white"/>
                </a:solidFill>
                <a:effectLst/>
                <a:uLnTx/>
                <a:uFillTx/>
                <a:latin typeface="Tahoma"/>
                <a:ea typeface="+mn-ea"/>
                <a:cs typeface="+mn-cs"/>
              </a:rPr>
              <a:t>“a servant of the church which is at </a:t>
            </a:r>
            <a:r>
              <a:rPr kumimoji="0" lang="en-US" altLang="en-US" sz="2900" b="1" i="0" u="none" strike="noStrike" kern="1200" cap="all" spc="0" normalizeH="0" baseline="0" noProof="0" dirty="0" err="1">
                <a:ln>
                  <a:noFill/>
                </a:ln>
                <a:solidFill>
                  <a:prstClr val="white"/>
                </a:solidFill>
                <a:effectLst/>
                <a:uLnTx/>
                <a:uFillTx/>
                <a:latin typeface="Tahoma"/>
                <a:ea typeface="+mn-ea"/>
                <a:cs typeface="+mn-cs"/>
              </a:rPr>
              <a:t>Cenchrea</a:t>
            </a:r>
            <a:r>
              <a:rPr kumimoji="0" lang="en-US" altLang="en-US" sz="2900" b="1" i="0" u="none" strike="noStrike" kern="1200" cap="all" spc="0" normalizeH="0" baseline="0" noProof="0" dirty="0">
                <a:ln>
                  <a:noFill/>
                </a:ln>
                <a:solidFill>
                  <a:prstClr val="white"/>
                </a:solidFill>
                <a:effectLst/>
                <a:uLnTx/>
                <a:uFillTx/>
                <a:latin typeface="Tahoma"/>
                <a:ea typeface="+mn-ea"/>
                <a:cs typeface="+mn-cs"/>
              </a:rPr>
              <a:t>” </a:t>
            </a:r>
            <a:r>
              <a:rPr kumimoji="0" lang="en-US" altLang="en-US" sz="2900" b="0" i="0" u="none" strike="noStrike" kern="1200" cap="all" spc="0" normalizeH="0" baseline="0" noProof="0" dirty="0">
                <a:ln>
                  <a:noFill/>
                </a:ln>
                <a:solidFill>
                  <a:prstClr val="white"/>
                </a:solidFill>
                <a:effectLst/>
                <a:uLnTx/>
                <a:uFillTx/>
                <a:latin typeface="Tahoma"/>
                <a:ea typeface="+mn-ea"/>
                <a:cs typeface="+mn-cs"/>
              </a:rPr>
              <a:t>(Romans 16:1), which is a suburb of Corinth.</a:t>
            </a:r>
          </a:p>
          <a:p>
            <a:pPr marL="461963" marR="0" lvl="1" indent="-461963"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ü"/>
              <a:tabLst/>
              <a:defRPr/>
            </a:pPr>
            <a:r>
              <a:rPr kumimoji="0" lang="en-US" altLang="en-US" sz="2900" b="0" i="0" u="none" strike="noStrike" kern="1200" cap="all" spc="0" normalizeH="0" baseline="0" noProof="0" dirty="0">
                <a:ln>
                  <a:noFill/>
                </a:ln>
                <a:solidFill>
                  <a:prstClr val="white"/>
                </a:solidFill>
                <a:effectLst/>
                <a:uLnTx/>
                <a:uFillTx/>
                <a:latin typeface="Tahoma"/>
                <a:ea typeface="+mn-ea"/>
                <a:cs typeface="+mn-cs"/>
              </a:rPr>
              <a:t>Paul is staying with </a:t>
            </a:r>
            <a:r>
              <a:rPr kumimoji="0" lang="en-US" altLang="en-US" sz="2900" b="1" i="0" u="none" strike="noStrike" kern="1200" cap="all" spc="0" normalizeH="0" baseline="0" noProof="0" dirty="0">
                <a:ln>
                  <a:noFill/>
                </a:ln>
                <a:solidFill>
                  <a:prstClr val="white"/>
                </a:solidFill>
                <a:effectLst/>
                <a:uLnTx/>
                <a:uFillTx/>
                <a:latin typeface="Tahoma"/>
                <a:ea typeface="+mn-ea"/>
                <a:cs typeface="+mn-cs"/>
              </a:rPr>
              <a:t>“Gaius” </a:t>
            </a:r>
            <a:r>
              <a:rPr kumimoji="0" lang="en-US" altLang="en-US" sz="2900" b="0" i="0" u="none" strike="noStrike" kern="1200" cap="all" spc="0" normalizeH="0" baseline="0" noProof="0" dirty="0">
                <a:ln>
                  <a:noFill/>
                </a:ln>
                <a:solidFill>
                  <a:prstClr val="white"/>
                </a:solidFill>
                <a:effectLst/>
                <a:uLnTx/>
                <a:uFillTx/>
                <a:latin typeface="Tahoma"/>
                <a:ea typeface="+mn-ea"/>
                <a:cs typeface="+mn-cs"/>
              </a:rPr>
              <a:t>(Romans 16:23). A Corinthian named Gaius was converted by Paul     (I Corinthians 1:14).</a:t>
            </a:r>
          </a:p>
          <a:p>
            <a:pPr marL="461963" marR="0" lvl="1" indent="-461963"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ü"/>
              <a:tabLst/>
              <a:defRPr/>
            </a:pPr>
            <a:r>
              <a:rPr kumimoji="0" lang="en-US" altLang="en-US" sz="2900" b="0" i="0" u="none" strike="noStrike" kern="1200" cap="all" spc="0" normalizeH="0" baseline="0" noProof="0" dirty="0">
                <a:ln>
                  <a:noFill/>
                </a:ln>
                <a:solidFill>
                  <a:prstClr val="white"/>
                </a:solidFill>
                <a:effectLst/>
                <a:uLnTx/>
                <a:uFillTx/>
                <a:latin typeface="Tahoma"/>
                <a:ea typeface="+mn-ea"/>
                <a:cs typeface="+mn-cs"/>
              </a:rPr>
              <a:t>A greeting is offered from </a:t>
            </a:r>
            <a:r>
              <a:rPr kumimoji="0" lang="en-US" altLang="en-US" sz="2900" b="1" i="0" u="none" strike="noStrike" kern="1200" cap="all" spc="0" normalizeH="0" baseline="0" noProof="0" dirty="0">
                <a:ln>
                  <a:noFill/>
                </a:ln>
                <a:solidFill>
                  <a:prstClr val="white"/>
                </a:solidFill>
                <a:effectLst/>
                <a:uLnTx/>
                <a:uFillTx/>
                <a:latin typeface="Tahoma"/>
                <a:ea typeface="+mn-ea"/>
                <a:cs typeface="+mn-cs"/>
              </a:rPr>
              <a:t>“Erastus, the city treasurer” </a:t>
            </a:r>
            <a:r>
              <a:rPr kumimoji="0" lang="en-US" altLang="en-US" sz="2900" b="0" i="0" u="none" strike="noStrike" kern="1200" cap="all" spc="0" normalizeH="0" baseline="0" noProof="0" dirty="0">
                <a:ln>
                  <a:noFill/>
                </a:ln>
                <a:solidFill>
                  <a:prstClr val="white"/>
                </a:solidFill>
                <a:effectLst/>
                <a:uLnTx/>
                <a:uFillTx/>
                <a:latin typeface="Tahoma"/>
                <a:ea typeface="+mn-ea"/>
                <a:cs typeface="+mn-cs"/>
              </a:rPr>
              <a:t>(Romans 16:23). Paul speaks of Erastus as being in Corinth in II Timothy 4:20</a:t>
            </a:r>
            <a:endParaRPr kumimoji="0" lang="en-US" altLang="en-US" sz="29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fontScale="925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"More Than Conquerors"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cxnSp>
        <p:nvCxnSpPr>
          <p:cNvPr id="4" name="Straight Arrow Connector 3">
            <a:extLst>
              <a:ext uri="{FF2B5EF4-FFF2-40B4-BE49-F238E27FC236}">
                <a16:creationId xmlns:a16="http://schemas.microsoft.com/office/drawing/2014/main" id="{B78E0B53-937C-49F9-BEB7-FD5B73E10320}"/>
              </a:ext>
            </a:extLst>
          </p:cNvPr>
          <p:cNvCxnSpPr>
            <a:cxnSpLocks/>
          </p:cNvCxnSpPr>
          <p:nvPr/>
        </p:nvCxnSpPr>
        <p:spPr>
          <a:xfrm flipH="1" flipV="1">
            <a:off x="5035295" y="3288704"/>
            <a:ext cx="2667000" cy="1524000"/>
          </a:xfrm>
          <a:prstGeom prst="straightConnector1">
            <a:avLst/>
          </a:prstGeom>
          <a:ln>
            <a:solidFill>
              <a:srgbClr val="0000FF"/>
            </a:solidFill>
            <a:tailEnd type="triangle"/>
          </a:ln>
        </p:spPr>
        <p:style>
          <a:lnRef idx="3">
            <a:schemeClr val="accent1"/>
          </a:lnRef>
          <a:fillRef idx="0">
            <a:schemeClr val="accent1"/>
          </a:fillRef>
          <a:effectRef idx="2">
            <a:schemeClr val="accent1"/>
          </a:effectRef>
          <a:fontRef idx="minor">
            <a:schemeClr val="tx1"/>
          </a:fontRef>
        </p:style>
      </p:cxnSp>
      <p:sp>
        <p:nvSpPr>
          <p:cNvPr id="11" name="Text Box 5">
            <a:extLst>
              <a:ext uri="{FF2B5EF4-FFF2-40B4-BE49-F238E27FC236}">
                <a16:creationId xmlns:a16="http://schemas.microsoft.com/office/drawing/2014/main" id="{5911A9D3-44BB-4E4D-8478-786A725B1AD5}"/>
              </a:ext>
            </a:extLst>
          </p:cNvPr>
          <p:cNvSpPr txBox="1">
            <a:spLocks noChangeArrowheads="1"/>
          </p:cNvSpPr>
          <p:nvPr/>
        </p:nvSpPr>
        <p:spPr bwMode="auto">
          <a:xfrm>
            <a:off x="4442006" y="762000"/>
            <a:ext cx="4368914" cy="243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914400" rtl="0" eaLnBrk="1" fontAlgn="auto" latinLnBrk="0" hangingPunct="1">
              <a:lnSpc>
                <a:spcPct val="11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effectLst/>
                <a:uLnTx/>
                <a:uFillTx/>
                <a:latin typeface="Arial" panose="020B0604020202020204" pitchFamily="34" charset="0"/>
                <a:ea typeface="+mn-ea"/>
                <a:cs typeface="+mn-cs"/>
              </a:rPr>
              <a:t>Many historians believe Paul wrote the letter from Corinth in A.D. 57 (615 miles away), before his final journey to Jerusalem (Acts 19:21)</a:t>
            </a:r>
          </a:p>
        </p:txBody>
      </p:sp>
    </p:spTree>
    <p:extLst>
      <p:ext uri="{BB962C8B-B14F-4D97-AF65-F5344CB8AC3E}">
        <p14:creationId xmlns:p14="http://schemas.microsoft.com/office/powerpoint/2010/main" val="2898811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7637">
                                            <p:txEl>
                                              <p:pRg st="0" end="0"/>
                                            </p:txEl>
                                          </p:spTgt>
                                        </p:tgtEl>
                                        <p:attrNameLst>
                                          <p:attrName>style.visibility</p:attrName>
                                        </p:attrNameLst>
                                      </p:cBhvr>
                                      <p:to>
                                        <p:strVal val="visible"/>
                                      </p:to>
                                    </p:set>
                                    <p:animEffect transition="in" filter="wipe(left)">
                                      <p:cBhvr>
                                        <p:cTn id="16" dur="500"/>
                                        <p:tgtEl>
                                          <p:spTgt spid="197637">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7637">
                                            <p:txEl>
                                              <p:pRg st="1" end="1"/>
                                            </p:txEl>
                                          </p:spTgt>
                                        </p:tgtEl>
                                        <p:attrNameLst>
                                          <p:attrName>style.visibility</p:attrName>
                                        </p:attrNameLst>
                                      </p:cBhvr>
                                      <p:to>
                                        <p:strVal val="visible"/>
                                      </p:to>
                                    </p:set>
                                    <p:animEffect transition="in" filter="wipe(left)">
                                      <p:cBhvr>
                                        <p:cTn id="20" dur="500"/>
                                        <p:tgtEl>
                                          <p:spTgt spid="197637">
                                            <p:txEl>
                                              <p:pRg st="1" end="1"/>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97637">
                                            <p:txEl>
                                              <p:pRg st="2" end="2"/>
                                            </p:txEl>
                                          </p:spTgt>
                                        </p:tgtEl>
                                        <p:attrNameLst>
                                          <p:attrName>style.visibility</p:attrName>
                                        </p:attrNameLst>
                                      </p:cBhvr>
                                      <p:to>
                                        <p:strVal val="visible"/>
                                      </p:to>
                                    </p:set>
                                    <p:animEffect transition="in" filter="wipe(left)">
                                      <p:cBhvr>
                                        <p:cTn id="24" dur="500"/>
                                        <p:tgtEl>
                                          <p:spTgt spid="1976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rotWithShape="1">
          <a:blip r:embed="rId4">
            <a:extLst>
              <a:ext uri="{28A0092B-C50C-407E-A947-70E740481C1C}">
                <a14:useLocalDpi xmlns:a14="http://schemas.microsoft.com/office/drawing/2010/main" val="0"/>
              </a:ext>
            </a:extLst>
          </a:blip>
          <a:srcRect r="8333" b="-1"/>
          <a:stretch/>
        </p:blipFill>
        <p:spPr>
          <a:xfrm>
            <a:off x="20" y="10"/>
            <a:ext cx="9143980" cy="6857990"/>
          </a:xfrm>
          <a:prstGeom prst="rect">
            <a:avLst/>
          </a:prstGeom>
        </p:spPr>
      </p:pic>
      <p:sp>
        <p:nvSpPr>
          <p:cNvPr id="138" name="Rectangle 137">
            <a:extLst>
              <a:ext uri="{FF2B5EF4-FFF2-40B4-BE49-F238E27FC236}">
                <a16:creationId xmlns:a16="http://schemas.microsoft.com/office/drawing/2014/main" id="{D9C8B9AD-A840-4CED-9EA8-605B48AB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609600"/>
            <a:ext cx="5665605" cy="5638800"/>
          </a:xfrm>
          <a:prstGeom prst="rect">
            <a:avLst/>
          </a:pr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6555913" y="-10808"/>
            <a:ext cx="2588067" cy="498461"/>
          </a:xfrm>
        </p:spPr>
        <p:txBody>
          <a:bodyPr vert="horz" lIns="91440" tIns="45720" rIns="91440" bIns="45720" rtlCol="0" anchor="ctr">
            <a:noAutofit/>
          </a:bodyPr>
          <a:lstStyle/>
          <a:p>
            <a:pPr algn="ctr">
              <a:defRPr/>
            </a:pPr>
            <a:r>
              <a:rPr lang="en-US" sz="4000" b="1" u="sng" dirty="0">
                <a:solidFill>
                  <a:srgbClr val="0000FF"/>
                </a:solidFill>
              </a:rPr>
              <a:t>Intro </a:t>
            </a:r>
          </a:p>
        </p:txBody>
      </p:sp>
      <p:cxnSp>
        <p:nvCxnSpPr>
          <p:cNvPr id="12" name="Straight Arrow Connector 11">
            <a:extLst>
              <a:ext uri="{FF2B5EF4-FFF2-40B4-BE49-F238E27FC236}">
                <a16:creationId xmlns:a16="http://schemas.microsoft.com/office/drawing/2014/main" id="{B3F043E3-A147-4881-81DA-04A3F4648224}"/>
              </a:ext>
            </a:extLst>
          </p:cNvPr>
          <p:cNvCxnSpPr>
            <a:cxnSpLocks/>
          </p:cNvCxnSpPr>
          <p:nvPr/>
        </p:nvCxnSpPr>
        <p:spPr>
          <a:xfrm flipH="1" flipV="1">
            <a:off x="762000" y="381000"/>
            <a:ext cx="6642802" cy="3848100"/>
          </a:xfrm>
          <a:prstGeom prst="straightConnector1">
            <a:avLst/>
          </a:prstGeom>
          <a:ln>
            <a:solidFill>
              <a:srgbClr val="0000FF"/>
            </a:solidFill>
            <a:tailEnd type="triangle"/>
          </a:ln>
        </p:spPr>
        <p:style>
          <a:lnRef idx="3">
            <a:schemeClr val="accent1"/>
          </a:lnRef>
          <a:fillRef idx="0">
            <a:schemeClr val="accent1"/>
          </a:fillRef>
          <a:effectRef idx="2">
            <a:schemeClr val="accent1"/>
          </a:effectRef>
          <a:fontRef idx="minor">
            <a:schemeClr val="tx1"/>
          </a:fontRef>
        </p:style>
      </p:cxn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25730" y="6553200"/>
            <a:ext cx="2997530" cy="313260"/>
          </a:xfrm>
        </p:spPr>
        <p:txBody>
          <a:bodyPr vert="horz" lIns="91440" tIns="45720" rIns="91440" bIns="45720" rtlCol="0" anchor="ctr">
            <a:normAutofit fontScale="92500" lnSpcReduction="10000"/>
          </a:bodyPr>
          <a:lstStyle/>
          <a:p>
            <a:pPr marR="0" lvl="0" indent="0" fontAlgn="auto">
              <a:lnSpc>
                <a:spcPct val="90000"/>
              </a:lnSpc>
              <a:spcBef>
                <a:spcPts val="0"/>
              </a:spcBef>
              <a:spcAft>
                <a:spcPts val="600"/>
              </a:spcAft>
              <a:buClrTx/>
              <a:buSzTx/>
              <a:buFontTx/>
              <a:buNone/>
              <a:tabLst/>
              <a:defRPr/>
            </a:pPr>
            <a:r>
              <a:rPr kumimoji="0" lang="en-US" sz="1800" b="0" i="0" u="none" strike="noStrike" kern="1200" cap="all" spc="0" normalizeH="0" baseline="0" noProof="0">
                <a:ln>
                  <a:noFill/>
                </a:ln>
                <a:solidFill>
                  <a:schemeClr val="bg1">
                    <a:lumMod val="50000"/>
                  </a:schemeClr>
                </a:solidFill>
                <a:effectLst/>
                <a:uLnTx/>
                <a:uFillTx/>
                <a:latin typeface="+mn-lt"/>
                <a:ea typeface="+mn-ea"/>
                <a:cs typeface="+mn-cs"/>
              </a:rPr>
              <a:t>"More Than Conquerors"</a:t>
            </a:r>
            <a:endParaRPr kumimoji="0" lang="en-US" sz="1800" b="0" i="0" u="none" strike="noStrike" kern="1200" cap="all" spc="0" normalizeH="0" baseline="0" noProof="0" dirty="0">
              <a:ln>
                <a:noFill/>
              </a:ln>
              <a:solidFill>
                <a:schemeClr val="bg1">
                  <a:lumMod val="50000"/>
                </a:schemeClr>
              </a:solidFill>
              <a:effectLst/>
              <a:uLnTx/>
              <a:uFillTx/>
              <a:latin typeface="+mn-lt"/>
              <a:ea typeface="+mn-ea"/>
              <a:cs typeface="+mn-cs"/>
            </a:endParaRP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20" y="228600"/>
            <a:ext cx="5665585" cy="6553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0000FF"/>
              </a:buClr>
              <a:buSzPct val="160000"/>
              <a:buFont typeface="Wingdings" panose="05000000000000000000" pitchFamily="2" charset="2"/>
              <a:buChar char="v"/>
              <a:tabLst>
                <a:tab pos="280988" algn="l"/>
              </a:tabLst>
              <a:defRPr/>
            </a:pPr>
            <a:r>
              <a:rPr lang="en-US" altLang="en-US" sz="2800" b="1" cap="all" dirty="0">
                <a:solidFill>
                  <a:schemeClr val="bg1"/>
                </a:solidFill>
              </a:rPr>
              <a:t>At the time of his writing a congregation in Rome existed:</a:t>
            </a:r>
          </a:p>
          <a:p>
            <a:pPr marL="688975" lvl="0" indent="-46355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400" cap="all" dirty="0">
                <a:solidFill>
                  <a:schemeClr val="bg1"/>
                </a:solidFill>
              </a:rPr>
              <a:t>Their faith was </a:t>
            </a:r>
            <a:r>
              <a:rPr lang="en-US" altLang="en-US" sz="2400" b="1" cap="all" dirty="0">
                <a:solidFill>
                  <a:schemeClr val="bg1"/>
                </a:solidFill>
              </a:rPr>
              <a:t>“proclaimed throughout the whole world”</a:t>
            </a:r>
            <a:r>
              <a:rPr lang="en-US" altLang="en-US" sz="2400" cap="all" dirty="0">
                <a:solidFill>
                  <a:schemeClr val="bg1"/>
                </a:solidFill>
              </a:rPr>
              <a:t> (1:8)</a:t>
            </a:r>
          </a:p>
          <a:p>
            <a:pPr marL="688975" lvl="0" indent="-46355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400" cap="all" dirty="0">
                <a:solidFill>
                  <a:schemeClr val="bg1"/>
                </a:solidFill>
              </a:rPr>
              <a:t>The </a:t>
            </a:r>
            <a:r>
              <a:rPr lang="en-US" altLang="en-US" sz="2400" b="1" cap="all" dirty="0">
                <a:solidFill>
                  <a:schemeClr val="bg1"/>
                </a:solidFill>
              </a:rPr>
              <a:t>“report” </a:t>
            </a:r>
            <a:r>
              <a:rPr lang="en-US" altLang="en-US" sz="2400" cap="all" dirty="0">
                <a:solidFill>
                  <a:schemeClr val="bg1"/>
                </a:solidFill>
              </a:rPr>
              <a:t>of their </a:t>
            </a:r>
            <a:r>
              <a:rPr lang="en-US" altLang="en-US" sz="2400" b="1" cap="all" dirty="0">
                <a:solidFill>
                  <a:schemeClr val="bg1"/>
                </a:solidFill>
              </a:rPr>
              <a:t>“obedience has reached to all”</a:t>
            </a:r>
            <a:r>
              <a:rPr lang="en-US" altLang="en-US" sz="2400" cap="all" dirty="0">
                <a:solidFill>
                  <a:schemeClr val="bg1"/>
                </a:solidFill>
              </a:rPr>
              <a:t> (16:19)</a:t>
            </a:r>
          </a:p>
          <a:p>
            <a:pPr marL="688975" lvl="0" indent="-46355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400" cap="all" dirty="0">
                <a:solidFill>
                  <a:schemeClr val="bg1"/>
                </a:solidFill>
              </a:rPr>
              <a:t>Paul </a:t>
            </a:r>
            <a:r>
              <a:rPr lang="en-US" altLang="en-US" sz="2400" b="1" cap="all" dirty="0">
                <a:solidFill>
                  <a:schemeClr val="bg1"/>
                </a:solidFill>
              </a:rPr>
              <a:t>“had for many years a longing to come”</a:t>
            </a:r>
            <a:r>
              <a:rPr lang="en-US" altLang="en-US" sz="2400" cap="all" dirty="0">
                <a:solidFill>
                  <a:schemeClr val="bg1"/>
                </a:solidFill>
              </a:rPr>
              <a:t> visit them (15:23)</a:t>
            </a:r>
          </a:p>
        </p:txBody>
      </p:sp>
    </p:spTree>
    <p:extLst>
      <p:ext uri="{BB962C8B-B14F-4D97-AF65-F5344CB8AC3E}">
        <p14:creationId xmlns:p14="http://schemas.microsoft.com/office/powerpoint/2010/main" val="30893312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fade">
                                      <p:cBhvr>
                                        <p:cTn id="11" dur="500"/>
                                        <p:tgtEl>
                                          <p:spTgt spid="19763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animEffect transition="in" filter="fade">
                                      <p:cBhvr>
                                        <p:cTn id="15" dur="500"/>
                                        <p:tgtEl>
                                          <p:spTgt spid="19763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7637">
                                            <p:txEl>
                                              <p:pRg st="3" end="3"/>
                                            </p:txEl>
                                          </p:spTgt>
                                        </p:tgtEl>
                                        <p:attrNameLst>
                                          <p:attrName>style.visibility</p:attrName>
                                        </p:attrNameLst>
                                      </p:cBhvr>
                                      <p:to>
                                        <p:strVal val="visible"/>
                                      </p:to>
                                    </p:set>
                                    <p:animEffect transition="in" filter="fade">
                                      <p:cBhvr>
                                        <p:cTn id="19" dur="500"/>
                                        <p:tgtEl>
                                          <p:spTgt spid="1976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rotWithShape="1">
          <a:blip r:embed="rId4">
            <a:extLst>
              <a:ext uri="{28A0092B-C50C-407E-A947-70E740481C1C}">
                <a14:useLocalDpi xmlns:a14="http://schemas.microsoft.com/office/drawing/2010/main" val="0"/>
              </a:ext>
            </a:extLst>
          </a:blip>
          <a:srcRect r="8333" b="-1"/>
          <a:stretch/>
        </p:blipFill>
        <p:spPr>
          <a:xfrm>
            <a:off x="20" y="10"/>
            <a:ext cx="9143980" cy="6857990"/>
          </a:xfrm>
          <a:prstGeom prst="rect">
            <a:avLst/>
          </a:prstGeom>
        </p:spPr>
      </p:pic>
      <p:sp>
        <p:nvSpPr>
          <p:cNvPr id="138" name="Rectangle 137">
            <a:extLst>
              <a:ext uri="{FF2B5EF4-FFF2-40B4-BE49-F238E27FC236}">
                <a16:creationId xmlns:a16="http://schemas.microsoft.com/office/drawing/2014/main" id="{D9C8B9AD-A840-4CED-9EA8-605B48AB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609600"/>
            <a:ext cx="5665605" cy="5638800"/>
          </a:xfrm>
          <a:prstGeom prst="rect">
            <a:avLst/>
          </a:pr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6555913" y="-10808"/>
            <a:ext cx="2588067" cy="498461"/>
          </a:xfrm>
        </p:spPr>
        <p:txBody>
          <a:bodyPr vert="horz" lIns="91440" tIns="45720" rIns="91440" bIns="45720" rtlCol="0" anchor="ctr">
            <a:noAutofit/>
          </a:bodyPr>
          <a:lstStyle/>
          <a:p>
            <a:pPr algn="ctr">
              <a:defRPr/>
            </a:pPr>
            <a:r>
              <a:rPr lang="en-US" sz="4000" b="1" u="sng" dirty="0">
                <a:solidFill>
                  <a:srgbClr val="0000FF"/>
                </a:solidFill>
              </a:rPr>
              <a:t>Intro </a:t>
            </a:r>
          </a:p>
        </p:txBody>
      </p:sp>
      <p:cxnSp>
        <p:nvCxnSpPr>
          <p:cNvPr id="12" name="Straight Arrow Connector 11">
            <a:extLst>
              <a:ext uri="{FF2B5EF4-FFF2-40B4-BE49-F238E27FC236}">
                <a16:creationId xmlns:a16="http://schemas.microsoft.com/office/drawing/2014/main" id="{B3F043E3-A147-4881-81DA-04A3F4648224}"/>
              </a:ext>
            </a:extLst>
          </p:cNvPr>
          <p:cNvCxnSpPr>
            <a:cxnSpLocks/>
          </p:cNvCxnSpPr>
          <p:nvPr/>
        </p:nvCxnSpPr>
        <p:spPr>
          <a:xfrm flipH="1" flipV="1">
            <a:off x="762000" y="381000"/>
            <a:ext cx="6642802" cy="3848100"/>
          </a:xfrm>
          <a:prstGeom prst="straightConnector1">
            <a:avLst/>
          </a:prstGeom>
          <a:ln>
            <a:solidFill>
              <a:srgbClr val="0000FF"/>
            </a:solidFill>
            <a:tailEnd type="triangle"/>
          </a:ln>
        </p:spPr>
        <p:style>
          <a:lnRef idx="3">
            <a:schemeClr val="accent1"/>
          </a:lnRef>
          <a:fillRef idx="0">
            <a:schemeClr val="accent1"/>
          </a:fillRef>
          <a:effectRef idx="2">
            <a:schemeClr val="accent1"/>
          </a:effectRef>
          <a:fontRef idx="minor">
            <a:schemeClr val="tx1"/>
          </a:fontRef>
        </p:style>
      </p:cxn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25730" y="6553200"/>
            <a:ext cx="2997530" cy="313260"/>
          </a:xfrm>
        </p:spPr>
        <p:txBody>
          <a:bodyPr vert="horz" lIns="91440" tIns="45720" rIns="91440" bIns="45720" rtlCol="0" anchor="ctr">
            <a:normAutofit fontScale="92500" lnSpcReduction="10000"/>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1800" b="0" i="0" u="none" strike="noStrike" kern="1200" cap="all" spc="0" normalizeH="0" baseline="0" noProof="0">
                <a:ln>
                  <a:noFill/>
                </a:ln>
                <a:solidFill>
                  <a:prstClr val="white">
                    <a:lumMod val="50000"/>
                  </a:prstClr>
                </a:solidFill>
                <a:effectLst/>
                <a:uLnTx/>
                <a:uFillTx/>
                <a:latin typeface="Tahoma"/>
                <a:ea typeface="+mn-ea"/>
                <a:cs typeface="+mn-cs"/>
              </a:rPr>
              <a:t>"More Than Conquerors"</a:t>
            </a:r>
            <a:endParaRPr kumimoji="0" lang="en-US" sz="18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78887" y="-6326"/>
            <a:ext cx="5870087" cy="6553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914400" rtl="0" eaLnBrk="1" fontAlgn="auto" latinLnBrk="0" hangingPunct="1">
              <a:lnSpc>
                <a:spcPct val="110000"/>
              </a:lnSpc>
              <a:spcBef>
                <a:spcPct val="0"/>
              </a:spcBef>
              <a:spcAft>
                <a:spcPts val="600"/>
              </a:spcAft>
              <a:buClr>
                <a:srgbClr val="0000FF"/>
              </a:buClr>
              <a:buSzPct val="160000"/>
              <a:buFont typeface="Wingdings" panose="05000000000000000000" pitchFamily="2" charset="2"/>
              <a:buChar char="v"/>
              <a:tabLst>
                <a:tab pos="280988" algn="l"/>
              </a:tabLst>
              <a:defRPr/>
            </a:pPr>
            <a:r>
              <a:rPr kumimoji="0" lang="en-US" altLang="en-US" sz="2400" b="1" i="0" u="none" strike="noStrike" kern="1200" cap="all" spc="0" normalizeH="0" baseline="0" noProof="0" dirty="0">
                <a:ln>
                  <a:noFill/>
                </a:ln>
                <a:solidFill>
                  <a:prstClr val="white"/>
                </a:solidFill>
                <a:effectLst/>
                <a:uLnTx/>
                <a:uFillTx/>
                <a:latin typeface="Arial" panose="020B0604020202020204" pitchFamily="34" charset="0"/>
                <a:ea typeface="+mn-ea"/>
                <a:cs typeface="+mn-cs"/>
              </a:rPr>
              <a:t>At the time of his writing a congregation in Rome existed:</a:t>
            </a:r>
          </a:p>
          <a:p>
            <a:pPr marL="682625" lvl="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000" cap="all" dirty="0">
                <a:solidFill>
                  <a:prstClr val="white"/>
                </a:solidFill>
              </a:rPr>
              <a:t>Emperor Claudius “had commanded all the Jews to leave Rome” (Acts 18:2) in  AD 52 (</a:t>
            </a:r>
            <a:r>
              <a:rPr lang="en-US" altLang="en-US" sz="2000" cap="all" dirty="0" err="1">
                <a:solidFill>
                  <a:prstClr val="white"/>
                </a:solidFill>
              </a:rPr>
              <a:t>Seutonius</a:t>
            </a:r>
            <a:r>
              <a:rPr lang="en-US" altLang="en-US" sz="2000" cap="all" dirty="0">
                <a:solidFill>
                  <a:prstClr val="white"/>
                </a:solidFill>
              </a:rPr>
              <a:t>’ </a:t>
            </a:r>
            <a:r>
              <a:rPr lang="en-US" altLang="en-US" sz="2000" i="1" u="sng" cap="all" dirty="0">
                <a:solidFill>
                  <a:prstClr val="white"/>
                </a:solidFill>
              </a:rPr>
              <a:t>Claudius</a:t>
            </a:r>
            <a:r>
              <a:rPr lang="en-US" altLang="en-US" sz="2000" cap="all" dirty="0">
                <a:solidFill>
                  <a:prstClr val="white"/>
                </a:solidFill>
              </a:rPr>
              <a:t>, 25).</a:t>
            </a:r>
          </a:p>
          <a:p>
            <a:pPr marL="682625" lvl="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000" cap="all" dirty="0">
                <a:solidFill>
                  <a:prstClr val="white"/>
                </a:solidFill>
              </a:rPr>
              <a:t>Aquila and Priscilla were affected by this and met Paul in Corinth (Acts 18:2)</a:t>
            </a:r>
          </a:p>
          <a:p>
            <a:pPr marL="682625" lvl="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000" cap="all" dirty="0">
                <a:solidFill>
                  <a:prstClr val="white"/>
                </a:solidFill>
              </a:rPr>
              <a:t>By the time of this letter they had apparently moved back and hosted a congregation of saints in their home (Romans 16:3-5)</a:t>
            </a:r>
            <a:endParaRPr kumimoji="0" lang="en-US" altLang="en-US" sz="2000" b="0" i="0" u="none" strike="noStrike" kern="1200" cap="all"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391325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fade">
                                      <p:cBhvr>
                                        <p:cTn id="11" dur="500"/>
                                        <p:tgtEl>
                                          <p:spTgt spid="19763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animEffect transition="in" filter="fade">
                                      <p:cBhvr>
                                        <p:cTn id="15" dur="500"/>
                                        <p:tgtEl>
                                          <p:spTgt spid="19763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7637">
                                            <p:txEl>
                                              <p:pRg st="3" end="3"/>
                                            </p:txEl>
                                          </p:spTgt>
                                        </p:tgtEl>
                                        <p:attrNameLst>
                                          <p:attrName>style.visibility</p:attrName>
                                        </p:attrNameLst>
                                      </p:cBhvr>
                                      <p:to>
                                        <p:strVal val="visible"/>
                                      </p:to>
                                    </p:set>
                                    <p:animEffect transition="in" filter="fade">
                                      <p:cBhvr>
                                        <p:cTn id="19" dur="500"/>
                                        <p:tgtEl>
                                          <p:spTgt spid="1976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696810" y="1837304"/>
            <a:ext cx="3977738" cy="2734695"/>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314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0000FF"/>
              </a:buClr>
              <a:buSzPct val="160000"/>
              <a:buFont typeface="Wingdings" panose="05000000000000000000" pitchFamily="2" charset="2"/>
              <a:buChar char="v"/>
              <a:tabLst>
                <a:tab pos="280988" algn="l"/>
              </a:tabLst>
              <a:defRPr/>
            </a:pPr>
            <a:r>
              <a:rPr lang="en-US" altLang="en-US" sz="2600" b="1" cap="all" dirty="0">
                <a:solidFill>
                  <a:prstClr val="white"/>
                </a:solidFill>
                <a:latin typeface="Tahoma"/>
              </a:rPr>
              <a:t>Their existence may go back as far as the beginning of the church in Jerusalem:</a:t>
            </a:r>
            <a:endParaRPr kumimoji="0" lang="en-US" altLang="en-US" sz="2600" b="1" i="0" u="none" strike="noStrike" kern="1200" cap="all" spc="0" normalizeH="0" baseline="0" noProof="0" dirty="0">
              <a:ln>
                <a:noFill/>
              </a:ln>
              <a:solidFill>
                <a:prstClr val="white"/>
              </a:solidFill>
              <a:effectLst/>
              <a:uLnTx/>
              <a:uFillTx/>
              <a:latin typeface="Tahoma"/>
            </a:endParaRPr>
          </a:p>
          <a:p>
            <a:pPr marL="625475" lvl="0" indent="-28575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000" cap="all" dirty="0">
                <a:solidFill>
                  <a:prstClr val="white"/>
                </a:solidFill>
                <a:latin typeface="Tahoma"/>
              </a:rPr>
              <a:t>on the Day of Pentecost in Jerusalem there were “visitors from Rome, both Jews and proselytes” (Acts 2:10)</a:t>
            </a:r>
          </a:p>
          <a:p>
            <a:pPr marL="625475" lvl="0" indent="-28575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000" cap="all" dirty="0">
                <a:solidFill>
                  <a:prstClr val="white"/>
                </a:solidFill>
                <a:latin typeface="Tahoma"/>
              </a:rPr>
              <a:t>Out of 3,000 saved that day it is possible many were from Rome and when these new converts went home, they took their new faith with them</a:t>
            </a:r>
            <a:endParaRPr kumimoji="0" lang="en-US" altLang="en-US" sz="2000" b="0" i="0" u="none" strike="noStrike" kern="1200" cap="all" spc="0" normalizeH="0" baseline="0" noProof="0" dirty="0">
              <a:ln>
                <a:noFill/>
              </a:ln>
              <a:solidFill>
                <a:prstClr val="white"/>
              </a:solidFill>
              <a:effectLst/>
              <a:uLnTx/>
              <a:uFillTx/>
              <a:latin typeface="Tahoma"/>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fontScale="925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"More Than Conquerors"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cxnSp>
        <p:nvCxnSpPr>
          <p:cNvPr id="4" name="Straight Arrow Connector 3">
            <a:extLst>
              <a:ext uri="{FF2B5EF4-FFF2-40B4-BE49-F238E27FC236}">
                <a16:creationId xmlns:a16="http://schemas.microsoft.com/office/drawing/2014/main" id="{B78E0B53-937C-49F9-BEB7-FD5B73E10320}"/>
              </a:ext>
            </a:extLst>
          </p:cNvPr>
          <p:cNvCxnSpPr>
            <a:cxnSpLocks/>
          </p:cNvCxnSpPr>
          <p:nvPr/>
        </p:nvCxnSpPr>
        <p:spPr>
          <a:xfrm flipH="1" flipV="1">
            <a:off x="4953000" y="1981200"/>
            <a:ext cx="2667000" cy="1524000"/>
          </a:xfrm>
          <a:prstGeom prst="straightConnector1">
            <a:avLst/>
          </a:prstGeom>
          <a:ln>
            <a:solidFill>
              <a:srgbClr val="0000F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38772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wipe(left)">
                                      <p:cBhvr>
                                        <p:cTn id="11" dur="500"/>
                                        <p:tgtEl>
                                          <p:spTgt spid="19763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animEffect transition="in" filter="wipe(left)">
                                      <p:cBhvr>
                                        <p:cTn id="15" dur="500"/>
                                        <p:tgtEl>
                                          <p:spTgt spid="1976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696810" y="1837304"/>
            <a:ext cx="3977738" cy="2734695"/>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103906" y="0"/>
            <a:ext cx="4748892" cy="64195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914400" rtl="0" eaLnBrk="1" fontAlgn="auto" latinLnBrk="0" hangingPunct="1">
              <a:lnSpc>
                <a:spcPct val="110000"/>
              </a:lnSpc>
              <a:spcBef>
                <a:spcPct val="0"/>
              </a:spcBef>
              <a:spcAft>
                <a:spcPts val="600"/>
              </a:spcAft>
              <a:buClr>
                <a:srgbClr val="0000FF"/>
              </a:buClr>
              <a:buSzPct val="160000"/>
              <a:buFont typeface="Wingdings" panose="05000000000000000000" pitchFamily="2" charset="2"/>
              <a:buChar char="v"/>
              <a:tabLst/>
              <a:defRPr/>
            </a:pPr>
            <a:r>
              <a:rPr kumimoji="0" lang="en-US" altLang="en-US" sz="2400" b="1" i="0" u="none" strike="noStrike" kern="1200" cap="all" spc="0" normalizeH="0" baseline="0" noProof="0" dirty="0">
                <a:ln>
                  <a:noFill/>
                </a:ln>
                <a:solidFill>
                  <a:prstClr val="white"/>
                </a:solidFill>
                <a:effectLst/>
                <a:uLnTx/>
                <a:uFillTx/>
                <a:latin typeface="Arial" panose="020B0604020202020204" pitchFamily="34" charset="0"/>
                <a:ea typeface="+mn-ea"/>
                <a:cs typeface="+mn-cs"/>
              </a:rPr>
              <a:t>Roman citizens would have been very familiar with the Triumph Parade:</a:t>
            </a:r>
          </a:p>
          <a:p>
            <a:pPr marL="569913" marR="0" lvl="1" indent="-344488"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ü"/>
              <a:tabLst/>
              <a:defRPr/>
            </a:pPr>
            <a:r>
              <a:rPr kumimoji="0" lang="en-US" altLang="en-US" sz="1900" b="0" i="0" u="none" strike="noStrike" kern="1200" cap="all" spc="0" normalizeH="0" baseline="0" noProof="0" dirty="0">
                <a:ln>
                  <a:noFill/>
                </a:ln>
                <a:solidFill>
                  <a:prstClr val="white"/>
                </a:solidFill>
                <a:effectLst/>
                <a:uLnTx/>
                <a:uFillTx/>
                <a:latin typeface="Tahoma"/>
                <a:ea typeface="+mn-ea"/>
                <a:cs typeface="+mn-cs"/>
              </a:rPr>
              <a:t>Conquered prisoners would be paraded through the streets of Rome to the shouts and applause of the populace. </a:t>
            </a:r>
          </a:p>
          <a:p>
            <a:pPr marL="569913" marR="0" lvl="1" indent="-344488"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ü"/>
              <a:tabLst/>
              <a:defRPr/>
            </a:pPr>
            <a:r>
              <a:rPr kumimoji="0" lang="en-US" altLang="en-US" sz="1900" b="0" i="0" u="none" strike="noStrike" kern="1200" cap="all" spc="0" normalizeH="0" baseline="0" noProof="0" dirty="0">
                <a:ln>
                  <a:noFill/>
                </a:ln>
                <a:solidFill>
                  <a:prstClr val="white"/>
                </a:solidFill>
                <a:effectLst/>
                <a:uLnTx/>
                <a:uFillTx/>
                <a:latin typeface="Tahoma"/>
                <a:ea typeface="+mn-ea"/>
                <a:cs typeface="+mn-cs"/>
              </a:rPr>
              <a:t>Rose petals would be thrown before them in the streets to be crushed by the prisoners and soldiers alike.</a:t>
            </a:r>
          </a:p>
          <a:p>
            <a:pPr marL="569913" marR="0" lvl="1" indent="-344488"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ü"/>
              <a:tabLst/>
              <a:defRPr/>
            </a:pPr>
            <a:r>
              <a:rPr kumimoji="0" lang="en-US" altLang="en-US" sz="1900" b="0" i="0" u="none" strike="noStrike" kern="1200" cap="all" spc="0" normalizeH="0" baseline="0" noProof="0" dirty="0">
                <a:ln>
                  <a:noFill/>
                </a:ln>
                <a:solidFill>
                  <a:prstClr val="white"/>
                </a:solidFill>
                <a:effectLst/>
                <a:uLnTx/>
                <a:uFillTx/>
                <a:latin typeface="Tahoma"/>
                <a:ea typeface="+mn-ea"/>
                <a:cs typeface="+mn-cs"/>
              </a:rPr>
              <a:t>To the soldiers and citizens it was a smell of victory.</a:t>
            </a:r>
          </a:p>
          <a:p>
            <a:pPr marL="569913" marR="0" lvl="1" indent="-344488"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ü"/>
              <a:tabLst/>
              <a:defRPr/>
            </a:pPr>
            <a:r>
              <a:rPr kumimoji="0" lang="en-US" altLang="en-US" sz="1900" b="0" i="0" u="none" strike="noStrike" kern="1200" cap="all" spc="0" normalizeH="0" baseline="0" noProof="0" dirty="0">
                <a:ln>
                  <a:noFill/>
                </a:ln>
                <a:solidFill>
                  <a:prstClr val="white"/>
                </a:solidFill>
                <a:effectLst/>
                <a:uLnTx/>
                <a:uFillTx/>
                <a:latin typeface="Tahoma"/>
                <a:ea typeface="+mn-ea"/>
                <a:cs typeface="+mn-cs"/>
              </a:rPr>
              <a:t>To the prisoners it was the stench of death.</a:t>
            </a:r>
          </a:p>
          <a:p>
            <a:pPr marL="569913" marR="0" lvl="1" indent="-344488"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ü"/>
              <a:tabLst/>
              <a:defRPr/>
            </a:pPr>
            <a:r>
              <a:rPr kumimoji="0" lang="en-US" altLang="en-US" sz="1900" b="0" i="0" u="none" strike="noStrike" kern="1200" cap="all" spc="0" normalizeH="0" baseline="0" noProof="0" dirty="0">
                <a:ln>
                  <a:noFill/>
                </a:ln>
                <a:solidFill>
                  <a:prstClr val="white"/>
                </a:solidFill>
                <a:effectLst/>
                <a:uLnTx/>
                <a:uFillTx/>
                <a:latin typeface="Tahoma"/>
                <a:ea typeface="+mn-ea"/>
                <a:cs typeface="+mn-cs"/>
              </a:rPr>
              <a:t>At the end of the parade the prisoners were publicly executed (usually by strangling) to the cheers and adoration of the citizens of Rome</a:t>
            </a:r>
            <a:endParaRPr kumimoji="0" lang="en-US" altLang="en-US" sz="19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fontScale="925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"More Than Conquerors"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cxnSp>
        <p:nvCxnSpPr>
          <p:cNvPr id="4" name="Straight Arrow Connector 3">
            <a:extLst>
              <a:ext uri="{FF2B5EF4-FFF2-40B4-BE49-F238E27FC236}">
                <a16:creationId xmlns:a16="http://schemas.microsoft.com/office/drawing/2014/main" id="{B78E0B53-937C-49F9-BEB7-FD5B73E10320}"/>
              </a:ext>
            </a:extLst>
          </p:cNvPr>
          <p:cNvCxnSpPr>
            <a:cxnSpLocks/>
          </p:cNvCxnSpPr>
          <p:nvPr/>
        </p:nvCxnSpPr>
        <p:spPr>
          <a:xfrm flipH="1" flipV="1">
            <a:off x="4953000" y="1981200"/>
            <a:ext cx="2667000" cy="1524000"/>
          </a:xfrm>
          <a:prstGeom prst="straightConnector1">
            <a:avLst/>
          </a:prstGeom>
          <a:ln>
            <a:solidFill>
              <a:srgbClr val="0000F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89492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wipe(left)">
                                      <p:cBhvr>
                                        <p:cTn id="7" dur="500"/>
                                        <p:tgtEl>
                                          <p:spTgt spid="19763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wipe(left)">
                                      <p:cBhvr>
                                        <p:cTn id="11" dur="500"/>
                                        <p:tgtEl>
                                          <p:spTgt spid="19763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animEffect transition="in" filter="wipe(left)">
                                      <p:cBhvr>
                                        <p:cTn id="15" dur="500"/>
                                        <p:tgtEl>
                                          <p:spTgt spid="19763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7637">
                                            <p:txEl>
                                              <p:pRg st="3" end="3"/>
                                            </p:txEl>
                                          </p:spTgt>
                                        </p:tgtEl>
                                        <p:attrNameLst>
                                          <p:attrName>style.visibility</p:attrName>
                                        </p:attrNameLst>
                                      </p:cBhvr>
                                      <p:to>
                                        <p:strVal val="visible"/>
                                      </p:to>
                                    </p:set>
                                    <p:animEffect transition="in" filter="wipe(left)">
                                      <p:cBhvr>
                                        <p:cTn id="19" dur="500"/>
                                        <p:tgtEl>
                                          <p:spTgt spid="19763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7637">
                                            <p:txEl>
                                              <p:pRg st="4" end="4"/>
                                            </p:txEl>
                                          </p:spTgt>
                                        </p:tgtEl>
                                        <p:attrNameLst>
                                          <p:attrName>style.visibility</p:attrName>
                                        </p:attrNameLst>
                                      </p:cBhvr>
                                      <p:to>
                                        <p:strVal val="visible"/>
                                      </p:to>
                                    </p:set>
                                    <p:animEffect transition="in" filter="wipe(left)">
                                      <p:cBhvr>
                                        <p:cTn id="23" dur="500"/>
                                        <p:tgtEl>
                                          <p:spTgt spid="197637">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7637">
                                            <p:txEl>
                                              <p:pRg st="5" end="5"/>
                                            </p:txEl>
                                          </p:spTgt>
                                        </p:tgtEl>
                                        <p:attrNameLst>
                                          <p:attrName>style.visibility</p:attrName>
                                        </p:attrNameLst>
                                      </p:cBhvr>
                                      <p:to>
                                        <p:strVal val="visible"/>
                                      </p:to>
                                    </p:set>
                                    <p:animEffect transition="in" filter="wipe(left)">
                                      <p:cBhvr>
                                        <p:cTn id="27" dur="500"/>
                                        <p:tgtEl>
                                          <p:spTgt spid="1976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rotWithShape="1">
          <a:blip r:embed="rId4">
            <a:extLst>
              <a:ext uri="{28A0092B-C50C-407E-A947-70E740481C1C}">
                <a14:useLocalDpi xmlns:a14="http://schemas.microsoft.com/office/drawing/2010/main" val="0"/>
              </a:ext>
            </a:extLst>
          </a:blip>
          <a:srcRect r="8333" b="-1"/>
          <a:stretch/>
        </p:blipFill>
        <p:spPr>
          <a:xfrm>
            <a:off x="20" y="10"/>
            <a:ext cx="9143980" cy="6857990"/>
          </a:xfrm>
          <a:prstGeom prst="rect">
            <a:avLst/>
          </a:prstGeom>
        </p:spPr>
      </p:pic>
      <p:sp>
        <p:nvSpPr>
          <p:cNvPr id="138" name="Rectangle 137">
            <a:extLst>
              <a:ext uri="{FF2B5EF4-FFF2-40B4-BE49-F238E27FC236}">
                <a16:creationId xmlns:a16="http://schemas.microsoft.com/office/drawing/2014/main" id="{D9C8B9AD-A840-4CED-9EA8-605B48AB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609600"/>
            <a:ext cx="5665605" cy="5638800"/>
          </a:xfrm>
          <a:prstGeom prst="rect">
            <a:avLst/>
          </a:pr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6555913" y="-10808"/>
            <a:ext cx="2588067" cy="498461"/>
          </a:xfrm>
        </p:spPr>
        <p:txBody>
          <a:bodyPr vert="horz" lIns="91440" tIns="45720" rIns="91440" bIns="45720" rtlCol="0" anchor="ctr">
            <a:noAutofit/>
          </a:bodyPr>
          <a:lstStyle/>
          <a:p>
            <a:pPr algn="ctr">
              <a:defRPr/>
            </a:pPr>
            <a:r>
              <a:rPr lang="en-US" sz="4000" b="1" u="sng" dirty="0">
                <a:solidFill>
                  <a:srgbClr val="0000FF"/>
                </a:solidFill>
              </a:rPr>
              <a:t>Intro </a:t>
            </a:r>
          </a:p>
        </p:txBody>
      </p:sp>
      <p:cxnSp>
        <p:nvCxnSpPr>
          <p:cNvPr id="12" name="Straight Arrow Connector 11">
            <a:extLst>
              <a:ext uri="{FF2B5EF4-FFF2-40B4-BE49-F238E27FC236}">
                <a16:creationId xmlns:a16="http://schemas.microsoft.com/office/drawing/2014/main" id="{B3F043E3-A147-4881-81DA-04A3F4648224}"/>
              </a:ext>
            </a:extLst>
          </p:cNvPr>
          <p:cNvCxnSpPr>
            <a:cxnSpLocks/>
          </p:cNvCxnSpPr>
          <p:nvPr/>
        </p:nvCxnSpPr>
        <p:spPr>
          <a:xfrm flipH="1" flipV="1">
            <a:off x="762000" y="381000"/>
            <a:ext cx="6642802" cy="3848100"/>
          </a:xfrm>
          <a:prstGeom prst="straightConnector1">
            <a:avLst/>
          </a:prstGeom>
          <a:ln>
            <a:solidFill>
              <a:srgbClr val="0000FF"/>
            </a:solidFill>
            <a:tailEnd type="triangle"/>
          </a:ln>
        </p:spPr>
        <p:style>
          <a:lnRef idx="3">
            <a:schemeClr val="accent1"/>
          </a:lnRef>
          <a:fillRef idx="0">
            <a:schemeClr val="accent1"/>
          </a:fillRef>
          <a:effectRef idx="2">
            <a:schemeClr val="accent1"/>
          </a:effectRef>
          <a:fontRef idx="minor">
            <a:schemeClr val="tx1"/>
          </a:fontRef>
        </p:style>
      </p:cxn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25730" y="6477000"/>
            <a:ext cx="3302330" cy="389460"/>
          </a:xfrm>
        </p:spPr>
        <p:txBody>
          <a:bodyPr vert="horz" lIns="91440" tIns="45720" rIns="91440" bIns="45720" rtlCol="0" anchor="ct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1800" b="0" i="0" u="none" strike="noStrike" kern="1200" cap="all" spc="0" normalizeH="0" baseline="0" noProof="0">
                <a:ln>
                  <a:noFill/>
                </a:ln>
                <a:solidFill>
                  <a:prstClr val="white">
                    <a:lumMod val="50000"/>
                  </a:prstClr>
                </a:solidFill>
                <a:effectLst/>
                <a:uLnTx/>
                <a:uFillTx/>
                <a:latin typeface="Tahoma"/>
                <a:ea typeface="+mn-ea"/>
                <a:cs typeface="+mn-cs"/>
              </a:rPr>
              <a:t>"More Than Conquerors"</a:t>
            </a:r>
            <a:endParaRPr kumimoji="0" lang="en-US" sz="18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20" y="609600"/>
            <a:ext cx="5665585" cy="56303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0000FF"/>
              </a:buClr>
              <a:buSzPct val="160000"/>
              <a:buFont typeface="Wingdings" panose="05000000000000000000" pitchFamily="2" charset="2"/>
              <a:buChar char="v"/>
              <a:tabLst>
                <a:tab pos="280988" algn="l"/>
              </a:tabLst>
              <a:defRPr/>
            </a:pPr>
            <a:r>
              <a:rPr lang="en-US" altLang="en-US" sz="2400" b="1" cap="all" dirty="0">
                <a:solidFill>
                  <a:prstClr val="white"/>
                </a:solidFill>
              </a:rPr>
              <a:t>Paul describes a different triumph, an ultimate victory found in Jesus Christ:</a:t>
            </a:r>
            <a:endParaRPr kumimoji="0" lang="en-US" altLang="en-US" sz="2400" b="1" i="0" u="none" strike="noStrike" kern="1200" cap="all" spc="0" normalizeH="0" baseline="0" noProof="0" dirty="0">
              <a:ln>
                <a:noFill/>
              </a:ln>
              <a:solidFill>
                <a:prstClr val="white"/>
              </a:solidFill>
              <a:effectLst/>
              <a:uLnTx/>
              <a:uFillTx/>
            </a:endParaRPr>
          </a:p>
          <a:p>
            <a:pPr marL="625475" lvl="0" indent="-40005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000" b="1" cap="all" dirty="0">
                <a:solidFill>
                  <a:prstClr val="white"/>
                </a:solidFill>
              </a:rPr>
              <a:t>II Corinthians 2:14-16: </a:t>
            </a:r>
            <a:r>
              <a:rPr lang="en-US" altLang="en-US" sz="2000" cap="all" dirty="0">
                <a:solidFill>
                  <a:prstClr val="white"/>
                </a:solidFill>
              </a:rPr>
              <a:t>The ultimate triumph in Jesus – A smell of victory to those being saved, the fragrance of Christ to God, and the stench of death to those who are perishing!</a:t>
            </a:r>
          </a:p>
          <a:p>
            <a:pPr marL="625475" lvl="0" indent="-400050" defTabSz="914400">
              <a:lnSpc>
                <a:spcPct val="110000"/>
              </a:lnSpc>
              <a:spcBef>
                <a:spcPct val="0"/>
              </a:spcBef>
              <a:spcAft>
                <a:spcPts val="600"/>
              </a:spcAft>
              <a:buClr>
                <a:srgbClr val="66FFFF"/>
              </a:buClr>
              <a:buSzPct val="160000"/>
              <a:buFont typeface="Wingdings" panose="05000000000000000000" pitchFamily="2" charset="2"/>
              <a:buChar char="ü"/>
              <a:defRPr/>
            </a:pPr>
            <a:r>
              <a:rPr lang="en-US" altLang="en-US" sz="2000" b="1" cap="all" dirty="0">
                <a:solidFill>
                  <a:prstClr val="white"/>
                </a:solidFill>
              </a:rPr>
              <a:t>Romans 8:31-39: </a:t>
            </a:r>
            <a:r>
              <a:rPr lang="en-US" altLang="en-US" sz="2000" cap="all" dirty="0">
                <a:solidFill>
                  <a:prstClr val="white"/>
                </a:solidFill>
              </a:rPr>
              <a:t>Paul says in Christ we are more than conquerors (NKJV: 8:37)! Nothing can separate a saint from the love of Jesus Christ!</a:t>
            </a:r>
          </a:p>
          <a:p>
            <a:pPr marL="339725" lvl="0" indent="0" defTabSz="914400">
              <a:lnSpc>
                <a:spcPct val="110000"/>
              </a:lnSpc>
              <a:spcBef>
                <a:spcPct val="0"/>
              </a:spcBef>
              <a:spcAft>
                <a:spcPts val="600"/>
              </a:spcAft>
              <a:buClr>
                <a:srgbClr val="66FFFF"/>
              </a:buClr>
              <a:buSzPct val="160000"/>
              <a:buNone/>
              <a:defRPr/>
            </a:pPr>
            <a:endParaRPr kumimoji="0" lang="en-US" altLang="en-US" sz="1600" b="0" i="0" u="none" strike="noStrike" kern="1200" cap="all"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2812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fade">
                                      <p:cBhvr>
                                        <p:cTn id="11" dur="500"/>
                                        <p:tgtEl>
                                          <p:spTgt spid="19763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animEffect transition="in" filter="fade">
                                      <p:cBhvr>
                                        <p:cTn id="15" dur="500"/>
                                        <p:tgtEl>
                                          <p:spTgt spid="1976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rotWithShape="1">
          <a:blip r:embed="rId4">
            <a:extLst>
              <a:ext uri="{28A0092B-C50C-407E-A947-70E740481C1C}">
                <a14:useLocalDpi xmlns:a14="http://schemas.microsoft.com/office/drawing/2010/main" val="0"/>
              </a:ext>
            </a:extLst>
          </a:blip>
          <a:srcRect r="8333" b="-1"/>
          <a:stretch/>
        </p:blipFill>
        <p:spPr>
          <a:xfrm>
            <a:off x="20" y="10"/>
            <a:ext cx="9143980" cy="6857990"/>
          </a:xfrm>
          <a:prstGeom prst="rect">
            <a:avLst/>
          </a:prstGeom>
        </p:spPr>
      </p:pic>
      <p:sp>
        <p:nvSpPr>
          <p:cNvPr id="138" name="Rectangle 137">
            <a:extLst>
              <a:ext uri="{FF2B5EF4-FFF2-40B4-BE49-F238E27FC236}">
                <a16:creationId xmlns:a16="http://schemas.microsoft.com/office/drawing/2014/main" id="{D9C8B9AD-A840-4CED-9EA8-605B48AB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609600"/>
            <a:ext cx="5665605" cy="5638800"/>
          </a:xfrm>
          <a:prstGeom prst="rect">
            <a:avLst/>
          </a:pr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6555913" y="-10808"/>
            <a:ext cx="2588067" cy="498461"/>
          </a:xfrm>
        </p:spPr>
        <p:txBody>
          <a:bodyPr vert="horz" lIns="91440" tIns="45720" rIns="91440" bIns="45720" rtlCol="0" anchor="ctr">
            <a:noAutofit/>
          </a:bodyPr>
          <a:lstStyle/>
          <a:p>
            <a:pPr algn="ctr">
              <a:defRPr/>
            </a:pPr>
            <a:r>
              <a:rPr lang="en-US" sz="4000" b="1" u="sng" dirty="0">
                <a:solidFill>
                  <a:srgbClr val="0000FF"/>
                </a:solidFill>
              </a:rPr>
              <a:t>Intro </a:t>
            </a:r>
          </a:p>
        </p:txBody>
      </p:sp>
      <p:cxnSp>
        <p:nvCxnSpPr>
          <p:cNvPr id="12" name="Straight Arrow Connector 11">
            <a:extLst>
              <a:ext uri="{FF2B5EF4-FFF2-40B4-BE49-F238E27FC236}">
                <a16:creationId xmlns:a16="http://schemas.microsoft.com/office/drawing/2014/main" id="{B3F043E3-A147-4881-81DA-04A3F4648224}"/>
              </a:ext>
            </a:extLst>
          </p:cNvPr>
          <p:cNvCxnSpPr>
            <a:cxnSpLocks/>
          </p:cNvCxnSpPr>
          <p:nvPr/>
        </p:nvCxnSpPr>
        <p:spPr>
          <a:xfrm flipH="1" flipV="1">
            <a:off x="762000" y="381000"/>
            <a:ext cx="6642802" cy="3848100"/>
          </a:xfrm>
          <a:prstGeom prst="straightConnector1">
            <a:avLst/>
          </a:prstGeom>
          <a:ln>
            <a:solidFill>
              <a:srgbClr val="0000FF"/>
            </a:solidFill>
            <a:tailEnd type="triangle"/>
          </a:ln>
        </p:spPr>
        <p:style>
          <a:lnRef idx="3">
            <a:schemeClr val="accent1"/>
          </a:lnRef>
          <a:fillRef idx="0">
            <a:schemeClr val="accent1"/>
          </a:fillRef>
          <a:effectRef idx="2">
            <a:schemeClr val="accent1"/>
          </a:effectRef>
          <a:fontRef idx="minor">
            <a:schemeClr val="tx1"/>
          </a:fontRef>
        </p:style>
      </p:cxn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25730" y="6553200"/>
            <a:ext cx="3226130" cy="313260"/>
          </a:xfrm>
        </p:spPr>
        <p:txBody>
          <a:bodyPr vert="horz" lIns="91440" tIns="45720" rIns="91440" bIns="45720" rtlCol="0" anchor="ctr">
            <a:normAutofit lnSpcReduction="10000"/>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1800" b="0" i="0" u="none" strike="noStrike" kern="1200" cap="all" spc="0" normalizeH="0" baseline="0" noProof="0">
                <a:ln>
                  <a:noFill/>
                </a:ln>
                <a:solidFill>
                  <a:prstClr val="white">
                    <a:lumMod val="50000"/>
                  </a:prstClr>
                </a:solidFill>
                <a:effectLst/>
                <a:uLnTx/>
                <a:uFillTx/>
                <a:latin typeface="Tahoma"/>
                <a:ea typeface="+mn-ea"/>
                <a:cs typeface="+mn-cs"/>
              </a:rPr>
              <a:t>"More Than Conquerors"</a:t>
            </a:r>
            <a:endParaRPr kumimoji="0" lang="en-US" sz="18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20" y="914400"/>
            <a:ext cx="5665585" cy="53255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914400" rtl="0" eaLnBrk="1" fontAlgn="auto" latinLnBrk="0" hangingPunct="1">
              <a:lnSpc>
                <a:spcPct val="110000"/>
              </a:lnSpc>
              <a:spcBef>
                <a:spcPct val="0"/>
              </a:spcBef>
              <a:spcAft>
                <a:spcPts val="600"/>
              </a:spcAft>
              <a:buClr>
                <a:srgbClr val="0000FF"/>
              </a:buClr>
              <a:buSzPct val="160000"/>
              <a:buFont typeface="Wingdings" panose="05000000000000000000" pitchFamily="2" charset="2"/>
              <a:buChar char="v"/>
              <a:tabLst/>
              <a:defRPr/>
            </a:pPr>
            <a:r>
              <a:rPr kumimoji="0" lang="en-US" altLang="en-US" sz="2800" b="1" i="0" u="none" strike="noStrike" kern="1200" cap="all" spc="0" normalizeH="0" baseline="0" noProof="0" dirty="0">
                <a:ln>
                  <a:noFill/>
                </a:ln>
                <a:solidFill>
                  <a:prstClr val="white"/>
                </a:solidFill>
                <a:effectLst/>
                <a:uLnTx/>
                <a:uFillTx/>
                <a:latin typeface="Arial" panose="020B0604020202020204" pitchFamily="34" charset="0"/>
                <a:ea typeface="+mn-ea"/>
                <a:cs typeface="+mn-cs"/>
              </a:rPr>
              <a:t>Like the Roman saints, Christians today face all kinds of problems and difficulties</a:t>
            </a:r>
          </a:p>
          <a:p>
            <a:pPr marR="0" lvl="1" indent="-398463"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ü"/>
              <a:tabLst/>
              <a:defRPr/>
            </a:pPr>
            <a:r>
              <a:rPr kumimoji="0" lang="en-US" altLang="en-US" sz="2400" b="0" i="0" u="none" strike="noStrike" kern="1200" cap="all" spc="0" normalizeH="0" baseline="0" noProof="0" dirty="0">
                <a:ln>
                  <a:noFill/>
                </a:ln>
                <a:solidFill>
                  <a:prstClr val="white"/>
                </a:solidFill>
                <a:effectLst/>
                <a:uLnTx/>
                <a:uFillTx/>
                <a:latin typeface="Tahoma"/>
                <a:ea typeface="+mn-ea"/>
                <a:cs typeface="+mn-cs"/>
              </a:rPr>
              <a:t>Dealing with life’s issues can lead some to discouragement. </a:t>
            </a:r>
          </a:p>
          <a:p>
            <a:pPr marL="339725" marR="0" lvl="0" indent="0" algn="l" defTabSz="914400" rtl="0" eaLnBrk="1" fontAlgn="auto" latinLnBrk="0" hangingPunct="1">
              <a:lnSpc>
                <a:spcPct val="110000"/>
              </a:lnSpc>
              <a:spcBef>
                <a:spcPct val="0"/>
              </a:spcBef>
              <a:spcAft>
                <a:spcPts val="600"/>
              </a:spcAft>
              <a:buClr>
                <a:srgbClr val="66FFFF"/>
              </a:buClr>
              <a:buSzPct val="160000"/>
              <a:buFontTx/>
              <a:buNone/>
              <a:tabLst/>
              <a:defRPr/>
            </a:pPr>
            <a:endParaRPr kumimoji="0" lang="en-US" altLang="en-US" sz="1600" b="0" i="0" u="none" strike="noStrike" kern="1200" cap="all"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070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fade">
                                      <p:cBhvr>
                                        <p:cTn id="11" dur="500"/>
                                        <p:tgtEl>
                                          <p:spTgt spid="197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2297</Words>
  <Application>Microsoft Office PowerPoint</Application>
  <PresentationFormat>On-screen Show (4:3)</PresentationFormat>
  <Paragraphs>233</Paragraphs>
  <Slides>26</Slides>
  <Notes>26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Ameretto</vt:lpstr>
      <vt:lpstr>Arial</vt:lpstr>
      <vt:lpstr>Calisto MT</vt:lpstr>
      <vt:lpstr>Tahoma</vt:lpstr>
      <vt:lpstr>Times New Roman</vt:lpstr>
      <vt:lpstr>Wingdings</vt:lpstr>
      <vt:lpstr>Wingdings 3</vt:lpstr>
      <vt:lpstr>Main Event</vt:lpstr>
      <vt:lpstr>Ion Boardroom</vt:lpstr>
      <vt:lpstr>1_Main Event</vt:lpstr>
      <vt:lpstr>1_eye</vt:lpstr>
      <vt:lpstr>          “More Than Conquerors”   Text:  Romans      8:31-39 </vt:lpstr>
      <vt:lpstr>Intro </vt:lpstr>
      <vt:lpstr>Intro </vt:lpstr>
      <vt:lpstr>Intro </vt:lpstr>
      <vt:lpstr>Intro </vt:lpstr>
      <vt:lpstr>Intro </vt:lpstr>
      <vt:lpstr>Intro </vt:lpstr>
      <vt:lpstr>Intro </vt:lpstr>
      <vt:lpstr>Intro </vt:lpstr>
      <vt:lpstr>Intro </vt:lpstr>
      <vt:lpstr>More Than Conquerors</vt:lpstr>
      <vt:lpstr>More Than Conquerors</vt:lpstr>
      <vt:lpstr>More Than Conquerors</vt:lpstr>
      <vt:lpstr>More Than Conquerors</vt:lpstr>
      <vt:lpstr>More Than Conquerors</vt:lpstr>
      <vt:lpstr>More Than Conquerors</vt:lpstr>
      <vt:lpstr>More Than Conquerors</vt:lpstr>
      <vt:lpstr>More Than Conquerors</vt:lpstr>
      <vt:lpstr>More Than Conquerors</vt:lpstr>
      <vt:lpstr>More Than Conquerors</vt:lpstr>
      <vt:lpstr>More Than Conquerors</vt:lpstr>
      <vt:lpstr>We can be victorious!</vt:lpstr>
      <vt:lpstr>We can be victorious!</vt:lpstr>
      <vt:lpstr>Conclusion</vt:lpstr>
      <vt:lpstr>  In Jesus Christ we have the ultimate victory through our faith (I John 5:4) and in His love we are “more than conquerors!”</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Conquerors</dc:title>
  <dc:subject>12/12/2021</dc:subject>
  <dc:creator>DarkWolf</dc:creator>
  <dc:description>Adapted from a lesson by Erik Smith</dc:description>
  <cp:lastModifiedBy>Nathan Morrison</cp:lastModifiedBy>
  <cp:revision>19</cp:revision>
  <dcterms:created xsi:type="dcterms:W3CDTF">2019-12-12T20:22:10Z</dcterms:created>
  <dcterms:modified xsi:type="dcterms:W3CDTF">2021-11-30T19:59:17Z</dcterms:modified>
</cp:coreProperties>
</file>