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2"/>
  </p:notesMasterIdLst>
  <p:sldIdLst>
    <p:sldId id="256" r:id="rId2"/>
    <p:sldId id="293" r:id="rId3"/>
    <p:sldId id="258" r:id="rId4"/>
    <p:sldId id="259" r:id="rId5"/>
    <p:sldId id="294" r:id="rId6"/>
    <p:sldId id="295" r:id="rId7"/>
    <p:sldId id="296" r:id="rId8"/>
    <p:sldId id="298" r:id="rId9"/>
    <p:sldId id="299" r:id="rId10"/>
    <p:sldId id="300" r:id="rId11"/>
    <p:sldId id="301" r:id="rId12"/>
    <p:sldId id="302" r:id="rId13"/>
    <p:sldId id="303" r:id="rId14"/>
    <p:sldId id="319" r:id="rId15"/>
    <p:sldId id="304" r:id="rId16"/>
    <p:sldId id="305" r:id="rId17"/>
    <p:sldId id="306" r:id="rId18"/>
    <p:sldId id="307" r:id="rId19"/>
    <p:sldId id="308" r:id="rId20"/>
    <p:sldId id="309" r:id="rId21"/>
    <p:sldId id="310" r:id="rId22"/>
    <p:sldId id="311" r:id="rId23"/>
    <p:sldId id="312" r:id="rId24"/>
    <p:sldId id="313" r:id="rId25"/>
    <p:sldId id="314" r:id="rId26"/>
    <p:sldId id="315" r:id="rId27"/>
    <p:sldId id="316" r:id="rId28"/>
    <p:sldId id="317" r:id="rId29"/>
    <p:sldId id="318" r:id="rId30"/>
    <p:sldId id="320" r:id="rId31"/>
    <p:sldId id="321" r:id="rId32"/>
    <p:sldId id="322" r:id="rId33"/>
    <p:sldId id="323" r:id="rId34"/>
    <p:sldId id="324" r:id="rId35"/>
    <p:sldId id="325" r:id="rId36"/>
    <p:sldId id="326" r:id="rId37"/>
    <p:sldId id="327" r:id="rId38"/>
    <p:sldId id="328" r:id="rId39"/>
    <p:sldId id="329" r:id="rId40"/>
    <p:sldId id="330" r:id="rId41"/>
    <p:sldId id="331" r:id="rId42"/>
    <p:sldId id="332" r:id="rId43"/>
    <p:sldId id="333" r:id="rId44"/>
    <p:sldId id="334" r:id="rId45"/>
    <p:sldId id="335" r:id="rId46"/>
    <p:sldId id="338" r:id="rId47"/>
    <p:sldId id="336" r:id="rId48"/>
    <p:sldId id="339" r:id="rId49"/>
    <p:sldId id="340" r:id="rId50"/>
    <p:sldId id="341" r:id="rId51"/>
    <p:sldId id="342" r:id="rId52"/>
    <p:sldId id="343" r:id="rId53"/>
    <p:sldId id="344" r:id="rId54"/>
    <p:sldId id="345" r:id="rId55"/>
    <p:sldId id="346" r:id="rId56"/>
    <p:sldId id="347" r:id="rId57"/>
    <p:sldId id="349" r:id="rId58"/>
    <p:sldId id="348" r:id="rId59"/>
    <p:sldId id="350" r:id="rId60"/>
    <p:sldId id="351" r:id="rId6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78" d="100"/>
          <a:sy n="78" d="100"/>
        </p:scale>
        <p:origin x="1550" y="58"/>
      </p:cViewPr>
      <p:guideLst/>
    </p:cSldViewPr>
  </p:slideViewPr>
  <p:notesTextViewPr>
    <p:cViewPr>
      <p:scale>
        <a:sx n="1" d="1"/>
        <a:sy n="1" d="1"/>
      </p:scale>
      <p:origin x="0" y="0"/>
    </p:cViewPr>
  </p:notesTextViewPr>
  <p:sorterViewPr>
    <p:cViewPr>
      <p:scale>
        <a:sx n="100" d="100"/>
        <a:sy n="100" d="100"/>
      </p:scale>
      <p:origin x="0" y="-12979"/>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5658C8-0A1E-40ED-875A-402A01D29C06}" type="datetimeFigureOut">
              <a:rPr lang="en-US" smtClean="0"/>
              <a:t>8/30/2021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BE5BB6-5EBF-47F1-AEEE-F57F6F9F59F6}" type="slidenum">
              <a:rPr lang="en-US" smtClean="0"/>
              <a:t>‹#›</a:t>
            </a:fld>
            <a:endParaRPr lang="en-US"/>
          </a:p>
        </p:txBody>
      </p:sp>
    </p:spTree>
    <p:extLst>
      <p:ext uri="{BB962C8B-B14F-4D97-AF65-F5344CB8AC3E}">
        <p14:creationId xmlns:p14="http://schemas.microsoft.com/office/powerpoint/2010/main" val="1998341909"/>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02C9A24-34D1-4287-8035-50631AAE2420}"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F70053-265F-490D-9004-1EE1E1C869FE}" type="slidenum">
              <a:rPr lang="en-US" smtClean="0"/>
              <a:t>‹#›</a:t>
            </a:fld>
            <a:endParaRPr lang="en-US"/>
          </a:p>
        </p:txBody>
      </p:sp>
    </p:spTree>
    <p:extLst>
      <p:ext uri="{BB962C8B-B14F-4D97-AF65-F5344CB8AC3E}">
        <p14:creationId xmlns:p14="http://schemas.microsoft.com/office/powerpoint/2010/main" val="4153510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2C9A24-34D1-4287-8035-50631AAE2420}"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F70053-265F-490D-9004-1EE1E1C869FE}" type="slidenum">
              <a:rPr lang="en-US" smtClean="0"/>
              <a:t>‹#›</a:t>
            </a:fld>
            <a:endParaRPr lang="en-US"/>
          </a:p>
        </p:txBody>
      </p:sp>
    </p:spTree>
    <p:extLst>
      <p:ext uri="{BB962C8B-B14F-4D97-AF65-F5344CB8AC3E}">
        <p14:creationId xmlns:p14="http://schemas.microsoft.com/office/powerpoint/2010/main" val="2489989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2C9A24-34D1-4287-8035-50631AAE2420}"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F70053-265F-490D-9004-1EE1E1C869FE}" type="slidenum">
              <a:rPr lang="en-US" smtClean="0"/>
              <a:t>‹#›</a:t>
            </a:fld>
            <a:endParaRPr lang="en-US"/>
          </a:p>
        </p:txBody>
      </p:sp>
    </p:spTree>
    <p:extLst>
      <p:ext uri="{BB962C8B-B14F-4D97-AF65-F5344CB8AC3E}">
        <p14:creationId xmlns:p14="http://schemas.microsoft.com/office/powerpoint/2010/main" val="1516032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2C9A24-34D1-4287-8035-50631AAE2420}"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F70053-265F-490D-9004-1EE1E1C869FE}" type="slidenum">
              <a:rPr lang="en-US" smtClean="0"/>
              <a:t>‹#›</a:t>
            </a:fld>
            <a:endParaRPr lang="en-US"/>
          </a:p>
        </p:txBody>
      </p:sp>
    </p:spTree>
    <p:extLst>
      <p:ext uri="{BB962C8B-B14F-4D97-AF65-F5344CB8AC3E}">
        <p14:creationId xmlns:p14="http://schemas.microsoft.com/office/powerpoint/2010/main" val="563192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2C9A24-34D1-4287-8035-50631AAE2420}"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F70053-265F-490D-9004-1EE1E1C869FE}" type="slidenum">
              <a:rPr lang="en-US" smtClean="0"/>
              <a:t>‹#›</a:t>
            </a:fld>
            <a:endParaRPr lang="en-US"/>
          </a:p>
        </p:txBody>
      </p:sp>
    </p:spTree>
    <p:extLst>
      <p:ext uri="{BB962C8B-B14F-4D97-AF65-F5344CB8AC3E}">
        <p14:creationId xmlns:p14="http://schemas.microsoft.com/office/powerpoint/2010/main" val="1481309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2C9A24-34D1-4287-8035-50631AAE2420}" type="datetimeFigureOut">
              <a:rPr lang="en-US" smtClean="0"/>
              <a:t>8/30/2021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F70053-265F-490D-9004-1EE1E1C869FE}" type="slidenum">
              <a:rPr lang="en-US" smtClean="0"/>
              <a:t>‹#›</a:t>
            </a:fld>
            <a:endParaRPr lang="en-US"/>
          </a:p>
        </p:txBody>
      </p:sp>
    </p:spTree>
    <p:extLst>
      <p:ext uri="{BB962C8B-B14F-4D97-AF65-F5344CB8AC3E}">
        <p14:creationId xmlns:p14="http://schemas.microsoft.com/office/powerpoint/2010/main" val="2475552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2C9A24-34D1-4287-8035-50631AAE2420}" type="datetimeFigureOut">
              <a:rPr lang="en-US" smtClean="0"/>
              <a:t>8/30/2021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F70053-265F-490D-9004-1EE1E1C869FE}" type="slidenum">
              <a:rPr lang="en-US" smtClean="0"/>
              <a:t>‹#›</a:t>
            </a:fld>
            <a:endParaRPr lang="en-US"/>
          </a:p>
        </p:txBody>
      </p:sp>
    </p:spTree>
    <p:extLst>
      <p:ext uri="{BB962C8B-B14F-4D97-AF65-F5344CB8AC3E}">
        <p14:creationId xmlns:p14="http://schemas.microsoft.com/office/powerpoint/2010/main" val="2680455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2C9A24-34D1-4287-8035-50631AAE2420}" type="datetimeFigureOut">
              <a:rPr lang="en-US" smtClean="0"/>
              <a:t>8/30/2021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F70053-265F-490D-9004-1EE1E1C869FE}" type="slidenum">
              <a:rPr lang="en-US" smtClean="0"/>
              <a:t>‹#›</a:t>
            </a:fld>
            <a:endParaRPr lang="en-US"/>
          </a:p>
        </p:txBody>
      </p:sp>
    </p:spTree>
    <p:extLst>
      <p:ext uri="{BB962C8B-B14F-4D97-AF65-F5344CB8AC3E}">
        <p14:creationId xmlns:p14="http://schemas.microsoft.com/office/powerpoint/2010/main" val="3889236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C9A24-34D1-4287-8035-50631AAE2420}" type="datetimeFigureOut">
              <a:rPr lang="en-US" smtClean="0"/>
              <a:t>8/30/2021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F70053-265F-490D-9004-1EE1E1C869FE}" type="slidenum">
              <a:rPr lang="en-US" smtClean="0"/>
              <a:t>‹#›</a:t>
            </a:fld>
            <a:endParaRPr lang="en-US"/>
          </a:p>
        </p:txBody>
      </p:sp>
    </p:spTree>
    <p:extLst>
      <p:ext uri="{BB962C8B-B14F-4D97-AF65-F5344CB8AC3E}">
        <p14:creationId xmlns:p14="http://schemas.microsoft.com/office/powerpoint/2010/main" val="3592453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2C9A24-34D1-4287-8035-50631AAE2420}" type="datetimeFigureOut">
              <a:rPr lang="en-US" smtClean="0"/>
              <a:t>8/30/2021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F70053-265F-490D-9004-1EE1E1C869FE}" type="slidenum">
              <a:rPr lang="en-US" smtClean="0"/>
              <a:t>‹#›</a:t>
            </a:fld>
            <a:endParaRPr lang="en-US"/>
          </a:p>
        </p:txBody>
      </p:sp>
    </p:spTree>
    <p:extLst>
      <p:ext uri="{BB962C8B-B14F-4D97-AF65-F5344CB8AC3E}">
        <p14:creationId xmlns:p14="http://schemas.microsoft.com/office/powerpoint/2010/main" val="2770436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2C9A24-34D1-4287-8035-50631AAE2420}" type="datetimeFigureOut">
              <a:rPr lang="en-US" smtClean="0"/>
              <a:t>8/30/2021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F70053-265F-490D-9004-1EE1E1C869FE}" type="slidenum">
              <a:rPr lang="en-US" smtClean="0"/>
              <a:t>‹#›</a:t>
            </a:fld>
            <a:endParaRPr lang="en-US"/>
          </a:p>
        </p:txBody>
      </p:sp>
    </p:spTree>
    <p:extLst>
      <p:ext uri="{BB962C8B-B14F-4D97-AF65-F5344CB8AC3E}">
        <p14:creationId xmlns:p14="http://schemas.microsoft.com/office/powerpoint/2010/main" val="1384365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2C9A24-34D1-4287-8035-50631AAE2420}" type="datetimeFigureOut">
              <a:rPr lang="en-US" smtClean="0"/>
              <a:t>8/30/2021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F70053-265F-490D-9004-1EE1E1C869FE}" type="slidenum">
              <a:rPr lang="en-US" smtClean="0"/>
              <a:t>‹#›</a:t>
            </a:fld>
            <a:endParaRPr lang="en-US"/>
          </a:p>
        </p:txBody>
      </p:sp>
    </p:spTree>
    <p:extLst>
      <p:ext uri="{BB962C8B-B14F-4D97-AF65-F5344CB8AC3E}">
        <p14:creationId xmlns:p14="http://schemas.microsoft.com/office/powerpoint/2010/main" val="635182133"/>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AA88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F0869C5-6E5F-470C-AD8B-CE37B94AAE9A}"/>
              </a:ext>
            </a:extLst>
          </p:cNvPr>
          <p:cNvPicPr>
            <a:picLocks noChangeAspect="1"/>
          </p:cNvPicPr>
          <p:nvPr/>
        </p:nvPicPr>
        <p:blipFill>
          <a:blip r:embed="rId2"/>
          <a:stretch>
            <a:fillRect/>
          </a:stretch>
        </p:blipFill>
        <p:spPr>
          <a:xfrm>
            <a:off x="482602" y="1691007"/>
            <a:ext cx="8178800" cy="3475990"/>
          </a:xfrm>
          <a:prstGeom prst="rect">
            <a:avLst/>
          </a:prstGeom>
        </p:spPr>
      </p:pic>
      <p:sp>
        <p:nvSpPr>
          <p:cNvPr id="6" name="TextBox 5">
            <a:extLst>
              <a:ext uri="{FF2B5EF4-FFF2-40B4-BE49-F238E27FC236}">
                <a16:creationId xmlns:a16="http://schemas.microsoft.com/office/drawing/2014/main" id="{EC2CE05B-4FCE-4A21-8506-7D1CF4DEFE6B}"/>
              </a:ext>
            </a:extLst>
          </p:cNvPr>
          <p:cNvSpPr txBox="1"/>
          <p:nvPr/>
        </p:nvSpPr>
        <p:spPr>
          <a:xfrm>
            <a:off x="357759" y="5442564"/>
            <a:ext cx="2659444" cy="1103644"/>
          </a:xfrm>
          <a:prstGeom prst="rect">
            <a:avLst/>
          </a:prstGeom>
        </p:spPr>
        <p:txBody>
          <a:bodyPr vert="horz" lIns="91440" tIns="45720" rIns="91440" bIns="45720" rtlCol="0">
            <a:normAutofit fontScale="40000" lnSpcReduction="20000"/>
            <a:scene3d>
              <a:camera prst="isometricOffAxis1Right"/>
              <a:lightRig rig="threePt" dir="t"/>
            </a:scene3d>
            <a:sp3d extrusionH="57150">
              <a:bevelT w="38100" h="38100" prst="slope"/>
            </a:sp3d>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4900" b="1" i="0" u="none" strike="noStrike" kern="1200" cap="none" spc="0" normalizeH="0" baseline="0" noProof="0" dirty="0">
                <a:ln>
                  <a:solidFill>
                    <a:schemeClr val="accent1"/>
                  </a:solidFill>
                </a:ln>
                <a:solidFill>
                  <a:prstClr val="white"/>
                </a:solidFill>
                <a:effectLst/>
                <a:uLnTx/>
                <a:uFillTx/>
                <a:latin typeface="Tahoma"/>
              </a:rPr>
              <a:t>Standing Fearless</a:t>
            </a:r>
          </a:p>
          <a:p>
            <a:pPr marL="0" marR="0" lvl="0" indent="0" algn="ctr" defTabSz="914400" rtl="0" eaLnBrk="1" fontAlgn="auto" latinLnBrk="0" hangingPunct="1">
              <a:lnSpc>
                <a:spcPct val="90000"/>
              </a:lnSpc>
              <a:spcBef>
                <a:spcPts val="0"/>
              </a:spcBef>
              <a:spcAft>
                <a:spcPts val="600"/>
              </a:spcAft>
              <a:buClrTx/>
              <a:buSzTx/>
              <a:buFontTx/>
              <a:buNone/>
              <a:tabLst/>
              <a:defRPr/>
            </a:pPr>
            <a:r>
              <a:rPr lang="en-US" sz="4900" b="1" dirty="0">
                <a:ln>
                  <a:solidFill>
                    <a:schemeClr val="accent1"/>
                  </a:solidFill>
                </a:ln>
                <a:solidFill>
                  <a:prstClr val="white"/>
                </a:solidFill>
                <a:latin typeface="Tahoma"/>
              </a:rPr>
              <a:t>In</a:t>
            </a:r>
          </a:p>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4900" b="1" i="0" u="none" strike="noStrike" kern="1200" cap="none" spc="0" normalizeH="0" baseline="0" noProof="0" dirty="0">
                <a:ln>
                  <a:solidFill>
                    <a:schemeClr val="accent1"/>
                  </a:solidFill>
                </a:ln>
                <a:solidFill>
                  <a:prstClr val="white"/>
                </a:solidFill>
                <a:effectLst/>
                <a:uLnTx/>
                <a:uFillTx/>
                <a:latin typeface="Tahoma"/>
              </a:rPr>
              <a:t>Fearful Times</a:t>
            </a:r>
            <a:endParaRPr kumimoji="0" lang="en-US" sz="4000" b="1" i="0" u="none" strike="noStrike" kern="1200" cap="none" spc="0" normalizeH="0" baseline="0" noProof="0" dirty="0">
              <a:ln>
                <a:solidFill>
                  <a:schemeClr val="accent1"/>
                </a:solidFill>
              </a:ln>
              <a:solidFill>
                <a:prstClr val="white"/>
              </a:solidFill>
              <a:effectLst/>
              <a:uLnTx/>
              <a:uFillTx/>
              <a:latin typeface="Tahoma"/>
            </a:endParaRPr>
          </a:p>
        </p:txBody>
      </p:sp>
    </p:spTree>
    <p:extLst>
      <p:ext uri="{BB962C8B-B14F-4D97-AF65-F5344CB8AC3E}">
        <p14:creationId xmlns:p14="http://schemas.microsoft.com/office/powerpoint/2010/main" val="1140686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21732"/>
            <a:ext cx="5293730" cy="1964266"/>
          </a:xfrm>
          <a:prstGeom prst="rect">
            <a:avLst/>
          </a:prstGeom>
          <a:solidFill>
            <a:srgbClr val="7D6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D0166A-0BDC-4CBC-85EB-A5961BBF20A5}"/>
              </a:ext>
            </a:extLst>
          </p:cNvPr>
          <p:cNvSpPr>
            <a:spLocks noGrp="1"/>
          </p:cNvSpPr>
          <p:nvPr>
            <p:ph type="title"/>
          </p:nvPr>
        </p:nvSpPr>
        <p:spPr>
          <a:xfrm>
            <a:off x="393192" y="516804"/>
            <a:ext cx="4945641" cy="1625210"/>
          </a:xfrm>
        </p:spPr>
        <p:txBody>
          <a:bodyPr>
            <a:normAutofit/>
          </a:bodyPr>
          <a:lstStyle/>
          <a:p>
            <a:r>
              <a:rPr lang="en-US" b="1">
                <a:solidFill>
                  <a:srgbClr val="FFFFFF"/>
                </a:solidFill>
              </a:rPr>
              <a:t>The results of the challenge (vs 15-16)</a:t>
            </a:r>
          </a:p>
        </p:txBody>
      </p:sp>
      <p:sp>
        <p:nvSpPr>
          <p:cNvPr id="12" name="Rectangle 11">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6888" y="2432305"/>
            <a:ext cx="5292501"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website&#10;&#10;Description automatically generated">
            <a:extLst>
              <a:ext uri="{FF2B5EF4-FFF2-40B4-BE49-F238E27FC236}">
                <a16:creationId xmlns:a16="http://schemas.microsoft.com/office/drawing/2014/main" id="{840B79C7-D964-450B-B1C1-C7655DA797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058" y="3095781"/>
            <a:ext cx="4934932" cy="2775898"/>
          </a:xfrm>
          <a:prstGeom prst="rect">
            <a:avLst/>
          </a:prstGeom>
        </p:spPr>
      </p:pic>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93B4DE5-08BF-493C-8B21-39A169A6F139}"/>
              </a:ext>
            </a:extLst>
          </p:cNvPr>
          <p:cNvSpPr>
            <a:spLocks noGrp="1"/>
          </p:cNvSpPr>
          <p:nvPr>
            <p:ph idx="1"/>
          </p:nvPr>
        </p:nvSpPr>
        <p:spPr>
          <a:xfrm>
            <a:off x="6021989" y="917725"/>
            <a:ext cx="2568554" cy="4852362"/>
          </a:xfrm>
        </p:spPr>
        <p:txBody>
          <a:bodyPr anchor="ctr">
            <a:normAutofit/>
          </a:bodyPr>
          <a:lstStyle/>
          <a:p>
            <a:r>
              <a:rPr lang="en-US" sz="1700" baseline="30000" dirty="0">
                <a:solidFill>
                  <a:srgbClr val="FFFFFF"/>
                </a:solidFill>
              </a:rPr>
              <a:t>15 </a:t>
            </a:r>
            <a:r>
              <a:rPr lang="en-US" sz="1700" dirty="0">
                <a:solidFill>
                  <a:srgbClr val="FFFFFF"/>
                </a:solidFill>
              </a:rPr>
              <a:t>And at the end of ten days their features appeared better and fatter in flesh than all the young men who ate the portion of the king’s delicacies.</a:t>
            </a:r>
          </a:p>
          <a:p>
            <a:r>
              <a:rPr lang="en-US" sz="1700" dirty="0">
                <a:solidFill>
                  <a:srgbClr val="FFFFFF"/>
                </a:solidFill>
              </a:rPr>
              <a:t> </a:t>
            </a:r>
            <a:r>
              <a:rPr lang="en-US" sz="1700" baseline="30000" dirty="0">
                <a:solidFill>
                  <a:srgbClr val="FFFFFF"/>
                </a:solidFill>
              </a:rPr>
              <a:t>16 </a:t>
            </a:r>
            <a:r>
              <a:rPr lang="en-US" sz="1700" dirty="0">
                <a:solidFill>
                  <a:srgbClr val="FFFFFF"/>
                </a:solidFill>
              </a:rPr>
              <a:t>Thus the steward took away their portion of delicacies and the wine that they were to drink, and gave them vegetables.</a:t>
            </a:r>
          </a:p>
        </p:txBody>
      </p:sp>
    </p:spTree>
    <p:extLst>
      <p:ext uri="{BB962C8B-B14F-4D97-AF65-F5344CB8AC3E}">
        <p14:creationId xmlns:p14="http://schemas.microsoft.com/office/powerpoint/2010/main" val="1525505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21732"/>
            <a:ext cx="5293730" cy="1964266"/>
          </a:xfrm>
          <a:prstGeom prst="rect">
            <a:avLst/>
          </a:prstGeom>
          <a:solidFill>
            <a:srgbClr val="7D6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D0166A-0BDC-4CBC-85EB-A5961BBF20A5}"/>
              </a:ext>
            </a:extLst>
          </p:cNvPr>
          <p:cNvSpPr>
            <a:spLocks noGrp="1"/>
          </p:cNvSpPr>
          <p:nvPr>
            <p:ph type="title"/>
          </p:nvPr>
        </p:nvSpPr>
        <p:spPr>
          <a:xfrm>
            <a:off x="393192" y="516804"/>
            <a:ext cx="4945641" cy="1625210"/>
          </a:xfrm>
        </p:spPr>
        <p:txBody>
          <a:bodyPr>
            <a:normAutofit/>
          </a:bodyPr>
          <a:lstStyle/>
          <a:p>
            <a:r>
              <a:rPr lang="en-US" sz="3700" b="1">
                <a:solidFill>
                  <a:srgbClr val="FFFFFF"/>
                </a:solidFill>
              </a:rPr>
              <a:t>The blessings from God given to Daniel and his friends (17)</a:t>
            </a:r>
          </a:p>
        </p:txBody>
      </p:sp>
      <p:sp>
        <p:nvSpPr>
          <p:cNvPr id="12" name="Rectangle 11">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6888" y="2432305"/>
            <a:ext cx="5292501"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website&#10;&#10;Description automatically generated">
            <a:extLst>
              <a:ext uri="{FF2B5EF4-FFF2-40B4-BE49-F238E27FC236}">
                <a16:creationId xmlns:a16="http://schemas.microsoft.com/office/drawing/2014/main" id="{840B79C7-D964-450B-B1C1-C7655DA797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058" y="3095781"/>
            <a:ext cx="4934932" cy="2775898"/>
          </a:xfrm>
          <a:prstGeom prst="rect">
            <a:avLst/>
          </a:prstGeom>
        </p:spPr>
      </p:pic>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93B4DE5-08BF-493C-8B21-39A169A6F139}"/>
              </a:ext>
            </a:extLst>
          </p:cNvPr>
          <p:cNvSpPr>
            <a:spLocks noGrp="1"/>
          </p:cNvSpPr>
          <p:nvPr>
            <p:ph idx="1"/>
          </p:nvPr>
        </p:nvSpPr>
        <p:spPr>
          <a:xfrm>
            <a:off x="6021989" y="917725"/>
            <a:ext cx="2568554" cy="4852362"/>
          </a:xfrm>
        </p:spPr>
        <p:txBody>
          <a:bodyPr anchor="ctr">
            <a:normAutofit/>
          </a:bodyPr>
          <a:lstStyle/>
          <a:p>
            <a:r>
              <a:rPr lang="en-US" sz="1700" baseline="30000" dirty="0">
                <a:solidFill>
                  <a:srgbClr val="FFFFFF"/>
                </a:solidFill>
              </a:rPr>
              <a:t>17 </a:t>
            </a:r>
            <a:r>
              <a:rPr lang="en-US" sz="1700" dirty="0">
                <a:solidFill>
                  <a:srgbClr val="FFFFFF"/>
                </a:solidFill>
              </a:rPr>
              <a:t>As for these four young men, God gave them knowledge and skill in all literature and wisdom; and Daniel had understanding in all visions and dreams.</a:t>
            </a:r>
          </a:p>
        </p:txBody>
      </p:sp>
    </p:spTree>
    <p:extLst>
      <p:ext uri="{BB962C8B-B14F-4D97-AF65-F5344CB8AC3E}">
        <p14:creationId xmlns:p14="http://schemas.microsoft.com/office/powerpoint/2010/main" val="2226565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21732"/>
            <a:ext cx="5293730" cy="1964266"/>
          </a:xfrm>
          <a:prstGeom prst="rect">
            <a:avLst/>
          </a:prstGeom>
          <a:solidFill>
            <a:srgbClr val="7D6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D0166A-0BDC-4CBC-85EB-A5961BBF20A5}"/>
              </a:ext>
            </a:extLst>
          </p:cNvPr>
          <p:cNvSpPr>
            <a:spLocks noGrp="1"/>
          </p:cNvSpPr>
          <p:nvPr>
            <p:ph type="title"/>
          </p:nvPr>
        </p:nvSpPr>
        <p:spPr>
          <a:xfrm>
            <a:off x="393192" y="516804"/>
            <a:ext cx="4945641" cy="1625210"/>
          </a:xfrm>
        </p:spPr>
        <p:txBody>
          <a:bodyPr>
            <a:normAutofit/>
          </a:bodyPr>
          <a:lstStyle/>
          <a:p>
            <a:r>
              <a:rPr lang="en-US" sz="3700" b="1" dirty="0">
                <a:solidFill>
                  <a:srgbClr val="FFFFFF"/>
                </a:solidFill>
              </a:rPr>
              <a:t>The blessings from God given to Daniel and his friends (19-20)</a:t>
            </a:r>
          </a:p>
        </p:txBody>
      </p:sp>
      <p:sp>
        <p:nvSpPr>
          <p:cNvPr id="12" name="Rectangle 11">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6888" y="2432305"/>
            <a:ext cx="5292501"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website&#10;&#10;Description automatically generated">
            <a:extLst>
              <a:ext uri="{FF2B5EF4-FFF2-40B4-BE49-F238E27FC236}">
                <a16:creationId xmlns:a16="http://schemas.microsoft.com/office/drawing/2014/main" id="{840B79C7-D964-450B-B1C1-C7655DA797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058" y="3095781"/>
            <a:ext cx="4934932" cy="2775898"/>
          </a:xfrm>
          <a:prstGeom prst="rect">
            <a:avLst/>
          </a:prstGeom>
        </p:spPr>
      </p:pic>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93B4DE5-08BF-493C-8B21-39A169A6F139}"/>
              </a:ext>
            </a:extLst>
          </p:cNvPr>
          <p:cNvSpPr>
            <a:spLocks noGrp="1"/>
          </p:cNvSpPr>
          <p:nvPr>
            <p:ph idx="1"/>
          </p:nvPr>
        </p:nvSpPr>
        <p:spPr>
          <a:xfrm>
            <a:off x="6021989" y="917725"/>
            <a:ext cx="2568554" cy="4852362"/>
          </a:xfrm>
        </p:spPr>
        <p:txBody>
          <a:bodyPr anchor="ctr">
            <a:normAutofit/>
          </a:bodyPr>
          <a:lstStyle/>
          <a:p>
            <a:r>
              <a:rPr lang="en-US" sz="1700" baseline="30000" dirty="0">
                <a:solidFill>
                  <a:srgbClr val="FFFFFF"/>
                </a:solidFill>
              </a:rPr>
              <a:t>19 </a:t>
            </a:r>
            <a:r>
              <a:rPr lang="en-US" sz="1700" dirty="0">
                <a:solidFill>
                  <a:srgbClr val="FFFFFF"/>
                </a:solidFill>
              </a:rPr>
              <a:t>Then the king interviewed them, and among them all none was found like Daniel, Hananiah, </a:t>
            </a:r>
            <a:r>
              <a:rPr lang="en-US" sz="1700" dirty="0" err="1">
                <a:solidFill>
                  <a:srgbClr val="FFFFFF"/>
                </a:solidFill>
              </a:rPr>
              <a:t>Mishael</a:t>
            </a:r>
            <a:r>
              <a:rPr lang="en-US" sz="1700" dirty="0">
                <a:solidFill>
                  <a:srgbClr val="FFFFFF"/>
                </a:solidFill>
              </a:rPr>
              <a:t>, and Azariah; therefore they served before the king. </a:t>
            </a:r>
          </a:p>
          <a:p>
            <a:r>
              <a:rPr lang="en-US" sz="1700" baseline="30000" dirty="0">
                <a:solidFill>
                  <a:srgbClr val="FFFFFF"/>
                </a:solidFill>
              </a:rPr>
              <a:t>20 </a:t>
            </a:r>
            <a:r>
              <a:rPr lang="en-US" sz="1700" dirty="0">
                <a:solidFill>
                  <a:srgbClr val="FFFFFF"/>
                </a:solidFill>
              </a:rPr>
              <a:t>And in all matters of wisdom </a:t>
            </a:r>
            <a:r>
              <a:rPr lang="en-US" sz="1700" i="1" dirty="0">
                <a:solidFill>
                  <a:srgbClr val="FFFFFF"/>
                </a:solidFill>
              </a:rPr>
              <a:t>and</a:t>
            </a:r>
            <a:r>
              <a:rPr lang="en-US" sz="1700" dirty="0">
                <a:solidFill>
                  <a:srgbClr val="FFFFFF"/>
                </a:solidFill>
              </a:rPr>
              <a:t> understanding about which the king examined them, he found them ten times better than all the magicians </a:t>
            </a:r>
            <a:r>
              <a:rPr lang="en-US" sz="1700" i="1" dirty="0">
                <a:solidFill>
                  <a:srgbClr val="FFFFFF"/>
                </a:solidFill>
              </a:rPr>
              <a:t>and</a:t>
            </a:r>
            <a:r>
              <a:rPr lang="en-US" sz="1700" dirty="0">
                <a:solidFill>
                  <a:srgbClr val="FFFFFF"/>
                </a:solidFill>
              </a:rPr>
              <a:t> astrologers who </a:t>
            </a:r>
            <a:r>
              <a:rPr lang="en-US" sz="1700" i="1" dirty="0">
                <a:solidFill>
                  <a:srgbClr val="FFFFFF"/>
                </a:solidFill>
              </a:rPr>
              <a:t>were</a:t>
            </a:r>
            <a:r>
              <a:rPr lang="en-US" sz="1700" dirty="0">
                <a:solidFill>
                  <a:srgbClr val="FFFFFF"/>
                </a:solidFill>
              </a:rPr>
              <a:t> in all his realm.</a:t>
            </a:r>
          </a:p>
        </p:txBody>
      </p:sp>
    </p:spTree>
    <p:extLst>
      <p:ext uri="{BB962C8B-B14F-4D97-AF65-F5344CB8AC3E}">
        <p14:creationId xmlns:p14="http://schemas.microsoft.com/office/powerpoint/2010/main" val="2623197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0166A-0BDC-4CBC-85EB-A5961BBF20A5}"/>
              </a:ext>
            </a:extLst>
          </p:cNvPr>
          <p:cNvSpPr>
            <a:spLocks noGrp="1"/>
          </p:cNvSpPr>
          <p:nvPr>
            <p:ph type="title"/>
          </p:nvPr>
        </p:nvSpPr>
        <p:spPr>
          <a:xfrm>
            <a:off x="4874274" y="1337453"/>
            <a:ext cx="3836129" cy="1008731"/>
          </a:xfrm>
        </p:spPr>
        <p:txBody>
          <a:bodyPr>
            <a:normAutofit/>
          </a:bodyPr>
          <a:lstStyle/>
          <a:p>
            <a:r>
              <a:rPr lang="en-US" sz="3000" b="1" dirty="0"/>
              <a:t>How Daniel is able to display fearlessness</a:t>
            </a:r>
          </a:p>
        </p:txBody>
      </p:sp>
      <p:sp>
        <p:nvSpPr>
          <p:cNvPr id="3" name="Content Placeholder 2">
            <a:extLst>
              <a:ext uri="{FF2B5EF4-FFF2-40B4-BE49-F238E27FC236}">
                <a16:creationId xmlns:a16="http://schemas.microsoft.com/office/drawing/2014/main" id="{A93B4DE5-08BF-493C-8B21-39A169A6F139}"/>
              </a:ext>
            </a:extLst>
          </p:cNvPr>
          <p:cNvSpPr>
            <a:spLocks noGrp="1"/>
          </p:cNvSpPr>
          <p:nvPr>
            <p:ph idx="1"/>
          </p:nvPr>
        </p:nvSpPr>
        <p:spPr>
          <a:xfrm>
            <a:off x="4873968" y="2448576"/>
            <a:ext cx="3846580" cy="3071981"/>
          </a:xfrm>
        </p:spPr>
        <p:txBody>
          <a:bodyPr>
            <a:normAutofit fontScale="77500" lnSpcReduction="20000"/>
          </a:bodyPr>
          <a:lstStyle/>
          <a:p>
            <a:pPr marL="557185" lvl="1" indent="-214303">
              <a:lnSpc>
                <a:spcPct val="107000"/>
              </a:lnSpc>
              <a:spcBef>
                <a:spcPts val="0"/>
              </a:spcBef>
              <a:spcAft>
                <a:spcPts val="600"/>
              </a:spcAft>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Daniel remembered who he belonged to and where he came from</a:t>
            </a:r>
          </a:p>
          <a:p>
            <a:pPr marL="557185" lvl="1" indent="-214303">
              <a:lnSpc>
                <a:spcPct val="107000"/>
              </a:lnSpc>
              <a:spcBef>
                <a:spcPts val="0"/>
              </a:spcBef>
              <a:spcAft>
                <a:spcPts val="600"/>
              </a:spcAft>
              <a:buFont typeface="Courier New" panose="02070309020205020404" pitchFamily="49" charset="0"/>
              <a:buChar char="o"/>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557185" lvl="1" indent="-214303">
              <a:lnSpc>
                <a:spcPct val="107000"/>
              </a:lnSpc>
              <a:spcBef>
                <a:spcPts val="0"/>
              </a:spcBef>
              <a:spcAft>
                <a:spcPts val="600"/>
              </a:spcAft>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Daniel chose not to accept the king’s gifts but instead  focus on and not forget his God</a:t>
            </a:r>
          </a:p>
          <a:p>
            <a:pPr marL="557185" lvl="1" indent="-214303">
              <a:lnSpc>
                <a:spcPct val="107000"/>
              </a:lnSpc>
              <a:spcBef>
                <a:spcPts val="0"/>
              </a:spcBef>
              <a:spcAft>
                <a:spcPts val="600"/>
              </a:spcAft>
              <a:buFont typeface="Courier New" panose="02070309020205020404" pitchFamily="49" charset="0"/>
              <a:buChar char="o"/>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557185" lvl="1" indent="-214303">
              <a:lnSpc>
                <a:spcPct val="107000"/>
              </a:lnSpc>
              <a:spcBef>
                <a:spcPts val="0"/>
              </a:spcBef>
              <a:spcAft>
                <a:spcPts val="600"/>
              </a:spcAft>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Daniel is rewarded and protected by God</a:t>
            </a:r>
          </a:p>
          <a:p>
            <a:pPr marL="557185" lvl="1" indent="-214303">
              <a:lnSpc>
                <a:spcPct val="107000"/>
              </a:lnSpc>
              <a:spcBef>
                <a:spcPts val="0"/>
              </a:spcBef>
              <a:spcAft>
                <a:spcPts val="600"/>
              </a:spcAft>
              <a:buFont typeface="Courier New" panose="02070309020205020404" pitchFamily="49" charset="0"/>
              <a:buChar char="o"/>
            </a:pPr>
            <a:endParaRPr lang="en-US" sz="13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Text&#10;&#10;Description automatically generated">
            <a:extLst>
              <a:ext uri="{FF2B5EF4-FFF2-40B4-BE49-F238E27FC236}">
                <a16:creationId xmlns:a16="http://schemas.microsoft.com/office/drawing/2014/main" id="{D5B995E0-9597-44D5-9561-5C6EA9D62B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188" y="1220724"/>
            <a:ext cx="3694176" cy="2077974"/>
          </a:xfrm>
          <a:prstGeom prst="rect">
            <a:avLst/>
          </a:prstGeom>
        </p:spPr>
      </p:pic>
      <p:pic>
        <p:nvPicPr>
          <p:cNvPr id="5" name="Picture 4" descr="Graphical user interface, website&#10;&#10;Description automatically generated">
            <a:extLst>
              <a:ext uri="{FF2B5EF4-FFF2-40B4-BE49-F238E27FC236}">
                <a16:creationId xmlns:a16="http://schemas.microsoft.com/office/drawing/2014/main" id="{840B79C7-D964-450B-B1C1-C7655DA797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188" y="3442715"/>
            <a:ext cx="3694176" cy="2077974"/>
          </a:xfrm>
          <a:prstGeom prst="rect">
            <a:avLst/>
          </a:prstGeom>
        </p:spPr>
      </p:pic>
    </p:spTree>
    <p:extLst>
      <p:ext uri="{BB962C8B-B14F-4D97-AF65-F5344CB8AC3E}">
        <p14:creationId xmlns:p14="http://schemas.microsoft.com/office/powerpoint/2010/main" val="391231898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E7766714-79C6-4EED-82ED-3CFD799ABADC}"/>
              </a:ext>
            </a:extLst>
          </p:cNvPr>
          <p:cNvSpPr>
            <a:spLocks noGrp="1"/>
          </p:cNvSpPr>
          <p:nvPr>
            <p:ph type="title"/>
          </p:nvPr>
        </p:nvSpPr>
        <p:spPr>
          <a:xfrm>
            <a:off x="1799425" y="2073715"/>
            <a:ext cx="5201819" cy="2993042"/>
          </a:xfrm>
        </p:spPr>
        <p:txBody>
          <a:bodyPr vert="horz" lIns="91440" tIns="45720" rIns="91440" bIns="45720" rtlCol="0" anchor="ctr">
            <a:normAutofit/>
          </a:bodyPr>
          <a:lstStyle/>
          <a:p>
            <a:pPr algn="ctr"/>
            <a:r>
              <a:rPr lang="en-US" sz="5400" kern="1200">
                <a:solidFill>
                  <a:schemeClr val="bg1"/>
                </a:solidFill>
                <a:latin typeface="+mj-lt"/>
                <a:ea typeface="+mj-ea"/>
                <a:cs typeface="+mj-cs"/>
              </a:rPr>
              <a:t>Chapter 2: </a:t>
            </a:r>
            <a:br>
              <a:rPr lang="en-US" sz="5400" kern="1200">
                <a:solidFill>
                  <a:schemeClr val="bg1"/>
                </a:solidFill>
                <a:latin typeface="+mj-lt"/>
                <a:ea typeface="+mj-ea"/>
                <a:cs typeface="+mj-cs"/>
              </a:rPr>
            </a:br>
            <a:r>
              <a:rPr lang="en-US" sz="5400" b="1" kern="1200">
                <a:solidFill>
                  <a:schemeClr val="bg1"/>
                </a:solidFill>
                <a:latin typeface="+mj-lt"/>
                <a:ea typeface="+mj-ea"/>
                <a:cs typeface="+mj-cs"/>
              </a:rPr>
              <a:t>Nebuchadnezzar’s Dream </a:t>
            </a:r>
            <a:endParaRPr lang="en-US" sz="5400" kern="1200">
              <a:solidFill>
                <a:schemeClr val="bg1"/>
              </a:solidFill>
              <a:latin typeface="+mj-lt"/>
              <a:ea typeface="+mj-ea"/>
              <a:cs typeface="+mj-cs"/>
            </a:endParaRPr>
          </a:p>
        </p:txBody>
      </p:sp>
      <p:sp>
        <p:nvSpPr>
          <p:cNvPr id="9" name="Rectangle 8">
            <a:extLst>
              <a:ext uri="{FF2B5EF4-FFF2-40B4-BE49-F238E27FC236}">
                <a16:creationId xmlns:a16="http://schemas.microsoft.com/office/drawing/2014/main" id="{81BD432D-FAB3-4B5D-BF27-4DA7C75B3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654" y="115193"/>
            <a:ext cx="8954691"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E6D6B450-4278-45B8-88C7-C061710E3C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799424" y="1883640"/>
            <a:ext cx="520182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4234A4C-A256-4139-A5F4-27078F0D67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799424" y="5066757"/>
            <a:ext cx="520182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7630133"/>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21732"/>
            <a:ext cx="5293730" cy="1964266"/>
          </a:xfrm>
          <a:prstGeom prst="rect">
            <a:avLst/>
          </a:prstGeom>
          <a:solidFill>
            <a:srgbClr val="7D6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D0166A-0BDC-4CBC-85EB-A5961BBF20A5}"/>
              </a:ext>
            </a:extLst>
          </p:cNvPr>
          <p:cNvSpPr>
            <a:spLocks noGrp="1"/>
          </p:cNvSpPr>
          <p:nvPr>
            <p:ph type="title"/>
          </p:nvPr>
        </p:nvSpPr>
        <p:spPr>
          <a:xfrm>
            <a:off x="393192" y="516804"/>
            <a:ext cx="4945641" cy="1625210"/>
          </a:xfrm>
        </p:spPr>
        <p:txBody>
          <a:bodyPr>
            <a:normAutofit/>
          </a:bodyPr>
          <a:lstStyle/>
          <a:p>
            <a:r>
              <a:rPr lang="en-US" b="1">
                <a:solidFill>
                  <a:srgbClr val="FFFFFF"/>
                </a:solidFill>
              </a:rPr>
              <a:t>The King’s disturbing dream (vs 1-3)</a:t>
            </a:r>
          </a:p>
        </p:txBody>
      </p:sp>
      <p:sp>
        <p:nvSpPr>
          <p:cNvPr id="73" name="Rectangle 72">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6888" y="2432305"/>
            <a:ext cx="5292501"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E00F918D-3225-4D4D-9C12-32E2E17AA0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692" b="-3"/>
          <a:stretch/>
        </p:blipFill>
        <p:spPr bwMode="auto">
          <a:xfrm>
            <a:off x="425058" y="3057341"/>
            <a:ext cx="4934932" cy="2852778"/>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93B4DE5-08BF-493C-8B21-39A169A6F139}"/>
              </a:ext>
            </a:extLst>
          </p:cNvPr>
          <p:cNvSpPr>
            <a:spLocks noGrp="1"/>
          </p:cNvSpPr>
          <p:nvPr>
            <p:ph idx="1"/>
          </p:nvPr>
        </p:nvSpPr>
        <p:spPr>
          <a:xfrm>
            <a:off x="6021989" y="917725"/>
            <a:ext cx="2568554" cy="4852362"/>
          </a:xfrm>
        </p:spPr>
        <p:txBody>
          <a:bodyPr anchor="ctr">
            <a:normAutofit/>
          </a:bodyPr>
          <a:lstStyle/>
          <a:p>
            <a:r>
              <a:rPr lang="en-US" sz="1700" baseline="30000" dirty="0">
                <a:solidFill>
                  <a:srgbClr val="FFFFFF"/>
                </a:solidFill>
              </a:rPr>
              <a:t>2 </a:t>
            </a:r>
            <a:r>
              <a:rPr lang="en-US" sz="1700" dirty="0">
                <a:solidFill>
                  <a:srgbClr val="FFFFFF"/>
                </a:solidFill>
              </a:rPr>
              <a:t>Then the king gave the command to call the magicians, the astrologers, the sorcerers, and the Chaldeans to tell the king his dreams. So they came and stood before the king.</a:t>
            </a:r>
          </a:p>
          <a:p>
            <a:r>
              <a:rPr lang="en-US" sz="1700" dirty="0">
                <a:solidFill>
                  <a:srgbClr val="FFFFFF"/>
                </a:solidFill>
              </a:rPr>
              <a:t> </a:t>
            </a:r>
            <a:r>
              <a:rPr lang="en-US" sz="1700" baseline="30000" dirty="0">
                <a:solidFill>
                  <a:srgbClr val="FFFFFF"/>
                </a:solidFill>
              </a:rPr>
              <a:t>3 </a:t>
            </a:r>
            <a:r>
              <a:rPr lang="en-US" sz="1700" dirty="0">
                <a:solidFill>
                  <a:srgbClr val="FFFFFF"/>
                </a:solidFill>
              </a:rPr>
              <a:t>And the king said to them, “I have had a dream, and my spirit is anxious to know the dream.”</a:t>
            </a:r>
          </a:p>
        </p:txBody>
      </p:sp>
    </p:spTree>
    <p:extLst>
      <p:ext uri="{BB962C8B-B14F-4D97-AF65-F5344CB8AC3E}">
        <p14:creationId xmlns:p14="http://schemas.microsoft.com/office/powerpoint/2010/main" val="1944787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21732"/>
            <a:ext cx="5293730" cy="1964266"/>
          </a:xfrm>
          <a:prstGeom prst="rect">
            <a:avLst/>
          </a:prstGeom>
          <a:solidFill>
            <a:srgbClr val="7D6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D0166A-0BDC-4CBC-85EB-A5961BBF20A5}"/>
              </a:ext>
            </a:extLst>
          </p:cNvPr>
          <p:cNvSpPr>
            <a:spLocks noGrp="1"/>
          </p:cNvSpPr>
          <p:nvPr>
            <p:ph type="title"/>
          </p:nvPr>
        </p:nvSpPr>
        <p:spPr>
          <a:xfrm>
            <a:off x="393192" y="516804"/>
            <a:ext cx="4945641" cy="1625210"/>
          </a:xfrm>
        </p:spPr>
        <p:txBody>
          <a:bodyPr>
            <a:normAutofit/>
          </a:bodyPr>
          <a:lstStyle/>
          <a:p>
            <a:r>
              <a:rPr lang="en-US" sz="3700" b="1">
                <a:solidFill>
                  <a:srgbClr val="FFFFFF"/>
                </a:solidFill>
              </a:rPr>
              <a:t>The Chaldean’s tell the king they will interpret for him (vs 4)</a:t>
            </a:r>
          </a:p>
        </p:txBody>
      </p:sp>
      <p:sp>
        <p:nvSpPr>
          <p:cNvPr id="73" name="Rectangle 72">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6888" y="2432305"/>
            <a:ext cx="5292501"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3A046EC8-544A-496D-9CDB-6EA887F4A7A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5058" y="3095781"/>
            <a:ext cx="4934932" cy="2775898"/>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93B4DE5-08BF-493C-8B21-39A169A6F139}"/>
              </a:ext>
            </a:extLst>
          </p:cNvPr>
          <p:cNvSpPr>
            <a:spLocks noGrp="1"/>
          </p:cNvSpPr>
          <p:nvPr>
            <p:ph idx="1"/>
          </p:nvPr>
        </p:nvSpPr>
        <p:spPr>
          <a:xfrm>
            <a:off x="6021989" y="917725"/>
            <a:ext cx="2568554" cy="4852362"/>
          </a:xfrm>
        </p:spPr>
        <p:txBody>
          <a:bodyPr anchor="ctr">
            <a:normAutofit/>
          </a:bodyPr>
          <a:lstStyle/>
          <a:p>
            <a:r>
              <a:rPr lang="en-US" sz="1700" baseline="30000" dirty="0">
                <a:solidFill>
                  <a:srgbClr val="FFFFFF"/>
                </a:solidFill>
              </a:rPr>
              <a:t>4 </a:t>
            </a:r>
            <a:r>
              <a:rPr lang="en-US" sz="1700" dirty="0">
                <a:solidFill>
                  <a:srgbClr val="FFFFFF"/>
                </a:solidFill>
              </a:rPr>
              <a:t>Then the Chaldeans spoke to the king in Aramaic, “O king, live forever! Tell your servants the dream, and we will give the interpretation.”</a:t>
            </a:r>
          </a:p>
        </p:txBody>
      </p:sp>
    </p:spTree>
    <p:extLst>
      <p:ext uri="{BB962C8B-B14F-4D97-AF65-F5344CB8AC3E}">
        <p14:creationId xmlns:p14="http://schemas.microsoft.com/office/powerpoint/2010/main" val="3612681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21732"/>
            <a:ext cx="5293730" cy="1964266"/>
          </a:xfrm>
          <a:prstGeom prst="rect">
            <a:avLst/>
          </a:prstGeom>
          <a:solidFill>
            <a:srgbClr val="7D6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D0166A-0BDC-4CBC-85EB-A5961BBF20A5}"/>
              </a:ext>
            </a:extLst>
          </p:cNvPr>
          <p:cNvSpPr>
            <a:spLocks noGrp="1"/>
          </p:cNvSpPr>
          <p:nvPr>
            <p:ph type="title"/>
          </p:nvPr>
        </p:nvSpPr>
        <p:spPr>
          <a:xfrm>
            <a:off x="393192" y="516804"/>
            <a:ext cx="4945641" cy="1625210"/>
          </a:xfrm>
        </p:spPr>
        <p:txBody>
          <a:bodyPr>
            <a:normAutofit/>
          </a:bodyPr>
          <a:lstStyle/>
          <a:p>
            <a:r>
              <a:rPr lang="en-US" sz="4100" b="1">
                <a:solidFill>
                  <a:srgbClr val="FFFFFF"/>
                </a:solidFill>
              </a:rPr>
              <a:t>The offer and warning from the king (vs 5-6)</a:t>
            </a:r>
          </a:p>
        </p:txBody>
      </p:sp>
      <p:sp>
        <p:nvSpPr>
          <p:cNvPr id="73" name="Rectangle 72">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6888" y="2432305"/>
            <a:ext cx="5292501"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a:extLst>
              <a:ext uri="{FF2B5EF4-FFF2-40B4-BE49-F238E27FC236}">
                <a16:creationId xmlns:a16="http://schemas.microsoft.com/office/drawing/2014/main" id="{6D4E6EE7-5564-4164-9A60-56DEB3AF79D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5058" y="3095781"/>
            <a:ext cx="4934932" cy="2775898"/>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93B4DE5-08BF-493C-8B21-39A169A6F139}"/>
              </a:ext>
            </a:extLst>
          </p:cNvPr>
          <p:cNvSpPr>
            <a:spLocks noGrp="1"/>
          </p:cNvSpPr>
          <p:nvPr>
            <p:ph idx="1"/>
          </p:nvPr>
        </p:nvSpPr>
        <p:spPr>
          <a:xfrm>
            <a:off x="6021989" y="917725"/>
            <a:ext cx="2568554" cy="4852362"/>
          </a:xfrm>
        </p:spPr>
        <p:txBody>
          <a:bodyPr anchor="ctr">
            <a:normAutofit/>
          </a:bodyPr>
          <a:lstStyle/>
          <a:p>
            <a:r>
              <a:rPr lang="en-US" sz="1700" baseline="30000" dirty="0">
                <a:solidFill>
                  <a:srgbClr val="FFFFFF"/>
                </a:solidFill>
              </a:rPr>
              <a:t>5 </a:t>
            </a:r>
            <a:r>
              <a:rPr lang="en-US" sz="1700" dirty="0">
                <a:solidFill>
                  <a:srgbClr val="FFFFFF"/>
                </a:solidFill>
              </a:rPr>
              <a:t>The king answered and said to the Chaldeans, “My decision is firm: if you do not make known the dream to me, and its interpretation, you shall be cut in pieces, and your houses shall be made an ash heap. </a:t>
            </a:r>
          </a:p>
          <a:p>
            <a:r>
              <a:rPr lang="en-US" sz="1700" baseline="30000" dirty="0">
                <a:solidFill>
                  <a:srgbClr val="FFFFFF"/>
                </a:solidFill>
              </a:rPr>
              <a:t>6 </a:t>
            </a:r>
            <a:r>
              <a:rPr lang="en-US" sz="1700" dirty="0">
                <a:solidFill>
                  <a:srgbClr val="FFFFFF"/>
                </a:solidFill>
              </a:rPr>
              <a:t>However, if you tell the dream and its interpretation, you shall receive from me gifts, rewards, and great honor. Therefore tell me the dream and its interpretation.”</a:t>
            </a:r>
          </a:p>
        </p:txBody>
      </p:sp>
    </p:spTree>
    <p:extLst>
      <p:ext uri="{BB962C8B-B14F-4D97-AF65-F5344CB8AC3E}">
        <p14:creationId xmlns:p14="http://schemas.microsoft.com/office/powerpoint/2010/main" val="57342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21732"/>
            <a:ext cx="5293730" cy="1964266"/>
          </a:xfrm>
          <a:prstGeom prst="rect">
            <a:avLst/>
          </a:prstGeom>
          <a:solidFill>
            <a:srgbClr val="7D6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D0166A-0BDC-4CBC-85EB-A5961BBF20A5}"/>
              </a:ext>
            </a:extLst>
          </p:cNvPr>
          <p:cNvSpPr>
            <a:spLocks noGrp="1"/>
          </p:cNvSpPr>
          <p:nvPr>
            <p:ph type="title"/>
          </p:nvPr>
        </p:nvSpPr>
        <p:spPr>
          <a:xfrm>
            <a:off x="393192" y="516804"/>
            <a:ext cx="4945641" cy="1625210"/>
          </a:xfrm>
        </p:spPr>
        <p:txBody>
          <a:bodyPr>
            <a:normAutofit/>
          </a:bodyPr>
          <a:lstStyle/>
          <a:p>
            <a:r>
              <a:rPr lang="en-US" sz="3700" b="1">
                <a:solidFill>
                  <a:srgbClr val="FFFFFF"/>
                </a:solidFill>
              </a:rPr>
              <a:t>The king demands he be told the dream before its interpretation (vs 8-9)</a:t>
            </a:r>
          </a:p>
        </p:txBody>
      </p:sp>
      <p:sp>
        <p:nvSpPr>
          <p:cNvPr id="73" name="Rectangle 72">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6888" y="2432305"/>
            <a:ext cx="5292501"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a:extLst>
              <a:ext uri="{FF2B5EF4-FFF2-40B4-BE49-F238E27FC236}">
                <a16:creationId xmlns:a16="http://schemas.microsoft.com/office/drawing/2014/main" id="{6C01D5F3-CB97-44EB-9305-BEBA5E2F37B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5058" y="3095781"/>
            <a:ext cx="4934932" cy="2775898"/>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93B4DE5-08BF-493C-8B21-39A169A6F139}"/>
              </a:ext>
            </a:extLst>
          </p:cNvPr>
          <p:cNvSpPr>
            <a:spLocks noGrp="1"/>
          </p:cNvSpPr>
          <p:nvPr>
            <p:ph idx="1"/>
          </p:nvPr>
        </p:nvSpPr>
        <p:spPr>
          <a:xfrm>
            <a:off x="6021989" y="917725"/>
            <a:ext cx="2568554" cy="4852362"/>
          </a:xfrm>
        </p:spPr>
        <p:txBody>
          <a:bodyPr anchor="ctr">
            <a:normAutofit/>
          </a:bodyPr>
          <a:lstStyle/>
          <a:p>
            <a:r>
              <a:rPr lang="en-US" sz="1700" baseline="30000" dirty="0">
                <a:solidFill>
                  <a:srgbClr val="FFFFFF"/>
                </a:solidFill>
              </a:rPr>
              <a:t>9 </a:t>
            </a:r>
            <a:r>
              <a:rPr lang="en-US" sz="1700" dirty="0">
                <a:solidFill>
                  <a:srgbClr val="FFFFFF"/>
                </a:solidFill>
              </a:rPr>
              <a:t>if you do not make known the dream to me, </a:t>
            </a:r>
            <a:r>
              <a:rPr lang="en-US" sz="1700" i="1" dirty="0">
                <a:solidFill>
                  <a:srgbClr val="FFFFFF"/>
                </a:solidFill>
              </a:rPr>
              <a:t>there is only</a:t>
            </a:r>
            <a:r>
              <a:rPr lang="en-US" sz="1700" dirty="0">
                <a:solidFill>
                  <a:srgbClr val="FFFFFF"/>
                </a:solidFill>
              </a:rPr>
              <a:t> one decree for you! For you have agreed to speak lying and corrupt words before me till the time has changed. Therefore tell me the dream, and I shall know that you can give me its interpretation.”</a:t>
            </a:r>
          </a:p>
        </p:txBody>
      </p:sp>
    </p:spTree>
    <p:extLst>
      <p:ext uri="{BB962C8B-B14F-4D97-AF65-F5344CB8AC3E}">
        <p14:creationId xmlns:p14="http://schemas.microsoft.com/office/powerpoint/2010/main" val="231276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21732"/>
            <a:ext cx="5293730" cy="1964266"/>
          </a:xfrm>
          <a:prstGeom prst="rect">
            <a:avLst/>
          </a:prstGeom>
          <a:solidFill>
            <a:srgbClr val="7D6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D0166A-0BDC-4CBC-85EB-A5961BBF20A5}"/>
              </a:ext>
            </a:extLst>
          </p:cNvPr>
          <p:cNvSpPr>
            <a:spLocks noGrp="1"/>
          </p:cNvSpPr>
          <p:nvPr>
            <p:ph type="title"/>
          </p:nvPr>
        </p:nvSpPr>
        <p:spPr>
          <a:xfrm>
            <a:off x="393192" y="516804"/>
            <a:ext cx="4945641" cy="1625210"/>
          </a:xfrm>
        </p:spPr>
        <p:txBody>
          <a:bodyPr>
            <a:normAutofit/>
          </a:bodyPr>
          <a:lstStyle/>
          <a:p>
            <a:r>
              <a:rPr lang="en-US" sz="3700" b="1">
                <a:solidFill>
                  <a:srgbClr val="FFFFFF"/>
                </a:solidFill>
              </a:rPr>
              <a:t>The Chaldean’s response </a:t>
            </a:r>
            <a:br>
              <a:rPr lang="en-US" sz="3700" b="1">
                <a:solidFill>
                  <a:srgbClr val="FFFFFF"/>
                </a:solidFill>
              </a:rPr>
            </a:br>
            <a:r>
              <a:rPr lang="en-US" sz="3700" b="1">
                <a:solidFill>
                  <a:srgbClr val="FFFFFF"/>
                </a:solidFill>
              </a:rPr>
              <a:t>(vs 10-11)</a:t>
            </a:r>
          </a:p>
        </p:txBody>
      </p:sp>
      <p:sp>
        <p:nvSpPr>
          <p:cNvPr id="73" name="Rectangle 72">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6888" y="2432305"/>
            <a:ext cx="5292501"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a:extLst>
              <a:ext uri="{FF2B5EF4-FFF2-40B4-BE49-F238E27FC236}">
                <a16:creationId xmlns:a16="http://schemas.microsoft.com/office/drawing/2014/main" id="{62FC0405-5BFE-45FB-BCE5-CBA1291D2D7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5058" y="3095781"/>
            <a:ext cx="4934932" cy="2775898"/>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93B4DE5-08BF-493C-8B21-39A169A6F139}"/>
              </a:ext>
            </a:extLst>
          </p:cNvPr>
          <p:cNvSpPr>
            <a:spLocks noGrp="1"/>
          </p:cNvSpPr>
          <p:nvPr>
            <p:ph idx="1"/>
          </p:nvPr>
        </p:nvSpPr>
        <p:spPr>
          <a:xfrm>
            <a:off x="6021989" y="917725"/>
            <a:ext cx="2568554" cy="4852362"/>
          </a:xfrm>
        </p:spPr>
        <p:txBody>
          <a:bodyPr anchor="ctr">
            <a:normAutofit/>
          </a:bodyPr>
          <a:lstStyle/>
          <a:p>
            <a:r>
              <a:rPr lang="en-US" sz="1700" baseline="30000" dirty="0">
                <a:solidFill>
                  <a:srgbClr val="FFFFFF"/>
                </a:solidFill>
              </a:rPr>
              <a:t>10 </a:t>
            </a:r>
            <a:r>
              <a:rPr lang="en-US" sz="1700" dirty="0">
                <a:solidFill>
                  <a:srgbClr val="FFFFFF"/>
                </a:solidFill>
              </a:rPr>
              <a:t>The Chaldeans answered the king, and said, “There is not a man on earth who can tell the king’s matter; therefore no king, lord, or ruler has </a:t>
            </a:r>
            <a:r>
              <a:rPr lang="en-US" sz="1700" i="1" dirty="0">
                <a:solidFill>
                  <a:srgbClr val="FFFFFF"/>
                </a:solidFill>
              </a:rPr>
              <a:t>ever</a:t>
            </a:r>
            <a:r>
              <a:rPr lang="en-US" sz="1700" dirty="0">
                <a:solidFill>
                  <a:srgbClr val="FFFFFF"/>
                </a:solidFill>
              </a:rPr>
              <a:t> asked such things of any magician, astrologer, or Chaldean. </a:t>
            </a:r>
          </a:p>
          <a:p>
            <a:r>
              <a:rPr lang="en-US" sz="1700" baseline="30000" dirty="0">
                <a:solidFill>
                  <a:srgbClr val="FFFFFF"/>
                </a:solidFill>
              </a:rPr>
              <a:t>11 </a:t>
            </a:r>
            <a:r>
              <a:rPr lang="en-US" sz="1700" i="1" dirty="0">
                <a:solidFill>
                  <a:srgbClr val="FFFFFF"/>
                </a:solidFill>
              </a:rPr>
              <a:t>It is</a:t>
            </a:r>
            <a:r>
              <a:rPr lang="en-US" sz="1700" dirty="0">
                <a:solidFill>
                  <a:srgbClr val="FFFFFF"/>
                </a:solidFill>
              </a:rPr>
              <a:t> a difficult thing that the king requests, and there is no other who can tell it to the king except the gods, whose dwelling is not with flesh.”</a:t>
            </a:r>
          </a:p>
        </p:txBody>
      </p:sp>
    </p:spTree>
    <p:extLst>
      <p:ext uri="{BB962C8B-B14F-4D97-AF65-F5344CB8AC3E}">
        <p14:creationId xmlns:p14="http://schemas.microsoft.com/office/powerpoint/2010/main" val="212135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79" y="347471"/>
            <a:ext cx="8325612"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8EF7B5-4BD8-46E7-ABE8-1777A9EBE747}"/>
              </a:ext>
            </a:extLst>
          </p:cNvPr>
          <p:cNvSpPr>
            <a:spLocks noGrp="1"/>
          </p:cNvSpPr>
          <p:nvPr>
            <p:ph type="title"/>
          </p:nvPr>
        </p:nvSpPr>
        <p:spPr>
          <a:xfrm>
            <a:off x="628650" y="585216"/>
            <a:ext cx="7886700" cy="1325563"/>
          </a:xfrm>
        </p:spPr>
        <p:txBody>
          <a:bodyPr>
            <a:normAutofit/>
          </a:bodyPr>
          <a:lstStyle/>
          <a:p>
            <a:r>
              <a:rPr lang="en-US">
                <a:solidFill>
                  <a:schemeClr val="bg1"/>
                </a:solidFill>
              </a:rPr>
              <a:t>How Did He Get To This Point?</a:t>
            </a:r>
          </a:p>
        </p:txBody>
      </p:sp>
      <p:pic>
        <p:nvPicPr>
          <p:cNvPr id="7" name="Content Placeholder 6" descr="Icon&#10;&#10;Description automatically generated">
            <a:extLst>
              <a:ext uri="{FF2B5EF4-FFF2-40B4-BE49-F238E27FC236}">
                <a16:creationId xmlns:a16="http://schemas.microsoft.com/office/drawing/2014/main" id="{D100272E-BBAA-4B47-868F-DF6C556D953E}"/>
              </a:ext>
            </a:extLst>
          </p:cNvPr>
          <p:cNvPicPr>
            <a:picLocks noChangeAspect="1"/>
          </p:cNvPicPr>
          <p:nvPr/>
        </p:nvPicPr>
        <p:blipFill rotWithShape="1">
          <a:blip r:embed="rId2">
            <a:extLst>
              <a:ext uri="{28A0092B-C50C-407E-A947-70E740481C1C}">
                <a14:useLocalDpi xmlns:a14="http://schemas.microsoft.com/office/drawing/2010/main" val="0"/>
              </a:ext>
            </a:extLst>
          </a:blip>
          <a:srcRect t="7524" r="-2" b="12833"/>
          <a:stretch/>
        </p:blipFill>
        <p:spPr>
          <a:xfrm>
            <a:off x="630936" y="2516777"/>
            <a:ext cx="4677156" cy="3660185"/>
          </a:xfrm>
          <a:prstGeom prst="rect">
            <a:avLst/>
          </a:prstGeom>
        </p:spPr>
      </p:pic>
      <p:sp>
        <p:nvSpPr>
          <p:cNvPr id="27" name="Content Placeholder 10">
            <a:extLst>
              <a:ext uri="{FF2B5EF4-FFF2-40B4-BE49-F238E27FC236}">
                <a16:creationId xmlns:a16="http://schemas.microsoft.com/office/drawing/2014/main" id="{CA0121D8-1356-4A83-8DC6-FA83D8327224}"/>
              </a:ext>
            </a:extLst>
          </p:cNvPr>
          <p:cNvSpPr>
            <a:spLocks noGrp="1"/>
          </p:cNvSpPr>
          <p:nvPr>
            <p:ph idx="1"/>
          </p:nvPr>
        </p:nvSpPr>
        <p:spPr>
          <a:xfrm>
            <a:off x="5660136" y="2516777"/>
            <a:ext cx="2852928" cy="3660185"/>
          </a:xfrm>
        </p:spPr>
        <p:txBody>
          <a:bodyPr anchor="ctr">
            <a:normAutofit/>
          </a:bodyPr>
          <a:lstStyle/>
          <a:p>
            <a:r>
              <a:rPr lang="en-US" sz="1900" dirty="0"/>
              <a:t>Dan 6:10 </a:t>
            </a:r>
            <a:r>
              <a:rPr lang="en-US" sz="1900" baseline="30000" dirty="0"/>
              <a:t> </a:t>
            </a:r>
            <a:r>
              <a:rPr lang="en-US" sz="1900" dirty="0"/>
              <a:t>Now when Daniel knew that the writing was signed, he went home. And in his upper room, with his windows open toward Jerusalem, he knelt down on his knees three times that day, and prayed and gave thanks before his God, as was his custom since early days.</a:t>
            </a:r>
          </a:p>
        </p:txBody>
      </p:sp>
    </p:spTree>
    <p:extLst>
      <p:ext uri="{BB962C8B-B14F-4D97-AF65-F5344CB8AC3E}">
        <p14:creationId xmlns:p14="http://schemas.microsoft.com/office/powerpoint/2010/main" val="31233652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21732"/>
            <a:ext cx="5293730" cy="1964266"/>
          </a:xfrm>
          <a:prstGeom prst="rect">
            <a:avLst/>
          </a:prstGeom>
          <a:solidFill>
            <a:srgbClr val="7D6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D0166A-0BDC-4CBC-85EB-A5961BBF20A5}"/>
              </a:ext>
            </a:extLst>
          </p:cNvPr>
          <p:cNvSpPr>
            <a:spLocks noGrp="1"/>
          </p:cNvSpPr>
          <p:nvPr>
            <p:ph type="title"/>
          </p:nvPr>
        </p:nvSpPr>
        <p:spPr>
          <a:xfrm>
            <a:off x="393192" y="516804"/>
            <a:ext cx="4945641" cy="1625210"/>
          </a:xfrm>
        </p:spPr>
        <p:txBody>
          <a:bodyPr>
            <a:normAutofit/>
          </a:bodyPr>
          <a:lstStyle/>
          <a:p>
            <a:r>
              <a:rPr lang="en-US" sz="3700" b="1" dirty="0">
                <a:solidFill>
                  <a:srgbClr val="FFFFFF"/>
                </a:solidFill>
              </a:rPr>
              <a:t>The anger of the king and his actions (vs 12-13)</a:t>
            </a:r>
          </a:p>
        </p:txBody>
      </p:sp>
      <p:sp>
        <p:nvSpPr>
          <p:cNvPr id="73" name="Rectangle 72">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6888" y="2432305"/>
            <a:ext cx="5292501"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a:extLst>
              <a:ext uri="{FF2B5EF4-FFF2-40B4-BE49-F238E27FC236}">
                <a16:creationId xmlns:a16="http://schemas.microsoft.com/office/drawing/2014/main" id="{985AB472-A0B2-4E6C-961E-BC00DE18704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5058" y="3095781"/>
            <a:ext cx="4934932" cy="2775898"/>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93B4DE5-08BF-493C-8B21-39A169A6F139}"/>
              </a:ext>
            </a:extLst>
          </p:cNvPr>
          <p:cNvSpPr>
            <a:spLocks noGrp="1"/>
          </p:cNvSpPr>
          <p:nvPr>
            <p:ph idx="1"/>
          </p:nvPr>
        </p:nvSpPr>
        <p:spPr>
          <a:xfrm>
            <a:off x="6021989" y="917725"/>
            <a:ext cx="2568554" cy="4852362"/>
          </a:xfrm>
        </p:spPr>
        <p:txBody>
          <a:bodyPr anchor="ctr">
            <a:normAutofit/>
          </a:bodyPr>
          <a:lstStyle/>
          <a:p>
            <a:r>
              <a:rPr lang="en-US" sz="1700" baseline="30000" dirty="0">
                <a:solidFill>
                  <a:srgbClr val="FFFFFF"/>
                </a:solidFill>
              </a:rPr>
              <a:t>12 </a:t>
            </a:r>
            <a:r>
              <a:rPr lang="en-US" sz="1700" dirty="0">
                <a:solidFill>
                  <a:srgbClr val="FFFFFF"/>
                </a:solidFill>
              </a:rPr>
              <a:t>For this reason the king was angry and very furious, and gave the command to destroy all the wise </a:t>
            </a:r>
            <a:r>
              <a:rPr lang="en-US" sz="1700" i="1" dirty="0">
                <a:solidFill>
                  <a:srgbClr val="FFFFFF"/>
                </a:solidFill>
              </a:rPr>
              <a:t>men</a:t>
            </a:r>
            <a:r>
              <a:rPr lang="en-US" sz="1700" dirty="0">
                <a:solidFill>
                  <a:srgbClr val="FFFFFF"/>
                </a:solidFill>
              </a:rPr>
              <a:t> of Babylon. </a:t>
            </a:r>
          </a:p>
          <a:p>
            <a:r>
              <a:rPr lang="en-US" sz="1700" baseline="30000" dirty="0">
                <a:solidFill>
                  <a:srgbClr val="FFFFFF"/>
                </a:solidFill>
              </a:rPr>
              <a:t>13 </a:t>
            </a:r>
            <a:r>
              <a:rPr lang="en-US" sz="1700" dirty="0">
                <a:solidFill>
                  <a:srgbClr val="FFFFFF"/>
                </a:solidFill>
              </a:rPr>
              <a:t>So the decree went out, and they began killing the wise </a:t>
            </a:r>
            <a:r>
              <a:rPr lang="en-US" sz="1700" i="1" dirty="0">
                <a:solidFill>
                  <a:srgbClr val="FFFFFF"/>
                </a:solidFill>
              </a:rPr>
              <a:t>men;</a:t>
            </a:r>
            <a:r>
              <a:rPr lang="en-US" sz="1700" dirty="0">
                <a:solidFill>
                  <a:srgbClr val="FFFFFF"/>
                </a:solidFill>
              </a:rPr>
              <a:t> and they sought Daniel and his companions, to kill </a:t>
            </a:r>
            <a:r>
              <a:rPr lang="en-US" sz="1700" i="1" dirty="0">
                <a:solidFill>
                  <a:srgbClr val="FFFFFF"/>
                </a:solidFill>
              </a:rPr>
              <a:t>them.</a:t>
            </a:r>
            <a:endParaRPr lang="en-US" sz="1700" dirty="0">
              <a:solidFill>
                <a:srgbClr val="FFFFFF"/>
              </a:solidFill>
            </a:endParaRPr>
          </a:p>
        </p:txBody>
      </p:sp>
    </p:spTree>
    <p:extLst>
      <p:ext uri="{BB962C8B-B14F-4D97-AF65-F5344CB8AC3E}">
        <p14:creationId xmlns:p14="http://schemas.microsoft.com/office/powerpoint/2010/main" val="59777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21732"/>
            <a:ext cx="5293730" cy="1964266"/>
          </a:xfrm>
          <a:prstGeom prst="rect">
            <a:avLst/>
          </a:prstGeom>
          <a:solidFill>
            <a:srgbClr val="7D6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D0166A-0BDC-4CBC-85EB-A5961BBF20A5}"/>
              </a:ext>
            </a:extLst>
          </p:cNvPr>
          <p:cNvSpPr>
            <a:spLocks noGrp="1"/>
          </p:cNvSpPr>
          <p:nvPr>
            <p:ph type="title"/>
          </p:nvPr>
        </p:nvSpPr>
        <p:spPr>
          <a:xfrm>
            <a:off x="393192" y="516804"/>
            <a:ext cx="4945641" cy="1625210"/>
          </a:xfrm>
        </p:spPr>
        <p:txBody>
          <a:bodyPr>
            <a:normAutofit/>
          </a:bodyPr>
          <a:lstStyle/>
          <a:p>
            <a:r>
              <a:rPr lang="en-US" sz="3700" b="1" dirty="0">
                <a:solidFill>
                  <a:srgbClr val="FFFFFF"/>
                </a:solidFill>
              </a:rPr>
              <a:t>Daniel receives news of the king’s orders </a:t>
            </a:r>
            <a:br>
              <a:rPr lang="en-US" sz="3700" b="1" dirty="0">
                <a:solidFill>
                  <a:srgbClr val="FFFFFF"/>
                </a:solidFill>
              </a:rPr>
            </a:br>
            <a:r>
              <a:rPr lang="en-US" sz="3700" b="1" dirty="0">
                <a:solidFill>
                  <a:srgbClr val="FFFFFF"/>
                </a:solidFill>
              </a:rPr>
              <a:t>(vs 14-15)</a:t>
            </a:r>
          </a:p>
        </p:txBody>
      </p:sp>
      <p:sp>
        <p:nvSpPr>
          <p:cNvPr id="137" name="Rectangle 136">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6888" y="2432305"/>
            <a:ext cx="5292501"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a:extLst>
              <a:ext uri="{FF2B5EF4-FFF2-40B4-BE49-F238E27FC236}">
                <a16:creationId xmlns:a16="http://schemas.microsoft.com/office/drawing/2014/main" id="{985AB472-A0B2-4E6C-961E-BC00DE18704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5058" y="3095781"/>
            <a:ext cx="4934932" cy="2775898"/>
          </a:xfrm>
          <a:prstGeom prst="rect">
            <a:avLst/>
          </a:prstGeom>
          <a:noFill/>
          <a:extLst>
            <a:ext uri="{909E8E84-426E-40DD-AFC4-6F175D3DCCD1}">
              <a14:hiddenFill xmlns:a14="http://schemas.microsoft.com/office/drawing/2010/main">
                <a:solidFill>
                  <a:srgbClr val="FFFFFF"/>
                </a:solidFill>
              </a14:hiddenFill>
            </a:ext>
          </a:extLst>
        </p:spPr>
      </p:pic>
      <p:sp>
        <p:nvSpPr>
          <p:cNvPr id="139" name="Rectangle 13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93B4DE5-08BF-493C-8B21-39A169A6F139}"/>
              </a:ext>
            </a:extLst>
          </p:cNvPr>
          <p:cNvSpPr>
            <a:spLocks noGrp="1"/>
          </p:cNvSpPr>
          <p:nvPr>
            <p:ph idx="1"/>
          </p:nvPr>
        </p:nvSpPr>
        <p:spPr>
          <a:xfrm>
            <a:off x="6021989" y="917725"/>
            <a:ext cx="2568554" cy="4852362"/>
          </a:xfrm>
        </p:spPr>
        <p:txBody>
          <a:bodyPr anchor="ctr">
            <a:normAutofit/>
          </a:bodyPr>
          <a:lstStyle/>
          <a:p>
            <a:r>
              <a:rPr lang="en-US" sz="1700" baseline="30000" dirty="0">
                <a:solidFill>
                  <a:srgbClr val="FFFFFF"/>
                </a:solidFill>
              </a:rPr>
              <a:t>14 </a:t>
            </a:r>
            <a:r>
              <a:rPr lang="en-US" sz="1700" dirty="0">
                <a:solidFill>
                  <a:srgbClr val="FFFFFF"/>
                </a:solidFill>
              </a:rPr>
              <a:t>Then with counsel and wisdom Daniel answered Arioch, the captain of the king’s guard, who had gone out to kill the wise </a:t>
            </a:r>
            <a:r>
              <a:rPr lang="en-US" sz="1700" i="1" dirty="0">
                <a:solidFill>
                  <a:srgbClr val="FFFFFF"/>
                </a:solidFill>
              </a:rPr>
              <a:t>men</a:t>
            </a:r>
            <a:r>
              <a:rPr lang="en-US" sz="1700" dirty="0">
                <a:solidFill>
                  <a:srgbClr val="FFFFFF"/>
                </a:solidFill>
              </a:rPr>
              <a:t> of Babylon; </a:t>
            </a:r>
          </a:p>
          <a:p>
            <a:r>
              <a:rPr lang="en-US" sz="1700" baseline="30000" dirty="0">
                <a:solidFill>
                  <a:srgbClr val="FFFFFF"/>
                </a:solidFill>
              </a:rPr>
              <a:t>15 </a:t>
            </a:r>
            <a:r>
              <a:rPr lang="en-US" sz="1700" dirty="0">
                <a:solidFill>
                  <a:srgbClr val="FFFFFF"/>
                </a:solidFill>
              </a:rPr>
              <a:t>he answered and said to Arioch the king’s captain, “Why is the decree from the king so urgent?” Then Arioch made the decision known to Daniel.</a:t>
            </a:r>
          </a:p>
        </p:txBody>
      </p:sp>
    </p:spTree>
    <p:extLst>
      <p:ext uri="{BB962C8B-B14F-4D97-AF65-F5344CB8AC3E}">
        <p14:creationId xmlns:p14="http://schemas.microsoft.com/office/powerpoint/2010/main" val="272643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21732"/>
            <a:ext cx="5293730" cy="1964266"/>
          </a:xfrm>
          <a:prstGeom prst="rect">
            <a:avLst/>
          </a:prstGeom>
          <a:solidFill>
            <a:srgbClr val="7D6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D0166A-0BDC-4CBC-85EB-A5961BBF20A5}"/>
              </a:ext>
            </a:extLst>
          </p:cNvPr>
          <p:cNvSpPr>
            <a:spLocks noGrp="1"/>
          </p:cNvSpPr>
          <p:nvPr>
            <p:ph type="title"/>
          </p:nvPr>
        </p:nvSpPr>
        <p:spPr>
          <a:xfrm>
            <a:off x="393192" y="516804"/>
            <a:ext cx="4945641" cy="1625210"/>
          </a:xfrm>
        </p:spPr>
        <p:txBody>
          <a:bodyPr>
            <a:normAutofit/>
          </a:bodyPr>
          <a:lstStyle/>
          <a:p>
            <a:r>
              <a:rPr lang="en-US" sz="3700" b="1">
                <a:solidFill>
                  <a:srgbClr val="FFFFFF"/>
                </a:solidFill>
              </a:rPr>
              <a:t>Daniel asks the king for time to interpret the dream (vs 16)</a:t>
            </a:r>
          </a:p>
        </p:txBody>
      </p:sp>
      <p:sp>
        <p:nvSpPr>
          <p:cNvPr id="73" name="Rectangle 72">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6888" y="2432305"/>
            <a:ext cx="5292501"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a:extLst>
              <a:ext uri="{FF2B5EF4-FFF2-40B4-BE49-F238E27FC236}">
                <a16:creationId xmlns:a16="http://schemas.microsoft.com/office/drawing/2014/main" id="{985AB472-A0B2-4E6C-961E-BC00DE18704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5058" y="3095781"/>
            <a:ext cx="4934932" cy="2775898"/>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93B4DE5-08BF-493C-8B21-39A169A6F139}"/>
              </a:ext>
            </a:extLst>
          </p:cNvPr>
          <p:cNvSpPr>
            <a:spLocks noGrp="1"/>
          </p:cNvSpPr>
          <p:nvPr>
            <p:ph idx="1"/>
          </p:nvPr>
        </p:nvSpPr>
        <p:spPr>
          <a:xfrm>
            <a:off x="6021989" y="917725"/>
            <a:ext cx="2568554" cy="4852362"/>
          </a:xfrm>
        </p:spPr>
        <p:txBody>
          <a:bodyPr anchor="ctr">
            <a:normAutofit/>
          </a:bodyPr>
          <a:lstStyle/>
          <a:p>
            <a:r>
              <a:rPr lang="en-US" sz="1700" baseline="30000" dirty="0">
                <a:solidFill>
                  <a:srgbClr val="FFFFFF"/>
                </a:solidFill>
              </a:rPr>
              <a:t>16 </a:t>
            </a:r>
            <a:r>
              <a:rPr lang="en-US" sz="1700" dirty="0">
                <a:solidFill>
                  <a:srgbClr val="FFFFFF"/>
                </a:solidFill>
              </a:rPr>
              <a:t>So Daniel went in and asked the king to give him time, that he might tell the king the interpretation. </a:t>
            </a:r>
          </a:p>
        </p:txBody>
      </p:sp>
    </p:spTree>
    <p:extLst>
      <p:ext uri="{BB962C8B-B14F-4D97-AF65-F5344CB8AC3E}">
        <p14:creationId xmlns:p14="http://schemas.microsoft.com/office/powerpoint/2010/main" val="1298914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21732"/>
            <a:ext cx="5293730" cy="1964266"/>
          </a:xfrm>
          <a:prstGeom prst="rect">
            <a:avLst/>
          </a:prstGeom>
          <a:solidFill>
            <a:srgbClr val="7D6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D0166A-0BDC-4CBC-85EB-A5961BBF20A5}"/>
              </a:ext>
            </a:extLst>
          </p:cNvPr>
          <p:cNvSpPr>
            <a:spLocks noGrp="1"/>
          </p:cNvSpPr>
          <p:nvPr>
            <p:ph type="title"/>
          </p:nvPr>
        </p:nvSpPr>
        <p:spPr>
          <a:xfrm>
            <a:off x="393192" y="516804"/>
            <a:ext cx="4945641" cy="1625210"/>
          </a:xfrm>
        </p:spPr>
        <p:txBody>
          <a:bodyPr>
            <a:normAutofit/>
          </a:bodyPr>
          <a:lstStyle/>
          <a:p>
            <a:r>
              <a:rPr lang="en-US" sz="2400" b="1">
                <a:solidFill>
                  <a:srgbClr val="FFFFFF"/>
                </a:solidFill>
              </a:rPr>
              <a:t>Daniel tells his friends he is going to interpret the dream and they should pray God spare their lives (vs 17-18)</a:t>
            </a:r>
          </a:p>
        </p:txBody>
      </p:sp>
      <p:sp>
        <p:nvSpPr>
          <p:cNvPr id="73" name="Rectangle 72">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6888" y="2432305"/>
            <a:ext cx="5292501"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a:extLst>
              <a:ext uri="{FF2B5EF4-FFF2-40B4-BE49-F238E27FC236}">
                <a16:creationId xmlns:a16="http://schemas.microsoft.com/office/drawing/2014/main" id="{985AB472-A0B2-4E6C-961E-BC00DE18704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5058" y="3095781"/>
            <a:ext cx="4934932" cy="2775898"/>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93B4DE5-08BF-493C-8B21-39A169A6F139}"/>
              </a:ext>
            </a:extLst>
          </p:cNvPr>
          <p:cNvSpPr>
            <a:spLocks noGrp="1"/>
          </p:cNvSpPr>
          <p:nvPr>
            <p:ph idx="1"/>
          </p:nvPr>
        </p:nvSpPr>
        <p:spPr>
          <a:xfrm>
            <a:off x="6021989" y="917725"/>
            <a:ext cx="2568554" cy="4852362"/>
          </a:xfrm>
        </p:spPr>
        <p:txBody>
          <a:bodyPr anchor="ctr">
            <a:normAutofit/>
          </a:bodyPr>
          <a:lstStyle/>
          <a:p>
            <a:r>
              <a:rPr lang="en-US" sz="1700" baseline="30000" dirty="0">
                <a:solidFill>
                  <a:srgbClr val="FFFFFF"/>
                </a:solidFill>
              </a:rPr>
              <a:t>17 </a:t>
            </a:r>
            <a:r>
              <a:rPr lang="en-US" sz="1700" dirty="0">
                <a:solidFill>
                  <a:srgbClr val="FFFFFF"/>
                </a:solidFill>
              </a:rPr>
              <a:t>Then Daniel went to his house, and made the decision known to Hananiah, </a:t>
            </a:r>
            <a:r>
              <a:rPr lang="en-US" sz="1700" dirty="0" err="1">
                <a:solidFill>
                  <a:srgbClr val="FFFFFF"/>
                </a:solidFill>
              </a:rPr>
              <a:t>Mishael</a:t>
            </a:r>
            <a:r>
              <a:rPr lang="en-US" sz="1700" dirty="0">
                <a:solidFill>
                  <a:srgbClr val="FFFFFF"/>
                </a:solidFill>
              </a:rPr>
              <a:t>, and Azariah, his companions,</a:t>
            </a:r>
          </a:p>
          <a:p>
            <a:r>
              <a:rPr lang="en-US" sz="1700" dirty="0">
                <a:solidFill>
                  <a:srgbClr val="FFFFFF"/>
                </a:solidFill>
              </a:rPr>
              <a:t> </a:t>
            </a:r>
            <a:r>
              <a:rPr lang="en-US" sz="1700" baseline="30000" dirty="0">
                <a:solidFill>
                  <a:srgbClr val="FFFFFF"/>
                </a:solidFill>
              </a:rPr>
              <a:t>18 </a:t>
            </a:r>
            <a:r>
              <a:rPr lang="en-US" sz="1700" dirty="0">
                <a:solidFill>
                  <a:srgbClr val="FFFFFF"/>
                </a:solidFill>
              </a:rPr>
              <a:t>that they might seek mercies from the God of heaven concerning this secret, so that Daniel and his companions might not perish with the rest of the wise </a:t>
            </a:r>
            <a:r>
              <a:rPr lang="en-US" sz="1700" i="1" dirty="0">
                <a:solidFill>
                  <a:srgbClr val="FFFFFF"/>
                </a:solidFill>
              </a:rPr>
              <a:t>men</a:t>
            </a:r>
            <a:r>
              <a:rPr lang="en-US" sz="1700" dirty="0">
                <a:solidFill>
                  <a:srgbClr val="FFFFFF"/>
                </a:solidFill>
              </a:rPr>
              <a:t> of Babylon. </a:t>
            </a:r>
          </a:p>
        </p:txBody>
      </p:sp>
    </p:spTree>
    <p:extLst>
      <p:ext uri="{BB962C8B-B14F-4D97-AF65-F5344CB8AC3E}">
        <p14:creationId xmlns:p14="http://schemas.microsoft.com/office/powerpoint/2010/main" val="1028615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21732"/>
            <a:ext cx="5293730" cy="1964266"/>
          </a:xfrm>
          <a:prstGeom prst="rect">
            <a:avLst/>
          </a:prstGeom>
          <a:solidFill>
            <a:srgbClr val="7D6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D0166A-0BDC-4CBC-85EB-A5961BBF20A5}"/>
              </a:ext>
            </a:extLst>
          </p:cNvPr>
          <p:cNvSpPr>
            <a:spLocks noGrp="1"/>
          </p:cNvSpPr>
          <p:nvPr>
            <p:ph type="title"/>
          </p:nvPr>
        </p:nvSpPr>
        <p:spPr>
          <a:xfrm>
            <a:off x="393192" y="516804"/>
            <a:ext cx="4945641" cy="1625210"/>
          </a:xfrm>
        </p:spPr>
        <p:txBody>
          <a:bodyPr>
            <a:normAutofit/>
          </a:bodyPr>
          <a:lstStyle/>
          <a:p>
            <a:r>
              <a:rPr lang="en-US" sz="2800" b="1">
                <a:solidFill>
                  <a:srgbClr val="FFFFFF"/>
                </a:solidFill>
              </a:rPr>
              <a:t>Daniel praises God and thanks him for revealing the dream and its interpretation (vs 19-23)</a:t>
            </a:r>
          </a:p>
        </p:txBody>
      </p:sp>
      <p:sp>
        <p:nvSpPr>
          <p:cNvPr id="73" name="Rectangle 72">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6888" y="2432305"/>
            <a:ext cx="5292501"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a:extLst>
              <a:ext uri="{FF2B5EF4-FFF2-40B4-BE49-F238E27FC236}">
                <a16:creationId xmlns:a16="http://schemas.microsoft.com/office/drawing/2014/main" id="{985AB472-A0B2-4E6C-961E-BC00DE18704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5058" y="3095781"/>
            <a:ext cx="4934932" cy="2775898"/>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93B4DE5-08BF-493C-8B21-39A169A6F139}"/>
              </a:ext>
            </a:extLst>
          </p:cNvPr>
          <p:cNvSpPr>
            <a:spLocks noGrp="1"/>
          </p:cNvSpPr>
          <p:nvPr>
            <p:ph idx="1"/>
          </p:nvPr>
        </p:nvSpPr>
        <p:spPr>
          <a:xfrm>
            <a:off x="6021989" y="917725"/>
            <a:ext cx="2568554" cy="4852362"/>
          </a:xfrm>
        </p:spPr>
        <p:txBody>
          <a:bodyPr anchor="ctr">
            <a:normAutofit/>
          </a:bodyPr>
          <a:lstStyle/>
          <a:p>
            <a:r>
              <a:rPr lang="en-US" sz="1700" baseline="30000" dirty="0">
                <a:solidFill>
                  <a:srgbClr val="FFFFFF"/>
                </a:solidFill>
              </a:rPr>
              <a:t>19 </a:t>
            </a:r>
            <a:r>
              <a:rPr lang="en-US" sz="1700" dirty="0">
                <a:solidFill>
                  <a:srgbClr val="FFFFFF"/>
                </a:solidFill>
              </a:rPr>
              <a:t>Then the secret was revealed to Daniel in a night vision. So Daniel blessed the God of heaven….</a:t>
            </a:r>
          </a:p>
          <a:p>
            <a:r>
              <a:rPr lang="en-US" sz="1700" baseline="30000" dirty="0">
                <a:solidFill>
                  <a:srgbClr val="FFFFFF"/>
                </a:solidFill>
              </a:rPr>
              <a:t> 23 </a:t>
            </a:r>
            <a:r>
              <a:rPr lang="en-US" sz="1700" dirty="0">
                <a:solidFill>
                  <a:srgbClr val="FFFFFF"/>
                </a:solidFill>
              </a:rPr>
              <a:t>“I thank You and praise You,</a:t>
            </a:r>
            <a:br>
              <a:rPr lang="en-US" sz="1700" dirty="0">
                <a:solidFill>
                  <a:srgbClr val="FFFFFF"/>
                </a:solidFill>
              </a:rPr>
            </a:br>
            <a:r>
              <a:rPr lang="en-US" sz="1700" dirty="0">
                <a:solidFill>
                  <a:srgbClr val="FFFFFF"/>
                </a:solidFill>
              </a:rPr>
              <a:t>O God of my fathers;</a:t>
            </a:r>
            <a:br>
              <a:rPr lang="en-US" sz="1700" dirty="0">
                <a:solidFill>
                  <a:srgbClr val="FFFFFF"/>
                </a:solidFill>
              </a:rPr>
            </a:br>
            <a:r>
              <a:rPr lang="en-US" sz="1700" dirty="0">
                <a:solidFill>
                  <a:srgbClr val="FFFFFF"/>
                </a:solidFill>
              </a:rPr>
              <a:t>You have given me wisdom and might,</a:t>
            </a:r>
            <a:br>
              <a:rPr lang="en-US" sz="1700" dirty="0">
                <a:solidFill>
                  <a:srgbClr val="FFFFFF"/>
                </a:solidFill>
              </a:rPr>
            </a:br>
            <a:r>
              <a:rPr lang="en-US" sz="1700" dirty="0">
                <a:solidFill>
                  <a:srgbClr val="FFFFFF"/>
                </a:solidFill>
              </a:rPr>
              <a:t>And have now made known to me what we asked of You,</a:t>
            </a:r>
            <a:br>
              <a:rPr lang="en-US" sz="1700" dirty="0">
                <a:solidFill>
                  <a:srgbClr val="FFFFFF"/>
                </a:solidFill>
              </a:rPr>
            </a:br>
            <a:r>
              <a:rPr lang="en-US" sz="1700" dirty="0">
                <a:solidFill>
                  <a:srgbClr val="FFFFFF"/>
                </a:solidFill>
              </a:rPr>
              <a:t>For You have made known to us the king’s demand.”</a:t>
            </a:r>
          </a:p>
          <a:p>
            <a:endParaRPr lang="en-US" sz="1700" dirty="0">
              <a:solidFill>
                <a:srgbClr val="FFFFFF"/>
              </a:solidFill>
            </a:endParaRPr>
          </a:p>
        </p:txBody>
      </p:sp>
    </p:spTree>
    <p:extLst>
      <p:ext uri="{BB962C8B-B14F-4D97-AF65-F5344CB8AC3E}">
        <p14:creationId xmlns:p14="http://schemas.microsoft.com/office/powerpoint/2010/main" val="1428334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21732"/>
            <a:ext cx="5293730" cy="1964266"/>
          </a:xfrm>
          <a:prstGeom prst="rect">
            <a:avLst/>
          </a:prstGeom>
          <a:solidFill>
            <a:srgbClr val="7D6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D0166A-0BDC-4CBC-85EB-A5961BBF20A5}"/>
              </a:ext>
            </a:extLst>
          </p:cNvPr>
          <p:cNvSpPr>
            <a:spLocks noGrp="1"/>
          </p:cNvSpPr>
          <p:nvPr>
            <p:ph type="title"/>
          </p:nvPr>
        </p:nvSpPr>
        <p:spPr>
          <a:xfrm>
            <a:off x="393192" y="516804"/>
            <a:ext cx="4945641" cy="1625210"/>
          </a:xfrm>
        </p:spPr>
        <p:txBody>
          <a:bodyPr>
            <a:normAutofit/>
          </a:bodyPr>
          <a:lstStyle/>
          <a:p>
            <a:r>
              <a:rPr lang="en-US" sz="2800" b="1">
                <a:solidFill>
                  <a:srgbClr val="FFFFFF"/>
                </a:solidFill>
              </a:rPr>
              <a:t>Daniel reveals the dream to the king advising no man could have</a:t>
            </a:r>
            <a:br>
              <a:rPr lang="en-US" sz="2800" b="1">
                <a:solidFill>
                  <a:srgbClr val="FFFFFF"/>
                </a:solidFill>
              </a:rPr>
            </a:br>
            <a:r>
              <a:rPr lang="en-US" sz="2800" b="1">
                <a:solidFill>
                  <a:srgbClr val="FFFFFF"/>
                </a:solidFill>
              </a:rPr>
              <a:t> (vs 27-28)</a:t>
            </a:r>
          </a:p>
        </p:txBody>
      </p:sp>
      <p:sp>
        <p:nvSpPr>
          <p:cNvPr id="73" name="Rectangle 72">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6888" y="2432305"/>
            <a:ext cx="5292501"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a:extLst>
              <a:ext uri="{FF2B5EF4-FFF2-40B4-BE49-F238E27FC236}">
                <a16:creationId xmlns:a16="http://schemas.microsoft.com/office/drawing/2014/main" id="{985AB472-A0B2-4E6C-961E-BC00DE18704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5058" y="3095781"/>
            <a:ext cx="4934932" cy="2775898"/>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93B4DE5-08BF-493C-8B21-39A169A6F139}"/>
              </a:ext>
            </a:extLst>
          </p:cNvPr>
          <p:cNvSpPr>
            <a:spLocks noGrp="1"/>
          </p:cNvSpPr>
          <p:nvPr>
            <p:ph idx="1"/>
          </p:nvPr>
        </p:nvSpPr>
        <p:spPr>
          <a:xfrm>
            <a:off x="6021989" y="917725"/>
            <a:ext cx="2568554" cy="4852362"/>
          </a:xfrm>
        </p:spPr>
        <p:txBody>
          <a:bodyPr anchor="ctr">
            <a:normAutofit/>
          </a:bodyPr>
          <a:lstStyle/>
          <a:p>
            <a:r>
              <a:rPr lang="en-US" sz="1700" baseline="30000" dirty="0">
                <a:solidFill>
                  <a:srgbClr val="FFFFFF"/>
                </a:solidFill>
              </a:rPr>
              <a:t>27 </a:t>
            </a:r>
            <a:r>
              <a:rPr lang="en-US" sz="1700" dirty="0">
                <a:solidFill>
                  <a:srgbClr val="FFFFFF"/>
                </a:solidFill>
              </a:rPr>
              <a:t>Daniel answered in the presence of the king, and said, “The secret which the king has demanded, the wise </a:t>
            </a:r>
            <a:r>
              <a:rPr lang="en-US" sz="1700" i="1" dirty="0">
                <a:solidFill>
                  <a:srgbClr val="FFFFFF"/>
                </a:solidFill>
              </a:rPr>
              <a:t>men,</a:t>
            </a:r>
            <a:r>
              <a:rPr lang="en-US" sz="1700" dirty="0">
                <a:solidFill>
                  <a:srgbClr val="FFFFFF"/>
                </a:solidFill>
              </a:rPr>
              <a:t> the astrologers, the magicians, and the soothsayers cannot declare to the king. </a:t>
            </a:r>
          </a:p>
          <a:p>
            <a:r>
              <a:rPr lang="en-US" sz="1700" baseline="30000" dirty="0">
                <a:solidFill>
                  <a:srgbClr val="FFFFFF"/>
                </a:solidFill>
              </a:rPr>
              <a:t>28 </a:t>
            </a:r>
            <a:r>
              <a:rPr lang="en-US" sz="1700" dirty="0">
                <a:solidFill>
                  <a:srgbClr val="FFFFFF"/>
                </a:solidFill>
              </a:rPr>
              <a:t>But there is a God in heaven who reveals secrets, and He has made known to King Nebuchadnezzar what will be in the latter days. Your dream, and the visions of your head upon your bed, were these: </a:t>
            </a:r>
          </a:p>
        </p:txBody>
      </p:sp>
    </p:spTree>
    <p:extLst>
      <p:ext uri="{BB962C8B-B14F-4D97-AF65-F5344CB8AC3E}">
        <p14:creationId xmlns:p14="http://schemas.microsoft.com/office/powerpoint/2010/main" val="2447533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21732"/>
            <a:ext cx="5293730" cy="1964266"/>
          </a:xfrm>
          <a:prstGeom prst="rect">
            <a:avLst/>
          </a:prstGeom>
          <a:solidFill>
            <a:srgbClr val="7D6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D0166A-0BDC-4CBC-85EB-A5961BBF20A5}"/>
              </a:ext>
            </a:extLst>
          </p:cNvPr>
          <p:cNvSpPr>
            <a:spLocks noGrp="1"/>
          </p:cNvSpPr>
          <p:nvPr>
            <p:ph type="title"/>
          </p:nvPr>
        </p:nvSpPr>
        <p:spPr>
          <a:xfrm>
            <a:off x="393192" y="516804"/>
            <a:ext cx="4945641" cy="1625210"/>
          </a:xfrm>
        </p:spPr>
        <p:txBody>
          <a:bodyPr>
            <a:normAutofit/>
          </a:bodyPr>
          <a:lstStyle/>
          <a:p>
            <a:r>
              <a:rPr lang="en-US" sz="3700" b="1">
                <a:solidFill>
                  <a:srgbClr val="FFFFFF"/>
                </a:solidFill>
              </a:rPr>
              <a:t>Daniel reveals the interpretation of the dream (vs 36-45)</a:t>
            </a:r>
          </a:p>
        </p:txBody>
      </p:sp>
      <p:sp>
        <p:nvSpPr>
          <p:cNvPr id="73" name="Rectangle 72">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6888" y="2432305"/>
            <a:ext cx="5292501"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a:extLst>
              <a:ext uri="{FF2B5EF4-FFF2-40B4-BE49-F238E27FC236}">
                <a16:creationId xmlns:a16="http://schemas.microsoft.com/office/drawing/2014/main" id="{985AB472-A0B2-4E6C-961E-BC00DE18704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5058" y="3095781"/>
            <a:ext cx="4934932" cy="2775898"/>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93B4DE5-08BF-493C-8B21-39A169A6F139}"/>
              </a:ext>
            </a:extLst>
          </p:cNvPr>
          <p:cNvSpPr>
            <a:spLocks noGrp="1"/>
          </p:cNvSpPr>
          <p:nvPr>
            <p:ph idx="1"/>
          </p:nvPr>
        </p:nvSpPr>
        <p:spPr>
          <a:xfrm>
            <a:off x="6021989" y="917725"/>
            <a:ext cx="2568554" cy="4852362"/>
          </a:xfrm>
        </p:spPr>
        <p:txBody>
          <a:bodyPr anchor="ctr">
            <a:normAutofit/>
          </a:bodyPr>
          <a:lstStyle/>
          <a:p>
            <a:r>
              <a:rPr lang="en-US" sz="1700" baseline="30000" dirty="0">
                <a:solidFill>
                  <a:srgbClr val="FFFFFF"/>
                </a:solidFill>
              </a:rPr>
              <a:t>36 </a:t>
            </a:r>
            <a:r>
              <a:rPr lang="en-US" sz="1700" dirty="0">
                <a:solidFill>
                  <a:srgbClr val="FFFFFF"/>
                </a:solidFill>
              </a:rPr>
              <a:t>“This </a:t>
            </a:r>
            <a:r>
              <a:rPr lang="en-US" sz="1700" i="1" dirty="0">
                <a:solidFill>
                  <a:srgbClr val="FFFFFF"/>
                </a:solidFill>
              </a:rPr>
              <a:t>is</a:t>
            </a:r>
            <a:r>
              <a:rPr lang="en-US" sz="1700" dirty="0">
                <a:solidFill>
                  <a:srgbClr val="FFFFFF"/>
                </a:solidFill>
              </a:rPr>
              <a:t> the dream. Now we will tell the interpretation of it before the king…The dream is certain, and its interpretation is sure.”</a:t>
            </a:r>
          </a:p>
        </p:txBody>
      </p:sp>
    </p:spTree>
    <p:extLst>
      <p:ext uri="{BB962C8B-B14F-4D97-AF65-F5344CB8AC3E}">
        <p14:creationId xmlns:p14="http://schemas.microsoft.com/office/powerpoint/2010/main" val="127378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21732"/>
            <a:ext cx="5293730" cy="1964266"/>
          </a:xfrm>
          <a:prstGeom prst="rect">
            <a:avLst/>
          </a:prstGeom>
          <a:solidFill>
            <a:srgbClr val="7D6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D0166A-0BDC-4CBC-85EB-A5961BBF20A5}"/>
              </a:ext>
            </a:extLst>
          </p:cNvPr>
          <p:cNvSpPr>
            <a:spLocks noGrp="1"/>
          </p:cNvSpPr>
          <p:nvPr>
            <p:ph type="title"/>
          </p:nvPr>
        </p:nvSpPr>
        <p:spPr>
          <a:xfrm>
            <a:off x="393192" y="516804"/>
            <a:ext cx="4945641" cy="1625210"/>
          </a:xfrm>
        </p:spPr>
        <p:txBody>
          <a:bodyPr>
            <a:normAutofit/>
          </a:bodyPr>
          <a:lstStyle/>
          <a:p>
            <a:r>
              <a:rPr lang="en-US" sz="2800" b="1">
                <a:solidFill>
                  <a:srgbClr val="FFFFFF"/>
                </a:solidFill>
              </a:rPr>
              <a:t>The king honors the God of Daniel for revealing his dream and promotes Daniel (vs 47-48)</a:t>
            </a:r>
          </a:p>
        </p:txBody>
      </p:sp>
      <p:sp>
        <p:nvSpPr>
          <p:cNvPr id="73" name="Rectangle 72">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6888" y="2432305"/>
            <a:ext cx="5292501"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a:extLst>
              <a:ext uri="{FF2B5EF4-FFF2-40B4-BE49-F238E27FC236}">
                <a16:creationId xmlns:a16="http://schemas.microsoft.com/office/drawing/2014/main" id="{985AB472-A0B2-4E6C-961E-BC00DE18704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5058" y="3095781"/>
            <a:ext cx="4934932" cy="2775898"/>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93B4DE5-08BF-493C-8B21-39A169A6F139}"/>
              </a:ext>
            </a:extLst>
          </p:cNvPr>
          <p:cNvSpPr>
            <a:spLocks noGrp="1"/>
          </p:cNvSpPr>
          <p:nvPr>
            <p:ph idx="1"/>
          </p:nvPr>
        </p:nvSpPr>
        <p:spPr>
          <a:xfrm>
            <a:off x="6021989" y="917725"/>
            <a:ext cx="2568554" cy="4852362"/>
          </a:xfrm>
        </p:spPr>
        <p:txBody>
          <a:bodyPr anchor="ctr">
            <a:normAutofit/>
          </a:bodyPr>
          <a:lstStyle/>
          <a:p>
            <a:r>
              <a:rPr lang="en-US" sz="1700" baseline="30000" dirty="0">
                <a:solidFill>
                  <a:srgbClr val="FFFFFF"/>
                </a:solidFill>
              </a:rPr>
              <a:t>47 </a:t>
            </a:r>
            <a:r>
              <a:rPr lang="en-US" sz="1700" dirty="0">
                <a:solidFill>
                  <a:srgbClr val="FFFFFF"/>
                </a:solidFill>
              </a:rPr>
              <a:t>The king answered Daniel, and said, “Truly your God </a:t>
            </a:r>
            <a:r>
              <a:rPr lang="en-US" sz="1700" i="1" dirty="0">
                <a:solidFill>
                  <a:srgbClr val="FFFFFF"/>
                </a:solidFill>
              </a:rPr>
              <a:t>is</a:t>
            </a:r>
            <a:r>
              <a:rPr lang="en-US" sz="1700" dirty="0">
                <a:solidFill>
                  <a:srgbClr val="FFFFFF"/>
                </a:solidFill>
              </a:rPr>
              <a:t> the God of gods, the Lord of kings, and a revealer of secrets, since you could reveal this secret.” </a:t>
            </a:r>
          </a:p>
          <a:p>
            <a:r>
              <a:rPr lang="en-US" sz="1700" baseline="30000" dirty="0">
                <a:solidFill>
                  <a:srgbClr val="FFFFFF"/>
                </a:solidFill>
              </a:rPr>
              <a:t>48 </a:t>
            </a:r>
            <a:r>
              <a:rPr lang="en-US" sz="1700" dirty="0">
                <a:solidFill>
                  <a:srgbClr val="FFFFFF"/>
                </a:solidFill>
              </a:rPr>
              <a:t>Then the king promoted Daniel and gave him many great gifts; and he made him ruler over the whole province of Babylon, and chief administrator over all the wise </a:t>
            </a:r>
            <a:r>
              <a:rPr lang="en-US" sz="1700" i="1" dirty="0">
                <a:solidFill>
                  <a:srgbClr val="FFFFFF"/>
                </a:solidFill>
              </a:rPr>
              <a:t>men</a:t>
            </a:r>
            <a:r>
              <a:rPr lang="en-US" sz="1700" dirty="0">
                <a:solidFill>
                  <a:srgbClr val="FFFFFF"/>
                </a:solidFill>
              </a:rPr>
              <a:t> of Babylon</a:t>
            </a:r>
          </a:p>
        </p:txBody>
      </p:sp>
    </p:spTree>
    <p:extLst>
      <p:ext uri="{BB962C8B-B14F-4D97-AF65-F5344CB8AC3E}">
        <p14:creationId xmlns:p14="http://schemas.microsoft.com/office/powerpoint/2010/main" val="213553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21732"/>
            <a:ext cx="5293730" cy="1964266"/>
          </a:xfrm>
          <a:prstGeom prst="rect">
            <a:avLst/>
          </a:prstGeom>
          <a:solidFill>
            <a:srgbClr val="7D6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D0166A-0BDC-4CBC-85EB-A5961BBF20A5}"/>
              </a:ext>
            </a:extLst>
          </p:cNvPr>
          <p:cNvSpPr>
            <a:spLocks noGrp="1"/>
          </p:cNvSpPr>
          <p:nvPr>
            <p:ph type="title"/>
          </p:nvPr>
        </p:nvSpPr>
        <p:spPr>
          <a:xfrm>
            <a:off x="393192" y="516804"/>
            <a:ext cx="4945641" cy="1625210"/>
          </a:xfrm>
        </p:spPr>
        <p:txBody>
          <a:bodyPr>
            <a:normAutofit/>
          </a:bodyPr>
          <a:lstStyle/>
          <a:p>
            <a:r>
              <a:rPr lang="en-US" sz="3700" b="1">
                <a:solidFill>
                  <a:srgbClr val="FFFFFF"/>
                </a:solidFill>
              </a:rPr>
              <a:t>Daniel petitions the king on behalf of his friends (vs 49)</a:t>
            </a:r>
          </a:p>
        </p:txBody>
      </p:sp>
      <p:sp>
        <p:nvSpPr>
          <p:cNvPr id="73" name="Rectangle 72">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6888" y="2432305"/>
            <a:ext cx="5292501"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a:extLst>
              <a:ext uri="{FF2B5EF4-FFF2-40B4-BE49-F238E27FC236}">
                <a16:creationId xmlns:a16="http://schemas.microsoft.com/office/drawing/2014/main" id="{985AB472-A0B2-4E6C-961E-BC00DE18704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5058" y="3095781"/>
            <a:ext cx="4934932" cy="2775898"/>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93B4DE5-08BF-493C-8B21-39A169A6F139}"/>
              </a:ext>
            </a:extLst>
          </p:cNvPr>
          <p:cNvSpPr>
            <a:spLocks noGrp="1"/>
          </p:cNvSpPr>
          <p:nvPr>
            <p:ph idx="1"/>
          </p:nvPr>
        </p:nvSpPr>
        <p:spPr>
          <a:xfrm>
            <a:off x="6021989" y="917725"/>
            <a:ext cx="2568554" cy="4852362"/>
          </a:xfrm>
        </p:spPr>
        <p:txBody>
          <a:bodyPr anchor="ctr">
            <a:normAutofit/>
          </a:bodyPr>
          <a:lstStyle/>
          <a:p>
            <a:r>
              <a:rPr lang="en-US" sz="1700" baseline="30000" dirty="0">
                <a:solidFill>
                  <a:srgbClr val="FFFFFF"/>
                </a:solidFill>
              </a:rPr>
              <a:t>49 </a:t>
            </a:r>
            <a:r>
              <a:rPr lang="en-US" sz="1700" dirty="0">
                <a:solidFill>
                  <a:srgbClr val="FFFFFF"/>
                </a:solidFill>
              </a:rPr>
              <a:t>Also Daniel petitioned the king, and he set Shadrach, Meshach, and Abed-Nego over the affairs of the province of Babylon; but Daniel </a:t>
            </a:r>
            <a:r>
              <a:rPr lang="en-US" sz="1700" i="1" dirty="0">
                <a:solidFill>
                  <a:srgbClr val="FFFFFF"/>
                </a:solidFill>
              </a:rPr>
              <a:t>sat</a:t>
            </a:r>
            <a:r>
              <a:rPr lang="en-US" sz="1700" dirty="0">
                <a:solidFill>
                  <a:srgbClr val="FFFFFF"/>
                </a:solidFill>
              </a:rPr>
              <a:t> in the gate of the king.</a:t>
            </a:r>
          </a:p>
        </p:txBody>
      </p:sp>
    </p:spTree>
    <p:extLst>
      <p:ext uri="{BB962C8B-B14F-4D97-AF65-F5344CB8AC3E}">
        <p14:creationId xmlns:p14="http://schemas.microsoft.com/office/powerpoint/2010/main" val="980664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0166A-0BDC-4CBC-85EB-A5961BBF20A5}"/>
              </a:ext>
            </a:extLst>
          </p:cNvPr>
          <p:cNvSpPr>
            <a:spLocks noGrp="1"/>
          </p:cNvSpPr>
          <p:nvPr>
            <p:ph type="title"/>
          </p:nvPr>
        </p:nvSpPr>
        <p:spPr>
          <a:xfrm>
            <a:off x="4874274" y="1337453"/>
            <a:ext cx="3836129" cy="1008731"/>
          </a:xfrm>
        </p:spPr>
        <p:txBody>
          <a:bodyPr>
            <a:normAutofit/>
          </a:bodyPr>
          <a:lstStyle/>
          <a:p>
            <a:r>
              <a:rPr lang="en-US" sz="3000" b="1" dirty="0"/>
              <a:t>How Daniel is able to display fearlessness</a:t>
            </a:r>
          </a:p>
        </p:txBody>
      </p:sp>
      <p:sp>
        <p:nvSpPr>
          <p:cNvPr id="3" name="Content Placeholder 2">
            <a:extLst>
              <a:ext uri="{FF2B5EF4-FFF2-40B4-BE49-F238E27FC236}">
                <a16:creationId xmlns:a16="http://schemas.microsoft.com/office/drawing/2014/main" id="{A93B4DE5-08BF-493C-8B21-39A169A6F139}"/>
              </a:ext>
            </a:extLst>
          </p:cNvPr>
          <p:cNvSpPr>
            <a:spLocks noGrp="1"/>
          </p:cNvSpPr>
          <p:nvPr>
            <p:ph idx="1"/>
          </p:nvPr>
        </p:nvSpPr>
        <p:spPr>
          <a:xfrm>
            <a:off x="4873968" y="2448574"/>
            <a:ext cx="3846580" cy="2829758"/>
          </a:xfrm>
        </p:spPr>
        <p:txBody>
          <a:bodyPr>
            <a:normAutofit/>
          </a:bodyPr>
          <a:lstStyle/>
          <a:p>
            <a:pPr marL="557185" lvl="1" indent="-214303">
              <a:lnSpc>
                <a:spcPct val="107000"/>
              </a:lnSpc>
              <a:spcBef>
                <a:spcPts val="0"/>
              </a:spcBef>
              <a:spcAft>
                <a:spcPts val="600"/>
              </a:spcAft>
              <a:buFont typeface="Courier New" panose="02070309020205020404" pitchFamily="49" charset="0"/>
              <a:buChar char="o"/>
            </a:pPr>
            <a:r>
              <a:rPr lang="en-US" sz="2100" dirty="0">
                <a:latin typeface="Calibri" panose="020F0502020204030204" pitchFamily="34" charset="0"/>
                <a:ea typeface="Calibri" panose="020F0502020204030204" pitchFamily="34" charset="0"/>
                <a:cs typeface="Times New Roman" panose="02020603050405020304" pitchFamily="18" charset="0"/>
              </a:rPr>
              <a:t>Daniel allows God to work through him to answer the king</a:t>
            </a:r>
          </a:p>
          <a:p>
            <a:pPr marL="557185" lvl="1" indent="-214303">
              <a:spcBef>
                <a:spcPts val="0"/>
              </a:spcBef>
              <a:spcAft>
                <a:spcPts val="600"/>
              </a:spcAft>
              <a:buFont typeface="Courier New" panose="02070309020205020404" pitchFamily="49" charset="0"/>
              <a:buChar char="o"/>
            </a:pPr>
            <a:endParaRPr lang="en-US" sz="2100" dirty="0">
              <a:latin typeface="Calibri" panose="020F0502020204030204" pitchFamily="34" charset="0"/>
              <a:ea typeface="Calibri" panose="020F0502020204030204" pitchFamily="34" charset="0"/>
              <a:cs typeface="Times New Roman" panose="02020603050405020304" pitchFamily="18" charset="0"/>
            </a:endParaRPr>
          </a:p>
          <a:p>
            <a:pPr marL="557185" lvl="1" indent="-214303">
              <a:spcBef>
                <a:spcPts val="0"/>
              </a:spcBef>
              <a:spcAft>
                <a:spcPts val="600"/>
              </a:spcAft>
              <a:buFont typeface="Courier New" panose="02070309020205020404" pitchFamily="49" charset="0"/>
              <a:buChar char="o"/>
            </a:pPr>
            <a:r>
              <a:rPr lang="en-US" sz="2100" dirty="0">
                <a:latin typeface="Calibri" panose="020F0502020204030204" pitchFamily="34" charset="0"/>
                <a:ea typeface="Calibri" panose="020F0502020204030204" pitchFamily="34" charset="0"/>
                <a:cs typeface="Times New Roman" panose="02020603050405020304" pitchFamily="18" charset="0"/>
              </a:rPr>
              <a:t>Daniel remembers and seeks benefits for his friends as well</a:t>
            </a:r>
          </a:p>
          <a:p>
            <a:pPr marL="557185" lvl="1" indent="-214303">
              <a:spcBef>
                <a:spcPts val="0"/>
              </a:spcBef>
              <a:spcAft>
                <a:spcPts val="600"/>
              </a:spcAft>
              <a:buFont typeface="Courier New" panose="02070309020205020404" pitchFamily="49" charset="0"/>
              <a:buChar char="o"/>
            </a:pPr>
            <a:endParaRPr lang="en-US" sz="15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Text&#10;&#10;Description automatically generated">
            <a:extLst>
              <a:ext uri="{FF2B5EF4-FFF2-40B4-BE49-F238E27FC236}">
                <a16:creationId xmlns:a16="http://schemas.microsoft.com/office/drawing/2014/main" id="{D5B995E0-9597-44D5-9561-5C6EA9D62B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188" y="1220724"/>
            <a:ext cx="3694176" cy="2077974"/>
          </a:xfrm>
          <a:prstGeom prst="rect">
            <a:avLst/>
          </a:prstGeom>
        </p:spPr>
      </p:pic>
      <p:pic>
        <p:nvPicPr>
          <p:cNvPr id="9" name="Picture 2" descr="Graphical user interface, website&#10;&#10;Description automatically generated">
            <a:extLst>
              <a:ext uri="{FF2B5EF4-FFF2-40B4-BE49-F238E27FC236}">
                <a16:creationId xmlns:a16="http://schemas.microsoft.com/office/drawing/2014/main" id="{82B5CDB1-BF61-42E6-B959-68218B40E41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61188" y="3442715"/>
            <a:ext cx="3694176" cy="2077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94902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E7766714-79C6-4EED-82ED-3CFD799ABADC}"/>
              </a:ext>
            </a:extLst>
          </p:cNvPr>
          <p:cNvSpPr>
            <a:spLocks noGrp="1"/>
          </p:cNvSpPr>
          <p:nvPr>
            <p:ph type="title"/>
          </p:nvPr>
        </p:nvSpPr>
        <p:spPr>
          <a:xfrm>
            <a:off x="1799425" y="2073715"/>
            <a:ext cx="5201819" cy="2993042"/>
          </a:xfrm>
        </p:spPr>
        <p:txBody>
          <a:bodyPr vert="horz" lIns="91440" tIns="45720" rIns="91440" bIns="45720" rtlCol="0" anchor="ctr">
            <a:normAutofit/>
          </a:bodyPr>
          <a:lstStyle/>
          <a:p>
            <a:pPr algn="ctr"/>
            <a:r>
              <a:rPr lang="en-US" sz="6500" kern="1200" dirty="0">
                <a:solidFill>
                  <a:schemeClr val="bg1"/>
                </a:solidFill>
                <a:latin typeface="+mj-lt"/>
                <a:ea typeface="+mj-ea"/>
                <a:cs typeface="+mj-cs"/>
              </a:rPr>
              <a:t>Chapter 1: </a:t>
            </a:r>
            <a:br>
              <a:rPr lang="en-US" sz="6500" kern="1200" dirty="0">
                <a:solidFill>
                  <a:schemeClr val="bg1"/>
                </a:solidFill>
                <a:latin typeface="+mj-lt"/>
                <a:ea typeface="+mj-ea"/>
                <a:cs typeface="+mj-cs"/>
              </a:rPr>
            </a:br>
            <a:r>
              <a:rPr lang="en-US" sz="6500" kern="1200" dirty="0">
                <a:solidFill>
                  <a:schemeClr val="bg1"/>
                </a:solidFill>
                <a:latin typeface="+mj-lt"/>
                <a:ea typeface="+mj-ea"/>
                <a:cs typeface="+mj-cs"/>
              </a:rPr>
              <a:t>Daniel Taken Into Captivity</a:t>
            </a:r>
          </a:p>
        </p:txBody>
      </p:sp>
      <p:sp>
        <p:nvSpPr>
          <p:cNvPr id="9" name="Rectangle 8">
            <a:extLst>
              <a:ext uri="{FF2B5EF4-FFF2-40B4-BE49-F238E27FC236}">
                <a16:creationId xmlns:a16="http://schemas.microsoft.com/office/drawing/2014/main" id="{81BD432D-FAB3-4B5D-BF27-4DA7C75B3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654" y="115193"/>
            <a:ext cx="8954691"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E6D6B450-4278-45B8-88C7-C061710E3C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799424" y="1883640"/>
            <a:ext cx="520182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4234A4C-A256-4139-A5F4-27078F0D67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799424" y="5066757"/>
            <a:ext cx="520182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0337455"/>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E7766714-79C6-4EED-82ED-3CFD799ABADC}"/>
              </a:ext>
            </a:extLst>
          </p:cNvPr>
          <p:cNvSpPr>
            <a:spLocks noGrp="1"/>
          </p:cNvSpPr>
          <p:nvPr>
            <p:ph type="title"/>
          </p:nvPr>
        </p:nvSpPr>
        <p:spPr>
          <a:xfrm>
            <a:off x="1799425" y="2073715"/>
            <a:ext cx="5201819" cy="2993042"/>
          </a:xfrm>
        </p:spPr>
        <p:txBody>
          <a:bodyPr vert="horz" lIns="91440" tIns="45720" rIns="91440" bIns="45720" rtlCol="0" anchor="ctr">
            <a:normAutofit/>
          </a:bodyPr>
          <a:lstStyle/>
          <a:p>
            <a:pPr algn="ctr"/>
            <a:r>
              <a:rPr lang="en-US" sz="5400" kern="1200" dirty="0">
                <a:solidFill>
                  <a:schemeClr val="bg1"/>
                </a:solidFill>
                <a:latin typeface="+mj-lt"/>
                <a:ea typeface="+mj-ea"/>
                <a:cs typeface="+mj-cs"/>
              </a:rPr>
              <a:t>Chapter 3: </a:t>
            </a:r>
            <a:br>
              <a:rPr lang="en-US" sz="5400" kern="1200" dirty="0">
                <a:solidFill>
                  <a:schemeClr val="bg1"/>
                </a:solidFill>
                <a:latin typeface="+mj-lt"/>
                <a:ea typeface="+mj-ea"/>
                <a:cs typeface="+mj-cs"/>
              </a:rPr>
            </a:br>
            <a:r>
              <a:rPr lang="en-US" sz="5400" b="1" kern="1200" dirty="0">
                <a:solidFill>
                  <a:schemeClr val="bg1"/>
                </a:solidFill>
                <a:latin typeface="+mj-lt"/>
                <a:ea typeface="+mj-ea"/>
                <a:cs typeface="+mj-cs"/>
              </a:rPr>
              <a:t>Daniel’s Faithful Friends</a:t>
            </a:r>
            <a:endParaRPr lang="en-US" sz="5400" kern="1200" dirty="0">
              <a:solidFill>
                <a:schemeClr val="bg1"/>
              </a:solidFill>
              <a:latin typeface="+mj-lt"/>
              <a:ea typeface="+mj-ea"/>
              <a:cs typeface="+mj-cs"/>
            </a:endParaRPr>
          </a:p>
        </p:txBody>
      </p:sp>
      <p:sp>
        <p:nvSpPr>
          <p:cNvPr id="9" name="Rectangle 8">
            <a:extLst>
              <a:ext uri="{FF2B5EF4-FFF2-40B4-BE49-F238E27FC236}">
                <a16:creationId xmlns:a16="http://schemas.microsoft.com/office/drawing/2014/main" id="{81BD432D-FAB3-4B5D-BF27-4DA7C75B3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654" y="115193"/>
            <a:ext cx="8954691"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E6D6B450-4278-45B8-88C7-C061710E3C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799424" y="1883640"/>
            <a:ext cx="520182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4234A4C-A256-4139-A5F4-27078F0D67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799424" y="5066757"/>
            <a:ext cx="520182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418536"/>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0166A-0BDC-4CBC-85EB-A5961BBF20A5}"/>
              </a:ext>
            </a:extLst>
          </p:cNvPr>
          <p:cNvSpPr>
            <a:spLocks noGrp="1"/>
          </p:cNvSpPr>
          <p:nvPr>
            <p:ph type="title"/>
          </p:nvPr>
        </p:nvSpPr>
        <p:spPr>
          <a:xfrm>
            <a:off x="4874274" y="1337453"/>
            <a:ext cx="3836129" cy="1008731"/>
          </a:xfrm>
        </p:spPr>
        <p:txBody>
          <a:bodyPr>
            <a:noAutofit/>
          </a:bodyPr>
          <a:lstStyle/>
          <a:p>
            <a:r>
              <a:rPr lang="en-US" sz="3000" b="1" dirty="0"/>
              <a:t>How Daniel is able to display fearlessness</a:t>
            </a:r>
          </a:p>
        </p:txBody>
      </p:sp>
      <p:sp>
        <p:nvSpPr>
          <p:cNvPr id="3" name="Content Placeholder 2">
            <a:extLst>
              <a:ext uri="{FF2B5EF4-FFF2-40B4-BE49-F238E27FC236}">
                <a16:creationId xmlns:a16="http://schemas.microsoft.com/office/drawing/2014/main" id="{A93B4DE5-08BF-493C-8B21-39A169A6F139}"/>
              </a:ext>
            </a:extLst>
          </p:cNvPr>
          <p:cNvSpPr>
            <a:spLocks noGrp="1"/>
          </p:cNvSpPr>
          <p:nvPr>
            <p:ph idx="1"/>
          </p:nvPr>
        </p:nvSpPr>
        <p:spPr>
          <a:xfrm>
            <a:off x="4873968" y="2616590"/>
            <a:ext cx="3846580" cy="2661741"/>
          </a:xfrm>
        </p:spPr>
        <p:txBody>
          <a:bodyPr>
            <a:normAutofit/>
          </a:bodyPr>
          <a:lstStyle/>
          <a:p>
            <a:pPr marL="557185" lvl="1" indent="-214303">
              <a:lnSpc>
                <a:spcPct val="107000"/>
              </a:lnSpc>
              <a:spcBef>
                <a:spcPts val="0"/>
              </a:spcBef>
              <a:spcAft>
                <a:spcPts val="600"/>
              </a:spcAft>
              <a:buFont typeface="Courier New" panose="02070309020205020404" pitchFamily="49" charset="0"/>
              <a:buChar char="o"/>
            </a:pPr>
            <a:endParaRPr lang="en-US" sz="2100" dirty="0">
              <a:latin typeface="Calibri" panose="020F0502020204030204" pitchFamily="34" charset="0"/>
              <a:ea typeface="Calibri" panose="020F0502020204030204" pitchFamily="34" charset="0"/>
              <a:cs typeface="Times New Roman" panose="02020603050405020304" pitchFamily="18" charset="0"/>
            </a:endParaRPr>
          </a:p>
          <a:p>
            <a:pPr marL="557185" lvl="1" indent="-214303">
              <a:lnSpc>
                <a:spcPct val="107000"/>
              </a:lnSpc>
              <a:spcBef>
                <a:spcPts val="0"/>
              </a:spcBef>
              <a:spcAft>
                <a:spcPts val="600"/>
              </a:spcAft>
              <a:buFont typeface="Courier New" panose="02070309020205020404" pitchFamily="49" charset="0"/>
              <a:buChar char="o"/>
            </a:pPr>
            <a:endParaRPr lang="en-US" sz="2100" dirty="0">
              <a:latin typeface="Calibri" panose="020F0502020204030204" pitchFamily="34" charset="0"/>
              <a:ea typeface="Calibri" panose="020F0502020204030204" pitchFamily="34" charset="0"/>
              <a:cs typeface="Times New Roman" panose="02020603050405020304" pitchFamily="18" charset="0"/>
            </a:endParaRPr>
          </a:p>
          <a:p>
            <a:pPr marL="557185" lvl="1" indent="-214303">
              <a:lnSpc>
                <a:spcPct val="107000"/>
              </a:lnSpc>
              <a:spcBef>
                <a:spcPts val="0"/>
              </a:spcBef>
              <a:spcAft>
                <a:spcPts val="600"/>
              </a:spcAft>
              <a:buFont typeface="Courier New" panose="02070309020205020404" pitchFamily="49" charset="0"/>
              <a:buChar char="o"/>
            </a:pPr>
            <a:r>
              <a:rPr lang="en-US" sz="2100" dirty="0">
                <a:latin typeface="Calibri" panose="020F0502020204030204" pitchFamily="34" charset="0"/>
                <a:ea typeface="Calibri" panose="020F0502020204030204" pitchFamily="34" charset="0"/>
                <a:cs typeface="Times New Roman" panose="02020603050405020304" pitchFamily="18" charset="0"/>
              </a:rPr>
              <a:t>Daniel chooses faithful friends</a:t>
            </a:r>
          </a:p>
          <a:p>
            <a:pPr marL="557185" lvl="1" indent="-214303">
              <a:spcBef>
                <a:spcPts val="0"/>
              </a:spcBef>
              <a:spcAft>
                <a:spcPts val="600"/>
              </a:spcAft>
              <a:buFont typeface="Courier New" panose="02070309020205020404" pitchFamily="49" charset="0"/>
              <a:buChar char="o"/>
            </a:pPr>
            <a:endParaRPr lang="en-US" sz="15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Text&#10;&#10;Description automatically generated">
            <a:extLst>
              <a:ext uri="{FF2B5EF4-FFF2-40B4-BE49-F238E27FC236}">
                <a16:creationId xmlns:a16="http://schemas.microsoft.com/office/drawing/2014/main" id="{D5B995E0-9597-44D5-9561-5C6EA9D62B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188" y="1220724"/>
            <a:ext cx="3694176" cy="2077974"/>
          </a:xfrm>
          <a:prstGeom prst="rect">
            <a:avLst/>
          </a:prstGeom>
        </p:spPr>
      </p:pic>
      <p:pic>
        <p:nvPicPr>
          <p:cNvPr id="7170" name="Picture 2">
            <a:extLst>
              <a:ext uri="{FF2B5EF4-FFF2-40B4-BE49-F238E27FC236}">
                <a16:creationId xmlns:a16="http://schemas.microsoft.com/office/drawing/2014/main" id="{EC9A9170-F840-4C1D-A6B7-579004252C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452" y="3429000"/>
            <a:ext cx="3694176" cy="2084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90446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E7766714-79C6-4EED-82ED-3CFD799ABADC}"/>
              </a:ext>
            </a:extLst>
          </p:cNvPr>
          <p:cNvSpPr>
            <a:spLocks noGrp="1"/>
          </p:cNvSpPr>
          <p:nvPr>
            <p:ph type="title"/>
          </p:nvPr>
        </p:nvSpPr>
        <p:spPr>
          <a:xfrm>
            <a:off x="1799425" y="2073715"/>
            <a:ext cx="5201819" cy="2993042"/>
          </a:xfrm>
        </p:spPr>
        <p:txBody>
          <a:bodyPr vert="horz" lIns="91440" tIns="45720" rIns="91440" bIns="45720" rtlCol="0" anchor="ctr">
            <a:normAutofit/>
          </a:bodyPr>
          <a:lstStyle/>
          <a:p>
            <a:pPr algn="ctr"/>
            <a:r>
              <a:rPr lang="en-US" sz="5400" kern="1200" dirty="0">
                <a:solidFill>
                  <a:schemeClr val="bg1"/>
                </a:solidFill>
                <a:latin typeface="+mj-lt"/>
                <a:ea typeface="+mj-ea"/>
                <a:cs typeface="+mj-cs"/>
              </a:rPr>
              <a:t>Chapter 4: </a:t>
            </a:r>
            <a:br>
              <a:rPr lang="en-US" sz="5400" kern="1200" dirty="0">
                <a:solidFill>
                  <a:schemeClr val="bg1"/>
                </a:solidFill>
                <a:latin typeface="+mj-lt"/>
                <a:ea typeface="+mj-ea"/>
                <a:cs typeface="+mj-cs"/>
              </a:rPr>
            </a:br>
            <a:r>
              <a:rPr lang="en-US" sz="5400" b="1" kern="1200" dirty="0">
                <a:solidFill>
                  <a:schemeClr val="bg1"/>
                </a:solidFill>
                <a:latin typeface="+mj-lt"/>
                <a:ea typeface="+mj-ea"/>
                <a:cs typeface="+mj-cs"/>
              </a:rPr>
              <a:t>Nebuchadnezzar’s Second Dream</a:t>
            </a:r>
            <a:endParaRPr lang="en-US" sz="5400" kern="1200" dirty="0">
              <a:solidFill>
                <a:schemeClr val="bg1"/>
              </a:solidFill>
              <a:latin typeface="+mj-lt"/>
              <a:ea typeface="+mj-ea"/>
              <a:cs typeface="+mj-cs"/>
            </a:endParaRPr>
          </a:p>
        </p:txBody>
      </p:sp>
      <p:sp>
        <p:nvSpPr>
          <p:cNvPr id="9" name="Rectangle 8">
            <a:extLst>
              <a:ext uri="{FF2B5EF4-FFF2-40B4-BE49-F238E27FC236}">
                <a16:creationId xmlns:a16="http://schemas.microsoft.com/office/drawing/2014/main" id="{81BD432D-FAB3-4B5D-BF27-4DA7C75B3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654" y="115193"/>
            <a:ext cx="8954691"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E6D6B450-4278-45B8-88C7-C061710E3C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799424" y="1883640"/>
            <a:ext cx="520182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4234A4C-A256-4139-A5F4-27078F0D67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799424" y="5066757"/>
            <a:ext cx="520182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2636056"/>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21732"/>
            <a:ext cx="5293730" cy="1964266"/>
          </a:xfrm>
          <a:prstGeom prst="rect">
            <a:avLst/>
          </a:prstGeom>
          <a:solidFill>
            <a:srgbClr val="7D6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D0166A-0BDC-4CBC-85EB-A5961BBF20A5}"/>
              </a:ext>
            </a:extLst>
          </p:cNvPr>
          <p:cNvSpPr>
            <a:spLocks noGrp="1"/>
          </p:cNvSpPr>
          <p:nvPr>
            <p:ph type="title"/>
          </p:nvPr>
        </p:nvSpPr>
        <p:spPr>
          <a:xfrm>
            <a:off x="393192" y="516804"/>
            <a:ext cx="4945641" cy="1625210"/>
          </a:xfrm>
        </p:spPr>
        <p:txBody>
          <a:bodyPr>
            <a:normAutofit/>
          </a:bodyPr>
          <a:lstStyle/>
          <a:p>
            <a:r>
              <a:rPr lang="en-US" sz="3700" b="1" dirty="0">
                <a:solidFill>
                  <a:srgbClr val="FFFFFF"/>
                </a:solidFill>
              </a:rPr>
              <a:t>Nebuchadnezzar Declares God’s works to the people (vs 1-3)</a:t>
            </a:r>
          </a:p>
        </p:txBody>
      </p:sp>
      <p:sp>
        <p:nvSpPr>
          <p:cNvPr id="137" name="Rectangle 136">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6888" y="2432305"/>
            <a:ext cx="5292501"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86B678F1-F4AD-450C-9E8C-0AF2EB73CEC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5058" y="3095781"/>
            <a:ext cx="4934932" cy="2775898"/>
          </a:xfrm>
          <a:prstGeom prst="rect">
            <a:avLst/>
          </a:prstGeom>
          <a:noFill/>
          <a:extLst>
            <a:ext uri="{909E8E84-426E-40DD-AFC4-6F175D3DCCD1}">
              <a14:hiddenFill xmlns:a14="http://schemas.microsoft.com/office/drawing/2010/main">
                <a:solidFill>
                  <a:srgbClr val="FFFFFF"/>
                </a:solidFill>
              </a14:hiddenFill>
            </a:ext>
          </a:extLst>
        </p:spPr>
      </p:pic>
      <p:sp>
        <p:nvSpPr>
          <p:cNvPr id="139" name="Rectangle 13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93B4DE5-08BF-493C-8B21-39A169A6F139}"/>
              </a:ext>
            </a:extLst>
          </p:cNvPr>
          <p:cNvSpPr>
            <a:spLocks noGrp="1"/>
          </p:cNvSpPr>
          <p:nvPr>
            <p:ph idx="1"/>
          </p:nvPr>
        </p:nvSpPr>
        <p:spPr>
          <a:xfrm>
            <a:off x="6021989" y="917725"/>
            <a:ext cx="2568554" cy="4852362"/>
          </a:xfrm>
        </p:spPr>
        <p:txBody>
          <a:bodyPr anchor="ctr">
            <a:normAutofit/>
          </a:bodyPr>
          <a:lstStyle/>
          <a:p>
            <a:r>
              <a:rPr lang="en-US" sz="1700" baseline="30000">
                <a:solidFill>
                  <a:srgbClr val="FFFFFF"/>
                </a:solidFill>
              </a:rPr>
              <a:t>2 </a:t>
            </a:r>
            <a:r>
              <a:rPr lang="en-US" sz="1700">
                <a:solidFill>
                  <a:srgbClr val="FFFFFF"/>
                </a:solidFill>
              </a:rPr>
              <a:t>I thought it good to declare the signs and wonders that the Most High God has worked for me.</a:t>
            </a:r>
          </a:p>
          <a:p>
            <a:endParaRPr lang="en-US" sz="1700" baseline="30000">
              <a:solidFill>
                <a:srgbClr val="FFFFFF"/>
              </a:solidFill>
            </a:endParaRPr>
          </a:p>
          <a:p>
            <a:r>
              <a:rPr lang="en-US" sz="1700" baseline="30000">
                <a:solidFill>
                  <a:srgbClr val="FFFFFF"/>
                </a:solidFill>
              </a:rPr>
              <a:t>3 </a:t>
            </a:r>
            <a:r>
              <a:rPr lang="en-US" sz="1700">
                <a:solidFill>
                  <a:srgbClr val="FFFFFF"/>
                </a:solidFill>
              </a:rPr>
              <a:t>How great </a:t>
            </a:r>
            <a:r>
              <a:rPr lang="en-US" sz="1700" i="1">
                <a:solidFill>
                  <a:srgbClr val="FFFFFF"/>
                </a:solidFill>
              </a:rPr>
              <a:t>are</a:t>
            </a:r>
            <a:r>
              <a:rPr lang="en-US" sz="1700">
                <a:solidFill>
                  <a:srgbClr val="FFFFFF"/>
                </a:solidFill>
              </a:rPr>
              <a:t> His signs, And how mighty His wonders!</a:t>
            </a:r>
            <a:br>
              <a:rPr lang="en-US" sz="1700">
                <a:solidFill>
                  <a:srgbClr val="FFFFFF"/>
                </a:solidFill>
              </a:rPr>
            </a:br>
            <a:r>
              <a:rPr lang="en-US" sz="1700">
                <a:solidFill>
                  <a:srgbClr val="FFFFFF"/>
                </a:solidFill>
              </a:rPr>
              <a:t>His kingdom </a:t>
            </a:r>
            <a:r>
              <a:rPr lang="en-US" sz="1700" i="1">
                <a:solidFill>
                  <a:srgbClr val="FFFFFF"/>
                </a:solidFill>
              </a:rPr>
              <a:t>is</a:t>
            </a:r>
            <a:r>
              <a:rPr lang="en-US" sz="1700">
                <a:solidFill>
                  <a:srgbClr val="FFFFFF"/>
                </a:solidFill>
              </a:rPr>
              <a:t> an everlasting kingdom,</a:t>
            </a:r>
            <a:br>
              <a:rPr lang="en-US" sz="1700">
                <a:solidFill>
                  <a:srgbClr val="FFFFFF"/>
                </a:solidFill>
              </a:rPr>
            </a:br>
            <a:r>
              <a:rPr lang="en-US" sz="1700">
                <a:solidFill>
                  <a:srgbClr val="FFFFFF"/>
                </a:solidFill>
              </a:rPr>
              <a:t>And His dominion </a:t>
            </a:r>
            <a:r>
              <a:rPr lang="en-US" sz="1700" i="1">
                <a:solidFill>
                  <a:srgbClr val="FFFFFF"/>
                </a:solidFill>
              </a:rPr>
              <a:t>is</a:t>
            </a:r>
            <a:r>
              <a:rPr lang="en-US" sz="1700">
                <a:solidFill>
                  <a:srgbClr val="FFFFFF"/>
                </a:solidFill>
              </a:rPr>
              <a:t> from generation to generation.</a:t>
            </a:r>
          </a:p>
        </p:txBody>
      </p:sp>
    </p:spTree>
    <p:extLst>
      <p:ext uri="{BB962C8B-B14F-4D97-AF65-F5344CB8AC3E}">
        <p14:creationId xmlns:p14="http://schemas.microsoft.com/office/powerpoint/2010/main" val="370895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21732"/>
            <a:ext cx="5293730" cy="1964266"/>
          </a:xfrm>
          <a:prstGeom prst="rect">
            <a:avLst/>
          </a:prstGeom>
          <a:solidFill>
            <a:srgbClr val="7D6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D0166A-0BDC-4CBC-85EB-A5961BBF20A5}"/>
              </a:ext>
            </a:extLst>
          </p:cNvPr>
          <p:cNvSpPr>
            <a:spLocks noGrp="1"/>
          </p:cNvSpPr>
          <p:nvPr>
            <p:ph type="title"/>
          </p:nvPr>
        </p:nvSpPr>
        <p:spPr>
          <a:xfrm>
            <a:off x="393192" y="516804"/>
            <a:ext cx="4945641" cy="1625210"/>
          </a:xfrm>
        </p:spPr>
        <p:txBody>
          <a:bodyPr>
            <a:normAutofit/>
          </a:bodyPr>
          <a:lstStyle/>
          <a:p>
            <a:r>
              <a:rPr lang="en-US" sz="3700" b="1" dirty="0">
                <a:solidFill>
                  <a:srgbClr val="FFFFFF"/>
                </a:solidFill>
              </a:rPr>
              <a:t>Nebuchadnezzar troubled by his dream </a:t>
            </a:r>
            <a:br>
              <a:rPr lang="en-US" sz="3700" b="1" dirty="0">
                <a:solidFill>
                  <a:srgbClr val="FFFFFF"/>
                </a:solidFill>
              </a:rPr>
            </a:br>
            <a:r>
              <a:rPr lang="en-US" sz="3700" b="1" dirty="0">
                <a:solidFill>
                  <a:srgbClr val="FFFFFF"/>
                </a:solidFill>
              </a:rPr>
              <a:t>(vs 4-18)</a:t>
            </a:r>
          </a:p>
        </p:txBody>
      </p:sp>
      <p:sp>
        <p:nvSpPr>
          <p:cNvPr id="137" name="Rectangle 136">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6888" y="2432305"/>
            <a:ext cx="5292501"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4A12E9E4-21B1-401D-AFC4-AF149A3FA23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5058" y="3095781"/>
            <a:ext cx="4934932" cy="2775898"/>
          </a:xfrm>
          <a:prstGeom prst="rect">
            <a:avLst/>
          </a:prstGeom>
          <a:noFill/>
          <a:extLst>
            <a:ext uri="{909E8E84-426E-40DD-AFC4-6F175D3DCCD1}">
              <a14:hiddenFill xmlns:a14="http://schemas.microsoft.com/office/drawing/2010/main">
                <a:solidFill>
                  <a:srgbClr val="FFFFFF"/>
                </a:solidFill>
              </a14:hiddenFill>
            </a:ext>
          </a:extLst>
        </p:spPr>
      </p:pic>
      <p:sp>
        <p:nvSpPr>
          <p:cNvPr id="139" name="Rectangle 13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93B4DE5-08BF-493C-8B21-39A169A6F139}"/>
              </a:ext>
            </a:extLst>
          </p:cNvPr>
          <p:cNvSpPr>
            <a:spLocks noGrp="1"/>
          </p:cNvSpPr>
          <p:nvPr>
            <p:ph idx="1"/>
          </p:nvPr>
        </p:nvSpPr>
        <p:spPr>
          <a:xfrm>
            <a:off x="6021989" y="917725"/>
            <a:ext cx="2568554" cy="4852362"/>
          </a:xfrm>
        </p:spPr>
        <p:txBody>
          <a:bodyPr anchor="ctr">
            <a:normAutofit/>
          </a:bodyPr>
          <a:lstStyle/>
          <a:p>
            <a:r>
              <a:rPr lang="en-US" sz="1700" baseline="30000">
                <a:solidFill>
                  <a:srgbClr val="FFFFFF"/>
                </a:solidFill>
              </a:rPr>
              <a:t>4 </a:t>
            </a:r>
            <a:r>
              <a:rPr lang="en-US" sz="1700">
                <a:solidFill>
                  <a:srgbClr val="FFFFFF"/>
                </a:solidFill>
              </a:rPr>
              <a:t>I, Nebuchadnezzar, was at rest in my house, and flourishing in my palace. </a:t>
            </a:r>
          </a:p>
          <a:p>
            <a:r>
              <a:rPr lang="en-US" sz="1700" baseline="30000">
                <a:solidFill>
                  <a:srgbClr val="FFFFFF"/>
                </a:solidFill>
              </a:rPr>
              <a:t>5 </a:t>
            </a:r>
            <a:r>
              <a:rPr lang="en-US" sz="1700">
                <a:solidFill>
                  <a:srgbClr val="FFFFFF"/>
                </a:solidFill>
              </a:rPr>
              <a:t>I saw a dream which made me afraid, and the thoughts on my bed and the visions of my head troubled me.</a:t>
            </a:r>
          </a:p>
        </p:txBody>
      </p:sp>
    </p:spTree>
    <p:extLst>
      <p:ext uri="{BB962C8B-B14F-4D97-AF65-F5344CB8AC3E}">
        <p14:creationId xmlns:p14="http://schemas.microsoft.com/office/powerpoint/2010/main" val="3712390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21732"/>
            <a:ext cx="5293730" cy="1964266"/>
          </a:xfrm>
          <a:prstGeom prst="rect">
            <a:avLst/>
          </a:prstGeom>
          <a:solidFill>
            <a:srgbClr val="7D6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D0166A-0BDC-4CBC-85EB-A5961BBF20A5}"/>
              </a:ext>
            </a:extLst>
          </p:cNvPr>
          <p:cNvSpPr>
            <a:spLocks noGrp="1"/>
          </p:cNvSpPr>
          <p:nvPr>
            <p:ph type="title"/>
          </p:nvPr>
        </p:nvSpPr>
        <p:spPr>
          <a:xfrm>
            <a:off x="393192" y="516804"/>
            <a:ext cx="4945641" cy="1625210"/>
          </a:xfrm>
        </p:spPr>
        <p:txBody>
          <a:bodyPr>
            <a:normAutofit/>
          </a:bodyPr>
          <a:lstStyle/>
          <a:p>
            <a:r>
              <a:rPr lang="en-US" sz="3700" b="1" dirty="0">
                <a:solidFill>
                  <a:srgbClr val="FFFFFF"/>
                </a:solidFill>
              </a:rPr>
              <a:t>Nebuchadnezzar troubled by his dream </a:t>
            </a:r>
            <a:br>
              <a:rPr lang="en-US" sz="3700" b="1" dirty="0">
                <a:solidFill>
                  <a:srgbClr val="FFFFFF"/>
                </a:solidFill>
              </a:rPr>
            </a:br>
            <a:r>
              <a:rPr lang="en-US" sz="3700" b="1" dirty="0">
                <a:solidFill>
                  <a:srgbClr val="FFFFFF"/>
                </a:solidFill>
              </a:rPr>
              <a:t>(vs 4-18)</a:t>
            </a:r>
          </a:p>
        </p:txBody>
      </p:sp>
      <p:sp>
        <p:nvSpPr>
          <p:cNvPr id="137" name="Rectangle 136">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6888" y="2432305"/>
            <a:ext cx="5292501"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a:extLst>
              <a:ext uri="{FF2B5EF4-FFF2-40B4-BE49-F238E27FC236}">
                <a16:creationId xmlns:a16="http://schemas.microsoft.com/office/drawing/2014/main" id="{9D0B9F78-2ABC-40A7-B2E7-798D53810AC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5058" y="3095781"/>
            <a:ext cx="4934932" cy="2775898"/>
          </a:xfrm>
          <a:prstGeom prst="rect">
            <a:avLst/>
          </a:prstGeom>
          <a:noFill/>
          <a:extLst>
            <a:ext uri="{909E8E84-426E-40DD-AFC4-6F175D3DCCD1}">
              <a14:hiddenFill xmlns:a14="http://schemas.microsoft.com/office/drawing/2010/main">
                <a:solidFill>
                  <a:srgbClr val="FFFFFF"/>
                </a:solidFill>
              </a14:hiddenFill>
            </a:ext>
          </a:extLst>
        </p:spPr>
      </p:pic>
      <p:sp>
        <p:nvSpPr>
          <p:cNvPr id="139" name="Rectangle 13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93B4DE5-08BF-493C-8B21-39A169A6F139}"/>
              </a:ext>
            </a:extLst>
          </p:cNvPr>
          <p:cNvSpPr>
            <a:spLocks noGrp="1"/>
          </p:cNvSpPr>
          <p:nvPr>
            <p:ph idx="1"/>
          </p:nvPr>
        </p:nvSpPr>
        <p:spPr>
          <a:xfrm>
            <a:off x="6021989" y="917725"/>
            <a:ext cx="2568554" cy="4852362"/>
          </a:xfrm>
        </p:spPr>
        <p:txBody>
          <a:bodyPr anchor="ctr">
            <a:normAutofit/>
          </a:bodyPr>
          <a:lstStyle/>
          <a:p>
            <a:r>
              <a:rPr lang="en-US" sz="1400" baseline="30000">
                <a:solidFill>
                  <a:srgbClr val="FFFFFF"/>
                </a:solidFill>
              </a:rPr>
              <a:t>7 </a:t>
            </a:r>
            <a:r>
              <a:rPr lang="en-US" sz="1400">
                <a:solidFill>
                  <a:srgbClr val="FFFFFF"/>
                </a:solidFill>
              </a:rPr>
              <a:t>Then the magicians, the astrologers, the Chaldeans, and the soothsayers came in, and I told them the dream; but they did not make known to me its interpretation.</a:t>
            </a:r>
          </a:p>
          <a:p>
            <a:r>
              <a:rPr lang="en-US" sz="1400" baseline="30000">
                <a:solidFill>
                  <a:srgbClr val="FFFFFF"/>
                </a:solidFill>
              </a:rPr>
              <a:t>8 </a:t>
            </a:r>
            <a:r>
              <a:rPr lang="en-US" sz="1400">
                <a:solidFill>
                  <a:srgbClr val="FFFFFF"/>
                </a:solidFill>
              </a:rPr>
              <a:t>But at last Daniel came before me (his name </a:t>
            </a:r>
            <a:r>
              <a:rPr lang="en-US" sz="1400" i="1">
                <a:solidFill>
                  <a:srgbClr val="FFFFFF"/>
                </a:solidFill>
              </a:rPr>
              <a:t>is</a:t>
            </a:r>
            <a:r>
              <a:rPr lang="en-US" sz="1400">
                <a:solidFill>
                  <a:srgbClr val="FFFFFF"/>
                </a:solidFill>
              </a:rPr>
              <a:t> Belteshazzar, according to the name of my god; in him </a:t>
            </a:r>
            <a:r>
              <a:rPr lang="en-US" sz="1400" i="1">
                <a:solidFill>
                  <a:srgbClr val="FFFFFF"/>
                </a:solidFill>
              </a:rPr>
              <a:t>is</a:t>
            </a:r>
            <a:r>
              <a:rPr lang="en-US" sz="1400">
                <a:solidFill>
                  <a:srgbClr val="FFFFFF"/>
                </a:solidFill>
              </a:rPr>
              <a:t> the Spirit of the Holy God), and I told the dream before him, </a:t>
            </a:r>
            <a:r>
              <a:rPr lang="en-US" sz="1400" i="1">
                <a:solidFill>
                  <a:srgbClr val="FFFFFF"/>
                </a:solidFill>
              </a:rPr>
              <a:t>saying:</a:t>
            </a:r>
            <a:r>
              <a:rPr lang="en-US" sz="1400">
                <a:solidFill>
                  <a:srgbClr val="FFFFFF"/>
                </a:solidFill>
              </a:rPr>
              <a:t> </a:t>
            </a:r>
          </a:p>
          <a:p>
            <a:r>
              <a:rPr lang="en-US" sz="1400" baseline="30000">
                <a:solidFill>
                  <a:srgbClr val="FFFFFF"/>
                </a:solidFill>
              </a:rPr>
              <a:t>9 </a:t>
            </a:r>
            <a:r>
              <a:rPr lang="en-US" sz="1400">
                <a:solidFill>
                  <a:srgbClr val="FFFFFF"/>
                </a:solidFill>
              </a:rPr>
              <a:t>“Belteshazzar, chief of the magicians, because I know that the Spirit of the Holy God </a:t>
            </a:r>
            <a:r>
              <a:rPr lang="en-US" sz="1400" i="1">
                <a:solidFill>
                  <a:srgbClr val="FFFFFF"/>
                </a:solidFill>
              </a:rPr>
              <a:t>is</a:t>
            </a:r>
            <a:r>
              <a:rPr lang="en-US" sz="1400">
                <a:solidFill>
                  <a:srgbClr val="FFFFFF"/>
                </a:solidFill>
              </a:rPr>
              <a:t> in you, and no secret troubles you, explain to me the visions of my dream that I have seen, and its interpretation..</a:t>
            </a:r>
          </a:p>
        </p:txBody>
      </p:sp>
    </p:spTree>
    <p:extLst>
      <p:ext uri="{BB962C8B-B14F-4D97-AF65-F5344CB8AC3E}">
        <p14:creationId xmlns:p14="http://schemas.microsoft.com/office/powerpoint/2010/main" val="57972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21732"/>
            <a:ext cx="5293730" cy="1964266"/>
          </a:xfrm>
          <a:prstGeom prst="rect">
            <a:avLst/>
          </a:prstGeom>
          <a:solidFill>
            <a:srgbClr val="7D6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D0166A-0BDC-4CBC-85EB-A5961BBF20A5}"/>
              </a:ext>
            </a:extLst>
          </p:cNvPr>
          <p:cNvSpPr>
            <a:spLocks noGrp="1"/>
          </p:cNvSpPr>
          <p:nvPr>
            <p:ph type="title"/>
          </p:nvPr>
        </p:nvSpPr>
        <p:spPr>
          <a:xfrm>
            <a:off x="393192" y="516804"/>
            <a:ext cx="4945641" cy="1625210"/>
          </a:xfrm>
        </p:spPr>
        <p:txBody>
          <a:bodyPr>
            <a:normAutofit/>
          </a:bodyPr>
          <a:lstStyle/>
          <a:p>
            <a:r>
              <a:rPr lang="en-US" sz="3700" b="1" dirty="0">
                <a:solidFill>
                  <a:srgbClr val="FFFFFF"/>
                </a:solidFill>
              </a:rPr>
              <a:t>Nebuchadnezzar troubled by his dream </a:t>
            </a:r>
            <a:br>
              <a:rPr lang="en-US" sz="3700" b="1" dirty="0">
                <a:solidFill>
                  <a:srgbClr val="FFFFFF"/>
                </a:solidFill>
              </a:rPr>
            </a:br>
            <a:r>
              <a:rPr lang="en-US" sz="3700" b="1" dirty="0">
                <a:solidFill>
                  <a:srgbClr val="FFFFFF"/>
                </a:solidFill>
              </a:rPr>
              <a:t>(vs 4-18)</a:t>
            </a:r>
          </a:p>
        </p:txBody>
      </p:sp>
      <p:sp>
        <p:nvSpPr>
          <p:cNvPr id="137" name="Rectangle 136">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6888" y="2432305"/>
            <a:ext cx="5292501"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a:extLst>
              <a:ext uri="{FF2B5EF4-FFF2-40B4-BE49-F238E27FC236}">
                <a16:creationId xmlns:a16="http://schemas.microsoft.com/office/drawing/2014/main" id="{36CF0A52-C8B7-4974-9008-A9606F3773C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5058" y="3095781"/>
            <a:ext cx="4934932" cy="2775898"/>
          </a:xfrm>
          <a:prstGeom prst="rect">
            <a:avLst/>
          </a:prstGeom>
          <a:noFill/>
          <a:extLst>
            <a:ext uri="{909E8E84-426E-40DD-AFC4-6F175D3DCCD1}">
              <a14:hiddenFill xmlns:a14="http://schemas.microsoft.com/office/drawing/2010/main">
                <a:solidFill>
                  <a:srgbClr val="FFFFFF"/>
                </a:solidFill>
              </a14:hiddenFill>
            </a:ext>
          </a:extLst>
        </p:spPr>
      </p:pic>
      <p:sp>
        <p:nvSpPr>
          <p:cNvPr id="139" name="Rectangle 13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93B4DE5-08BF-493C-8B21-39A169A6F139}"/>
              </a:ext>
            </a:extLst>
          </p:cNvPr>
          <p:cNvSpPr>
            <a:spLocks noGrp="1"/>
          </p:cNvSpPr>
          <p:nvPr>
            <p:ph idx="1"/>
          </p:nvPr>
        </p:nvSpPr>
        <p:spPr>
          <a:xfrm>
            <a:off x="6021989" y="917725"/>
            <a:ext cx="2568554" cy="4852362"/>
          </a:xfrm>
        </p:spPr>
        <p:txBody>
          <a:bodyPr anchor="ctr">
            <a:normAutofit/>
          </a:bodyPr>
          <a:lstStyle/>
          <a:p>
            <a:r>
              <a:rPr lang="en-US" sz="1700" baseline="30000">
                <a:solidFill>
                  <a:srgbClr val="FFFFFF"/>
                </a:solidFill>
              </a:rPr>
              <a:t>18 </a:t>
            </a:r>
            <a:r>
              <a:rPr lang="en-US" sz="1700">
                <a:solidFill>
                  <a:srgbClr val="FFFFFF"/>
                </a:solidFill>
              </a:rPr>
              <a:t>“This dream I, King Nebuchadnezzar, have seen. Now you, Belteshazzar, declare its interpretation, since all the wise </a:t>
            </a:r>
            <a:r>
              <a:rPr lang="en-US" sz="1700" i="1">
                <a:solidFill>
                  <a:srgbClr val="FFFFFF"/>
                </a:solidFill>
              </a:rPr>
              <a:t>men</a:t>
            </a:r>
            <a:r>
              <a:rPr lang="en-US" sz="1700">
                <a:solidFill>
                  <a:srgbClr val="FFFFFF"/>
                </a:solidFill>
              </a:rPr>
              <a:t> of my kingdom are not able to make known to me the interpretation; but you </a:t>
            </a:r>
            <a:r>
              <a:rPr lang="en-US" sz="1700" i="1">
                <a:solidFill>
                  <a:srgbClr val="FFFFFF"/>
                </a:solidFill>
              </a:rPr>
              <a:t>are</a:t>
            </a:r>
            <a:r>
              <a:rPr lang="en-US" sz="1700">
                <a:solidFill>
                  <a:srgbClr val="FFFFFF"/>
                </a:solidFill>
              </a:rPr>
              <a:t> able, for the Spirit of the Holy God </a:t>
            </a:r>
            <a:r>
              <a:rPr lang="en-US" sz="1700" i="1">
                <a:solidFill>
                  <a:srgbClr val="FFFFFF"/>
                </a:solidFill>
              </a:rPr>
              <a:t>is</a:t>
            </a:r>
            <a:r>
              <a:rPr lang="en-US" sz="1700">
                <a:solidFill>
                  <a:srgbClr val="FFFFFF"/>
                </a:solidFill>
              </a:rPr>
              <a:t> in you.”</a:t>
            </a:r>
          </a:p>
        </p:txBody>
      </p:sp>
    </p:spTree>
    <p:extLst>
      <p:ext uri="{BB962C8B-B14F-4D97-AF65-F5344CB8AC3E}">
        <p14:creationId xmlns:p14="http://schemas.microsoft.com/office/powerpoint/2010/main" val="358395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21732"/>
            <a:ext cx="5293730" cy="1964266"/>
          </a:xfrm>
          <a:prstGeom prst="rect">
            <a:avLst/>
          </a:prstGeom>
          <a:solidFill>
            <a:srgbClr val="7D6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D0166A-0BDC-4CBC-85EB-A5961BBF20A5}"/>
              </a:ext>
            </a:extLst>
          </p:cNvPr>
          <p:cNvSpPr>
            <a:spLocks noGrp="1"/>
          </p:cNvSpPr>
          <p:nvPr>
            <p:ph type="title"/>
          </p:nvPr>
        </p:nvSpPr>
        <p:spPr>
          <a:xfrm>
            <a:off x="393192" y="516804"/>
            <a:ext cx="4945641" cy="1625210"/>
          </a:xfrm>
        </p:spPr>
        <p:txBody>
          <a:bodyPr>
            <a:normAutofit/>
          </a:bodyPr>
          <a:lstStyle/>
          <a:p>
            <a:r>
              <a:rPr lang="en-US" b="1">
                <a:solidFill>
                  <a:srgbClr val="FFFFFF"/>
                </a:solidFill>
              </a:rPr>
              <a:t>Daniel interprets the dream (vs 19-27)</a:t>
            </a:r>
          </a:p>
        </p:txBody>
      </p:sp>
      <p:sp>
        <p:nvSpPr>
          <p:cNvPr id="137" name="Rectangle 136">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6888" y="2432305"/>
            <a:ext cx="5292501"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a:extLst>
              <a:ext uri="{FF2B5EF4-FFF2-40B4-BE49-F238E27FC236}">
                <a16:creationId xmlns:a16="http://schemas.microsoft.com/office/drawing/2014/main" id="{814F5385-D7BE-45C3-BA5E-D9568A12FC1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5058" y="3095781"/>
            <a:ext cx="4934932" cy="2775898"/>
          </a:xfrm>
          <a:prstGeom prst="rect">
            <a:avLst/>
          </a:prstGeom>
          <a:noFill/>
          <a:extLst>
            <a:ext uri="{909E8E84-426E-40DD-AFC4-6F175D3DCCD1}">
              <a14:hiddenFill xmlns:a14="http://schemas.microsoft.com/office/drawing/2010/main">
                <a:solidFill>
                  <a:srgbClr val="FFFFFF"/>
                </a:solidFill>
              </a14:hiddenFill>
            </a:ext>
          </a:extLst>
        </p:spPr>
      </p:pic>
      <p:sp>
        <p:nvSpPr>
          <p:cNvPr id="139" name="Rectangle 13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93B4DE5-08BF-493C-8B21-39A169A6F139}"/>
              </a:ext>
            </a:extLst>
          </p:cNvPr>
          <p:cNvSpPr>
            <a:spLocks noGrp="1"/>
          </p:cNvSpPr>
          <p:nvPr>
            <p:ph idx="1"/>
          </p:nvPr>
        </p:nvSpPr>
        <p:spPr>
          <a:xfrm>
            <a:off x="6021989" y="917725"/>
            <a:ext cx="2568554" cy="4852362"/>
          </a:xfrm>
        </p:spPr>
        <p:txBody>
          <a:bodyPr anchor="ctr">
            <a:normAutofit/>
          </a:bodyPr>
          <a:lstStyle/>
          <a:p>
            <a:r>
              <a:rPr lang="en-US" sz="1700" baseline="30000">
                <a:solidFill>
                  <a:srgbClr val="FFFFFF"/>
                </a:solidFill>
              </a:rPr>
              <a:t>26 </a:t>
            </a:r>
            <a:r>
              <a:rPr lang="en-US" sz="1700">
                <a:solidFill>
                  <a:srgbClr val="FFFFFF"/>
                </a:solidFill>
              </a:rPr>
              <a:t>“And inasmuch as they gave the command to leave the stump </a:t>
            </a:r>
            <a:r>
              <a:rPr lang="en-US" sz="1700" i="1">
                <a:solidFill>
                  <a:srgbClr val="FFFFFF"/>
                </a:solidFill>
              </a:rPr>
              <a:t>and</a:t>
            </a:r>
            <a:r>
              <a:rPr lang="en-US" sz="1700">
                <a:solidFill>
                  <a:srgbClr val="FFFFFF"/>
                </a:solidFill>
              </a:rPr>
              <a:t> roots of the tree, your kingdom shall be assured to you, after you come to know that Heaven rules. </a:t>
            </a:r>
          </a:p>
          <a:p>
            <a:r>
              <a:rPr lang="en-US" sz="1700" baseline="30000">
                <a:solidFill>
                  <a:srgbClr val="FFFFFF"/>
                </a:solidFill>
              </a:rPr>
              <a:t>27 </a:t>
            </a:r>
            <a:r>
              <a:rPr lang="en-US" sz="1700">
                <a:solidFill>
                  <a:srgbClr val="FFFFFF"/>
                </a:solidFill>
              </a:rPr>
              <a:t>Therefore, O king, let my advice be acceptable to you; break off your sins by </a:t>
            </a:r>
            <a:r>
              <a:rPr lang="en-US" sz="1700" i="1">
                <a:solidFill>
                  <a:srgbClr val="FFFFFF"/>
                </a:solidFill>
              </a:rPr>
              <a:t>being</a:t>
            </a:r>
            <a:r>
              <a:rPr lang="en-US" sz="1700">
                <a:solidFill>
                  <a:srgbClr val="FFFFFF"/>
                </a:solidFill>
              </a:rPr>
              <a:t> righteous, and your iniquities by showing mercy to </a:t>
            </a:r>
            <a:r>
              <a:rPr lang="en-US" sz="1700" i="1">
                <a:solidFill>
                  <a:srgbClr val="FFFFFF"/>
                </a:solidFill>
              </a:rPr>
              <a:t>the</a:t>
            </a:r>
            <a:r>
              <a:rPr lang="en-US" sz="1700">
                <a:solidFill>
                  <a:srgbClr val="FFFFFF"/>
                </a:solidFill>
              </a:rPr>
              <a:t> poor. Perhaps there may be a lengthening of your prosperity.”</a:t>
            </a:r>
          </a:p>
        </p:txBody>
      </p:sp>
    </p:spTree>
    <p:extLst>
      <p:ext uri="{BB962C8B-B14F-4D97-AF65-F5344CB8AC3E}">
        <p14:creationId xmlns:p14="http://schemas.microsoft.com/office/powerpoint/2010/main" val="398577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21732"/>
            <a:ext cx="5293730" cy="1964266"/>
          </a:xfrm>
          <a:prstGeom prst="rect">
            <a:avLst/>
          </a:prstGeom>
          <a:solidFill>
            <a:srgbClr val="7D6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D0166A-0BDC-4CBC-85EB-A5961BBF20A5}"/>
              </a:ext>
            </a:extLst>
          </p:cNvPr>
          <p:cNvSpPr>
            <a:spLocks noGrp="1"/>
          </p:cNvSpPr>
          <p:nvPr>
            <p:ph type="title"/>
          </p:nvPr>
        </p:nvSpPr>
        <p:spPr>
          <a:xfrm>
            <a:off x="393192" y="516804"/>
            <a:ext cx="4945641" cy="1625210"/>
          </a:xfrm>
        </p:spPr>
        <p:txBody>
          <a:bodyPr>
            <a:normAutofit/>
          </a:bodyPr>
          <a:lstStyle/>
          <a:p>
            <a:r>
              <a:rPr lang="en-US" b="1">
                <a:solidFill>
                  <a:srgbClr val="FFFFFF"/>
                </a:solidFill>
              </a:rPr>
              <a:t>The vision becomes a reality (vs 28-33)</a:t>
            </a:r>
          </a:p>
        </p:txBody>
      </p:sp>
      <p:sp>
        <p:nvSpPr>
          <p:cNvPr id="82" name="Rectangle 81">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6888" y="2432305"/>
            <a:ext cx="5292501"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36CF0BCE-60B0-4C1B-A377-CB313EE213F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5058" y="3095781"/>
            <a:ext cx="4934932" cy="2775898"/>
          </a:xfrm>
          <a:prstGeom prst="rect">
            <a:avLst/>
          </a:prstGeom>
          <a:noFill/>
          <a:extLst>
            <a:ext uri="{909E8E84-426E-40DD-AFC4-6F175D3DCCD1}">
              <a14:hiddenFill xmlns:a14="http://schemas.microsoft.com/office/drawing/2010/main">
                <a:solidFill>
                  <a:srgbClr val="FFFFFF"/>
                </a:solidFill>
              </a14:hiddenFill>
            </a:ext>
          </a:extLst>
        </p:spPr>
      </p:pic>
      <p:sp>
        <p:nvSpPr>
          <p:cNvPr id="84" name="Rectangle 8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93B4DE5-08BF-493C-8B21-39A169A6F139}"/>
              </a:ext>
            </a:extLst>
          </p:cNvPr>
          <p:cNvSpPr>
            <a:spLocks noGrp="1"/>
          </p:cNvSpPr>
          <p:nvPr>
            <p:ph idx="1"/>
          </p:nvPr>
        </p:nvSpPr>
        <p:spPr>
          <a:xfrm>
            <a:off x="6021989" y="917725"/>
            <a:ext cx="2568554" cy="4852362"/>
          </a:xfrm>
        </p:spPr>
        <p:txBody>
          <a:bodyPr anchor="ctr">
            <a:normAutofit/>
          </a:bodyPr>
          <a:lstStyle/>
          <a:p>
            <a:r>
              <a:rPr lang="en-US" sz="1700" baseline="30000">
                <a:solidFill>
                  <a:srgbClr val="FFFFFF"/>
                </a:solidFill>
              </a:rPr>
              <a:t>28 </a:t>
            </a:r>
            <a:r>
              <a:rPr lang="en-US" sz="1700">
                <a:solidFill>
                  <a:srgbClr val="FFFFFF"/>
                </a:solidFill>
              </a:rPr>
              <a:t>All </a:t>
            </a:r>
            <a:r>
              <a:rPr lang="en-US" sz="1700" i="1">
                <a:solidFill>
                  <a:srgbClr val="FFFFFF"/>
                </a:solidFill>
              </a:rPr>
              <a:t>this</a:t>
            </a:r>
            <a:r>
              <a:rPr lang="en-US" sz="1700">
                <a:solidFill>
                  <a:srgbClr val="FFFFFF"/>
                </a:solidFill>
              </a:rPr>
              <a:t> came upon King Nebuchadnezzar. </a:t>
            </a:r>
          </a:p>
          <a:p>
            <a:r>
              <a:rPr lang="en-US" sz="1700" baseline="30000">
                <a:solidFill>
                  <a:srgbClr val="FFFFFF"/>
                </a:solidFill>
              </a:rPr>
              <a:t>29 </a:t>
            </a:r>
            <a:r>
              <a:rPr lang="en-US" sz="1700">
                <a:solidFill>
                  <a:srgbClr val="FFFFFF"/>
                </a:solidFill>
              </a:rPr>
              <a:t>At the end of the twelve months he was walking about the royal palace of Babylon. </a:t>
            </a:r>
          </a:p>
          <a:p>
            <a:r>
              <a:rPr lang="en-US" sz="1700" baseline="30000">
                <a:solidFill>
                  <a:srgbClr val="FFFFFF"/>
                </a:solidFill>
              </a:rPr>
              <a:t>30 </a:t>
            </a:r>
            <a:r>
              <a:rPr lang="en-US" sz="1700">
                <a:solidFill>
                  <a:srgbClr val="FFFFFF"/>
                </a:solidFill>
              </a:rPr>
              <a:t>The king spoke, saying, “Is not this great Babylon, that I have built for a royal dwelling by my mighty power and for the honor of my majesty?”</a:t>
            </a:r>
          </a:p>
        </p:txBody>
      </p:sp>
    </p:spTree>
    <p:extLst>
      <p:ext uri="{BB962C8B-B14F-4D97-AF65-F5344CB8AC3E}">
        <p14:creationId xmlns:p14="http://schemas.microsoft.com/office/powerpoint/2010/main" val="1762503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21732"/>
            <a:ext cx="5293730" cy="1964266"/>
          </a:xfrm>
          <a:prstGeom prst="rect">
            <a:avLst/>
          </a:prstGeom>
          <a:solidFill>
            <a:srgbClr val="7D6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D0166A-0BDC-4CBC-85EB-A5961BBF20A5}"/>
              </a:ext>
            </a:extLst>
          </p:cNvPr>
          <p:cNvSpPr>
            <a:spLocks noGrp="1"/>
          </p:cNvSpPr>
          <p:nvPr>
            <p:ph type="title"/>
          </p:nvPr>
        </p:nvSpPr>
        <p:spPr>
          <a:xfrm>
            <a:off x="393192" y="516804"/>
            <a:ext cx="4945641" cy="1625210"/>
          </a:xfrm>
        </p:spPr>
        <p:txBody>
          <a:bodyPr>
            <a:normAutofit/>
          </a:bodyPr>
          <a:lstStyle/>
          <a:p>
            <a:r>
              <a:rPr lang="en-US" b="1">
                <a:solidFill>
                  <a:srgbClr val="FFFFFF"/>
                </a:solidFill>
              </a:rPr>
              <a:t>The vision becomes a reality (vs 28-33)</a:t>
            </a:r>
          </a:p>
        </p:txBody>
      </p:sp>
      <p:sp>
        <p:nvSpPr>
          <p:cNvPr id="76" name="Rectangle 75">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6888" y="2432305"/>
            <a:ext cx="5292501"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a:extLst>
              <a:ext uri="{FF2B5EF4-FFF2-40B4-BE49-F238E27FC236}">
                <a16:creationId xmlns:a16="http://schemas.microsoft.com/office/drawing/2014/main" id="{FEFFD3ED-8419-49D0-8E2B-405A9D32EEB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5058" y="3095781"/>
            <a:ext cx="4934932" cy="2775898"/>
          </a:xfrm>
          <a:prstGeom prst="rect">
            <a:avLst/>
          </a:prstGeom>
          <a:noFill/>
          <a:extLst>
            <a:ext uri="{909E8E84-426E-40DD-AFC4-6F175D3DCCD1}">
              <a14:hiddenFill xmlns:a14="http://schemas.microsoft.com/office/drawing/2010/main">
                <a:solidFill>
                  <a:srgbClr val="FFFFFF"/>
                </a:solidFill>
              </a14:hiddenFill>
            </a:ext>
          </a:extLst>
        </p:spPr>
      </p:pic>
      <p:sp>
        <p:nvSpPr>
          <p:cNvPr id="78" name="Rectangle 77">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93B4DE5-08BF-493C-8B21-39A169A6F139}"/>
              </a:ext>
            </a:extLst>
          </p:cNvPr>
          <p:cNvSpPr>
            <a:spLocks noGrp="1"/>
          </p:cNvSpPr>
          <p:nvPr>
            <p:ph idx="1"/>
          </p:nvPr>
        </p:nvSpPr>
        <p:spPr>
          <a:xfrm>
            <a:off x="6021989" y="917725"/>
            <a:ext cx="2568554" cy="4852362"/>
          </a:xfrm>
        </p:spPr>
        <p:txBody>
          <a:bodyPr anchor="ctr">
            <a:normAutofit/>
          </a:bodyPr>
          <a:lstStyle/>
          <a:p>
            <a:r>
              <a:rPr lang="en-US" sz="1700" baseline="30000">
                <a:solidFill>
                  <a:srgbClr val="FFFFFF"/>
                </a:solidFill>
              </a:rPr>
              <a:t>33 </a:t>
            </a:r>
            <a:r>
              <a:rPr lang="en-US" sz="1700">
                <a:solidFill>
                  <a:srgbClr val="FFFFFF"/>
                </a:solidFill>
              </a:rPr>
              <a:t>That very hour the word was fulfilled concerning Nebuchadnezzar; he was driven from men and ate grass like oxen; his body was wet with the dew of heaven till his hair had grown like eagles’ </a:t>
            </a:r>
            <a:r>
              <a:rPr lang="en-US" sz="1700" i="1">
                <a:solidFill>
                  <a:srgbClr val="FFFFFF"/>
                </a:solidFill>
              </a:rPr>
              <a:t>feathers</a:t>
            </a:r>
            <a:r>
              <a:rPr lang="en-US" sz="1700">
                <a:solidFill>
                  <a:srgbClr val="FFFFFF"/>
                </a:solidFill>
              </a:rPr>
              <a:t> and his nails like birds’ </a:t>
            </a:r>
            <a:r>
              <a:rPr lang="en-US" sz="1700" i="1">
                <a:solidFill>
                  <a:srgbClr val="FFFFFF"/>
                </a:solidFill>
              </a:rPr>
              <a:t>claws.</a:t>
            </a:r>
            <a:endParaRPr lang="en-US" sz="1700">
              <a:solidFill>
                <a:srgbClr val="FFFFFF"/>
              </a:solidFill>
            </a:endParaRPr>
          </a:p>
        </p:txBody>
      </p:sp>
    </p:spTree>
    <p:extLst>
      <p:ext uri="{BB962C8B-B14F-4D97-AF65-F5344CB8AC3E}">
        <p14:creationId xmlns:p14="http://schemas.microsoft.com/office/powerpoint/2010/main" val="424368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21732"/>
            <a:ext cx="5293730" cy="1964266"/>
          </a:xfrm>
          <a:prstGeom prst="rect">
            <a:avLst/>
          </a:prstGeom>
          <a:solidFill>
            <a:srgbClr val="7D6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D0166A-0BDC-4CBC-85EB-A5961BBF20A5}"/>
              </a:ext>
            </a:extLst>
          </p:cNvPr>
          <p:cNvSpPr>
            <a:spLocks noGrp="1"/>
          </p:cNvSpPr>
          <p:nvPr>
            <p:ph type="title"/>
          </p:nvPr>
        </p:nvSpPr>
        <p:spPr>
          <a:xfrm>
            <a:off x="393192" y="516804"/>
            <a:ext cx="4945641" cy="1625210"/>
          </a:xfrm>
        </p:spPr>
        <p:txBody>
          <a:bodyPr>
            <a:normAutofit/>
          </a:bodyPr>
          <a:lstStyle/>
          <a:p>
            <a:r>
              <a:rPr lang="en-US" sz="3700" b="1">
                <a:solidFill>
                  <a:srgbClr val="FFFFFF"/>
                </a:solidFill>
              </a:rPr>
              <a:t>Daniel and His Friends selected to serve the king (vs 3-4)</a:t>
            </a:r>
          </a:p>
        </p:txBody>
      </p:sp>
      <p:sp>
        <p:nvSpPr>
          <p:cNvPr id="12" name="Rectangle 11">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6888" y="2432305"/>
            <a:ext cx="5292501"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website&#10;&#10;Description automatically generated">
            <a:extLst>
              <a:ext uri="{FF2B5EF4-FFF2-40B4-BE49-F238E27FC236}">
                <a16:creationId xmlns:a16="http://schemas.microsoft.com/office/drawing/2014/main" id="{840B79C7-D964-450B-B1C1-C7655DA797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058" y="3095781"/>
            <a:ext cx="4934932" cy="2775898"/>
          </a:xfrm>
          <a:prstGeom prst="rect">
            <a:avLst/>
          </a:prstGeom>
        </p:spPr>
      </p:pic>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93B4DE5-08BF-493C-8B21-39A169A6F139}"/>
              </a:ext>
            </a:extLst>
          </p:cNvPr>
          <p:cNvSpPr>
            <a:spLocks noGrp="1"/>
          </p:cNvSpPr>
          <p:nvPr>
            <p:ph idx="1"/>
          </p:nvPr>
        </p:nvSpPr>
        <p:spPr>
          <a:xfrm>
            <a:off x="6021989" y="917725"/>
            <a:ext cx="2568554" cy="4852362"/>
          </a:xfrm>
        </p:spPr>
        <p:txBody>
          <a:bodyPr anchor="ctr">
            <a:normAutofit lnSpcReduction="10000"/>
          </a:bodyPr>
          <a:lstStyle/>
          <a:p>
            <a:r>
              <a:rPr lang="en-US" sz="1700" baseline="30000" dirty="0">
                <a:solidFill>
                  <a:srgbClr val="FFFFFF"/>
                </a:solidFill>
              </a:rPr>
              <a:t>3 </a:t>
            </a:r>
            <a:r>
              <a:rPr lang="en-US" sz="1700" dirty="0">
                <a:solidFill>
                  <a:srgbClr val="FFFFFF"/>
                </a:solidFill>
              </a:rPr>
              <a:t>Then the king instructed Ashpenaz, the master of his eunuchs, to bring some of the children of Israel and some of the king’s descendants and some of the nobles,</a:t>
            </a:r>
          </a:p>
          <a:p>
            <a:r>
              <a:rPr lang="en-US" sz="1700" dirty="0">
                <a:solidFill>
                  <a:srgbClr val="FFFFFF"/>
                </a:solidFill>
              </a:rPr>
              <a:t> </a:t>
            </a:r>
            <a:r>
              <a:rPr lang="en-US" sz="1700" baseline="30000" dirty="0">
                <a:solidFill>
                  <a:srgbClr val="FFFFFF"/>
                </a:solidFill>
              </a:rPr>
              <a:t>4 </a:t>
            </a:r>
            <a:r>
              <a:rPr lang="en-US" sz="1700" dirty="0">
                <a:solidFill>
                  <a:srgbClr val="FFFFFF"/>
                </a:solidFill>
              </a:rPr>
              <a:t>young men in whom </a:t>
            </a:r>
            <a:r>
              <a:rPr lang="en-US" sz="1700" i="1" dirty="0">
                <a:solidFill>
                  <a:srgbClr val="FFFFFF"/>
                </a:solidFill>
              </a:rPr>
              <a:t>there was</a:t>
            </a:r>
            <a:r>
              <a:rPr lang="en-US" sz="1700" dirty="0">
                <a:solidFill>
                  <a:srgbClr val="FFFFFF"/>
                </a:solidFill>
              </a:rPr>
              <a:t> no blemish, but good-looking, gifted in all wisdom, possessing knowledge and quick to understand, who </a:t>
            </a:r>
            <a:r>
              <a:rPr lang="en-US" sz="1700" i="1" dirty="0">
                <a:solidFill>
                  <a:srgbClr val="FFFFFF"/>
                </a:solidFill>
              </a:rPr>
              <a:t>had</a:t>
            </a:r>
            <a:r>
              <a:rPr lang="en-US" sz="1700" dirty="0">
                <a:solidFill>
                  <a:srgbClr val="FFFFFF"/>
                </a:solidFill>
              </a:rPr>
              <a:t> ability to serve in the king’s palace, and whom they might teach the language and literature of the Chaldeans.</a:t>
            </a:r>
          </a:p>
        </p:txBody>
      </p:sp>
    </p:spTree>
    <p:extLst>
      <p:ext uri="{BB962C8B-B14F-4D97-AF65-F5344CB8AC3E}">
        <p14:creationId xmlns:p14="http://schemas.microsoft.com/office/powerpoint/2010/main" val="78467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21732"/>
            <a:ext cx="5293730" cy="1964266"/>
          </a:xfrm>
          <a:prstGeom prst="rect">
            <a:avLst/>
          </a:prstGeom>
          <a:solidFill>
            <a:srgbClr val="7D6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D0166A-0BDC-4CBC-85EB-A5961BBF20A5}"/>
              </a:ext>
            </a:extLst>
          </p:cNvPr>
          <p:cNvSpPr>
            <a:spLocks noGrp="1"/>
          </p:cNvSpPr>
          <p:nvPr>
            <p:ph type="title"/>
          </p:nvPr>
        </p:nvSpPr>
        <p:spPr>
          <a:xfrm>
            <a:off x="393192" y="516804"/>
            <a:ext cx="4945641" cy="1625210"/>
          </a:xfrm>
        </p:spPr>
        <p:txBody>
          <a:bodyPr>
            <a:normAutofit/>
          </a:bodyPr>
          <a:lstStyle/>
          <a:p>
            <a:r>
              <a:rPr lang="en-US" sz="3700" b="1" dirty="0">
                <a:solidFill>
                  <a:srgbClr val="FFFFFF"/>
                </a:solidFill>
              </a:rPr>
              <a:t>Nebuchadnezzar praises God and is restored </a:t>
            </a:r>
            <a:br>
              <a:rPr lang="en-US" sz="3700" b="1" dirty="0">
                <a:solidFill>
                  <a:srgbClr val="FFFFFF"/>
                </a:solidFill>
              </a:rPr>
            </a:br>
            <a:r>
              <a:rPr lang="en-US" sz="3700" b="1" dirty="0">
                <a:solidFill>
                  <a:srgbClr val="FFFFFF"/>
                </a:solidFill>
              </a:rPr>
              <a:t>(vs 34-37)</a:t>
            </a:r>
          </a:p>
        </p:txBody>
      </p:sp>
      <p:sp>
        <p:nvSpPr>
          <p:cNvPr id="137" name="Rectangle 136">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6888" y="2432305"/>
            <a:ext cx="5292501"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a:extLst>
              <a:ext uri="{FF2B5EF4-FFF2-40B4-BE49-F238E27FC236}">
                <a16:creationId xmlns:a16="http://schemas.microsoft.com/office/drawing/2014/main" id="{C54FA60E-34D7-4FE2-A3A8-562989E0EA5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5058" y="3095781"/>
            <a:ext cx="4934932" cy="2775898"/>
          </a:xfrm>
          <a:prstGeom prst="rect">
            <a:avLst/>
          </a:prstGeom>
          <a:noFill/>
          <a:extLst>
            <a:ext uri="{909E8E84-426E-40DD-AFC4-6F175D3DCCD1}">
              <a14:hiddenFill xmlns:a14="http://schemas.microsoft.com/office/drawing/2010/main">
                <a:solidFill>
                  <a:srgbClr val="FFFFFF"/>
                </a:solidFill>
              </a14:hiddenFill>
            </a:ext>
          </a:extLst>
        </p:spPr>
      </p:pic>
      <p:sp>
        <p:nvSpPr>
          <p:cNvPr id="139" name="Rectangle 13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93B4DE5-08BF-493C-8B21-39A169A6F139}"/>
              </a:ext>
            </a:extLst>
          </p:cNvPr>
          <p:cNvSpPr>
            <a:spLocks noGrp="1"/>
          </p:cNvSpPr>
          <p:nvPr>
            <p:ph idx="1"/>
          </p:nvPr>
        </p:nvSpPr>
        <p:spPr>
          <a:xfrm>
            <a:off x="6021989" y="917725"/>
            <a:ext cx="2568554" cy="4852362"/>
          </a:xfrm>
        </p:spPr>
        <p:txBody>
          <a:bodyPr anchor="ctr">
            <a:normAutofit/>
          </a:bodyPr>
          <a:lstStyle/>
          <a:p>
            <a:r>
              <a:rPr lang="en-US" sz="1300" baseline="30000">
                <a:solidFill>
                  <a:srgbClr val="FFFFFF"/>
                </a:solidFill>
              </a:rPr>
              <a:t>34 </a:t>
            </a:r>
            <a:r>
              <a:rPr lang="en-US" sz="1300">
                <a:solidFill>
                  <a:srgbClr val="FFFFFF"/>
                </a:solidFill>
              </a:rPr>
              <a:t>And at the end of the time I, Nebuchadnezzar, lifted my eyes to heaven, and my understanding returned to me; and I blessed the Most High and praised and honored Him who lives forever:…</a:t>
            </a:r>
          </a:p>
          <a:p>
            <a:r>
              <a:rPr lang="en-US" sz="1300" baseline="30000">
                <a:solidFill>
                  <a:srgbClr val="FFFFFF"/>
                </a:solidFill>
              </a:rPr>
              <a:t>36 </a:t>
            </a:r>
            <a:r>
              <a:rPr lang="en-US" sz="1300">
                <a:solidFill>
                  <a:srgbClr val="FFFFFF"/>
                </a:solidFill>
              </a:rPr>
              <a:t>At the same time my reason returned to me, and for the glory of my kingdom, my honor and splendor returned to me. My counselors and nobles resorted to me, I was restored to my kingdom, and excellent majesty was added to me.</a:t>
            </a:r>
          </a:p>
          <a:p>
            <a:r>
              <a:rPr lang="en-US" sz="1300">
                <a:solidFill>
                  <a:srgbClr val="FFFFFF"/>
                </a:solidFill>
              </a:rPr>
              <a:t> </a:t>
            </a:r>
            <a:r>
              <a:rPr lang="en-US" sz="1300" baseline="30000">
                <a:solidFill>
                  <a:srgbClr val="FFFFFF"/>
                </a:solidFill>
              </a:rPr>
              <a:t>37 </a:t>
            </a:r>
            <a:r>
              <a:rPr lang="en-US" sz="1300">
                <a:solidFill>
                  <a:srgbClr val="FFFFFF"/>
                </a:solidFill>
              </a:rPr>
              <a:t>Now I, Nebuchadnezzar, praise and extol and honor the King of heaven, all of whose works </a:t>
            </a:r>
            <a:r>
              <a:rPr lang="en-US" sz="1300" i="1">
                <a:solidFill>
                  <a:srgbClr val="FFFFFF"/>
                </a:solidFill>
              </a:rPr>
              <a:t>are</a:t>
            </a:r>
            <a:r>
              <a:rPr lang="en-US" sz="1300">
                <a:solidFill>
                  <a:srgbClr val="FFFFFF"/>
                </a:solidFill>
              </a:rPr>
              <a:t> truth, and His ways justice. And those who walk in pride He is able to put down.</a:t>
            </a:r>
          </a:p>
          <a:p>
            <a:endParaRPr lang="en-US" sz="1300">
              <a:solidFill>
                <a:srgbClr val="FFFFFF"/>
              </a:solidFill>
            </a:endParaRPr>
          </a:p>
        </p:txBody>
      </p:sp>
    </p:spTree>
    <p:extLst>
      <p:ext uri="{BB962C8B-B14F-4D97-AF65-F5344CB8AC3E}">
        <p14:creationId xmlns:p14="http://schemas.microsoft.com/office/powerpoint/2010/main" val="3169066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0166A-0BDC-4CBC-85EB-A5961BBF20A5}"/>
              </a:ext>
            </a:extLst>
          </p:cNvPr>
          <p:cNvSpPr>
            <a:spLocks noGrp="1"/>
          </p:cNvSpPr>
          <p:nvPr>
            <p:ph type="title"/>
          </p:nvPr>
        </p:nvSpPr>
        <p:spPr>
          <a:xfrm>
            <a:off x="4874274" y="1337453"/>
            <a:ext cx="3836129" cy="1008731"/>
          </a:xfrm>
        </p:spPr>
        <p:txBody>
          <a:bodyPr>
            <a:normAutofit/>
          </a:bodyPr>
          <a:lstStyle/>
          <a:p>
            <a:r>
              <a:rPr lang="en-US" sz="3000" b="1" dirty="0"/>
              <a:t>Important reminders for us today</a:t>
            </a:r>
          </a:p>
        </p:txBody>
      </p:sp>
      <p:sp>
        <p:nvSpPr>
          <p:cNvPr id="3" name="Content Placeholder 2">
            <a:extLst>
              <a:ext uri="{FF2B5EF4-FFF2-40B4-BE49-F238E27FC236}">
                <a16:creationId xmlns:a16="http://schemas.microsoft.com/office/drawing/2014/main" id="{A93B4DE5-08BF-493C-8B21-39A169A6F139}"/>
              </a:ext>
            </a:extLst>
          </p:cNvPr>
          <p:cNvSpPr>
            <a:spLocks noGrp="1"/>
          </p:cNvSpPr>
          <p:nvPr>
            <p:ph idx="1"/>
          </p:nvPr>
        </p:nvSpPr>
        <p:spPr>
          <a:xfrm>
            <a:off x="4873968" y="2448576"/>
            <a:ext cx="3846580" cy="3291042"/>
          </a:xfrm>
        </p:spPr>
        <p:txBody>
          <a:bodyPr>
            <a:normAutofit fontScale="92500" lnSpcReduction="10000"/>
          </a:bodyPr>
          <a:lstStyle/>
          <a:p>
            <a:pPr marL="557185" lvl="1" indent="-214303">
              <a:lnSpc>
                <a:spcPct val="107000"/>
              </a:lnSpc>
              <a:spcBef>
                <a:spcPts val="0"/>
              </a:spcBef>
              <a:spcAft>
                <a:spcPts val="600"/>
              </a:spcAft>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sz="2300" dirty="0">
                <a:effectLst/>
                <a:latin typeface="Calibri" panose="020F0502020204030204" pitchFamily="34" charset="0"/>
                <a:ea typeface="Calibri" panose="020F0502020204030204" pitchFamily="34" charset="0"/>
                <a:cs typeface="Times New Roman" panose="02020603050405020304" pitchFamily="18" charset="0"/>
              </a:rPr>
              <a:t>Pride and forgetting God leads to destruction</a:t>
            </a:r>
          </a:p>
          <a:p>
            <a:pPr marL="557185" lvl="1" indent="-214303">
              <a:lnSpc>
                <a:spcPct val="107000"/>
              </a:lnSpc>
              <a:spcBef>
                <a:spcPts val="0"/>
              </a:spcBef>
              <a:spcAft>
                <a:spcPts val="600"/>
              </a:spcAft>
              <a:buFont typeface="Courier New" panose="02070309020205020404" pitchFamily="49" charset="0"/>
              <a:buChar char="o"/>
            </a:pP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pPr marL="557185" lvl="1" indent="-214303">
              <a:lnSpc>
                <a:spcPct val="107000"/>
              </a:lnSpc>
              <a:spcBef>
                <a:spcPts val="0"/>
              </a:spcBef>
              <a:spcAft>
                <a:spcPts val="600"/>
              </a:spcAft>
              <a:buFont typeface="Courier New" panose="02070309020205020404" pitchFamily="49" charset="0"/>
              <a:buChar char="o"/>
            </a:pPr>
            <a:r>
              <a:rPr lang="en-US" sz="2300" dirty="0">
                <a:latin typeface="Calibri" panose="020F0502020204030204" pitchFamily="34" charset="0"/>
                <a:ea typeface="Calibri" panose="020F0502020204030204" pitchFamily="34" charset="0"/>
                <a:cs typeface="Times New Roman" panose="02020603050405020304" pitchFamily="18" charset="0"/>
              </a:rPr>
              <a:t> Be willing to offer Godly advice</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pPr marL="557185" lvl="1" indent="-214303">
              <a:lnSpc>
                <a:spcPct val="107000"/>
              </a:lnSpc>
              <a:spcBef>
                <a:spcPts val="0"/>
              </a:spcBef>
              <a:spcAft>
                <a:spcPts val="600"/>
              </a:spcAft>
              <a:buFont typeface="Courier New" panose="02070309020205020404" pitchFamily="49" charset="0"/>
              <a:buChar char="o"/>
            </a:pPr>
            <a:endParaRPr lang="en-US" sz="2300" dirty="0">
              <a:latin typeface="Calibri" panose="020F0502020204030204" pitchFamily="34" charset="0"/>
              <a:ea typeface="Calibri" panose="020F0502020204030204" pitchFamily="34" charset="0"/>
              <a:cs typeface="Times New Roman" panose="02020603050405020304" pitchFamily="18" charset="0"/>
            </a:endParaRPr>
          </a:p>
          <a:p>
            <a:pPr marL="557185" lvl="1" indent="-214303">
              <a:lnSpc>
                <a:spcPct val="107000"/>
              </a:lnSpc>
              <a:spcBef>
                <a:spcPts val="0"/>
              </a:spcBef>
              <a:spcAft>
                <a:spcPts val="600"/>
              </a:spcAft>
              <a:buFont typeface="Courier New" panose="02070309020205020404" pitchFamily="49" charset="0"/>
              <a:buChar char="o"/>
            </a:pPr>
            <a:r>
              <a:rPr lang="en-US" sz="2300" dirty="0">
                <a:effectLst/>
                <a:latin typeface="Calibri" panose="020F0502020204030204" pitchFamily="34" charset="0"/>
                <a:ea typeface="Calibri" panose="020F0502020204030204" pitchFamily="34" charset="0"/>
                <a:cs typeface="Times New Roman" panose="02020603050405020304" pitchFamily="18" charset="0"/>
              </a:rPr>
              <a:t> God will do what He says He will do exactly how He says He will do it</a:t>
            </a:r>
          </a:p>
          <a:p>
            <a:pPr marL="557185" lvl="1" indent="-214303">
              <a:lnSpc>
                <a:spcPct val="107000"/>
              </a:lnSpc>
              <a:spcBef>
                <a:spcPts val="0"/>
              </a:spcBef>
              <a:spcAft>
                <a:spcPts val="600"/>
              </a:spcAft>
              <a:buFont typeface="Courier New" panose="02070309020205020404" pitchFamily="49" charset="0"/>
              <a:buChar char="o"/>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557185" lvl="1" indent="-214303">
              <a:lnSpc>
                <a:spcPct val="107000"/>
              </a:lnSpc>
              <a:spcBef>
                <a:spcPts val="0"/>
              </a:spcBef>
              <a:spcAft>
                <a:spcPts val="600"/>
              </a:spcAft>
              <a:buFont typeface="Courier New" panose="02070309020205020404" pitchFamily="49" charset="0"/>
              <a:buChar char="o"/>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557185" lvl="1" indent="-214303">
              <a:lnSpc>
                <a:spcPct val="107000"/>
              </a:lnSpc>
              <a:spcBef>
                <a:spcPts val="0"/>
              </a:spcBef>
              <a:spcAft>
                <a:spcPts val="600"/>
              </a:spcAft>
              <a:buFont typeface="Courier New" panose="02070309020205020404" pitchFamily="49" charset="0"/>
              <a:buChar char="o"/>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557185" lvl="1" indent="-214303">
              <a:lnSpc>
                <a:spcPct val="107000"/>
              </a:lnSpc>
              <a:spcBef>
                <a:spcPts val="0"/>
              </a:spcBef>
              <a:spcAft>
                <a:spcPts val="600"/>
              </a:spcAft>
              <a:buFont typeface="Courier New" panose="02070309020205020404" pitchFamily="49" charset="0"/>
              <a:buChar char="o"/>
            </a:pPr>
            <a:endParaRPr lang="en-US" sz="13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Text&#10;&#10;Description automatically generated">
            <a:extLst>
              <a:ext uri="{FF2B5EF4-FFF2-40B4-BE49-F238E27FC236}">
                <a16:creationId xmlns:a16="http://schemas.microsoft.com/office/drawing/2014/main" id="{D5B995E0-9597-44D5-9561-5C6EA9D62B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188" y="1220724"/>
            <a:ext cx="3694176" cy="2077974"/>
          </a:xfrm>
          <a:prstGeom prst="rect">
            <a:avLst/>
          </a:prstGeom>
        </p:spPr>
      </p:pic>
      <p:pic>
        <p:nvPicPr>
          <p:cNvPr id="9218" name="Picture 2">
            <a:extLst>
              <a:ext uri="{FF2B5EF4-FFF2-40B4-BE49-F238E27FC236}">
                <a16:creationId xmlns:a16="http://schemas.microsoft.com/office/drawing/2014/main" id="{4D24917A-0D8C-4331-8D97-C157BB0EB5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452" y="3661645"/>
            <a:ext cx="3631912" cy="2077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74596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E7766714-79C6-4EED-82ED-3CFD799ABADC}"/>
              </a:ext>
            </a:extLst>
          </p:cNvPr>
          <p:cNvSpPr>
            <a:spLocks noGrp="1"/>
          </p:cNvSpPr>
          <p:nvPr>
            <p:ph type="title"/>
          </p:nvPr>
        </p:nvSpPr>
        <p:spPr>
          <a:xfrm>
            <a:off x="1799425" y="2073715"/>
            <a:ext cx="5201819" cy="2993042"/>
          </a:xfrm>
        </p:spPr>
        <p:txBody>
          <a:bodyPr vert="horz" lIns="91440" tIns="45720" rIns="91440" bIns="45720" rtlCol="0" anchor="ctr">
            <a:normAutofit/>
          </a:bodyPr>
          <a:lstStyle/>
          <a:p>
            <a:pPr algn="ctr"/>
            <a:r>
              <a:rPr lang="en-US" sz="5400" kern="1200" dirty="0">
                <a:solidFill>
                  <a:schemeClr val="bg1"/>
                </a:solidFill>
                <a:latin typeface="+mj-lt"/>
                <a:ea typeface="+mj-ea"/>
                <a:cs typeface="+mj-cs"/>
              </a:rPr>
              <a:t>Chapter 5: </a:t>
            </a:r>
            <a:br>
              <a:rPr lang="en-US" sz="5400" kern="1200" dirty="0">
                <a:solidFill>
                  <a:schemeClr val="bg1"/>
                </a:solidFill>
                <a:latin typeface="+mj-lt"/>
                <a:ea typeface="+mj-ea"/>
                <a:cs typeface="+mj-cs"/>
              </a:rPr>
            </a:br>
            <a:r>
              <a:rPr lang="en-US" sz="5400" b="1" kern="1200" dirty="0">
                <a:solidFill>
                  <a:schemeClr val="bg1"/>
                </a:solidFill>
                <a:latin typeface="+mj-lt"/>
                <a:ea typeface="+mj-ea"/>
                <a:cs typeface="+mj-cs"/>
              </a:rPr>
              <a:t>Belshazzar’s Feast</a:t>
            </a:r>
            <a:endParaRPr lang="en-US" sz="5400" kern="1200" dirty="0">
              <a:solidFill>
                <a:schemeClr val="bg1"/>
              </a:solidFill>
              <a:latin typeface="+mj-lt"/>
              <a:ea typeface="+mj-ea"/>
              <a:cs typeface="+mj-cs"/>
            </a:endParaRPr>
          </a:p>
        </p:txBody>
      </p:sp>
      <p:sp>
        <p:nvSpPr>
          <p:cNvPr id="9" name="Rectangle 8">
            <a:extLst>
              <a:ext uri="{FF2B5EF4-FFF2-40B4-BE49-F238E27FC236}">
                <a16:creationId xmlns:a16="http://schemas.microsoft.com/office/drawing/2014/main" id="{81BD432D-FAB3-4B5D-BF27-4DA7C75B3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654" y="115193"/>
            <a:ext cx="8954691"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E6D6B450-4278-45B8-88C7-C061710E3C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799424" y="1883640"/>
            <a:ext cx="520182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4234A4C-A256-4139-A5F4-27078F0D67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799424" y="5066757"/>
            <a:ext cx="520182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6361556"/>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21732"/>
            <a:ext cx="5293730" cy="1964266"/>
          </a:xfrm>
          <a:prstGeom prst="rect">
            <a:avLst/>
          </a:prstGeom>
          <a:solidFill>
            <a:srgbClr val="7D6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D0166A-0BDC-4CBC-85EB-A5961BBF20A5}"/>
              </a:ext>
            </a:extLst>
          </p:cNvPr>
          <p:cNvSpPr>
            <a:spLocks noGrp="1"/>
          </p:cNvSpPr>
          <p:nvPr>
            <p:ph type="title"/>
          </p:nvPr>
        </p:nvSpPr>
        <p:spPr>
          <a:xfrm>
            <a:off x="393192" y="516804"/>
            <a:ext cx="4945641" cy="1625210"/>
          </a:xfrm>
        </p:spPr>
        <p:txBody>
          <a:bodyPr>
            <a:normAutofit/>
          </a:bodyPr>
          <a:lstStyle/>
          <a:p>
            <a:r>
              <a:rPr lang="en-US" b="1" dirty="0">
                <a:solidFill>
                  <a:srgbClr val="FFFFFF"/>
                </a:solidFill>
              </a:rPr>
              <a:t>Belshazzar’s feast </a:t>
            </a:r>
            <a:br>
              <a:rPr lang="en-US" b="1" dirty="0">
                <a:solidFill>
                  <a:srgbClr val="FFFFFF"/>
                </a:solidFill>
              </a:rPr>
            </a:br>
            <a:r>
              <a:rPr lang="en-US" b="1" dirty="0">
                <a:solidFill>
                  <a:srgbClr val="FFFFFF"/>
                </a:solidFill>
              </a:rPr>
              <a:t>(vs 1-5)</a:t>
            </a:r>
          </a:p>
        </p:txBody>
      </p:sp>
      <p:sp>
        <p:nvSpPr>
          <p:cNvPr id="137" name="Rectangle 136">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6888" y="2432305"/>
            <a:ext cx="5292501"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a:extLst>
              <a:ext uri="{FF2B5EF4-FFF2-40B4-BE49-F238E27FC236}">
                <a16:creationId xmlns:a16="http://schemas.microsoft.com/office/drawing/2014/main" id="{6AF2ED53-509D-4E82-85A2-BA7EFEBF571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5058" y="3095781"/>
            <a:ext cx="4934932" cy="2775898"/>
          </a:xfrm>
          <a:prstGeom prst="rect">
            <a:avLst/>
          </a:prstGeom>
          <a:noFill/>
          <a:extLst>
            <a:ext uri="{909E8E84-426E-40DD-AFC4-6F175D3DCCD1}">
              <a14:hiddenFill xmlns:a14="http://schemas.microsoft.com/office/drawing/2010/main">
                <a:solidFill>
                  <a:srgbClr val="FFFFFF"/>
                </a:solidFill>
              </a14:hiddenFill>
            </a:ext>
          </a:extLst>
        </p:spPr>
      </p:pic>
      <p:sp>
        <p:nvSpPr>
          <p:cNvPr id="139" name="Rectangle 13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93B4DE5-08BF-493C-8B21-39A169A6F139}"/>
              </a:ext>
            </a:extLst>
          </p:cNvPr>
          <p:cNvSpPr>
            <a:spLocks noGrp="1"/>
          </p:cNvSpPr>
          <p:nvPr>
            <p:ph idx="1"/>
          </p:nvPr>
        </p:nvSpPr>
        <p:spPr>
          <a:xfrm>
            <a:off x="6021989" y="917725"/>
            <a:ext cx="2568554" cy="4852362"/>
          </a:xfrm>
        </p:spPr>
        <p:txBody>
          <a:bodyPr anchor="ctr">
            <a:normAutofit/>
          </a:bodyPr>
          <a:lstStyle/>
          <a:p>
            <a:r>
              <a:rPr lang="en-US" sz="1700">
                <a:solidFill>
                  <a:srgbClr val="FFFFFF"/>
                </a:solidFill>
              </a:rPr>
              <a:t>5 Belshazzar the king made a great feast for a thousand of his lords, and drank wine in the presence of the thousand.</a:t>
            </a:r>
          </a:p>
          <a:p>
            <a:r>
              <a:rPr lang="en-US" sz="1700">
                <a:solidFill>
                  <a:srgbClr val="FFFFFF"/>
                </a:solidFill>
              </a:rPr>
              <a:t> </a:t>
            </a:r>
            <a:r>
              <a:rPr lang="en-US" sz="1700" baseline="30000">
                <a:solidFill>
                  <a:srgbClr val="FFFFFF"/>
                </a:solidFill>
              </a:rPr>
              <a:t>2 </a:t>
            </a:r>
            <a:r>
              <a:rPr lang="en-US" sz="1700">
                <a:solidFill>
                  <a:srgbClr val="FFFFFF"/>
                </a:solidFill>
              </a:rPr>
              <a:t>While he tasted the wine, Belshazzar gave the command to bring the gold and silver vessels which his father Nebuchadnezzar had taken from the temple which </a:t>
            </a:r>
            <a:r>
              <a:rPr lang="en-US" sz="1700" i="1">
                <a:solidFill>
                  <a:srgbClr val="FFFFFF"/>
                </a:solidFill>
              </a:rPr>
              <a:t>had been</a:t>
            </a:r>
            <a:r>
              <a:rPr lang="en-US" sz="1700">
                <a:solidFill>
                  <a:srgbClr val="FFFFFF"/>
                </a:solidFill>
              </a:rPr>
              <a:t> in Jerusalem, that the king and his lords, his wives, and his concubines might drink from them.</a:t>
            </a:r>
          </a:p>
        </p:txBody>
      </p:sp>
    </p:spTree>
    <p:extLst>
      <p:ext uri="{BB962C8B-B14F-4D97-AF65-F5344CB8AC3E}">
        <p14:creationId xmlns:p14="http://schemas.microsoft.com/office/powerpoint/2010/main" val="11514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21732"/>
            <a:ext cx="5293730" cy="1964266"/>
          </a:xfrm>
          <a:prstGeom prst="rect">
            <a:avLst/>
          </a:prstGeom>
          <a:solidFill>
            <a:srgbClr val="7D6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D0166A-0BDC-4CBC-85EB-A5961BBF20A5}"/>
              </a:ext>
            </a:extLst>
          </p:cNvPr>
          <p:cNvSpPr>
            <a:spLocks noGrp="1"/>
          </p:cNvSpPr>
          <p:nvPr>
            <p:ph type="title"/>
          </p:nvPr>
        </p:nvSpPr>
        <p:spPr>
          <a:xfrm>
            <a:off x="393192" y="516804"/>
            <a:ext cx="4945641" cy="1625210"/>
          </a:xfrm>
        </p:spPr>
        <p:txBody>
          <a:bodyPr>
            <a:normAutofit/>
          </a:bodyPr>
          <a:lstStyle/>
          <a:p>
            <a:r>
              <a:rPr lang="en-US" b="1" dirty="0">
                <a:solidFill>
                  <a:srgbClr val="FFFFFF"/>
                </a:solidFill>
              </a:rPr>
              <a:t>Belshazzar’s</a:t>
            </a:r>
            <a:r>
              <a:rPr lang="en-US" b="1">
                <a:solidFill>
                  <a:srgbClr val="FFFFFF"/>
                </a:solidFill>
              </a:rPr>
              <a:t> feast </a:t>
            </a:r>
            <a:br>
              <a:rPr lang="en-US" b="1">
                <a:solidFill>
                  <a:srgbClr val="FFFFFF"/>
                </a:solidFill>
              </a:rPr>
            </a:br>
            <a:r>
              <a:rPr lang="en-US" b="1">
                <a:solidFill>
                  <a:srgbClr val="FFFFFF"/>
                </a:solidFill>
              </a:rPr>
              <a:t>(vs 1-5)</a:t>
            </a:r>
          </a:p>
        </p:txBody>
      </p:sp>
      <p:sp>
        <p:nvSpPr>
          <p:cNvPr id="137" name="Rectangle 136">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6888" y="2432305"/>
            <a:ext cx="5292501"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a:extLst>
              <a:ext uri="{FF2B5EF4-FFF2-40B4-BE49-F238E27FC236}">
                <a16:creationId xmlns:a16="http://schemas.microsoft.com/office/drawing/2014/main" id="{4650CC73-F29D-4BF5-AB94-F3B50CC4717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5058" y="3095781"/>
            <a:ext cx="4934932" cy="2775898"/>
          </a:xfrm>
          <a:prstGeom prst="rect">
            <a:avLst/>
          </a:prstGeom>
          <a:noFill/>
          <a:extLst>
            <a:ext uri="{909E8E84-426E-40DD-AFC4-6F175D3DCCD1}">
              <a14:hiddenFill xmlns:a14="http://schemas.microsoft.com/office/drawing/2010/main">
                <a:solidFill>
                  <a:srgbClr val="FFFFFF"/>
                </a:solidFill>
              </a14:hiddenFill>
            </a:ext>
          </a:extLst>
        </p:spPr>
      </p:pic>
      <p:sp>
        <p:nvSpPr>
          <p:cNvPr id="139" name="Rectangle 13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93B4DE5-08BF-493C-8B21-39A169A6F139}"/>
              </a:ext>
            </a:extLst>
          </p:cNvPr>
          <p:cNvSpPr>
            <a:spLocks noGrp="1"/>
          </p:cNvSpPr>
          <p:nvPr>
            <p:ph idx="1"/>
          </p:nvPr>
        </p:nvSpPr>
        <p:spPr>
          <a:xfrm>
            <a:off x="6021989" y="917725"/>
            <a:ext cx="2568554" cy="4852362"/>
          </a:xfrm>
        </p:spPr>
        <p:txBody>
          <a:bodyPr anchor="ctr">
            <a:normAutofit/>
          </a:bodyPr>
          <a:lstStyle/>
          <a:p>
            <a:r>
              <a:rPr lang="en-US" sz="1700" baseline="30000">
                <a:solidFill>
                  <a:srgbClr val="FFFFFF"/>
                </a:solidFill>
              </a:rPr>
              <a:t>4 </a:t>
            </a:r>
            <a:r>
              <a:rPr lang="en-US" sz="1700">
                <a:solidFill>
                  <a:srgbClr val="FFFFFF"/>
                </a:solidFill>
              </a:rPr>
              <a:t>They drank wine, and praised the gods of gold and silver, bronze and iron, wood and stone.</a:t>
            </a:r>
          </a:p>
          <a:p>
            <a:r>
              <a:rPr lang="en-US" sz="1700" baseline="30000">
                <a:solidFill>
                  <a:srgbClr val="FFFFFF"/>
                </a:solidFill>
              </a:rPr>
              <a:t>5 </a:t>
            </a:r>
            <a:r>
              <a:rPr lang="en-US" sz="1700">
                <a:solidFill>
                  <a:srgbClr val="FFFFFF"/>
                </a:solidFill>
              </a:rPr>
              <a:t>In the same hour the fingers of a man’s hand appeared and wrote opposite the lampstand on the plaster of the wall of the king’s palace; and the king saw the part of the hand that wrote.</a:t>
            </a:r>
          </a:p>
        </p:txBody>
      </p:sp>
    </p:spTree>
    <p:extLst>
      <p:ext uri="{BB962C8B-B14F-4D97-AF65-F5344CB8AC3E}">
        <p14:creationId xmlns:p14="http://schemas.microsoft.com/office/powerpoint/2010/main" val="3389751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21732"/>
            <a:ext cx="5293730" cy="1964266"/>
          </a:xfrm>
          <a:prstGeom prst="rect">
            <a:avLst/>
          </a:prstGeom>
          <a:solidFill>
            <a:srgbClr val="7D6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D0166A-0BDC-4CBC-85EB-A5961BBF20A5}"/>
              </a:ext>
            </a:extLst>
          </p:cNvPr>
          <p:cNvSpPr>
            <a:spLocks noGrp="1"/>
          </p:cNvSpPr>
          <p:nvPr>
            <p:ph type="title"/>
          </p:nvPr>
        </p:nvSpPr>
        <p:spPr>
          <a:xfrm>
            <a:off x="393192" y="516804"/>
            <a:ext cx="4945641" cy="1625210"/>
          </a:xfrm>
        </p:spPr>
        <p:txBody>
          <a:bodyPr>
            <a:normAutofit/>
          </a:bodyPr>
          <a:lstStyle/>
          <a:p>
            <a:r>
              <a:rPr lang="en-US" sz="3400" b="1">
                <a:solidFill>
                  <a:srgbClr val="FFFFFF"/>
                </a:solidFill>
              </a:rPr>
              <a:t>Belshazzar is troubled by the writing and no one is able to interpret it (vs 6-9)</a:t>
            </a:r>
          </a:p>
        </p:txBody>
      </p:sp>
      <p:sp>
        <p:nvSpPr>
          <p:cNvPr id="137" name="Rectangle 136">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6888" y="2432305"/>
            <a:ext cx="5292501"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a:extLst>
              <a:ext uri="{FF2B5EF4-FFF2-40B4-BE49-F238E27FC236}">
                <a16:creationId xmlns:a16="http://schemas.microsoft.com/office/drawing/2014/main" id="{C2BE420F-96C4-4EFA-982A-B51A8380F9C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5058" y="3095781"/>
            <a:ext cx="4934932" cy="2775898"/>
          </a:xfrm>
          <a:prstGeom prst="rect">
            <a:avLst/>
          </a:prstGeom>
          <a:noFill/>
          <a:extLst>
            <a:ext uri="{909E8E84-426E-40DD-AFC4-6F175D3DCCD1}">
              <a14:hiddenFill xmlns:a14="http://schemas.microsoft.com/office/drawing/2010/main">
                <a:solidFill>
                  <a:srgbClr val="FFFFFF"/>
                </a:solidFill>
              </a14:hiddenFill>
            </a:ext>
          </a:extLst>
        </p:spPr>
      </p:pic>
      <p:sp>
        <p:nvSpPr>
          <p:cNvPr id="139" name="Rectangle 13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93B4DE5-08BF-493C-8B21-39A169A6F139}"/>
              </a:ext>
            </a:extLst>
          </p:cNvPr>
          <p:cNvSpPr>
            <a:spLocks noGrp="1"/>
          </p:cNvSpPr>
          <p:nvPr>
            <p:ph idx="1"/>
          </p:nvPr>
        </p:nvSpPr>
        <p:spPr>
          <a:xfrm>
            <a:off x="6021989" y="917725"/>
            <a:ext cx="2568554" cy="4852362"/>
          </a:xfrm>
        </p:spPr>
        <p:txBody>
          <a:bodyPr anchor="ctr">
            <a:normAutofit/>
          </a:bodyPr>
          <a:lstStyle/>
          <a:p>
            <a:r>
              <a:rPr lang="en-US" sz="1600" baseline="30000">
                <a:solidFill>
                  <a:srgbClr val="FFFFFF"/>
                </a:solidFill>
              </a:rPr>
              <a:t>6 </a:t>
            </a:r>
            <a:r>
              <a:rPr lang="en-US" sz="1600">
                <a:solidFill>
                  <a:srgbClr val="FFFFFF"/>
                </a:solidFill>
              </a:rPr>
              <a:t>Then the king’s countenance changed, and his thoughts troubled him, so that the joints of his hips were loosened and his knees knocked against each other. </a:t>
            </a:r>
          </a:p>
          <a:p>
            <a:r>
              <a:rPr lang="en-US" sz="1600" baseline="30000">
                <a:solidFill>
                  <a:srgbClr val="FFFFFF"/>
                </a:solidFill>
              </a:rPr>
              <a:t>7 </a:t>
            </a:r>
            <a:r>
              <a:rPr lang="en-US" sz="1600">
                <a:solidFill>
                  <a:srgbClr val="FFFFFF"/>
                </a:solidFill>
              </a:rPr>
              <a:t>The king cried </a:t>
            </a:r>
            <a:r>
              <a:rPr lang="en-US" sz="1600" baseline="30000">
                <a:solidFill>
                  <a:srgbClr val="FFFFFF"/>
                </a:solidFill>
              </a:rPr>
              <a:t>]</a:t>
            </a:r>
            <a:r>
              <a:rPr lang="en-US" sz="1600">
                <a:solidFill>
                  <a:srgbClr val="FFFFFF"/>
                </a:solidFill>
              </a:rPr>
              <a:t>aloud to bring in the astrologers, the Chaldeans, and the soothsayers. The king spoke, saying to the wise </a:t>
            </a:r>
            <a:r>
              <a:rPr lang="en-US" sz="1600" i="1">
                <a:solidFill>
                  <a:srgbClr val="FFFFFF"/>
                </a:solidFill>
              </a:rPr>
              <a:t>men</a:t>
            </a:r>
            <a:r>
              <a:rPr lang="en-US" sz="1600">
                <a:solidFill>
                  <a:srgbClr val="FFFFFF"/>
                </a:solidFill>
              </a:rPr>
              <a:t> of Babylon, “Whoever reads this writing, and tells me its interpretation, shall be clothed with purple and </a:t>
            </a:r>
            <a:r>
              <a:rPr lang="en-US" sz="1600" i="1">
                <a:solidFill>
                  <a:srgbClr val="FFFFFF"/>
                </a:solidFill>
              </a:rPr>
              <a:t>have</a:t>
            </a:r>
            <a:r>
              <a:rPr lang="en-US" sz="1600">
                <a:solidFill>
                  <a:srgbClr val="FFFFFF"/>
                </a:solidFill>
              </a:rPr>
              <a:t> a chain of gold around his neck; and he shall be the third ruler in the kingdom.”</a:t>
            </a:r>
          </a:p>
        </p:txBody>
      </p:sp>
    </p:spTree>
    <p:extLst>
      <p:ext uri="{BB962C8B-B14F-4D97-AF65-F5344CB8AC3E}">
        <p14:creationId xmlns:p14="http://schemas.microsoft.com/office/powerpoint/2010/main" val="145615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21732"/>
            <a:ext cx="5293730" cy="1964266"/>
          </a:xfrm>
          <a:prstGeom prst="rect">
            <a:avLst/>
          </a:prstGeom>
          <a:solidFill>
            <a:srgbClr val="7D6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D0166A-0BDC-4CBC-85EB-A5961BBF20A5}"/>
              </a:ext>
            </a:extLst>
          </p:cNvPr>
          <p:cNvSpPr>
            <a:spLocks noGrp="1"/>
          </p:cNvSpPr>
          <p:nvPr>
            <p:ph type="title"/>
          </p:nvPr>
        </p:nvSpPr>
        <p:spPr>
          <a:xfrm>
            <a:off x="393192" y="516804"/>
            <a:ext cx="4945641" cy="1625210"/>
          </a:xfrm>
        </p:spPr>
        <p:txBody>
          <a:bodyPr>
            <a:normAutofit/>
          </a:bodyPr>
          <a:lstStyle/>
          <a:p>
            <a:r>
              <a:rPr lang="en-US" sz="3400" b="1">
                <a:solidFill>
                  <a:srgbClr val="FFFFFF"/>
                </a:solidFill>
              </a:rPr>
              <a:t>Belshazzar is troubled by the writing and no one is able to interpret it (vs 6-9)</a:t>
            </a:r>
          </a:p>
        </p:txBody>
      </p:sp>
      <p:sp>
        <p:nvSpPr>
          <p:cNvPr id="137" name="Rectangle 136">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6888" y="2432305"/>
            <a:ext cx="5292501"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a:extLst>
              <a:ext uri="{FF2B5EF4-FFF2-40B4-BE49-F238E27FC236}">
                <a16:creationId xmlns:a16="http://schemas.microsoft.com/office/drawing/2014/main" id="{8FAA91C9-9B69-4B85-B05F-9CAEDA38B0A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5058" y="3095781"/>
            <a:ext cx="4934932" cy="2775898"/>
          </a:xfrm>
          <a:prstGeom prst="rect">
            <a:avLst/>
          </a:prstGeom>
          <a:noFill/>
          <a:extLst>
            <a:ext uri="{909E8E84-426E-40DD-AFC4-6F175D3DCCD1}">
              <a14:hiddenFill xmlns:a14="http://schemas.microsoft.com/office/drawing/2010/main">
                <a:solidFill>
                  <a:srgbClr val="FFFFFF"/>
                </a:solidFill>
              </a14:hiddenFill>
            </a:ext>
          </a:extLst>
        </p:spPr>
      </p:pic>
      <p:sp>
        <p:nvSpPr>
          <p:cNvPr id="139" name="Rectangle 13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93B4DE5-08BF-493C-8B21-39A169A6F139}"/>
              </a:ext>
            </a:extLst>
          </p:cNvPr>
          <p:cNvSpPr>
            <a:spLocks noGrp="1"/>
          </p:cNvSpPr>
          <p:nvPr>
            <p:ph idx="1"/>
          </p:nvPr>
        </p:nvSpPr>
        <p:spPr>
          <a:xfrm>
            <a:off x="6021989" y="917725"/>
            <a:ext cx="2568554" cy="4852362"/>
          </a:xfrm>
        </p:spPr>
        <p:txBody>
          <a:bodyPr anchor="ctr">
            <a:normAutofit/>
          </a:bodyPr>
          <a:lstStyle/>
          <a:p>
            <a:r>
              <a:rPr lang="en-US" sz="1700" baseline="30000">
                <a:solidFill>
                  <a:srgbClr val="FFFFFF"/>
                </a:solidFill>
              </a:rPr>
              <a:t>8 </a:t>
            </a:r>
            <a:r>
              <a:rPr lang="en-US" sz="1700">
                <a:solidFill>
                  <a:srgbClr val="FFFFFF"/>
                </a:solidFill>
              </a:rPr>
              <a:t>Now all the king’s wise </a:t>
            </a:r>
            <a:r>
              <a:rPr lang="en-US" sz="1700" i="1">
                <a:solidFill>
                  <a:srgbClr val="FFFFFF"/>
                </a:solidFill>
              </a:rPr>
              <a:t>men</a:t>
            </a:r>
            <a:r>
              <a:rPr lang="en-US" sz="1700">
                <a:solidFill>
                  <a:srgbClr val="FFFFFF"/>
                </a:solidFill>
              </a:rPr>
              <a:t> came, but they could not read the writing, or make known to the king its interpretation. </a:t>
            </a:r>
          </a:p>
          <a:p>
            <a:r>
              <a:rPr lang="en-US" sz="1700" baseline="30000">
                <a:solidFill>
                  <a:srgbClr val="FFFFFF"/>
                </a:solidFill>
              </a:rPr>
              <a:t>9 </a:t>
            </a:r>
            <a:r>
              <a:rPr lang="en-US" sz="1700">
                <a:solidFill>
                  <a:srgbClr val="FFFFFF"/>
                </a:solidFill>
              </a:rPr>
              <a:t>Then King Belshazzar was greatly troubled, his countenance was changed, and his lords were astonished.</a:t>
            </a:r>
          </a:p>
        </p:txBody>
      </p:sp>
    </p:spTree>
    <p:extLst>
      <p:ext uri="{BB962C8B-B14F-4D97-AF65-F5344CB8AC3E}">
        <p14:creationId xmlns:p14="http://schemas.microsoft.com/office/powerpoint/2010/main" val="188858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21732"/>
            <a:ext cx="5293730" cy="1964266"/>
          </a:xfrm>
          <a:prstGeom prst="rect">
            <a:avLst/>
          </a:prstGeom>
          <a:solidFill>
            <a:srgbClr val="7D6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D0166A-0BDC-4CBC-85EB-A5961BBF20A5}"/>
              </a:ext>
            </a:extLst>
          </p:cNvPr>
          <p:cNvSpPr>
            <a:spLocks noGrp="1"/>
          </p:cNvSpPr>
          <p:nvPr>
            <p:ph type="title"/>
          </p:nvPr>
        </p:nvSpPr>
        <p:spPr>
          <a:xfrm>
            <a:off x="393192" y="516804"/>
            <a:ext cx="4945641" cy="1625210"/>
          </a:xfrm>
        </p:spPr>
        <p:txBody>
          <a:bodyPr>
            <a:normAutofit/>
          </a:bodyPr>
          <a:lstStyle/>
          <a:p>
            <a:r>
              <a:rPr lang="en-US" sz="3700" b="1" dirty="0">
                <a:solidFill>
                  <a:srgbClr val="FFFFFF"/>
                </a:solidFill>
              </a:rPr>
              <a:t>The queen advises to send for Daniel (vs 10-12)</a:t>
            </a:r>
          </a:p>
        </p:txBody>
      </p:sp>
      <p:sp>
        <p:nvSpPr>
          <p:cNvPr id="76" name="Rectangle 75">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6888" y="2432305"/>
            <a:ext cx="5292501"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8" name="Picture 2">
            <a:extLst>
              <a:ext uri="{FF2B5EF4-FFF2-40B4-BE49-F238E27FC236}">
                <a16:creationId xmlns:a16="http://schemas.microsoft.com/office/drawing/2014/main" id="{9F892A0D-591B-4408-803F-CEF4BCF757F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5058" y="3095781"/>
            <a:ext cx="4934932" cy="2775898"/>
          </a:xfrm>
          <a:prstGeom prst="rect">
            <a:avLst/>
          </a:prstGeom>
          <a:noFill/>
          <a:extLst>
            <a:ext uri="{909E8E84-426E-40DD-AFC4-6F175D3DCCD1}">
              <a14:hiddenFill xmlns:a14="http://schemas.microsoft.com/office/drawing/2010/main">
                <a:solidFill>
                  <a:srgbClr val="FFFFFF"/>
                </a:solidFill>
              </a14:hiddenFill>
            </a:ext>
          </a:extLst>
        </p:spPr>
      </p:pic>
      <p:sp>
        <p:nvSpPr>
          <p:cNvPr id="78" name="Rectangle 77">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93B4DE5-08BF-493C-8B21-39A169A6F139}"/>
              </a:ext>
            </a:extLst>
          </p:cNvPr>
          <p:cNvSpPr>
            <a:spLocks noGrp="1"/>
          </p:cNvSpPr>
          <p:nvPr>
            <p:ph idx="1"/>
          </p:nvPr>
        </p:nvSpPr>
        <p:spPr>
          <a:xfrm>
            <a:off x="6021989" y="917725"/>
            <a:ext cx="2568554" cy="4852362"/>
          </a:xfrm>
        </p:spPr>
        <p:txBody>
          <a:bodyPr anchor="ctr">
            <a:normAutofit/>
          </a:bodyPr>
          <a:lstStyle/>
          <a:p>
            <a:r>
              <a:rPr lang="en-US" sz="1400" baseline="30000">
                <a:solidFill>
                  <a:srgbClr val="FFFFFF"/>
                </a:solidFill>
              </a:rPr>
              <a:t>10 </a:t>
            </a:r>
            <a:r>
              <a:rPr lang="en-US" sz="1400">
                <a:solidFill>
                  <a:srgbClr val="FFFFFF"/>
                </a:solidFill>
              </a:rPr>
              <a:t>The queen, because of the words of the king and his lords, came to the banquet hall. The queen spoke, saying, “O king, live forever! Do not let your thoughts trouble you, nor let your countenance change.</a:t>
            </a:r>
          </a:p>
          <a:p>
            <a:r>
              <a:rPr lang="en-US" sz="1400" baseline="30000">
                <a:solidFill>
                  <a:srgbClr val="FFFFFF"/>
                </a:solidFill>
              </a:rPr>
              <a:t>12 </a:t>
            </a:r>
            <a:r>
              <a:rPr lang="en-US" sz="1400">
                <a:solidFill>
                  <a:srgbClr val="FFFFFF"/>
                </a:solidFill>
              </a:rPr>
              <a:t>Inasmuch as an excellent spirit, knowledge, understanding, interpreting dreams, solving riddles, and explaining enigmas were found in this Daniel, whom the king named Belteshazzar, now let Daniel be called, and he will give the interpretation.”</a:t>
            </a:r>
          </a:p>
        </p:txBody>
      </p:sp>
    </p:spTree>
    <p:extLst>
      <p:ext uri="{BB962C8B-B14F-4D97-AF65-F5344CB8AC3E}">
        <p14:creationId xmlns:p14="http://schemas.microsoft.com/office/powerpoint/2010/main" val="3242193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21732"/>
            <a:ext cx="5293730" cy="1964266"/>
          </a:xfrm>
          <a:prstGeom prst="rect">
            <a:avLst/>
          </a:prstGeom>
          <a:solidFill>
            <a:srgbClr val="7D6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D0166A-0BDC-4CBC-85EB-A5961BBF20A5}"/>
              </a:ext>
            </a:extLst>
          </p:cNvPr>
          <p:cNvSpPr>
            <a:spLocks noGrp="1"/>
          </p:cNvSpPr>
          <p:nvPr>
            <p:ph type="title"/>
          </p:nvPr>
        </p:nvSpPr>
        <p:spPr>
          <a:xfrm>
            <a:off x="393192" y="516804"/>
            <a:ext cx="4945641" cy="1625210"/>
          </a:xfrm>
        </p:spPr>
        <p:txBody>
          <a:bodyPr>
            <a:normAutofit/>
          </a:bodyPr>
          <a:lstStyle/>
          <a:p>
            <a:r>
              <a:rPr lang="en-US" sz="3700" b="1" dirty="0">
                <a:solidFill>
                  <a:srgbClr val="FFFFFF"/>
                </a:solidFill>
              </a:rPr>
              <a:t>The king calls for Daniel and offers a reward </a:t>
            </a:r>
            <a:br>
              <a:rPr lang="en-US" sz="3700" b="1" dirty="0">
                <a:solidFill>
                  <a:srgbClr val="FFFFFF"/>
                </a:solidFill>
              </a:rPr>
            </a:br>
            <a:r>
              <a:rPr lang="en-US" sz="3700" b="1" dirty="0">
                <a:solidFill>
                  <a:srgbClr val="FFFFFF"/>
                </a:solidFill>
              </a:rPr>
              <a:t>(vs 13-16)</a:t>
            </a:r>
          </a:p>
        </p:txBody>
      </p:sp>
      <p:sp>
        <p:nvSpPr>
          <p:cNvPr id="137" name="Rectangle 136">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6888" y="2432305"/>
            <a:ext cx="5292501"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2" name="Picture 2">
            <a:extLst>
              <a:ext uri="{FF2B5EF4-FFF2-40B4-BE49-F238E27FC236}">
                <a16:creationId xmlns:a16="http://schemas.microsoft.com/office/drawing/2014/main" id="{70257BA5-8F08-4B6C-B9EF-27DD6128F38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5058" y="3095781"/>
            <a:ext cx="4934932" cy="2775898"/>
          </a:xfrm>
          <a:prstGeom prst="rect">
            <a:avLst/>
          </a:prstGeom>
          <a:noFill/>
          <a:extLst>
            <a:ext uri="{909E8E84-426E-40DD-AFC4-6F175D3DCCD1}">
              <a14:hiddenFill xmlns:a14="http://schemas.microsoft.com/office/drawing/2010/main">
                <a:solidFill>
                  <a:srgbClr val="FFFFFF"/>
                </a:solidFill>
              </a14:hiddenFill>
            </a:ext>
          </a:extLst>
        </p:spPr>
      </p:pic>
      <p:sp>
        <p:nvSpPr>
          <p:cNvPr id="139" name="Rectangle 13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93B4DE5-08BF-493C-8B21-39A169A6F139}"/>
              </a:ext>
            </a:extLst>
          </p:cNvPr>
          <p:cNvSpPr>
            <a:spLocks noGrp="1"/>
          </p:cNvSpPr>
          <p:nvPr>
            <p:ph idx="1"/>
          </p:nvPr>
        </p:nvSpPr>
        <p:spPr>
          <a:xfrm>
            <a:off x="6021989" y="917725"/>
            <a:ext cx="2568554" cy="4852362"/>
          </a:xfrm>
        </p:spPr>
        <p:txBody>
          <a:bodyPr anchor="ctr">
            <a:normAutofit/>
          </a:bodyPr>
          <a:lstStyle/>
          <a:p>
            <a:r>
              <a:rPr lang="en-US" sz="1400" baseline="30000" dirty="0">
                <a:solidFill>
                  <a:srgbClr val="FFFFFF"/>
                </a:solidFill>
              </a:rPr>
              <a:t>13 </a:t>
            </a:r>
            <a:r>
              <a:rPr lang="en-US" sz="1400" dirty="0">
                <a:solidFill>
                  <a:srgbClr val="FFFFFF"/>
                </a:solidFill>
              </a:rPr>
              <a:t>Then Daniel was brought in before the king. The king spoke, and said to Daniel, “</a:t>
            </a:r>
            <a:r>
              <a:rPr lang="en-US" sz="1400" i="1" dirty="0">
                <a:solidFill>
                  <a:srgbClr val="FFFFFF"/>
                </a:solidFill>
              </a:rPr>
              <a:t>Are</a:t>
            </a:r>
            <a:r>
              <a:rPr lang="en-US" sz="1400" dirty="0">
                <a:solidFill>
                  <a:srgbClr val="FFFFFF"/>
                </a:solidFill>
              </a:rPr>
              <a:t> you that Daniel who is one of the captives from Judah, whom my father the king brought from Judah?</a:t>
            </a:r>
          </a:p>
          <a:p>
            <a:r>
              <a:rPr lang="en-US" sz="1400" dirty="0">
                <a:solidFill>
                  <a:srgbClr val="FFFFFF"/>
                </a:solidFill>
              </a:rPr>
              <a:t> </a:t>
            </a:r>
            <a:r>
              <a:rPr lang="en-US" sz="1400" baseline="30000" dirty="0">
                <a:solidFill>
                  <a:srgbClr val="FFFFFF"/>
                </a:solidFill>
              </a:rPr>
              <a:t>14 </a:t>
            </a:r>
            <a:r>
              <a:rPr lang="en-US" sz="1400" dirty="0">
                <a:solidFill>
                  <a:srgbClr val="FFFFFF"/>
                </a:solidFill>
              </a:rPr>
              <a:t>I have heard of you, that the Spirit of God </a:t>
            </a:r>
            <a:r>
              <a:rPr lang="en-US" sz="1400" i="1" dirty="0">
                <a:solidFill>
                  <a:srgbClr val="FFFFFF"/>
                </a:solidFill>
              </a:rPr>
              <a:t>is</a:t>
            </a:r>
            <a:r>
              <a:rPr lang="en-US" sz="1400" dirty="0">
                <a:solidFill>
                  <a:srgbClr val="FFFFFF"/>
                </a:solidFill>
              </a:rPr>
              <a:t> in you, and </a:t>
            </a:r>
            <a:r>
              <a:rPr lang="en-US" sz="1400" i="1" dirty="0">
                <a:solidFill>
                  <a:srgbClr val="FFFFFF"/>
                </a:solidFill>
              </a:rPr>
              <a:t>that</a:t>
            </a:r>
            <a:r>
              <a:rPr lang="en-US" sz="1400" dirty="0">
                <a:solidFill>
                  <a:srgbClr val="FFFFFF"/>
                </a:solidFill>
              </a:rPr>
              <a:t> light and understanding and excellent wisdom are found in you…</a:t>
            </a:r>
          </a:p>
          <a:p>
            <a:r>
              <a:rPr lang="en-US" sz="1400" baseline="30000" dirty="0">
                <a:solidFill>
                  <a:srgbClr val="FFFFFF"/>
                </a:solidFill>
              </a:rPr>
              <a:t>16 </a:t>
            </a:r>
            <a:r>
              <a:rPr lang="en-US" sz="1400" dirty="0">
                <a:solidFill>
                  <a:srgbClr val="FFFFFF"/>
                </a:solidFill>
              </a:rPr>
              <a:t>And I have heard of you, that you can give interpretations and explain enigmas. Now if you can read the writing and make known to me its interpretation, you shall be clothed with purple and </a:t>
            </a:r>
            <a:r>
              <a:rPr lang="en-US" sz="1400" i="1" dirty="0">
                <a:solidFill>
                  <a:srgbClr val="FFFFFF"/>
                </a:solidFill>
              </a:rPr>
              <a:t>have</a:t>
            </a:r>
            <a:r>
              <a:rPr lang="en-US" sz="1400" dirty="0">
                <a:solidFill>
                  <a:srgbClr val="FFFFFF"/>
                </a:solidFill>
              </a:rPr>
              <a:t> a chain of gold around your neck, and shall be the third ruler in the kingdom.”</a:t>
            </a:r>
          </a:p>
        </p:txBody>
      </p:sp>
    </p:spTree>
    <p:extLst>
      <p:ext uri="{BB962C8B-B14F-4D97-AF65-F5344CB8AC3E}">
        <p14:creationId xmlns:p14="http://schemas.microsoft.com/office/powerpoint/2010/main" val="11729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21732"/>
            <a:ext cx="5293730" cy="1964266"/>
          </a:xfrm>
          <a:prstGeom prst="rect">
            <a:avLst/>
          </a:prstGeom>
          <a:solidFill>
            <a:srgbClr val="7D6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D0166A-0BDC-4CBC-85EB-A5961BBF20A5}"/>
              </a:ext>
            </a:extLst>
          </p:cNvPr>
          <p:cNvSpPr>
            <a:spLocks noGrp="1"/>
          </p:cNvSpPr>
          <p:nvPr>
            <p:ph type="title"/>
          </p:nvPr>
        </p:nvSpPr>
        <p:spPr>
          <a:xfrm>
            <a:off x="393192" y="516804"/>
            <a:ext cx="4945641" cy="1625210"/>
          </a:xfrm>
        </p:spPr>
        <p:txBody>
          <a:bodyPr>
            <a:normAutofit/>
          </a:bodyPr>
          <a:lstStyle/>
          <a:p>
            <a:r>
              <a:rPr lang="en-US" b="1">
                <a:solidFill>
                  <a:srgbClr val="FFFFFF"/>
                </a:solidFill>
              </a:rPr>
              <a:t>Daniel interprets the writing (vs 17-29)</a:t>
            </a:r>
          </a:p>
        </p:txBody>
      </p:sp>
      <p:sp>
        <p:nvSpPr>
          <p:cNvPr id="137" name="Rectangle 136">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6888" y="2432305"/>
            <a:ext cx="5292501"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6" name="Picture 2">
            <a:extLst>
              <a:ext uri="{FF2B5EF4-FFF2-40B4-BE49-F238E27FC236}">
                <a16:creationId xmlns:a16="http://schemas.microsoft.com/office/drawing/2014/main" id="{0DCBFB40-FA1E-40E7-87E8-43BA66EAB74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5058" y="3095781"/>
            <a:ext cx="4934932" cy="2775898"/>
          </a:xfrm>
          <a:prstGeom prst="rect">
            <a:avLst/>
          </a:prstGeom>
          <a:noFill/>
          <a:extLst>
            <a:ext uri="{909E8E84-426E-40DD-AFC4-6F175D3DCCD1}">
              <a14:hiddenFill xmlns:a14="http://schemas.microsoft.com/office/drawing/2010/main">
                <a:solidFill>
                  <a:srgbClr val="FFFFFF"/>
                </a:solidFill>
              </a14:hiddenFill>
            </a:ext>
          </a:extLst>
        </p:spPr>
      </p:pic>
      <p:sp>
        <p:nvSpPr>
          <p:cNvPr id="139" name="Rectangle 13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93B4DE5-08BF-493C-8B21-39A169A6F139}"/>
              </a:ext>
            </a:extLst>
          </p:cNvPr>
          <p:cNvSpPr>
            <a:spLocks noGrp="1"/>
          </p:cNvSpPr>
          <p:nvPr>
            <p:ph idx="1"/>
          </p:nvPr>
        </p:nvSpPr>
        <p:spPr>
          <a:xfrm>
            <a:off x="6021989" y="917725"/>
            <a:ext cx="2568554" cy="4852362"/>
          </a:xfrm>
        </p:spPr>
        <p:txBody>
          <a:bodyPr anchor="ctr">
            <a:normAutofit/>
          </a:bodyPr>
          <a:lstStyle/>
          <a:p>
            <a:r>
              <a:rPr lang="en-US" sz="1700" baseline="30000">
                <a:solidFill>
                  <a:srgbClr val="FFFFFF"/>
                </a:solidFill>
              </a:rPr>
              <a:t>26 </a:t>
            </a:r>
            <a:r>
              <a:rPr lang="en-US" sz="1700">
                <a:solidFill>
                  <a:srgbClr val="FFFFFF"/>
                </a:solidFill>
              </a:rPr>
              <a:t>This </a:t>
            </a:r>
            <a:r>
              <a:rPr lang="en-US" sz="1700" i="1">
                <a:solidFill>
                  <a:srgbClr val="FFFFFF"/>
                </a:solidFill>
              </a:rPr>
              <a:t>is</a:t>
            </a:r>
            <a:r>
              <a:rPr lang="en-US" sz="1700">
                <a:solidFill>
                  <a:srgbClr val="FFFFFF"/>
                </a:solidFill>
              </a:rPr>
              <a:t> the interpretation of </a:t>
            </a:r>
            <a:r>
              <a:rPr lang="en-US" sz="1700" i="1">
                <a:solidFill>
                  <a:srgbClr val="FFFFFF"/>
                </a:solidFill>
              </a:rPr>
              <a:t>each</a:t>
            </a:r>
            <a:r>
              <a:rPr lang="en-US" sz="1700">
                <a:solidFill>
                  <a:srgbClr val="FFFFFF"/>
                </a:solidFill>
              </a:rPr>
              <a:t> word. MENE: God has numbered your kingdom, and finished it;</a:t>
            </a:r>
          </a:p>
          <a:p>
            <a:r>
              <a:rPr lang="en-US" sz="1700">
                <a:solidFill>
                  <a:srgbClr val="FFFFFF"/>
                </a:solidFill>
              </a:rPr>
              <a:t> </a:t>
            </a:r>
            <a:r>
              <a:rPr lang="en-US" sz="1700" baseline="30000">
                <a:solidFill>
                  <a:srgbClr val="FFFFFF"/>
                </a:solidFill>
              </a:rPr>
              <a:t>27 </a:t>
            </a:r>
            <a:r>
              <a:rPr lang="en-US" sz="1700">
                <a:solidFill>
                  <a:srgbClr val="FFFFFF"/>
                </a:solidFill>
              </a:rPr>
              <a:t>TEKEL: You have been weighed in the balances, and found wanting; </a:t>
            </a:r>
          </a:p>
          <a:p>
            <a:r>
              <a:rPr lang="en-US" sz="1700" baseline="30000">
                <a:solidFill>
                  <a:srgbClr val="FFFFFF"/>
                </a:solidFill>
              </a:rPr>
              <a:t>28 </a:t>
            </a:r>
            <a:r>
              <a:rPr lang="en-US" sz="1700">
                <a:solidFill>
                  <a:srgbClr val="FFFFFF"/>
                </a:solidFill>
              </a:rPr>
              <a:t>PERES: Your kingdom has been divided, and given to the Medes and Persians.” </a:t>
            </a:r>
          </a:p>
        </p:txBody>
      </p:sp>
    </p:spTree>
    <p:extLst>
      <p:ext uri="{BB962C8B-B14F-4D97-AF65-F5344CB8AC3E}">
        <p14:creationId xmlns:p14="http://schemas.microsoft.com/office/powerpoint/2010/main" val="261827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21732"/>
            <a:ext cx="5293730" cy="1964266"/>
          </a:xfrm>
          <a:prstGeom prst="rect">
            <a:avLst/>
          </a:prstGeom>
          <a:solidFill>
            <a:srgbClr val="7D6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D0166A-0BDC-4CBC-85EB-A5961BBF20A5}"/>
              </a:ext>
            </a:extLst>
          </p:cNvPr>
          <p:cNvSpPr>
            <a:spLocks noGrp="1"/>
          </p:cNvSpPr>
          <p:nvPr>
            <p:ph type="title"/>
          </p:nvPr>
        </p:nvSpPr>
        <p:spPr>
          <a:xfrm>
            <a:off x="393192" y="516804"/>
            <a:ext cx="4945641" cy="1625210"/>
          </a:xfrm>
        </p:spPr>
        <p:txBody>
          <a:bodyPr>
            <a:normAutofit/>
          </a:bodyPr>
          <a:lstStyle/>
          <a:p>
            <a:r>
              <a:rPr lang="en-US" sz="3700" b="1" dirty="0">
                <a:solidFill>
                  <a:srgbClr val="FFFFFF"/>
                </a:solidFill>
              </a:rPr>
              <a:t>The king attempts to manipulate Daniel and his friends (vs 5)</a:t>
            </a:r>
          </a:p>
        </p:txBody>
      </p:sp>
      <p:sp>
        <p:nvSpPr>
          <p:cNvPr id="12" name="Rectangle 11">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6888" y="2432305"/>
            <a:ext cx="5292501"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website&#10;&#10;Description automatically generated">
            <a:extLst>
              <a:ext uri="{FF2B5EF4-FFF2-40B4-BE49-F238E27FC236}">
                <a16:creationId xmlns:a16="http://schemas.microsoft.com/office/drawing/2014/main" id="{840B79C7-D964-450B-B1C1-C7655DA797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058" y="3095781"/>
            <a:ext cx="4934932" cy="2775898"/>
          </a:xfrm>
          <a:prstGeom prst="rect">
            <a:avLst/>
          </a:prstGeom>
        </p:spPr>
      </p:pic>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93B4DE5-08BF-493C-8B21-39A169A6F139}"/>
              </a:ext>
            </a:extLst>
          </p:cNvPr>
          <p:cNvSpPr>
            <a:spLocks noGrp="1"/>
          </p:cNvSpPr>
          <p:nvPr>
            <p:ph idx="1"/>
          </p:nvPr>
        </p:nvSpPr>
        <p:spPr>
          <a:xfrm>
            <a:off x="6021989" y="917725"/>
            <a:ext cx="2568554" cy="4852362"/>
          </a:xfrm>
        </p:spPr>
        <p:txBody>
          <a:bodyPr anchor="ctr">
            <a:normAutofit/>
          </a:bodyPr>
          <a:lstStyle/>
          <a:p>
            <a:r>
              <a:rPr lang="en-US" sz="1700" baseline="30000" dirty="0">
                <a:solidFill>
                  <a:srgbClr val="FFFFFF"/>
                </a:solidFill>
              </a:rPr>
              <a:t>5 </a:t>
            </a:r>
            <a:r>
              <a:rPr lang="en-US" sz="1700" dirty="0">
                <a:solidFill>
                  <a:srgbClr val="FFFFFF"/>
                </a:solidFill>
              </a:rPr>
              <a:t>And the king appointed for them a daily provision of the king’s delicacies and of the wine which he drank, and three years of training for them, so that at the end of </a:t>
            </a:r>
            <a:r>
              <a:rPr lang="en-US" sz="1700" i="1" dirty="0">
                <a:solidFill>
                  <a:srgbClr val="FFFFFF"/>
                </a:solidFill>
              </a:rPr>
              <a:t>that time</a:t>
            </a:r>
            <a:r>
              <a:rPr lang="en-US" sz="1700" dirty="0">
                <a:solidFill>
                  <a:srgbClr val="FFFFFF"/>
                </a:solidFill>
              </a:rPr>
              <a:t> they might serve before the king.</a:t>
            </a:r>
          </a:p>
        </p:txBody>
      </p:sp>
    </p:spTree>
    <p:extLst>
      <p:ext uri="{BB962C8B-B14F-4D97-AF65-F5344CB8AC3E}">
        <p14:creationId xmlns:p14="http://schemas.microsoft.com/office/powerpoint/2010/main" val="2013356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21732"/>
            <a:ext cx="5293730" cy="1964266"/>
          </a:xfrm>
          <a:prstGeom prst="rect">
            <a:avLst/>
          </a:prstGeom>
          <a:solidFill>
            <a:srgbClr val="7D6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D0166A-0BDC-4CBC-85EB-A5961BBF20A5}"/>
              </a:ext>
            </a:extLst>
          </p:cNvPr>
          <p:cNvSpPr>
            <a:spLocks noGrp="1"/>
          </p:cNvSpPr>
          <p:nvPr>
            <p:ph type="title"/>
          </p:nvPr>
        </p:nvSpPr>
        <p:spPr>
          <a:xfrm>
            <a:off x="393192" y="516804"/>
            <a:ext cx="4945641" cy="1625210"/>
          </a:xfrm>
        </p:spPr>
        <p:txBody>
          <a:bodyPr>
            <a:normAutofit/>
          </a:bodyPr>
          <a:lstStyle/>
          <a:p>
            <a:r>
              <a:rPr lang="en-US" b="1">
                <a:solidFill>
                  <a:srgbClr val="FFFFFF"/>
                </a:solidFill>
              </a:rPr>
              <a:t>Belshazzar’s fall </a:t>
            </a:r>
            <a:br>
              <a:rPr lang="en-US" b="1">
                <a:solidFill>
                  <a:srgbClr val="FFFFFF"/>
                </a:solidFill>
              </a:rPr>
            </a:br>
            <a:r>
              <a:rPr lang="en-US" b="1">
                <a:solidFill>
                  <a:srgbClr val="FFFFFF"/>
                </a:solidFill>
              </a:rPr>
              <a:t>(vs 30-31)</a:t>
            </a:r>
          </a:p>
        </p:txBody>
      </p:sp>
      <p:sp>
        <p:nvSpPr>
          <p:cNvPr id="137" name="Rectangle 136">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6888" y="2432305"/>
            <a:ext cx="5292501"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10" name="Picture 2">
            <a:extLst>
              <a:ext uri="{FF2B5EF4-FFF2-40B4-BE49-F238E27FC236}">
                <a16:creationId xmlns:a16="http://schemas.microsoft.com/office/drawing/2014/main" id="{BEA4C6BB-956F-4233-A659-092A35DCA99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5058" y="3095781"/>
            <a:ext cx="4934932" cy="2775898"/>
          </a:xfrm>
          <a:prstGeom prst="rect">
            <a:avLst/>
          </a:prstGeom>
          <a:noFill/>
          <a:extLst>
            <a:ext uri="{909E8E84-426E-40DD-AFC4-6F175D3DCCD1}">
              <a14:hiddenFill xmlns:a14="http://schemas.microsoft.com/office/drawing/2010/main">
                <a:solidFill>
                  <a:srgbClr val="FFFFFF"/>
                </a:solidFill>
              </a14:hiddenFill>
            </a:ext>
          </a:extLst>
        </p:spPr>
      </p:pic>
      <p:sp>
        <p:nvSpPr>
          <p:cNvPr id="139" name="Rectangle 13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93B4DE5-08BF-493C-8B21-39A169A6F139}"/>
              </a:ext>
            </a:extLst>
          </p:cNvPr>
          <p:cNvSpPr>
            <a:spLocks noGrp="1"/>
          </p:cNvSpPr>
          <p:nvPr>
            <p:ph idx="1"/>
          </p:nvPr>
        </p:nvSpPr>
        <p:spPr>
          <a:xfrm>
            <a:off x="6021989" y="917725"/>
            <a:ext cx="2568554" cy="4852362"/>
          </a:xfrm>
        </p:spPr>
        <p:txBody>
          <a:bodyPr anchor="ctr">
            <a:normAutofit/>
          </a:bodyPr>
          <a:lstStyle/>
          <a:p>
            <a:r>
              <a:rPr lang="en-US" sz="1700" baseline="30000">
                <a:solidFill>
                  <a:srgbClr val="FFFFFF"/>
                </a:solidFill>
              </a:rPr>
              <a:t>30 </a:t>
            </a:r>
            <a:r>
              <a:rPr lang="en-US" sz="1700">
                <a:solidFill>
                  <a:srgbClr val="FFFFFF"/>
                </a:solidFill>
              </a:rPr>
              <a:t>That very night Belshazzar, king of the Chaldeans, was slain. </a:t>
            </a:r>
          </a:p>
          <a:p>
            <a:r>
              <a:rPr lang="en-US" sz="1700" baseline="30000">
                <a:solidFill>
                  <a:srgbClr val="FFFFFF"/>
                </a:solidFill>
              </a:rPr>
              <a:t>31 </a:t>
            </a:r>
            <a:r>
              <a:rPr lang="en-US" sz="1700">
                <a:solidFill>
                  <a:srgbClr val="FFFFFF"/>
                </a:solidFill>
              </a:rPr>
              <a:t>And Darius the Mede received the kingdom, </a:t>
            </a:r>
            <a:r>
              <a:rPr lang="en-US" sz="1700" i="1">
                <a:solidFill>
                  <a:srgbClr val="FFFFFF"/>
                </a:solidFill>
              </a:rPr>
              <a:t>being</a:t>
            </a:r>
            <a:r>
              <a:rPr lang="en-US" sz="1700">
                <a:solidFill>
                  <a:srgbClr val="FFFFFF"/>
                </a:solidFill>
              </a:rPr>
              <a:t> about sixty-two years old.</a:t>
            </a:r>
          </a:p>
        </p:txBody>
      </p:sp>
    </p:spTree>
    <p:extLst>
      <p:ext uri="{BB962C8B-B14F-4D97-AF65-F5344CB8AC3E}">
        <p14:creationId xmlns:p14="http://schemas.microsoft.com/office/powerpoint/2010/main" val="2576961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0166A-0BDC-4CBC-85EB-A5961BBF20A5}"/>
              </a:ext>
            </a:extLst>
          </p:cNvPr>
          <p:cNvSpPr>
            <a:spLocks noGrp="1"/>
          </p:cNvSpPr>
          <p:nvPr>
            <p:ph type="title"/>
          </p:nvPr>
        </p:nvSpPr>
        <p:spPr>
          <a:xfrm>
            <a:off x="4874274" y="1337453"/>
            <a:ext cx="3836129" cy="1008731"/>
          </a:xfrm>
        </p:spPr>
        <p:txBody>
          <a:bodyPr>
            <a:normAutofit/>
          </a:bodyPr>
          <a:lstStyle/>
          <a:p>
            <a:r>
              <a:rPr lang="en-US" sz="3000" b="1" dirty="0"/>
              <a:t>How Daniel is able to display fearlessness</a:t>
            </a:r>
          </a:p>
        </p:txBody>
      </p:sp>
      <p:sp>
        <p:nvSpPr>
          <p:cNvPr id="3" name="Content Placeholder 2">
            <a:extLst>
              <a:ext uri="{FF2B5EF4-FFF2-40B4-BE49-F238E27FC236}">
                <a16:creationId xmlns:a16="http://schemas.microsoft.com/office/drawing/2014/main" id="{A93B4DE5-08BF-493C-8B21-39A169A6F139}"/>
              </a:ext>
            </a:extLst>
          </p:cNvPr>
          <p:cNvSpPr>
            <a:spLocks noGrp="1"/>
          </p:cNvSpPr>
          <p:nvPr>
            <p:ph idx="1"/>
          </p:nvPr>
        </p:nvSpPr>
        <p:spPr>
          <a:xfrm>
            <a:off x="4712678" y="2448573"/>
            <a:ext cx="3836130" cy="3192572"/>
          </a:xfrm>
        </p:spPr>
        <p:txBody>
          <a:bodyPr>
            <a:normAutofit/>
          </a:bodyPr>
          <a:lstStyle/>
          <a:p>
            <a:pPr marL="557185" lvl="1" indent="-214303">
              <a:lnSpc>
                <a:spcPct val="107000"/>
              </a:lnSpc>
              <a:spcBef>
                <a:spcPts val="0"/>
              </a:spcBef>
              <a:spcAft>
                <a:spcPts val="600"/>
              </a:spcAft>
              <a:buFont typeface="Courier New" panose="02070309020205020404" pitchFamily="49" charset="0"/>
              <a:buChar char="o"/>
            </a:pPr>
            <a:r>
              <a:rPr lang="en-US" sz="3000" dirty="0">
                <a:latin typeface="Calibri" panose="020F0502020204030204" pitchFamily="34" charset="0"/>
                <a:ea typeface="Calibri" panose="020F0502020204030204" pitchFamily="34" charset="0"/>
                <a:cs typeface="Times New Roman" panose="02020603050405020304" pitchFamily="18" charset="0"/>
              </a:rPr>
              <a:t> </a:t>
            </a:r>
            <a:r>
              <a:rPr lang="en-US" sz="2100" dirty="0">
                <a:latin typeface="Calibri" panose="020F0502020204030204" pitchFamily="34" charset="0"/>
                <a:ea typeface="Calibri" panose="020F0502020204030204" pitchFamily="34" charset="0"/>
                <a:cs typeface="Times New Roman" panose="02020603050405020304" pitchFamily="18" charset="0"/>
              </a:rPr>
              <a:t>Daniel’s reputation was well-known</a:t>
            </a:r>
          </a:p>
          <a:p>
            <a:pPr marL="342882" lvl="1" indent="0">
              <a:lnSpc>
                <a:spcPct val="107000"/>
              </a:lnSpc>
              <a:spcBef>
                <a:spcPts val="0"/>
              </a:spcBef>
              <a:spcAft>
                <a:spcPts val="600"/>
              </a:spcAft>
              <a:buNone/>
            </a:pPr>
            <a:endParaRPr lang="en-US" sz="2100" dirty="0">
              <a:latin typeface="Calibri" panose="020F0502020204030204" pitchFamily="34" charset="0"/>
              <a:ea typeface="Calibri" panose="020F0502020204030204" pitchFamily="34" charset="0"/>
              <a:cs typeface="Times New Roman" panose="02020603050405020304" pitchFamily="18" charset="0"/>
            </a:endParaRPr>
          </a:p>
          <a:p>
            <a:pPr marL="557185" lvl="1" indent="-214303">
              <a:lnSpc>
                <a:spcPct val="107000"/>
              </a:lnSpc>
              <a:spcBef>
                <a:spcPts val="0"/>
              </a:spcBef>
              <a:spcAft>
                <a:spcPts val="600"/>
              </a:spcAft>
              <a:buFont typeface="Courier New" panose="02070309020205020404" pitchFamily="49" charset="0"/>
              <a:buChar char="o"/>
            </a:pPr>
            <a:r>
              <a:rPr lang="en-US" sz="2100" dirty="0">
                <a:latin typeface="Calibri" panose="020F0502020204030204" pitchFamily="34" charset="0"/>
                <a:ea typeface="Calibri" panose="020F0502020204030204" pitchFamily="34" charset="0"/>
                <a:cs typeface="Times New Roman" panose="02020603050405020304" pitchFamily="18" charset="0"/>
              </a:rPr>
              <a:t> Daniel had enough faith in God to speak directly to the king</a:t>
            </a:r>
          </a:p>
          <a:p>
            <a:pPr marL="342882" lvl="1" indent="0">
              <a:lnSpc>
                <a:spcPct val="107000"/>
              </a:lnSpc>
              <a:spcBef>
                <a:spcPts val="0"/>
              </a:spcBef>
              <a:spcAft>
                <a:spcPts val="600"/>
              </a:spcAft>
              <a:buNone/>
            </a:pPr>
            <a:endParaRPr lang="en-US" sz="2100" dirty="0">
              <a:latin typeface="Calibri" panose="020F0502020204030204" pitchFamily="34" charset="0"/>
              <a:ea typeface="Calibri" panose="020F0502020204030204" pitchFamily="34" charset="0"/>
              <a:cs typeface="Times New Roman" panose="02020603050405020304" pitchFamily="18" charset="0"/>
            </a:endParaRPr>
          </a:p>
          <a:p>
            <a:pPr marL="557185" lvl="1" indent="-214303">
              <a:spcBef>
                <a:spcPts val="0"/>
              </a:spcBef>
              <a:spcAft>
                <a:spcPts val="600"/>
              </a:spcAft>
              <a:buFont typeface="Courier New" panose="02070309020205020404" pitchFamily="49" charset="0"/>
              <a:buChar char="o"/>
            </a:pPr>
            <a:endParaRPr lang="en-US" sz="15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Text&#10;&#10;Description automatically generated">
            <a:extLst>
              <a:ext uri="{FF2B5EF4-FFF2-40B4-BE49-F238E27FC236}">
                <a16:creationId xmlns:a16="http://schemas.microsoft.com/office/drawing/2014/main" id="{D5B995E0-9597-44D5-9561-5C6EA9D62B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188" y="1220724"/>
            <a:ext cx="3694176" cy="2077974"/>
          </a:xfrm>
          <a:prstGeom prst="rect">
            <a:avLst/>
          </a:prstGeom>
        </p:spPr>
      </p:pic>
      <p:pic>
        <p:nvPicPr>
          <p:cNvPr id="18434" name="Picture 2">
            <a:extLst>
              <a:ext uri="{FF2B5EF4-FFF2-40B4-BE49-F238E27FC236}">
                <a16:creationId xmlns:a16="http://schemas.microsoft.com/office/drawing/2014/main" id="{700CEE4C-D349-4498-9B7F-37CF256AA3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188" y="3559303"/>
            <a:ext cx="3694176" cy="1824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8138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E7766714-79C6-4EED-82ED-3CFD799ABADC}"/>
              </a:ext>
            </a:extLst>
          </p:cNvPr>
          <p:cNvSpPr>
            <a:spLocks noGrp="1"/>
          </p:cNvSpPr>
          <p:nvPr>
            <p:ph type="title"/>
          </p:nvPr>
        </p:nvSpPr>
        <p:spPr>
          <a:xfrm>
            <a:off x="1799425" y="2073715"/>
            <a:ext cx="5201819" cy="2993042"/>
          </a:xfrm>
        </p:spPr>
        <p:txBody>
          <a:bodyPr vert="horz" lIns="91440" tIns="45720" rIns="91440" bIns="45720" rtlCol="0" anchor="ctr">
            <a:normAutofit/>
          </a:bodyPr>
          <a:lstStyle/>
          <a:p>
            <a:pPr algn="ctr"/>
            <a:r>
              <a:rPr lang="en-US" sz="5400" kern="1200" dirty="0">
                <a:solidFill>
                  <a:schemeClr val="bg1"/>
                </a:solidFill>
                <a:latin typeface="+mj-lt"/>
                <a:ea typeface="+mj-ea"/>
                <a:cs typeface="+mj-cs"/>
              </a:rPr>
              <a:t>Chapter 6: </a:t>
            </a:r>
            <a:br>
              <a:rPr lang="en-US" sz="5400" kern="1200" dirty="0">
                <a:solidFill>
                  <a:schemeClr val="bg1"/>
                </a:solidFill>
                <a:latin typeface="+mj-lt"/>
                <a:ea typeface="+mj-ea"/>
                <a:cs typeface="+mj-cs"/>
              </a:rPr>
            </a:br>
            <a:r>
              <a:rPr lang="en-US" sz="5400" b="1" dirty="0">
                <a:solidFill>
                  <a:schemeClr val="bg1"/>
                </a:solidFill>
              </a:rPr>
              <a:t>The Plot Against Daniel</a:t>
            </a:r>
            <a:endParaRPr lang="en-US" sz="5400" kern="1200" dirty="0">
              <a:solidFill>
                <a:schemeClr val="bg1"/>
              </a:solidFill>
              <a:latin typeface="+mj-lt"/>
              <a:ea typeface="+mj-ea"/>
              <a:cs typeface="+mj-cs"/>
            </a:endParaRPr>
          </a:p>
        </p:txBody>
      </p:sp>
      <p:sp>
        <p:nvSpPr>
          <p:cNvPr id="9" name="Rectangle 8">
            <a:extLst>
              <a:ext uri="{FF2B5EF4-FFF2-40B4-BE49-F238E27FC236}">
                <a16:creationId xmlns:a16="http://schemas.microsoft.com/office/drawing/2014/main" id="{81BD432D-FAB3-4B5D-BF27-4DA7C75B3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654" y="115193"/>
            <a:ext cx="8954691"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E6D6B450-4278-45B8-88C7-C061710E3C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799424" y="1883640"/>
            <a:ext cx="520182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4234A4C-A256-4139-A5F4-27078F0D67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799424" y="5066757"/>
            <a:ext cx="520182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1763378"/>
      </p:ext>
    </p:extLst>
  </p:cSld>
  <p:clrMapOvr>
    <a:masterClrMapping/>
  </p:clrMapOvr>
  <p:transition spd="slow">
    <p:push dir="u"/>
  </p:transition>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21732"/>
            <a:ext cx="5293730" cy="1964266"/>
          </a:xfrm>
          <a:prstGeom prst="rect">
            <a:avLst/>
          </a:prstGeom>
          <a:solidFill>
            <a:srgbClr val="7D6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D0166A-0BDC-4CBC-85EB-A5961BBF20A5}"/>
              </a:ext>
            </a:extLst>
          </p:cNvPr>
          <p:cNvSpPr>
            <a:spLocks noGrp="1"/>
          </p:cNvSpPr>
          <p:nvPr>
            <p:ph type="title"/>
          </p:nvPr>
        </p:nvSpPr>
        <p:spPr>
          <a:xfrm>
            <a:off x="393192" y="516804"/>
            <a:ext cx="4945641" cy="1625210"/>
          </a:xfrm>
        </p:spPr>
        <p:txBody>
          <a:bodyPr>
            <a:normAutofit fontScale="90000"/>
          </a:bodyPr>
          <a:lstStyle/>
          <a:p>
            <a:r>
              <a:rPr lang="en-US" b="1" dirty="0">
                <a:solidFill>
                  <a:srgbClr val="FFFFFF"/>
                </a:solidFill>
              </a:rPr>
              <a:t>King Darius places Daniel in a very high position (vs 1-3)</a:t>
            </a:r>
          </a:p>
        </p:txBody>
      </p:sp>
      <p:sp>
        <p:nvSpPr>
          <p:cNvPr id="193" name="Rectangle 192">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6888" y="2432305"/>
            <a:ext cx="5292501"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458" name="Picture 2" descr="Graphical user interface, website&#10;&#10;Description automatically generated">
            <a:extLst>
              <a:ext uri="{FF2B5EF4-FFF2-40B4-BE49-F238E27FC236}">
                <a16:creationId xmlns:a16="http://schemas.microsoft.com/office/drawing/2014/main" id="{D34DD3DB-7C6F-42C8-BC9C-473EFBE22CB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5058" y="3095781"/>
            <a:ext cx="4934932" cy="2775898"/>
          </a:xfrm>
          <a:prstGeom prst="rect">
            <a:avLst/>
          </a:prstGeom>
          <a:noFill/>
          <a:extLst>
            <a:ext uri="{909E8E84-426E-40DD-AFC4-6F175D3DCCD1}">
              <a14:hiddenFill xmlns:a14="http://schemas.microsoft.com/office/drawing/2010/main">
                <a:solidFill>
                  <a:srgbClr val="FFFFFF"/>
                </a:solidFill>
              </a14:hiddenFill>
            </a:ext>
          </a:extLst>
        </p:spPr>
      </p:pic>
      <p:sp>
        <p:nvSpPr>
          <p:cNvPr id="194" name="Rectangle 19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93B4DE5-08BF-493C-8B21-39A169A6F139}"/>
              </a:ext>
            </a:extLst>
          </p:cNvPr>
          <p:cNvSpPr>
            <a:spLocks noGrp="1"/>
          </p:cNvSpPr>
          <p:nvPr>
            <p:ph idx="1"/>
          </p:nvPr>
        </p:nvSpPr>
        <p:spPr>
          <a:xfrm>
            <a:off x="6021989" y="516804"/>
            <a:ext cx="2568554" cy="5616709"/>
          </a:xfrm>
        </p:spPr>
        <p:txBody>
          <a:bodyPr anchor="ctr">
            <a:normAutofit lnSpcReduction="10000"/>
          </a:bodyPr>
          <a:lstStyle/>
          <a:p>
            <a:r>
              <a:rPr lang="en-US" sz="1800" dirty="0"/>
              <a:t>6 It pleased Darius to set over the kingdom one hundred and twenty satraps, to be over the whole kingdom; </a:t>
            </a:r>
          </a:p>
          <a:p>
            <a:r>
              <a:rPr lang="en-US" sz="1800" baseline="30000" dirty="0"/>
              <a:t>2 </a:t>
            </a:r>
            <a:r>
              <a:rPr lang="en-US" sz="1800" dirty="0"/>
              <a:t>and over these, three governors, of whom Daniel </a:t>
            </a:r>
            <a:r>
              <a:rPr lang="en-US" sz="1800" i="1" dirty="0"/>
              <a:t>was</a:t>
            </a:r>
            <a:r>
              <a:rPr lang="en-US" sz="1800" dirty="0"/>
              <a:t> one, that the satraps might give account to them, so that the king would suffer no loss.</a:t>
            </a:r>
          </a:p>
          <a:p>
            <a:r>
              <a:rPr lang="en-US" sz="1800" dirty="0"/>
              <a:t> </a:t>
            </a:r>
            <a:r>
              <a:rPr lang="en-US" sz="1800" baseline="30000" dirty="0"/>
              <a:t>3 </a:t>
            </a:r>
            <a:r>
              <a:rPr lang="en-US" sz="1800" dirty="0"/>
              <a:t>Then this Daniel distinguished himself above the governors and satraps, because an excellent spirit </a:t>
            </a:r>
            <a:r>
              <a:rPr lang="en-US" sz="1800" i="1" dirty="0"/>
              <a:t>was</a:t>
            </a:r>
            <a:r>
              <a:rPr lang="en-US" sz="1800" dirty="0"/>
              <a:t> in him; and the king gave thought to setting him over the whole realm.</a:t>
            </a:r>
            <a:endParaRPr lang="en-US" sz="1700" dirty="0">
              <a:solidFill>
                <a:srgbClr val="FFFFFF"/>
              </a:solidFill>
            </a:endParaRPr>
          </a:p>
        </p:txBody>
      </p:sp>
    </p:spTree>
    <p:extLst>
      <p:ext uri="{BB962C8B-B14F-4D97-AF65-F5344CB8AC3E}">
        <p14:creationId xmlns:p14="http://schemas.microsoft.com/office/powerpoint/2010/main" val="363114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21732"/>
            <a:ext cx="5293730" cy="1964266"/>
          </a:xfrm>
          <a:prstGeom prst="rect">
            <a:avLst/>
          </a:prstGeom>
          <a:solidFill>
            <a:srgbClr val="7D6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D0166A-0BDC-4CBC-85EB-A5961BBF20A5}"/>
              </a:ext>
            </a:extLst>
          </p:cNvPr>
          <p:cNvSpPr>
            <a:spLocks noGrp="1"/>
          </p:cNvSpPr>
          <p:nvPr>
            <p:ph type="title"/>
          </p:nvPr>
        </p:nvSpPr>
        <p:spPr>
          <a:xfrm>
            <a:off x="393192" y="516804"/>
            <a:ext cx="4945641" cy="1625210"/>
          </a:xfrm>
        </p:spPr>
        <p:txBody>
          <a:bodyPr>
            <a:normAutofit fontScale="90000"/>
          </a:bodyPr>
          <a:lstStyle/>
          <a:p>
            <a:r>
              <a:rPr lang="en-US" b="1" dirty="0">
                <a:solidFill>
                  <a:srgbClr val="FFFFFF"/>
                </a:solidFill>
              </a:rPr>
              <a:t>The jealousy of the governors and satraps (vs 4-5)</a:t>
            </a:r>
          </a:p>
        </p:txBody>
      </p:sp>
      <p:sp>
        <p:nvSpPr>
          <p:cNvPr id="193" name="Rectangle 192">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6888" y="2432305"/>
            <a:ext cx="5292501"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458" name="Picture 2" descr="Graphical user interface, website&#10;&#10;Description automatically generated">
            <a:extLst>
              <a:ext uri="{FF2B5EF4-FFF2-40B4-BE49-F238E27FC236}">
                <a16:creationId xmlns:a16="http://schemas.microsoft.com/office/drawing/2014/main" id="{D34DD3DB-7C6F-42C8-BC9C-473EFBE22CB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5058" y="3095781"/>
            <a:ext cx="4934932" cy="2775898"/>
          </a:xfrm>
          <a:prstGeom prst="rect">
            <a:avLst/>
          </a:prstGeom>
          <a:noFill/>
          <a:extLst>
            <a:ext uri="{909E8E84-426E-40DD-AFC4-6F175D3DCCD1}">
              <a14:hiddenFill xmlns:a14="http://schemas.microsoft.com/office/drawing/2010/main">
                <a:solidFill>
                  <a:srgbClr val="FFFFFF"/>
                </a:solidFill>
              </a14:hiddenFill>
            </a:ext>
          </a:extLst>
        </p:spPr>
      </p:pic>
      <p:sp>
        <p:nvSpPr>
          <p:cNvPr id="194" name="Rectangle 19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93B4DE5-08BF-493C-8B21-39A169A6F139}"/>
              </a:ext>
            </a:extLst>
          </p:cNvPr>
          <p:cNvSpPr>
            <a:spLocks noGrp="1"/>
          </p:cNvSpPr>
          <p:nvPr>
            <p:ph idx="1"/>
          </p:nvPr>
        </p:nvSpPr>
        <p:spPr>
          <a:xfrm>
            <a:off x="6021989" y="516804"/>
            <a:ext cx="2568554" cy="5616709"/>
          </a:xfrm>
        </p:spPr>
        <p:txBody>
          <a:bodyPr anchor="ctr">
            <a:normAutofit/>
          </a:bodyPr>
          <a:lstStyle/>
          <a:p>
            <a:r>
              <a:rPr lang="en-US" sz="1800" baseline="30000" dirty="0"/>
              <a:t>4 </a:t>
            </a:r>
            <a:r>
              <a:rPr lang="en-US" sz="1800" dirty="0"/>
              <a:t>So the governors and satraps sought to find </a:t>
            </a:r>
            <a:r>
              <a:rPr lang="en-US" sz="1800" i="1" dirty="0"/>
              <a:t>some</a:t>
            </a:r>
            <a:r>
              <a:rPr lang="en-US" sz="1800" dirty="0"/>
              <a:t> charge against Daniel concerning the kingdom; but they could find no charge or fault, because he </a:t>
            </a:r>
            <a:r>
              <a:rPr lang="en-US" sz="1800" i="1" dirty="0"/>
              <a:t>was</a:t>
            </a:r>
            <a:r>
              <a:rPr lang="en-US" sz="1800" dirty="0"/>
              <a:t> faithful; nor was there any error or fault found in him. </a:t>
            </a:r>
          </a:p>
          <a:p>
            <a:r>
              <a:rPr lang="en-US" sz="1800" baseline="30000" dirty="0"/>
              <a:t>5 </a:t>
            </a:r>
            <a:r>
              <a:rPr lang="en-US" sz="1800" dirty="0"/>
              <a:t>Then these men said, “We shall not find any charge against this Daniel unless we find </a:t>
            </a:r>
            <a:r>
              <a:rPr lang="en-US" sz="1800" i="1" dirty="0"/>
              <a:t>it</a:t>
            </a:r>
            <a:r>
              <a:rPr lang="en-US" sz="1800" dirty="0"/>
              <a:t> against him concerning the law of his God.”</a:t>
            </a:r>
            <a:endParaRPr lang="en-US" sz="1700" dirty="0">
              <a:solidFill>
                <a:srgbClr val="FFFFFF"/>
              </a:solidFill>
            </a:endParaRPr>
          </a:p>
        </p:txBody>
      </p:sp>
    </p:spTree>
    <p:extLst>
      <p:ext uri="{BB962C8B-B14F-4D97-AF65-F5344CB8AC3E}">
        <p14:creationId xmlns:p14="http://schemas.microsoft.com/office/powerpoint/2010/main" val="1070187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21732"/>
            <a:ext cx="5293730" cy="1964266"/>
          </a:xfrm>
          <a:prstGeom prst="rect">
            <a:avLst/>
          </a:prstGeom>
          <a:solidFill>
            <a:srgbClr val="7D6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D0166A-0BDC-4CBC-85EB-A5961BBF20A5}"/>
              </a:ext>
            </a:extLst>
          </p:cNvPr>
          <p:cNvSpPr>
            <a:spLocks noGrp="1"/>
          </p:cNvSpPr>
          <p:nvPr>
            <p:ph type="title"/>
          </p:nvPr>
        </p:nvSpPr>
        <p:spPr>
          <a:xfrm>
            <a:off x="393192" y="516804"/>
            <a:ext cx="4945641" cy="1625210"/>
          </a:xfrm>
        </p:spPr>
        <p:txBody>
          <a:bodyPr>
            <a:normAutofit fontScale="90000"/>
          </a:bodyPr>
          <a:lstStyle/>
          <a:p>
            <a:r>
              <a:rPr lang="en-US" b="1" dirty="0">
                <a:solidFill>
                  <a:srgbClr val="FFFFFF"/>
                </a:solidFill>
              </a:rPr>
              <a:t>The deception by the governors and satraps (vs 6-7)</a:t>
            </a:r>
          </a:p>
        </p:txBody>
      </p:sp>
      <p:sp>
        <p:nvSpPr>
          <p:cNvPr id="193" name="Rectangle 192">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6888" y="2432305"/>
            <a:ext cx="5292501"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458" name="Picture 2" descr="Graphical user interface, website&#10;&#10;Description automatically generated">
            <a:extLst>
              <a:ext uri="{FF2B5EF4-FFF2-40B4-BE49-F238E27FC236}">
                <a16:creationId xmlns:a16="http://schemas.microsoft.com/office/drawing/2014/main" id="{D34DD3DB-7C6F-42C8-BC9C-473EFBE22CB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5058" y="3095781"/>
            <a:ext cx="4934932" cy="2775898"/>
          </a:xfrm>
          <a:prstGeom prst="rect">
            <a:avLst/>
          </a:prstGeom>
          <a:noFill/>
          <a:extLst>
            <a:ext uri="{909E8E84-426E-40DD-AFC4-6F175D3DCCD1}">
              <a14:hiddenFill xmlns:a14="http://schemas.microsoft.com/office/drawing/2010/main">
                <a:solidFill>
                  <a:srgbClr val="FFFFFF"/>
                </a:solidFill>
              </a14:hiddenFill>
            </a:ext>
          </a:extLst>
        </p:spPr>
      </p:pic>
      <p:sp>
        <p:nvSpPr>
          <p:cNvPr id="194" name="Rectangle 19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93B4DE5-08BF-493C-8B21-39A169A6F139}"/>
              </a:ext>
            </a:extLst>
          </p:cNvPr>
          <p:cNvSpPr>
            <a:spLocks noGrp="1"/>
          </p:cNvSpPr>
          <p:nvPr>
            <p:ph idx="1"/>
          </p:nvPr>
        </p:nvSpPr>
        <p:spPr>
          <a:xfrm>
            <a:off x="6021989" y="516804"/>
            <a:ext cx="2568554" cy="5616709"/>
          </a:xfrm>
        </p:spPr>
        <p:txBody>
          <a:bodyPr anchor="ctr">
            <a:normAutofit/>
          </a:bodyPr>
          <a:lstStyle/>
          <a:p>
            <a:r>
              <a:rPr lang="en-US" sz="1800" baseline="30000" dirty="0"/>
              <a:t>6 </a:t>
            </a:r>
            <a:r>
              <a:rPr lang="en-US" sz="1800" dirty="0"/>
              <a:t>So these governors and satraps thronged before the king, and said thus to him: “King Darius, live forever! </a:t>
            </a:r>
          </a:p>
          <a:p>
            <a:r>
              <a:rPr lang="en-US" sz="1800" baseline="30000" dirty="0"/>
              <a:t>7 </a:t>
            </a:r>
            <a:r>
              <a:rPr lang="en-US" sz="1800" dirty="0"/>
              <a:t>All the governors of the kingdom, the administrators and satraps, the counselors and advisors, have consulted together to establish a royal statute and to make a firm decree, that whoever petitions any god or man for thirty days, except you, O king, shall be cast into the den of lions. </a:t>
            </a:r>
            <a:endParaRPr lang="en-US" sz="1700" dirty="0">
              <a:solidFill>
                <a:srgbClr val="FFFFFF"/>
              </a:solidFill>
            </a:endParaRPr>
          </a:p>
        </p:txBody>
      </p:sp>
    </p:spTree>
    <p:extLst>
      <p:ext uri="{BB962C8B-B14F-4D97-AF65-F5344CB8AC3E}">
        <p14:creationId xmlns:p14="http://schemas.microsoft.com/office/powerpoint/2010/main" val="344356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21732"/>
            <a:ext cx="5293730" cy="1964266"/>
          </a:xfrm>
          <a:prstGeom prst="rect">
            <a:avLst/>
          </a:prstGeom>
          <a:solidFill>
            <a:srgbClr val="7D6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D0166A-0BDC-4CBC-85EB-A5961BBF20A5}"/>
              </a:ext>
            </a:extLst>
          </p:cNvPr>
          <p:cNvSpPr>
            <a:spLocks noGrp="1"/>
          </p:cNvSpPr>
          <p:nvPr>
            <p:ph type="title"/>
          </p:nvPr>
        </p:nvSpPr>
        <p:spPr>
          <a:xfrm>
            <a:off x="393192" y="516804"/>
            <a:ext cx="4945641" cy="1625210"/>
          </a:xfrm>
        </p:spPr>
        <p:txBody>
          <a:bodyPr>
            <a:normAutofit/>
          </a:bodyPr>
          <a:lstStyle/>
          <a:p>
            <a:r>
              <a:rPr lang="en-US" b="1" dirty="0">
                <a:solidFill>
                  <a:srgbClr val="FFFFFF"/>
                </a:solidFill>
              </a:rPr>
              <a:t>King Darius signs the decree (vs 8-9)</a:t>
            </a:r>
          </a:p>
        </p:txBody>
      </p:sp>
      <p:sp>
        <p:nvSpPr>
          <p:cNvPr id="193" name="Rectangle 192">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6888" y="2432305"/>
            <a:ext cx="5292501"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458" name="Picture 2" descr="Graphical user interface, website&#10;&#10;Description automatically generated">
            <a:extLst>
              <a:ext uri="{FF2B5EF4-FFF2-40B4-BE49-F238E27FC236}">
                <a16:creationId xmlns:a16="http://schemas.microsoft.com/office/drawing/2014/main" id="{D34DD3DB-7C6F-42C8-BC9C-473EFBE22CB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5058" y="3095781"/>
            <a:ext cx="4934932" cy="2775898"/>
          </a:xfrm>
          <a:prstGeom prst="rect">
            <a:avLst/>
          </a:prstGeom>
          <a:noFill/>
          <a:extLst>
            <a:ext uri="{909E8E84-426E-40DD-AFC4-6F175D3DCCD1}">
              <a14:hiddenFill xmlns:a14="http://schemas.microsoft.com/office/drawing/2010/main">
                <a:solidFill>
                  <a:srgbClr val="FFFFFF"/>
                </a:solidFill>
              </a14:hiddenFill>
            </a:ext>
          </a:extLst>
        </p:spPr>
      </p:pic>
      <p:sp>
        <p:nvSpPr>
          <p:cNvPr id="194" name="Rectangle 19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93B4DE5-08BF-493C-8B21-39A169A6F139}"/>
              </a:ext>
            </a:extLst>
          </p:cNvPr>
          <p:cNvSpPr>
            <a:spLocks noGrp="1"/>
          </p:cNvSpPr>
          <p:nvPr>
            <p:ph idx="1"/>
          </p:nvPr>
        </p:nvSpPr>
        <p:spPr>
          <a:xfrm>
            <a:off x="6021989" y="516804"/>
            <a:ext cx="2568554" cy="5616709"/>
          </a:xfrm>
        </p:spPr>
        <p:txBody>
          <a:bodyPr anchor="ctr">
            <a:normAutofit/>
          </a:bodyPr>
          <a:lstStyle/>
          <a:p>
            <a:r>
              <a:rPr lang="en-US" sz="1800" baseline="30000" dirty="0"/>
              <a:t>8 </a:t>
            </a:r>
            <a:r>
              <a:rPr lang="en-US" sz="1800" dirty="0"/>
              <a:t>Now, O king, establish the decree and sign the writing, so that it cannot be changed, according to the law of the Medes and Persians, which does not alter.”</a:t>
            </a:r>
          </a:p>
          <a:p>
            <a:r>
              <a:rPr lang="en-US" sz="1800" dirty="0"/>
              <a:t> </a:t>
            </a:r>
            <a:r>
              <a:rPr lang="en-US" sz="1800" baseline="30000" dirty="0"/>
              <a:t>9 </a:t>
            </a:r>
            <a:r>
              <a:rPr lang="en-US" sz="1800" dirty="0"/>
              <a:t>Therefore King Darius signed the written decree.</a:t>
            </a:r>
            <a:endParaRPr lang="en-US" sz="1700" dirty="0">
              <a:solidFill>
                <a:srgbClr val="FFFFFF"/>
              </a:solidFill>
            </a:endParaRPr>
          </a:p>
        </p:txBody>
      </p:sp>
    </p:spTree>
    <p:extLst>
      <p:ext uri="{BB962C8B-B14F-4D97-AF65-F5344CB8AC3E}">
        <p14:creationId xmlns:p14="http://schemas.microsoft.com/office/powerpoint/2010/main" val="1064106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0166A-0BDC-4CBC-85EB-A5961BBF20A5}"/>
              </a:ext>
            </a:extLst>
          </p:cNvPr>
          <p:cNvSpPr>
            <a:spLocks noGrp="1"/>
          </p:cNvSpPr>
          <p:nvPr>
            <p:ph type="title"/>
          </p:nvPr>
        </p:nvSpPr>
        <p:spPr>
          <a:xfrm>
            <a:off x="4874274" y="1337453"/>
            <a:ext cx="3836129" cy="1008731"/>
          </a:xfrm>
        </p:spPr>
        <p:txBody>
          <a:bodyPr>
            <a:normAutofit/>
          </a:bodyPr>
          <a:lstStyle/>
          <a:p>
            <a:r>
              <a:rPr lang="en-US" sz="3000" b="1" dirty="0"/>
              <a:t>How Daniel is able to display fearlessness</a:t>
            </a:r>
          </a:p>
        </p:txBody>
      </p:sp>
      <p:sp>
        <p:nvSpPr>
          <p:cNvPr id="3" name="Content Placeholder 2">
            <a:extLst>
              <a:ext uri="{FF2B5EF4-FFF2-40B4-BE49-F238E27FC236}">
                <a16:creationId xmlns:a16="http://schemas.microsoft.com/office/drawing/2014/main" id="{A93B4DE5-08BF-493C-8B21-39A169A6F139}"/>
              </a:ext>
            </a:extLst>
          </p:cNvPr>
          <p:cNvSpPr>
            <a:spLocks noGrp="1"/>
          </p:cNvSpPr>
          <p:nvPr>
            <p:ph idx="1"/>
          </p:nvPr>
        </p:nvSpPr>
        <p:spPr>
          <a:xfrm>
            <a:off x="4712678" y="2448573"/>
            <a:ext cx="3836130" cy="3192572"/>
          </a:xfrm>
        </p:spPr>
        <p:txBody>
          <a:bodyPr>
            <a:normAutofit fontScale="92500"/>
          </a:bodyPr>
          <a:lstStyle/>
          <a:p>
            <a:pPr marL="557185" lvl="1" indent="-214303">
              <a:lnSpc>
                <a:spcPct val="107000"/>
              </a:lnSpc>
              <a:spcBef>
                <a:spcPts val="0"/>
              </a:spcBef>
              <a:spcAft>
                <a:spcPts val="600"/>
              </a:spcAft>
              <a:buFont typeface="Courier New" panose="02070309020205020404" pitchFamily="49" charset="0"/>
              <a:buChar char="o"/>
            </a:pPr>
            <a:r>
              <a:rPr lang="en-US" sz="3000" dirty="0">
                <a:latin typeface="Calibri" panose="020F0502020204030204" pitchFamily="34" charset="0"/>
                <a:ea typeface="Calibri" panose="020F0502020204030204" pitchFamily="34" charset="0"/>
                <a:cs typeface="Times New Roman" panose="02020603050405020304" pitchFamily="18" charset="0"/>
              </a:rPr>
              <a:t> </a:t>
            </a:r>
            <a:r>
              <a:rPr lang="en-US" sz="2300" dirty="0">
                <a:latin typeface="Calibri" panose="020F0502020204030204" pitchFamily="34" charset="0"/>
                <a:ea typeface="Calibri" panose="020F0502020204030204" pitchFamily="34" charset="0"/>
                <a:cs typeface="Times New Roman" panose="02020603050405020304" pitchFamily="18" charset="0"/>
              </a:rPr>
              <a:t>A trap is set based on the others’ knowledge that he prays to God regularly</a:t>
            </a:r>
          </a:p>
          <a:p>
            <a:pPr marL="342882" lvl="1" indent="0">
              <a:lnSpc>
                <a:spcPct val="107000"/>
              </a:lnSpc>
              <a:spcBef>
                <a:spcPts val="0"/>
              </a:spcBef>
              <a:spcAft>
                <a:spcPts val="600"/>
              </a:spcAft>
              <a:buNone/>
            </a:pPr>
            <a:endParaRPr lang="en-US" sz="2300" dirty="0">
              <a:latin typeface="Calibri" panose="020F0502020204030204" pitchFamily="34" charset="0"/>
              <a:ea typeface="Calibri" panose="020F0502020204030204" pitchFamily="34" charset="0"/>
              <a:cs typeface="Times New Roman" panose="02020603050405020304" pitchFamily="18" charset="0"/>
            </a:endParaRPr>
          </a:p>
          <a:p>
            <a:pPr marL="557185" lvl="1" indent="-214303">
              <a:lnSpc>
                <a:spcPct val="107000"/>
              </a:lnSpc>
              <a:spcBef>
                <a:spcPts val="0"/>
              </a:spcBef>
              <a:spcAft>
                <a:spcPts val="600"/>
              </a:spcAft>
              <a:buFont typeface="Courier New" panose="02070309020205020404" pitchFamily="49" charset="0"/>
              <a:buChar char="o"/>
            </a:pPr>
            <a:r>
              <a:rPr lang="en-US" sz="2300" dirty="0">
                <a:latin typeface="Calibri" panose="020F0502020204030204" pitchFamily="34" charset="0"/>
                <a:ea typeface="Calibri" panose="020F0502020204030204" pitchFamily="34" charset="0"/>
                <a:cs typeface="Times New Roman" panose="02020603050405020304" pitchFamily="18" charset="0"/>
              </a:rPr>
              <a:t> Daniel continues to follow his custom of prayer to God despite his knowledge of the decree </a:t>
            </a:r>
          </a:p>
          <a:p>
            <a:pPr marL="342882" lvl="1" indent="0">
              <a:lnSpc>
                <a:spcPct val="107000"/>
              </a:lnSpc>
              <a:spcBef>
                <a:spcPts val="0"/>
              </a:spcBef>
              <a:spcAft>
                <a:spcPts val="600"/>
              </a:spcAft>
              <a:buNone/>
            </a:pPr>
            <a:endParaRPr lang="en-US" sz="2100" dirty="0">
              <a:latin typeface="Calibri" panose="020F0502020204030204" pitchFamily="34" charset="0"/>
              <a:ea typeface="Calibri" panose="020F0502020204030204" pitchFamily="34" charset="0"/>
              <a:cs typeface="Times New Roman" panose="02020603050405020304" pitchFamily="18" charset="0"/>
            </a:endParaRPr>
          </a:p>
          <a:p>
            <a:pPr marL="557185" lvl="1" indent="-214303">
              <a:spcBef>
                <a:spcPts val="0"/>
              </a:spcBef>
              <a:spcAft>
                <a:spcPts val="600"/>
              </a:spcAft>
              <a:buFont typeface="Courier New" panose="02070309020205020404" pitchFamily="49" charset="0"/>
              <a:buChar char="o"/>
            </a:pPr>
            <a:endParaRPr lang="en-US" sz="15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Text&#10;&#10;Description automatically generated">
            <a:extLst>
              <a:ext uri="{FF2B5EF4-FFF2-40B4-BE49-F238E27FC236}">
                <a16:creationId xmlns:a16="http://schemas.microsoft.com/office/drawing/2014/main" id="{D5B995E0-9597-44D5-9561-5C6EA9D62B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188" y="1220724"/>
            <a:ext cx="3694176" cy="2077974"/>
          </a:xfrm>
          <a:prstGeom prst="rect">
            <a:avLst/>
          </a:prstGeom>
        </p:spPr>
      </p:pic>
      <p:pic>
        <p:nvPicPr>
          <p:cNvPr id="7" name="Picture 2" descr="Graphical user interface, website&#10;&#10;Description automatically generated">
            <a:extLst>
              <a:ext uri="{FF2B5EF4-FFF2-40B4-BE49-F238E27FC236}">
                <a16:creationId xmlns:a16="http://schemas.microsoft.com/office/drawing/2014/main" id="{2AA4B453-8814-4953-A4DF-D21C26E2D11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61188" y="3595230"/>
            <a:ext cx="3694176" cy="2042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823135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79" y="347471"/>
            <a:ext cx="8325612"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8EF7B5-4BD8-46E7-ABE8-1777A9EBE747}"/>
              </a:ext>
            </a:extLst>
          </p:cNvPr>
          <p:cNvSpPr>
            <a:spLocks noGrp="1"/>
          </p:cNvSpPr>
          <p:nvPr>
            <p:ph type="title"/>
          </p:nvPr>
        </p:nvSpPr>
        <p:spPr>
          <a:xfrm>
            <a:off x="628650" y="585216"/>
            <a:ext cx="7886700" cy="1325563"/>
          </a:xfrm>
        </p:spPr>
        <p:txBody>
          <a:bodyPr>
            <a:normAutofit/>
          </a:bodyPr>
          <a:lstStyle/>
          <a:p>
            <a:r>
              <a:rPr lang="en-US" dirty="0">
                <a:solidFill>
                  <a:schemeClr val="bg1"/>
                </a:solidFill>
              </a:rPr>
              <a:t>How Did He Get To This Point?</a:t>
            </a:r>
          </a:p>
        </p:txBody>
      </p:sp>
      <p:pic>
        <p:nvPicPr>
          <p:cNvPr id="7" name="Content Placeholder 6" descr="Icon&#10;&#10;Description automatically generated">
            <a:extLst>
              <a:ext uri="{FF2B5EF4-FFF2-40B4-BE49-F238E27FC236}">
                <a16:creationId xmlns:a16="http://schemas.microsoft.com/office/drawing/2014/main" id="{D100272E-BBAA-4B47-868F-DF6C556D953E}"/>
              </a:ext>
            </a:extLst>
          </p:cNvPr>
          <p:cNvPicPr>
            <a:picLocks noChangeAspect="1"/>
          </p:cNvPicPr>
          <p:nvPr/>
        </p:nvPicPr>
        <p:blipFill rotWithShape="1">
          <a:blip r:embed="rId2">
            <a:extLst>
              <a:ext uri="{28A0092B-C50C-407E-A947-70E740481C1C}">
                <a14:useLocalDpi xmlns:a14="http://schemas.microsoft.com/office/drawing/2010/main" val="0"/>
              </a:ext>
            </a:extLst>
          </a:blip>
          <a:srcRect t="7524" r="-2" b="12833"/>
          <a:stretch/>
        </p:blipFill>
        <p:spPr>
          <a:xfrm>
            <a:off x="630936" y="2516777"/>
            <a:ext cx="4677156" cy="3660185"/>
          </a:xfrm>
          <a:prstGeom prst="rect">
            <a:avLst/>
          </a:prstGeom>
        </p:spPr>
      </p:pic>
      <p:sp>
        <p:nvSpPr>
          <p:cNvPr id="27" name="Content Placeholder 10">
            <a:extLst>
              <a:ext uri="{FF2B5EF4-FFF2-40B4-BE49-F238E27FC236}">
                <a16:creationId xmlns:a16="http://schemas.microsoft.com/office/drawing/2014/main" id="{CA0121D8-1356-4A83-8DC6-FA83D8327224}"/>
              </a:ext>
            </a:extLst>
          </p:cNvPr>
          <p:cNvSpPr>
            <a:spLocks noGrp="1"/>
          </p:cNvSpPr>
          <p:nvPr>
            <p:ph idx="1"/>
          </p:nvPr>
        </p:nvSpPr>
        <p:spPr>
          <a:xfrm>
            <a:off x="5660136" y="2516777"/>
            <a:ext cx="2852928" cy="3660185"/>
          </a:xfrm>
        </p:spPr>
        <p:txBody>
          <a:bodyPr anchor="ctr">
            <a:normAutofit/>
          </a:bodyPr>
          <a:lstStyle/>
          <a:p>
            <a:r>
              <a:rPr lang="en-US" sz="1900" dirty="0"/>
              <a:t>Dan 6:10 </a:t>
            </a:r>
            <a:r>
              <a:rPr lang="en-US" sz="1900" baseline="30000" dirty="0"/>
              <a:t> </a:t>
            </a:r>
            <a:r>
              <a:rPr lang="en-US" sz="1900" dirty="0"/>
              <a:t>Now when Daniel knew that the writing was signed, he went home. And in his upper room, with his windows open toward Jerusalem, he knelt down on his knees three times that day, and prayed and gave thanks before his God, as was his custom since early days.</a:t>
            </a:r>
          </a:p>
        </p:txBody>
      </p:sp>
    </p:spTree>
    <p:extLst>
      <p:ext uri="{BB962C8B-B14F-4D97-AF65-F5344CB8AC3E}">
        <p14:creationId xmlns:p14="http://schemas.microsoft.com/office/powerpoint/2010/main" val="10611815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79" y="347471"/>
            <a:ext cx="8325612"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8EF7B5-4BD8-46E7-ABE8-1777A9EBE747}"/>
              </a:ext>
            </a:extLst>
          </p:cNvPr>
          <p:cNvSpPr>
            <a:spLocks noGrp="1"/>
          </p:cNvSpPr>
          <p:nvPr>
            <p:ph type="title"/>
          </p:nvPr>
        </p:nvSpPr>
        <p:spPr>
          <a:xfrm>
            <a:off x="628650" y="585216"/>
            <a:ext cx="7886700" cy="1325563"/>
          </a:xfrm>
        </p:spPr>
        <p:txBody>
          <a:bodyPr>
            <a:normAutofit/>
          </a:bodyPr>
          <a:lstStyle/>
          <a:p>
            <a:r>
              <a:rPr lang="en-US" dirty="0">
                <a:solidFill>
                  <a:schemeClr val="bg1"/>
                </a:solidFill>
              </a:rPr>
              <a:t>How Did He Get To This Point?</a:t>
            </a:r>
          </a:p>
        </p:txBody>
      </p:sp>
      <p:pic>
        <p:nvPicPr>
          <p:cNvPr id="7" name="Content Placeholder 6" descr="Icon&#10;&#10;Description automatically generated">
            <a:extLst>
              <a:ext uri="{FF2B5EF4-FFF2-40B4-BE49-F238E27FC236}">
                <a16:creationId xmlns:a16="http://schemas.microsoft.com/office/drawing/2014/main" id="{D100272E-BBAA-4B47-868F-DF6C556D953E}"/>
              </a:ext>
            </a:extLst>
          </p:cNvPr>
          <p:cNvPicPr>
            <a:picLocks noChangeAspect="1"/>
          </p:cNvPicPr>
          <p:nvPr/>
        </p:nvPicPr>
        <p:blipFill rotWithShape="1">
          <a:blip r:embed="rId2">
            <a:extLst>
              <a:ext uri="{28A0092B-C50C-407E-A947-70E740481C1C}">
                <a14:useLocalDpi xmlns:a14="http://schemas.microsoft.com/office/drawing/2010/main" val="0"/>
              </a:ext>
            </a:extLst>
          </a:blip>
          <a:srcRect t="7524" r="-2" b="12833"/>
          <a:stretch/>
        </p:blipFill>
        <p:spPr>
          <a:xfrm>
            <a:off x="558312" y="2496310"/>
            <a:ext cx="4677156" cy="3660185"/>
          </a:xfrm>
          <a:prstGeom prst="rect">
            <a:avLst/>
          </a:prstGeom>
        </p:spPr>
      </p:pic>
      <p:sp>
        <p:nvSpPr>
          <p:cNvPr id="27" name="Content Placeholder 10">
            <a:extLst>
              <a:ext uri="{FF2B5EF4-FFF2-40B4-BE49-F238E27FC236}">
                <a16:creationId xmlns:a16="http://schemas.microsoft.com/office/drawing/2014/main" id="{CA0121D8-1356-4A83-8DC6-FA83D8327224}"/>
              </a:ext>
            </a:extLst>
          </p:cNvPr>
          <p:cNvSpPr>
            <a:spLocks noGrp="1"/>
          </p:cNvSpPr>
          <p:nvPr>
            <p:ph idx="1"/>
          </p:nvPr>
        </p:nvSpPr>
        <p:spPr>
          <a:xfrm>
            <a:off x="5528603" y="2386584"/>
            <a:ext cx="3208487" cy="4337773"/>
          </a:xfrm>
        </p:spPr>
        <p:txBody>
          <a:bodyPr anchor="ctr">
            <a:normAutofit fontScale="40000" lnSpcReduction="20000"/>
          </a:bodyPr>
          <a:lstStyle/>
          <a:p>
            <a:endParaRPr lang="en-US" sz="1800" dirty="0">
              <a:solidFill>
                <a:srgbClr val="FFFFFF"/>
              </a:solidFill>
            </a:endParaRPr>
          </a:p>
          <a:p>
            <a:endParaRPr lang="en-US" sz="1800" dirty="0">
              <a:solidFill>
                <a:srgbClr val="FFFFFF"/>
              </a:solidFill>
            </a:endParaRPr>
          </a:p>
          <a:p>
            <a:endParaRPr lang="en-US" sz="1800" dirty="0">
              <a:solidFill>
                <a:srgbClr val="FFFFFF"/>
              </a:solidFill>
            </a:endParaRPr>
          </a:p>
          <a:p>
            <a:endParaRPr lang="en-US" sz="1800" dirty="0">
              <a:solidFill>
                <a:srgbClr val="FFFFFF"/>
              </a:solidFill>
            </a:endParaRPr>
          </a:p>
          <a:p>
            <a:r>
              <a:rPr lang="en-US" sz="4500" dirty="0">
                <a:solidFill>
                  <a:srgbClr val="FFFFFF"/>
                </a:solidFill>
              </a:rPr>
              <a:t>He remembered he was a child of God</a:t>
            </a:r>
          </a:p>
          <a:p>
            <a:r>
              <a:rPr lang="en-US" sz="4500" dirty="0">
                <a:solidFill>
                  <a:srgbClr val="FFFFFF"/>
                </a:solidFill>
              </a:rPr>
              <a:t>He refused worldly pleasures (didn’t  follow the crowd)</a:t>
            </a:r>
          </a:p>
          <a:p>
            <a:r>
              <a:rPr lang="en-US" sz="4500" dirty="0">
                <a:solidFill>
                  <a:srgbClr val="FFFFFF"/>
                </a:solidFill>
              </a:rPr>
              <a:t>He put his faith in God and was rewarded</a:t>
            </a:r>
          </a:p>
          <a:p>
            <a:r>
              <a:rPr lang="en-US" sz="4500" dirty="0">
                <a:solidFill>
                  <a:srgbClr val="FFFFFF"/>
                </a:solidFill>
              </a:rPr>
              <a:t>He understood God can do what man cannot and will do what He says He will do</a:t>
            </a:r>
          </a:p>
          <a:p>
            <a:r>
              <a:rPr lang="en-US" sz="4500" dirty="0">
                <a:solidFill>
                  <a:srgbClr val="FFFFFF"/>
                </a:solidFill>
              </a:rPr>
              <a:t>He chose faithful friends</a:t>
            </a:r>
          </a:p>
          <a:p>
            <a:r>
              <a:rPr lang="en-US" sz="4500" dirty="0">
                <a:solidFill>
                  <a:srgbClr val="FFFFFF"/>
                </a:solidFill>
              </a:rPr>
              <a:t>He had faith to speak boldly</a:t>
            </a:r>
          </a:p>
          <a:p>
            <a:r>
              <a:rPr lang="en-US" sz="4500" dirty="0">
                <a:solidFill>
                  <a:srgbClr val="FFFFFF"/>
                </a:solidFill>
              </a:rPr>
              <a:t>He made prayer a part of his daily life (habit)</a:t>
            </a:r>
          </a:p>
          <a:p>
            <a:endParaRPr lang="en-US" sz="1800" dirty="0">
              <a:solidFill>
                <a:srgbClr val="FFFFFF"/>
              </a:solidFill>
            </a:endParaRPr>
          </a:p>
          <a:p>
            <a:endParaRPr lang="en-US" sz="1800" dirty="0">
              <a:solidFill>
                <a:srgbClr val="FFFFFF"/>
              </a:solidFill>
            </a:endParaRPr>
          </a:p>
          <a:p>
            <a:endParaRPr lang="en-US" sz="1800" dirty="0">
              <a:solidFill>
                <a:srgbClr val="FFFFFF"/>
              </a:solidFill>
            </a:endParaRPr>
          </a:p>
          <a:p>
            <a:endParaRPr lang="en-US" sz="1800" dirty="0">
              <a:solidFill>
                <a:srgbClr val="FFFFFF"/>
              </a:solidFill>
            </a:endParaRPr>
          </a:p>
          <a:p>
            <a:endParaRPr lang="en-US" sz="1800" dirty="0">
              <a:solidFill>
                <a:srgbClr val="FFFFFF"/>
              </a:solidFill>
            </a:endParaRPr>
          </a:p>
          <a:p>
            <a:endParaRPr lang="en-US" sz="1800" dirty="0">
              <a:solidFill>
                <a:srgbClr val="FFFFFF"/>
              </a:solidFill>
            </a:endParaRPr>
          </a:p>
        </p:txBody>
      </p:sp>
    </p:spTree>
    <p:extLst>
      <p:ext uri="{BB962C8B-B14F-4D97-AF65-F5344CB8AC3E}">
        <p14:creationId xmlns:p14="http://schemas.microsoft.com/office/powerpoint/2010/main" val="2977177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xEl>
                                              <p:pRg st="4" end="4"/>
                                            </p:txEl>
                                          </p:spTgt>
                                        </p:tgtEl>
                                        <p:attrNameLst>
                                          <p:attrName>style.visibility</p:attrName>
                                        </p:attrNameLst>
                                      </p:cBhvr>
                                      <p:to>
                                        <p:strVal val="visible"/>
                                      </p:to>
                                    </p:set>
                                    <p:animEffect transition="in" filter="wipe(left)">
                                      <p:cBhvr>
                                        <p:cTn id="7" dur="500"/>
                                        <p:tgtEl>
                                          <p:spTgt spid="27">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
                                            <p:txEl>
                                              <p:pRg st="5" end="5"/>
                                            </p:txEl>
                                          </p:spTgt>
                                        </p:tgtEl>
                                        <p:attrNameLst>
                                          <p:attrName>style.visibility</p:attrName>
                                        </p:attrNameLst>
                                      </p:cBhvr>
                                      <p:to>
                                        <p:strVal val="visible"/>
                                      </p:to>
                                    </p:set>
                                    <p:animEffect transition="in" filter="wipe(left)">
                                      <p:cBhvr>
                                        <p:cTn id="12" dur="500"/>
                                        <p:tgtEl>
                                          <p:spTgt spid="27">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
                                            <p:txEl>
                                              <p:pRg st="6" end="6"/>
                                            </p:txEl>
                                          </p:spTgt>
                                        </p:tgtEl>
                                        <p:attrNameLst>
                                          <p:attrName>style.visibility</p:attrName>
                                        </p:attrNameLst>
                                      </p:cBhvr>
                                      <p:to>
                                        <p:strVal val="visible"/>
                                      </p:to>
                                    </p:set>
                                    <p:animEffect transition="in" filter="wipe(left)">
                                      <p:cBhvr>
                                        <p:cTn id="17" dur="500"/>
                                        <p:tgtEl>
                                          <p:spTgt spid="27">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7">
                                            <p:txEl>
                                              <p:pRg st="7" end="7"/>
                                            </p:txEl>
                                          </p:spTgt>
                                        </p:tgtEl>
                                        <p:attrNameLst>
                                          <p:attrName>style.visibility</p:attrName>
                                        </p:attrNameLst>
                                      </p:cBhvr>
                                      <p:to>
                                        <p:strVal val="visible"/>
                                      </p:to>
                                    </p:set>
                                    <p:animEffect transition="in" filter="wipe(left)">
                                      <p:cBhvr>
                                        <p:cTn id="22" dur="500"/>
                                        <p:tgtEl>
                                          <p:spTgt spid="27">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7">
                                            <p:txEl>
                                              <p:pRg st="8" end="8"/>
                                            </p:txEl>
                                          </p:spTgt>
                                        </p:tgtEl>
                                        <p:attrNameLst>
                                          <p:attrName>style.visibility</p:attrName>
                                        </p:attrNameLst>
                                      </p:cBhvr>
                                      <p:to>
                                        <p:strVal val="visible"/>
                                      </p:to>
                                    </p:set>
                                    <p:animEffect transition="in" filter="wipe(left)">
                                      <p:cBhvr>
                                        <p:cTn id="27" dur="500"/>
                                        <p:tgtEl>
                                          <p:spTgt spid="27">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7">
                                            <p:txEl>
                                              <p:pRg st="9" end="9"/>
                                            </p:txEl>
                                          </p:spTgt>
                                        </p:tgtEl>
                                        <p:attrNameLst>
                                          <p:attrName>style.visibility</p:attrName>
                                        </p:attrNameLst>
                                      </p:cBhvr>
                                      <p:to>
                                        <p:strVal val="visible"/>
                                      </p:to>
                                    </p:set>
                                    <p:animEffect transition="in" filter="wipe(left)">
                                      <p:cBhvr>
                                        <p:cTn id="32" dur="500"/>
                                        <p:tgtEl>
                                          <p:spTgt spid="27">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7">
                                            <p:txEl>
                                              <p:pRg st="10" end="10"/>
                                            </p:txEl>
                                          </p:spTgt>
                                        </p:tgtEl>
                                        <p:attrNameLst>
                                          <p:attrName>style.visibility</p:attrName>
                                        </p:attrNameLst>
                                      </p:cBhvr>
                                      <p:to>
                                        <p:strVal val="visible"/>
                                      </p:to>
                                    </p:set>
                                    <p:animEffect transition="in" filter="wipe(left)">
                                      <p:cBhvr>
                                        <p:cTn id="37" dur="500"/>
                                        <p:tgtEl>
                                          <p:spTgt spid="2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21732"/>
            <a:ext cx="5293730" cy="1964266"/>
          </a:xfrm>
          <a:prstGeom prst="rect">
            <a:avLst/>
          </a:prstGeom>
          <a:solidFill>
            <a:srgbClr val="7D6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D0166A-0BDC-4CBC-85EB-A5961BBF20A5}"/>
              </a:ext>
            </a:extLst>
          </p:cNvPr>
          <p:cNvSpPr>
            <a:spLocks noGrp="1"/>
          </p:cNvSpPr>
          <p:nvPr>
            <p:ph type="title"/>
          </p:nvPr>
        </p:nvSpPr>
        <p:spPr>
          <a:xfrm>
            <a:off x="393192" y="516804"/>
            <a:ext cx="4945641" cy="1625210"/>
          </a:xfrm>
        </p:spPr>
        <p:txBody>
          <a:bodyPr>
            <a:normAutofit/>
          </a:bodyPr>
          <a:lstStyle/>
          <a:p>
            <a:r>
              <a:rPr lang="en-US" sz="3700" b="1">
                <a:solidFill>
                  <a:srgbClr val="FFFFFF"/>
                </a:solidFill>
              </a:rPr>
              <a:t>Daniels and his friends given new names (vs 6-7)</a:t>
            </a:r>
          </a:p>
        </p:txBody>
      </p:sp>
      <p:sp>
        <p:nvSpPr>
          <p:cNvPr id="12" name="Rectangle 11">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6888" y="2432305"/>
            <a:ext cx="5292501"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website&#10;&#10;Description automatically generated">
            <a:extLst>
              <a:ext uri="{FF2B5EF4-FFF2-40B4-BE49-F238E27FC236}">
                <a16:creationId xmlns:a16="http://schemas.microsoft.com/office/drawing/2014/main" id="{840B79C7-D964-450B-B1C1-C7655DA797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058" y="3095781"/>
            <a:ext cx="4934932" cy="2775898"/>
          </a:xfrm>
          <a:prstGeom prst="rect">
            <a:avLst/>
          </a:prstGeom>
        </p:spPr>
      </p:pic>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93B4DE5-08BF-493C-8B21-39A169A6F139}"/>
              </a:ext>
            </a:extLst>
          </p:cNvPr>
          <p:cNvSpPr>
            <a:spLocks noGrp="1"/>
          </p:cNvSpPr>
          <p:nvPr>
            <p:ph idx="1"/>
          </p:nvPr>
        </p:nvSpPr>
        <p:spPr>
          <a:xfrm>
            <a:off x="6021989" y="917725"/>
            <a:ext cx="2568554" cy="4852362"/>
          </a:xfrm>
        </p:spPr>
        <p:txBody>
          <a:bodyPr anchor="ctr">
            <a:normAutofit/>
          </a:bodyPr>
          <a:lstStyle/>
          <a:p>
            <a:r>
              <a:rPr lang="en-US" sz="1700" baseline="30000" dirty="0">
                <a:solidFill>
                  <a:srgbClr val="FFFFFF"/>
                </a:solidFill>
              </a:rPr>
              <a:t>7 </a:t>
            </a:r>
            <a:r>
              <a:rPr lang="en-US" sz="1700" dirty="0">
                <a:solidFill>
                  <a:srgbClr val="FFFFFF"/>
                </a:solidFill>
              </a:rPr>
              <a:t>To them the chief of the eunuchs gave names: he gave Daniel </a:t>
            </a:r>
            <a:r>
              <a:rPr lang="en-US" sz="1700" i="1" dirty="0">
                <a:solidFill>
                  <a:srgbClr val="FFFFFF"/>
                </a:solidFill>
              </a:rPr>
              <a:t>the name</a:t>
            </a:r>
            <a:r>
              <a:rPr lang="en-US" sz="1700" dirty="0">
                <a:solidFill>
                  <a:srgbClr val="FFFFFF"/>
                </a:solidFill>
              </a:rPr>
              <a:t> Belteshazzar; to Hananiah, Shadrach; to </a:t>
            </a:r>
            <a:r>
              <a:rPr lang="en-US" sz="1700" dirty="0" err="1">
                <a:solidFill>
                  <a:srgbClr val="FFFFFF"/>
                </a:solidFill>
              </a:rPr>
              <a:t>Mishael</a:t>
            </a:r>
            <a:r>
              <a:rPr lang="en-US" sz="1700" dirty="0">
                <a:solidFill>
                  <a:srgbClr val="FFFFFF"/>
                </a:solidFill>
              </a:rPr>
              <a:t>, Meshach; and to Azariah, Abed-Nego.</a:t>
            </a:r>
          </a:p>
        </p:txBody>
      </p:sp>
    </p:spTree>
    <p:extLst>
      <p:ext uri="{BB962C8B-B14F-4D97-AF65-F5344CB8AC3E}">
        <p14:creationId xmlns:p14="http://schemas.microsoft.com/office/powerpoint/2010/main" val="3753160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79" y="347471"/>
            <a:ext cx="8325612"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8EF7B5-4BD8-46E7-ABE8-1777A9EBE747}"/>
              </a:ext>
            </a:extLst>
          </p:cNvPr>
          <p:cNvSpPr>
            <a:spLocks noGrp="1"/>
          </p:cNvSpPr>
          <p:nvPr>
            <p:ph type="title"/>
          </p:nvPr>
        </p:nvSpPr>
        <p:spPr>
          <a:xfrm>
            <a:off x="628650" y="585216"/>
            <a:ext cx="7886700" cy="1325563"/>
          </a:xfrm>
        </p:spPr>
        <p:txBody>
          <a:bodyPr>
            <a:normAutofit/>
          </a:bodyPr>
          <a:lstStyle/>
          <a:p>
            <a:r>
              <a:rPr lang="en-US" dirty="0">
                <a:solidFill>
                  <a:schemeClr val="bg1"/>
                </a:solidFill>
              </a:rPr>
              <a:t>How Do We Get To This Point?</a:t>
            </a:r>
          </a:p>
        </p:txBody>
      </p:sp>
      <p:pic>
        <p:nvPicPr>
          <p:cNvPr id="7" name="Content Placeholder 6" descr="Icon&#10;&#10;Description automatically generated">
            <a:extLst>
              <a:ext uri="{FF2B5EF4-FFF2-40B4-BE49-F238E27FC236}">
                <a16:creationId xmlns:a16="http://schemas.microsoft.com/office/drawing/2014/main" id="{D100272E-BBAA-4B47-868F-DF6C556D953E}"/>
              </a:ext>
            </a:extLst>
          </p:cNvPr>
          <p:cNvPicPr>
            <a:picLocks noChangeAspect="1"/>
          </p:cNvPicPr>
          <p:nvPr/>
        </p:nvPicPr>
        <p:blipFill rotWithShape="1">
          <a:blip r:embed="rId2">
            <a:extLst>
              <a:ext uri="{28A0092B-C50C-407E-A947-70E740481C1C}">
                <a14:useLocalDpi xmlns:a14="http://schemas.microsoft.com/office/drawing/2010/main" val="0"/>
              </a:ext>
            </a:extLst>
          </a:blip>
          <a:srcRect t="7524" r="-2" b="12833"/>
          <a:stretch/>
        </p:blipFill>
        <p:spPr>
          <a:xfrm>
            <a:off x="630936" y="2516777"/>
            <a:ext cx="4677156" cy="3660185"/>
          </a:xfrm>
          <a:prstGeom prst="rect">
            <a:avLst/>
          </a:prstGeom>
        </p:spPr>
      </p:pic>
      <p:sp>
        <p:nvSpPr>
          <p:cNvPr id="27" name="Content Placeholder 10">
            <a:extLst>
              <a:ext uri="{FF2B5EF4-FFF2-40B4-BE49-F238E27FC236}">
                <a16:creationId xmlns:a16="http://schemas.microsoft.com/office/drawing/2014/main" id="{CA0121D8-1356-4A83-8DC6-FA83D8327224}"/>
              </a:ext>
            </a:extLst>
          </p:cNvPr>
          <p:cNvSpPr>
            <a:spLocks noGrp="1"/>
          </p:cNvSpPr>
          <p:nvPr>
            <p:ph idx="1"/>
          </p:nvPr>
        </p:nvSpPr>
        <p:spPr>
          <a:xfrm>
            <a:off x="5660136" y="2516777"/>
            <a:ext cx="2852928" cy="3660185"/>
          </a:xfrm>
        </p:spPr>
        <p:txBody>
          <a:bodyPr anchor="ctr">
            <a:normAutofit/>
          </a:bodyPr>
          <a:lstStyle/>
          <a:p>
            <a:r>
              <a:rPr lang="en-US" sz="2400" dirty="0">
                <a:solidFill>
                  <a:srgbClr val="FFFFFF"/>
                </a:solidFill>
              </a:rPr>
              <a:t>Learn from the example of Daniel and follow the godly life he modeled</a:t>
            </a:r>
          </a:p>
          <a:p>
            <a:endParaRPr lang="en-US" sz="1800" dirty="0">
              <a:solidFill>
                <a:srgbClr val="FFFFFF"/>
              </a:solidFill>
            </a:endParaRPr>
          </a:p>
          <a:p>
            <a:pPr marL="0" indent="0">
              <a:buNone/>
            </a:pPr>
            <a:endParaRPr lang="en-US" sz="1800" dirty="0">
              <a:solidFill>
                <a:srgbClr val="FFFFFF"/>
              </a:solidFill>
            </a:endParaRPr>
          </a:p>
          <a:p>
            <a:endParaRPr lang="en-US" sz="1800" dirty="0">
              <a:solidFill>
                <a:srgbClr val="FFFFFF"/>
              </a:solidFill>
            </a:endParaRPr>
          </a:p>
        </p:txBody>
      </p:sp>
    </p:spTree>
    <p:extLst>
      <p:ext uri="{BB962C8B-B14F-4D97-AF65-F5344CB8AC3E}">
        <p14:creationId xmlns:p14="http://schemas.microsoft.com/office/powerpoint/2010/main" val="23459760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wipe(left)">
                                      <p:cBhvr>
                                        <p:cTn id="7"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21732"/>
            <a:ext cx="5293730" cy="1964266"/>
          </a:xfrm>
          <a:prstGeom prst="rect">
            <a:avLst/>
          </a:prstGeom>
          <a:solidFill>
            <a:srgbClr val="7D6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D0166A-0BDC-4CBC-85EB-A5961BBF20A5}"/>
              </a:ext>
            </a:extLst>
          </p:cNvPr>
          <p:cNvSpPr>
            <a:spLocks noGrp="1"/>
          </p:cNvSpPr>
          <p:nvPr>
            <p:ph type="title"/>
          </p:nvPr>
        </p:nvSpPr>
        <p:spPr>
          <a:xfrm>
            <a:off x="393192" y="516804"/>
            <a:ext cx="4945641" cy="1625210"/>
          </a:xfrm>
        </p:spPr>
        <p:txBody>
          <a:bodyPr>
            <a:normAutofit/>
          </a:bodyPr>
          <a:lstStyle/>
          <a:p>
            <a:r>
              <a:rPr lang="en-US" sz="3700" b="1">
                <a:solidFill>
                  <a:srgbClr val="FFFFFF"/>
                </a:solidFill>
              </a:rPr>
              <a:t>Daniel refuses to defile himself with the king’s goods (vs 8-9)</a:t>
            </a:r>
          </a:p>
        </p:txBody>
      </p:sp>
      <p:sp>
        <p:nvSpPr>
          <p:cNvPr id="12" name="Rectangle 11">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6888" y="2432305"/>
            <a:ext cx="5292501"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website&#10;&#10;Description automatically generated">
            <a:extLst>
              <a:ext uri="{FF2B5EF4-FFF2-40B4-BE49-F238E27FC236}">
                <a16:creationId xmlns:a16="http://schemas.microsoft.com/office/drawing/2014/main" id="{840B79C7-D964-450B-B1C1-C7655DA797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058" y="3095781"/>
            <a:ext cx="4934932" cy="2775898"/>
          </a:xfrm>
          <a:prstGeom prst="rect">
            <a:avLst/>
          </a:prstGeom>
        </p:spPr>
      </p:pic>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93B4DE5-08BF-493C-8B21-39A169A6F139}"/>
              </a:ext>
            </a:extLst>
          </p:cNvPr>
          <p:cNvSpPr>
            <a:spLocks noGrp="1"/>
          </p:cNvSpPr>
          <p:nvPr>
            <p:ph idx="1"/>
          </p:nvPr>
        </p:nvSpPr>
        <p:spPr>
          <a:xfrm>
            <a:off x="6021989" y="917725"/>
            <a:ext cx="2568554" cy="4852362"/>
          </a:xfrm>
        </p:spPr>
        <p:txBody>
          <a:bodyPr anchor="ctr">
            <a:normAutofit/>
          </a:bodyPr>
          <a:lstStyle/>
          <a:p>
            <a:r>
              <a:rPr lang="en-US" sz="1700" baseline="30000" dirty="0">
                <a:solidFill>
                  <a:srgbClr val="FFFFFF"/>
                </a:solidFill>
              </a:rPr>
              <a:t>8 </a:t>
            </a:r>
            <a:r>
              <a:rPr lang="en-US" sz="1700" dirty="0">
                <a:solidFill>
                  <a:srgbClr val="FFFFFF"/>
                </a:solidFill>
              </a:rPr>
              <a:t>But Daniel purposed in his heart that he would not defile himself with the portion of the king’s delicacies, nor with the wine which he drank; therefore he requested of the chief of the eunuchs that he might not defile himself.</a:t>
            </a:r>
          </a:p>
          <a:p>
            <a:r>
              <a:rPr lang="en-US" sz="1700" baseline="30000" dirty="0">
                <a:solidFill>
                  <a:srgbClr val="FFFFFF"/>
                </a:solidFill>
              </a:rPr>
              <a:t>9 </a:t>
            </a:r>
            <a:r>
              <a:rPr lang="en-US" sz="1700" dirty="0">
                <a:solidFill>
                  <a:srgbClr val="FFFFFF"/>
                </a:solidFill>
              </a:rPr>
              <a:t>Now God had brought Daniel into the favor and goodwill of the chief of the eunuchs.</a:t>
            </a:r>
          </a:p>
          <a:p>
            <a:endParaRPr lang="en-US" sz="1700" dirty="0">
              <a:solidFill>
                <a:srgbClr val="FFFFFF"/>
              </a:solidFill>
            </a:endParaRPr>
          </a:p>
        </p:txBody>
      </p:sp>
    </p:spTree>
    <p:extLst>
      <p:ext uri="{BB962C8B-B14F-4D97-AF65-F5344CB8AC3E}">
        <p14:creationId xmlns:p14="http://schemas.microsoft.com/office/powerpoint/2010/main" val="1381359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21732"/>
            <a:ext cx="5293730" cy="1964266"/>
          </a:xfrm>
          <a:prstGeom prst="rect">
            <a:avLst/>
          </a:prstGeom>
          <a:solidFill>
            <a:srgbClr val="7D6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D0166A-0BDC-4CBC-85EB-A5961BBF20A5}"/>
              </a:ext>
            </a:extLst>
          </p:cNvPr>
          <p:cNvSpPr>
            <a:spLocks noGrp="1"/>
          </p:cNvSpPr>
          <p:nvPr>
            <p:ph type="title"/>
          </p:nvPr>
        </p:nvSpPr>
        <p:spPr>
          <a:xfrm>
            <a:off x="393192" y="516804"/>
            <a:ext cx="4945641" cy="1625210"/>
          </a:xfrm>
        </p:spPr>
        <p:txBody>
          <a:bodyPr>
            <a:normAutofit/>
          </a:bodyPr>
          <a:lstStyle/>
          <a:p>
            <a:r>
              <a:rPr lang="en-US" sz="3700" b="1">
                <a:solidFill>
                  <a:srgbClr val="FFFFFF"/>
                </a:solidFill>
              </a:rPr>
              <a:t>The fear and response of the chief of the eunuchs (vs 10)</a:t>
            </a:r>
          </a:p>
        </p:txBody>
      </p:sp>
      <p:sp>
        <p:nvSpPr>
          <p:cNvPr id="12" name="Rectangle 11">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6888" y="2432305"/>
            <a:ext cx="5292501"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website&#10;&#10;Description automatically generated">
            <a:extLst>
              <a:ext uri="{FF2B5EF4-FFF2-40B4-BE49-F238E27FC236}">
                <a16:creationId xmlns:a16="http://schemas.microsoft.com/office/drawing/2014/main" id="{840B79C7-D964-450B-B1C1-C7655DA797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058" y="3095781"/>
            <a:ext cx="4934932" cy="2775898"/>
          </a:xfrm>
          <a:prstGeom prst="rect">
            <a:avLst/>
          </a:prstGeom>
        </p:spPr>
      </p:pic>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93B4DE5-08BF-493C-8B21-39A169A6F139}"/>
              </a:ext>
            </a:extLst>
          </p:cNvPr>
          <p:cNvSpPr>
            <a:spLocks noGrp="1"/>
          </p:cNvSpPr>
          <p:nvPr>
            <p:ph idx="1"/>
          </p:nvPr>
        </p:nvSpPr>
        <p:spPr>
          <a:xfrm>
            <a:off x="6021989" y="917725"/>
            <a:ext cx="2568554" cy="4852362"/>
          </a:xfrm>
        </p:spPr>
        <p:txBody>
          <a:bodyPr anchor="ctr">
            <a:normAutofit/>
          </a:bodyPr>
          <a:lstStyle/>
          <a:p>
            <a:r>
              <a:rPr lang="en-US" sz="1700" baseline="30000" dirty="0">
                <a:solidFill>
                  <a:srgbClr val="FFFFFF"/>
                </a:solidFill>
              </a:rPr>
              <a:t>10 </a:t>
            </a:r>
            <a:r>
              <a:rPr lang="en-US" sz="1700" dirty="0">
                <a:solidFill>
                  <a:srgbClr val="FFFFFF"/>
                </a:solidFill>
              </a:rPr>
              <a:t>And the chief of the eunuchs said to Daniel, “I fear my lord the king, who has appointed your food and drink. For why should he see your faces looking worse than the young men who </a:t>
            </a:r>
            <a:r>
              <a:rPr lang="en-US" sz="1700" i="1" dirty="0">
                <a:solidFill>
                  <a:srgbClr val="FFFFFF"/>
                </a:solidFill>
              </a:rPr>
              <a:t>are</a:t>
            </a:r>
            <a:r>
              <a:rPr lang="en-US" sz="1700" dirty="0">
                <a:solidFill>
                  <a:srgbClr val="FFFFFF"/>
                </a:solidFill>
              </a:rPr>
              <a:t> your age? Then you would endanger my head before the king.”</a:t>
            </a:r>
          </a:p>
        </p:txBody>
      </p:sp>
    </p:spTree>
    <p:extLst>
      <p:ext uri="{BB962C8B-B14F-4D97-AF65-F5344CB8AC3E}">
        <p14:creationId xmlns:p14="http://schemas.microsoft.com/office/powerpoint/2010/main" val="181813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21732"/>
            <a:ext cx="5293730" cy="1964266"/>
          </a:xfrm>
          <a:prstGeom prst="rect">
            <a:avLst/>
          </a:prstGeom>
          <a:solidFill>
            <a:srgbClr val="7D6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D0166A-0BDC-4CBC-85EB-A5961BBF20A5}"/>
              </a:ext>
            </a:extLst>
          </p:cNvPr>
          <p:cNvSpPr>
            <a:spLocks noGrp="1"/>
          </p:cNvSpPr>
          <p:nvPr>
            <p:ph type="title"/>
          </p:nvPr>
        </p:nvSpPr>
        <p:spPr>
          <a:xfrm>
            <a:off x="393192" y="516804"/>
            <a:ext cx="4945641" cy="1625210"/>
          </a:xfrm>
        </p:spPr>
        <p:txBody>
          <a:bodyPr>
            <a:normAutofit/>
          </a:bodyPr>
          <a:lstStyle/>
          <a:p>
            <a:r>
              <a:rPr lang="en-US" sz="3700" b="1">
                <a:solidFill>
                  <a:srgbClr val="FFFFFF"/>
                </a:solidFill>
              </a:rPr>
              <a:t>The request and challenge made to the steward (vs 11-13)</a:t>
            </a:r>
          </a:p>
        </p:txBody>
      </p:sp>
      <p:sp>
        <p:nvSpPr>
          <p:cNvPr id="12" name="Rectangle 11">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6888" y="2432305"/>
            <a:ext cx="5292501"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website&#10;&#10;Description automatically generated">
            <a:extLst>
              <a:ext uri="{FF2B5EF4-FFF2-40B4-BE49-F238E27FC236}">
                <a16:creationId xmlns:a16="http://schemas.microsoft.com/office/drawing/2014/main" id="{840B79C7-D964-450B-B1C1-C7655DA797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058" y="3095781"/>
            <a:ext cx="4934932" cy="2775898"/>
          </a:xfrm>
          <a:prstGeom prst="rect">
            <a:avLst/>
          </a:prstGeom>
        </p:spPr>
      </p:pic>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93B4DE5-08BF-493C-8B21-39A169A6F139}"/>
              </a:ext>
            </a:extLst>
          </p:cNvPr>
          <p:cNvSpPr>
            <a:spLocks noGrp="1"/>
          </p:cNvSpPr>
          <p:nvPr>
            <p:ph idx="1"/>
          </p:nvPr>
        </p:nvSpPr>
        <p:spPr>
          <a:xfrm>
            <a:off x="6021989" y="917725"/>
            <a:ext cx="2568554" cy="4852362"/>
          </a:xfrm>
        </p:spPr>
        <p:txBody>
          <a:bodyPr anchor="ctr">
            <a:normAutofit/>
          </a:bodyPr>
          <a:lstStyle/>
          <a:p>
            <a:r>
              <a:rPr lang="en-US" sz="1700" baseline="30000" dirty="0">
                <a:solidFill>
                  <a:srgbClr val="FFFFFF"/>
                </a:solidFill>
              </a:rPr>
              <a:t>12 </a:t>
            </a:r>
            <a:r>
              <a:rPr lang="en-US" sz="1700" dirty="0">
                <a:solidFill>
                  <a:srgbClr val="FFFFFF"/>
                </a:solidFill>
              </a:rPr>
              <a:t>“Please test your servants for ten days, and let them give us vegetables to eat and water to drink.</a:t>
            </a:r>
          </a:p>
          <a:p>
            <a:r>
              <a:rPr lang="en-US" sz="1700" dirty="0">
                <a:solidFill>
                  <a:srgbClr val="FFFFFF"/>
                </a:solidFill>
              </a:rPr>
              <a:t> </a:t>
            </a:r>
            <a:r>
              <a:rPr lang="en-US" sz="1700" baseline="30000" dirty="0">
                <a:solidFill>
                  <a:srgbClr val="FFFFFF"/>
                </a:solidFill>
              </a:rPr>
              <a:t>13 </a:t>
            </a:r>
            <a:r>
              <a:rPr lang="en-US" sz="1700" dirty="0">
                <a:solidFill>
                  <a:srgbClr val="FFFFFF"/>
                </a:solidFill>
              </a:rPr>
              <a:t>Then let our appearance be examined before you, and the appearance of the young men who eat the portion of the king’s delicacies; and as you see fit, </a:t>
            </a:r>
            <a:r>
              <a:rPr lang="en-US" sz="1700" i="1" dirty="0">
                <a:solidFill>
                  <a:srgbClr val="FFFFFF"/>
                </a:solidFill>
              </a:rPr>
              <a:t>so</a:t>
            </a:r>
            <a:r>
              <a:rPr lang="en-US" sz="1700" dirty="0">
                <a:solidFill>
                  <a:srgbClr val="FFFFFF"/>
                </a:solidFill>
              </a:rPr>
              <a:t> deal with your servants.” </a:t>
            </a:r>
          </a:p>
        </p:txBody>
      </p:sp>
    </p:spTree>
    <p:extLst>
      <p:ext uri="{BB962C8B-B14F-4D97-AF65-F5344CB8AC3E}">
        <p14:creationId xmlns:p14="http://schemas.microsoft.com/office/powerpoint/2010/main" val="223044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3091</TotalTime>
  <Words>3737</Words>
  <Application>Microsoft Office PowerPoint</Application>
  <PresentationFormat>On-screen Show (4:3)</PresentationFormat>
  <Paragraphs>187</Paragraphs>
  <Slides>60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60</vt:i4>
      </vt:variant>
    </vt:vector>
  </HeadingPairs>
  <TitlesOfParts>
    <vt:vector size="66" baseType="lpstr">
      <vt:lpstr>Arial</vt:lpstr>
      <vt:lpstr>Calibri</vt:lpstr>
      <vt:lpstr>Calibri Light</vt:lpstr>
      <vt:lpstr>Courier New</vt:lpstr>
      <vt:lpstr>Tahoma</vt:lpstr>
      <vt:lpstr>Office Theme</vt:lpstr>
      <vt:lpstr>PowerPoint Presentation</vt:lpstr>
      <vt:lpstr>How Did He Get To This Point?</vt:lpstr>
      <vt:lpstr>Chapter 1:  Daniel Taken Into Captivity</vt:lpstr>
      <vt:lpstr>Daniel and His Friends selected to serve the king (vs 3-4)</vt:lpstr>
      <vt:lpstr>The king attempts to manipulate Daniel and his friends (vs 5)</vt:lpstr>
      <vt:lpstr>Daniels and his friends given new names (vs 6-7)</vt:lpstr>
      <vt:lpstr>Daniel refuses to defile himself with the king’s goods (vs 8-9)</vt:lpstr>
      <vt:lpstr>The fear and response of the chief of the eunuchs (vs 10)</vt:lpstr>
      <vt:lpstr>The request and challenge made to the steward (vs 11-13)</vt:lpstr>
      <vt:lpstr>The results of the challenge (vs 15-16)</vt:lpstr>
      <vt:lpstr>The blessings from God given to Daniel and his friends (17)</vt:lpstr>
      <vt:lpstr>The blessings from God given to Daniel and his friends (19-20)</vt:lpstr>
      <vt:lpstr>How Daniel is able to display fearlessness</vt:lpstr>
      <vt:lpstr>Chapter 2:  Nebuchadnezzar’s Dream </vt:lpstr>
      <vt:lpstr>The King’s disturbing dream (vs 1-3)</vt:lpstr>
      <vt:lpstr>The Chaldean’s tell the king they will interpret for him (vs 4)</vt:lpstr>
      <vt:lpstr>The offer and warning from the king (vs 5-6)</vt:lpstr>
      <vt:lpstr>The king demands he be told the dream before its interpretation (vs 8-9)</vt:lpstr>
      <vt:lpstr>The Chaldean’s response  (vs 10-11)</vt:lpstr>
      <vt:lpstr>The anger of the king and his actions (vs 12-13)</vt:lpstr>
      <vt:lpstr>Daniel receives news of the king’s orders  (vs 14-15)</vt:lpstr>
      <vt:lpstr>Daniel asks the king for time to interpret the dream (vs 16)</vt:lpstr>
      <vt:lpstr>Daniel tells his friends he is going to interpret the dream and they should pray God spare their lives (vs 17-18)</vt:lpstr>
      <vt:lpstr>Daniel praises God and thanks him for revealing the dream and its interpretation (vs 19-23)</vt:lpstr>
      <vt:lpstr>Daniel reveals the dream to the king advising no man could have  (vs 27-28)</vt:lpstr>
      <vt:lpstr>Daniel reveals the interpretation of the dream (vs 36-45)</vt:lpstr>
      <vt:lpstr>The king honors the God of Daniel for revealing his dream and promotes Daniel (vs 47-48)</vt:lpstr>
      <vt:lpstr>Daniel petitions the king on behalf of his friends (vs 49)</vt:lpstr>
      <vt:lpstr>How Daniel is able to display fearlessness</vt:lpstr>
      <vt:lpstr>Chapter 3:  Daniel’s Faithful Friends</vt:lpstr>
      <vt:lpstr>How Daniel is able to display fearlessness</vt:lpstr>
      <vt:lpstr>Chapter 4:  Nebuchadnezzar’s Second Dream</vt:lpstr>
      <vt:lpstr>Nebuchadnezzar Declares God’s works to the people (vs 1-3)</vt:lpstr>
      <vt:lpstr>Nebuchadnezzar troubled by his dream  (vs 4-18)</vt:lpstr>
      <vt:lpstr>Nebuchadnezzar troubled by his dream  (vs 4-18)</vt:lpstr>
      <vt:lpstr>Nebuchadnezzar troubled by his dream  (vs 4-18)</vt:lpstr>
      <vt:lpstr>Daniel interprets the dream (vs 19-27)</vt:lpstr>
      <vt:lpstr>The vision becomes a reality (vs 28-33)</vt:lpstr>
      <vt:lpstr>The vision becomes a reality (vs 28-33)</vt:lpstr>
      <vt:lpstr>Nebuchadnezzar praises God and is restored  (vs 34-37)</vt:lpstr>
      <vt:lpstr>Important reminders for us today</vt:lpstr>
      <vt:lpstr>Chapter 5:  Belshazzar’s Feast</vt:lpstr>
      <vt:lpstr>Belshazzar’s feast  (vs 1-5)</vt:lpstr>
      <vt:lpstr>Belshazzar’s feast  (vs 1-5)</vt:lpstr>
      <vt:lpstr>Belshazzar is troubled by the writing and no one is able to interpret it (vs 6-9)</vt:lpstr>
      <vt:lpstr>Belshazzar is troubled by the writing and no one is able to interpret it (vs 6-9)</vt:lpstr>
      <vt:lpstr>The queen advises to send for Daniel (vs 10-12)</vt:lpstr>
      <vt:lpstr>The king calls for Daniel and offers a reward  (vs 13-16)</vt:lpstr>
      <vt:lpstr>Daniel interprets the writing (vs 17-29)</vt:lpstr>
      <vt:lpstr>Belshazzar’s fall  (vs 30-31)</vt:lpstr>
      <vt:lpstr>How Daniel is able to display fearlessness</vt:lpstr>
      <vt:lpstr>Chapter 6:  The Plot Against Daniel</vt:lpstr>
      <vt:lpstr>King Darius places Daniel in a very high position (vs 1-3)</vt:lpstr>
      <vt:lpstr>The jealousy of the governors and satraps (vs 4-5)</vt:lpstr>
      <vt:lpstr>The deception by the governors and satraps (vs 6-7)</vt:lpstr>
      <vt:lpstr>King Darius signs the decree (vs 8-9)</vt:lpstr>
      <vt:lpstr>How Daniel is able to display fearlessness</vt:lpstr>
      <vt:lpstr>How Did He Get To This Point?</vt:lpstr>
      <vt:lpstr>How Did He Get To This Point?</vt:lpstr>
      <vt:lpstr>How Do We Get To This 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Miller</dc:creator>
  <cp:lastModifiedBy>DarkWolf</cp:lastModifiedBy>
  <cp:revision>60</cp:revision>
  <dcterms:created xsi:type="dcterms:W3CDTF">2021-07-26T22:03:52Z</dcterms:created>
  <dcterms:modified xsi:type="dcterms:W3CDTF">2021-08-30T18:51:58Z</dcterms:modified>
</cp:coreProperties>
</file>