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41" r:id="rId3"/>
    <p:sldMasterId id="2147483859" r:id="rId4"/>
  </p:sldMasterIdLst>
  <p:notesMasterIdLst>
    <p:notesMasterId r:id="rId20"/>
  </p:notesMasterIdLst>
  <p:handoutMasterIdLst>
    <p:handoutMasterId r:id="rId21"/>
  </p:handoutMasterIdLst>
  <p:sldIdLst>
    <p:sldId id="769" r:id="rId5"/>
    <p:sldId id="774" r:id="rId6"/>
    <p:sldId id="776" r:id="rId7"/>
    <p:sldId id="740" r:id="rId8"/>
    <p:sldId id="799" r:id="rId9"/>
    <p:sldId id="743" r:id="rId10"/>
    <p:sldId id="780" r:id="rId11"/>
    <p:sldId id="783" r:id="rId12"/>
    <p:sldId id="795" r:id="rId13"/>
    <p:sldId id="797" r:id="rId14"/>
    <p:sldId id="789" r:id="rId15"/>
    <p:sldId id="790" r:id="rId16"/>
    <p:sldId id="793" r:id="rId17"/>
    <p:sldId id="772" r:id="rId18"/>
    <p:sldId id="687" r:id="rId19"/>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FFCC"/>
    <a:srgbClr val="FFFF00"/>
    <a:srgbClr val="FFFFFF"/>
    <a:srgbClr val="FFCCFF"/>
    <a:srgbClr val="006600"/>
    <a:srgbClr val="FF0066"/>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90BCC-AAAC-4C60-9B66-0B1C1B6EEDC6}" v="28" dt="2021-08-28T19:18:07.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1551" autoAdjust="0"/>
  </p:normalViewPr>
  <p:slideViewPr>
    <p:cSldViewPr snapToObjects="1">
      <p:cViewPr varScale="1">
        <p:scale>
          <a:sx n="89" d="100"/>
          <a:sy n="89"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94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28690BCC-AAAC-4C60-9B66-0B1C1B6EEDC6}"/>
    <pc:docChg chg="custSel modSld">
      <pc:chgData name="Nathan Morrison" userId="a8088875ec538e5b" providerId="LiveId" clId="{28690BCC-AAAC-4C60-9B66-0B1C1B6EEDC6}" dt="2021-08-28T19:21:11.462" v="600" actId="20577"/>
      <pc:docMkLst>
        <pc:docMk/>
      </pc:docMkLst>
      <pc:sldChg chg="modNotesTx">
        <pc:chgData name="Nathan Morrison" userId="a8088875ec538e5b" providerId="LiveId" clId="{28690BCC-AAAC-4C60-9B66-0B1C1B6EEDC6}" dt="2021-08-28T19:15:57.195" v="578" actId="6549"/>
        <pc:sldMkLst>
          <pc:docMk/>
          <pc:sldMk cId="3344107537" sldId="275"/>
        </pc:sldMkLst>
      </pc:sldChg>
      <pc:sldChg chg="addSp modSp mod modNotes modNotesTx">
        <pc:chgData name="Nathan Morrison" userId="a8088875ec538e5b" providerId="LiveId" clId="{28690BCC-AAAC-4C60-9B66-0B1C1B6EEDC6}" dt="2021-08-28T19:21:11.462" v="600" actId="20577"/>
        <pc:sldMkLst>
          <pc:docMk/>
          <pc:sldMk cId="4116374236" sldId="769"/>
        </pc:sldMkLst>
        <pc:spChg chg="add mod">
          <ac:chgData name="Nathan Morrison" userId="a8088875ec538e5b" providerId="LiveId" clId="{28690BCC-AAAC-4C60-9B66-0B1C1B6EEDC6}" dt="2021-08-19T20:35:58.932" v="22" actId="1076"/>
          <ac:spMkLst>
            <pc:docMk/>
            <pc:sldMk cId="4116374236" sldId="769"/>
            <ac:spMk id="5" creationId="{17E69F4D-F9B0-4CEF-A082-CFD9C12182C9}"/>
          </ac:spMkLst>
        </pc:spChg>
        <pc:picChg chg="mod">
          <ac:chgData name="Nathan Morrison" userId="a8088875ec538e5b" providerId="LiveId" clId="{28690BCC-AAAC-4C60-9B66-0B1C1B6EEDC6}" dt="2021-08-19T20:59:12.707" v="28" actId="14100"/>
          <ac:picMkLst>
            <pc:docMk/>
            <pc:sldMk cId="4116374236" sldId="769"/>
            <ac:picMk id="6" creationId="{E990D41E-10D3-46FF-A4DC-E3A1E9630820}"/>
          </ac:picMkLst>
        </pc:picChg>
      </pc:sldChg>
      <pc:sldChg chg="modSp modNotesTx">
        <pc:chgData name="Nathan Morrison" userId="a8088875ec538e5b" providerId="LiveId" clId="{28690BCC-AAAC-4C60-9B66-0B1C1B6EEDC6}" dt="2021-08-28T03:52:44.536" v="34" actId="20577"/>
        <pc:sldMkLst>
          <pc:docMk/>
          <pc:sldMk cId="4174403885" sldId="776"/>
        </pc:sldMkLst>
        <pc:spChg chg="mod">
          <ac:chgData name="Nathan Morrison" userId="a8088875ec538e5b" providerId="LiveId" clId="{28690BCC-AAAC-4C60-9B66-0B1C1B6EEDC6}" dt="2021-08-28T03:52:44.536" v="34" actId="20577"/>
          <ac:spMkLst>
            <pc:docMk/>
            <pc:sldMk cId="4174403885" sldId="776"/>
            <ac:spMk id="8" creationId="{E61EED3F-D8E1-4ABB-BFF0-DFF4F4A0554F}"/>
          </ac:spMkLst>
        </pc:spChg>
      </pc:sldChg>
      <pc:sldChg chg="modSp modNotes modNotesTx">
        <pc:chgData name="Nathan Morrison" userId="a8088875ec538e5b" providerId="LiveId" clId="{28690BCC-AAAC-4C60-9B66-0B1C1B6EEDC6}" dt="2021-08-28T19:19:45.017" v="597" actId="20577"/>
        <pc:sldMkLst>
          <pc:docMk/>
          <pc:sldMk cId="233439968" sldId="789"/>
        </pc:sldMkLst>
        <pc:spChg chg="mod">
          <ac:chgData name="Nathan Morrison" userId="a8088875ec538e5b" providerId="LiveId" clId="{28690BCC-AAAC-4C60-9B66-0B1C1B6EEDC6}" dt="2021-08-28T19:18:07.711" v="594" actId="114"/>
          <ac:spMkLst>
            <pc:docMk/>
            <pc:sldMk cId="233439968" sldId="789"/>
            <ac:spMk id="10" creationId="{00000000-0000-0000-0000-000000000000}"/>
          </ac:spMkLst>
        </pc:spChg>
      </pc:sldChg>
      <pc:sldChg chg="modNotes">
        <pc:chgData name="Nathan Morrison" userId="a8088875ec538e5b" providerId="LiveId" clId="{28690BCC-AAAC-4C60-9B66-0B1C1B6EEDC6}" dt="2021-08-19T20:31:59.114" v="10" actId="6549"/>
        <pc:sldMkLst>
          <pc:docMk/>
          <pc:sldMk cId="2764665994" sldId="7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dt" sz="quarter"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Prepared by Nathan L Morrison </a:t>
            </a:r>
          </a:p>
          <a:p>
            <a:pPr eaLnBrk="1" hangingPunct="1"/>
            <a:r>
              <a:rPr lang="en-US" dirty="0"/>
              <a:t>Standing Fearless In Fearful Times Local Preacher Themed Gospel Meeting, August 27-31, 2021, Hosted by Courthouse church of Christ</a:t>
            </a:r>
          </a:p>
          <a:p>
            <a:pPr eaLnBrk="1" hangingPunct="1"/>
            <a:endParaRPr lang="en-US"/>
          </a:p>
          <a:p>
            <a:pPr eaLnBrk="1" hangingPunct="1"/>
            <a:r>
              <a:rPr lang="en-US"/>
              <a:t>Presented </a:t>
            </a:r>
            <a:r>
              <a:rPr lang="en-US" dirty="0"/>
              <a:t>at the Courthouse church of Christ, Sunday August 29, 2021</a:t>
            </a:r>
          </a:p>
          <a:p>
            <a:pPr eaLnBrk="1" hangingPunct="1"/>
            <a:endParaRPr lang="en-US" dirty="0"/>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14979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34573"/>
            <a:ext cx="5029200" cy="4003758"/>
          </a:xfrm>
        </p:spPr>
        <p:txBody>
          <a:bodyPr/>
          <a:lstStyle/>
          <a:p>
            <a:pPr marL="0" indent="0">
              <a:buFont typeface="Arial" panose="020B0604020202020204" pitchFamily="34" charset="0"/>
              <a:buNone/>
            </a:pPr>
            <a:r>
              <a:rPr lang="en-US" dirty="0"/>
              <a:t>God asks each of us in our despair, “What are you doing here?”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Turn to the God of all comfort!</a:t>
            </a:r>
          </a:p>
          <a:p>
            <a:pPr marL="628650" lvl="1" indent="-171450">
              <a:buFont typeface="Courier New" panose="02070309020205020404" pitchFamily="49" charset="0"/>
              <a:buChar char="o"/>
            </a:pPr>
            <a:r>
              <a:rPr lang="en-US" dirty="0"/>
              <a:t>2Co 1:3  Blessed be the God and Father of our Lord Jesus Christ, the Father of mercies and God of all comfort, </a:t>
            </a:r>
          </a:p>
          <a:p>
            <a:pPr marL="628650" lvl="1" indent="-171450">
              <a:buFont typeface="Courier New" panose="02070309020205020404" pitchFamily="49" charset="0"/>
              <a:buChar char="o"/>
            </a:pPr>
            <a:r>
              <a:rPr lang="en-US" dirty="0"/>
              <a:t>2Co 1:4  who comforts us in all our affliction so that we will be able to comfort those who are in any affliction with the comfort with which we ourselves are comforted by  God.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Get back to work! Remember you have an assignment to be lights to the world! </a:t>
            </a:r>
          </a:p>
          <a:p>
            <a:pPr marL="628650" lvl="1" indent="-171450">
              <a:buFont typeface="Courier New" panose="02070309020205020404" pitchFamily="49" charset="0"/>
              <a:buChar char="o"/>
            </a:pPr>
            <a:r>
              <a:rPr lang="en-US" dirty="0"/>
              <a:t>Gal 6:9  Let us not lose heart in doing good, for in due time we will reap if we do not grow weary. </a:t>
            </a:r>
          </a:p>
          <a:p>
            <a:pPr marL="628650" lvl="1" indent="-171450">
              <a:buFont typeface="Courier New" panose="02070309020205020404" pitchFamily="49" charset="0"/>
              <a:buChar char="o"/>
            </a:pPr>
            <a:r>
              <a:rPr lang="en-US" i="1" dirty="0"/>
              <a:t>(1Cor 15:58  Therefore, my beloved brethren, be steadfast, immovable, always abounding in the work of the Lord, knowing that your toil is not in vain in the Lord.)</a:t>
            </a:r>
          </a:p>
          <a:p>
            <a:pPr marL="628650" lvl="1" indent="-171450">
              <a:buFont typeface="Courier New" panose="02070309020205020404" pitchFamily="49" charset="0"/>
              <a:buChar char="o"/>
            </a:pPr>
            <a:r>
              <a:rPr lang="en-US" dirty="0"/>
              <a:t>2Th 3:13  But as for you, brethren, do not grow weary of doing good.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Look to Jesus as our example in completing our tasks, even when the way is rough and discouraging</a:t>
            </a:r>
          </a:p>
          <a:p>
            <a:pPr marL="628650" lvl="1" indent="-171450">
              <a:buFont typeface="Courier New" panose="02070309020205020404" pitchFamily="49" charset="0"/>
              <a:buChar char="o"/>
            </a:pPr>
            <a:r>
              <a:rPr lang="en-US" dirty="0"/>
              <a:t>Heb 12:1  Therefore, since we have so great a cloud of witnesses surrounding us, let us also lay aside every encumbrance and the sin which so easily entangles us, and let us run with endurance the race that is set before us, </a:t>
            </a:r>
          </a:p>
          <a:p>
            <a:pPr marL="628650" lvl="1" indent="-171450">
              <a:buFont typeface="Courier New" panose="02070309020205020404" pitchFamily="49" charset="0"/>
              <a:buChar char="o"/>
            </a:pPr>
            <a:r>
              <a:rPr lang="en-US" dirty="0"/>
              <a:t>Heb 12:2  fixing our eyes on Jesus, the author and perfecter of faith, who for the joy set before Him endured the cross, despising the shame, and has sat down at the right hand of the throne of God. </a:t>
            </a:r>
          </a:p>
          <a:p>
            <a:pPr marL="628650" lvl="1" indent="-171450">
              <a:buFont typeface="Courier New" panose="02070309020205020404" pitchFamily="49" charset="0"/>
              <a:buChar char="o"/>
            </a:pPr>
            <a:r>
              <a:rPr lang="en-US" dirty="0"/>
              <a:t>Heb 12:3  For consider Him who has endured such hostility by sinners against Himself, so that you will not grow weary and lose heart.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You are not alone!</a:t>
            </a:r>
          </a:p>
          <a:p>
            <a:pPr marL="628650" lvl="1" indent="-171450">
              <a:buFont typeface="Courier New" panose="02070309020205020404" pitchFamily="49" charset="0"/>
              <a:buChar char="o"/>
            </a:pPr>
            <a:r>
              <a:rPr lang="en-US" dirty="0"/>
              <a:t>Heb 13:5  Make sure that your character is free from the love of money, being content with what you have; for He Himself has said, "I WILL NEVER DESERT YOU, NOR WILL I EVER FORSAKE YOU," </a:t>
            </a:r>
          </a:p>
          <a:p>
            <a:pPr marL="628650" lvl="1" indent="-171450">
              <a:buFont typeface="Courier New" panose="02070309020205020404" pitchFamily="49" charset="0"/>
              <a:buChar char="o"/>
            </a:pPr>
            <a:r>
              <a:rPr lang="en-US" dirty="0"/>
              <a:t>Heb 13:6  so that we confidently say, "THE LORD IS MY HELPER, I WILL NOT BE AFRAID. WHAT WILL MAN DO TO ME?"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1Pe 5:8  Be of sober spirit, be on the alert. Your adversary, the devil, prowls around like a roaring lion, seeking someone to devour. </a:t>
            </a:r>
          </a:p>
          <a:p>
            <a:pPr marL="628650" lvl="1" indent="-171450">
              <a:buFont typeface="Courier New" panose="02070309020205020404" pitchFamily="49" charset="0"/>
              <a:buChar char="o"/>
            </a:pPr>
            <a:r>
              <a:rPr lang="en-US" dirty="0"/>
              <a:t>1Pe 5:9  But resist him, firm in your faith, knowing that the same experiences of suffering are being accomplished by your brethren who are in the world.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God recognizes that we need help. </a:t>
            </a:r>
          </a:p>
          <a:p>
            <a:pPr marL="628650" lvl="1" indent="-171450">
              <a:buFont typeface="Courier New" panose="02070309020205020404" pitchFamily="49" charset="0"/>
              <a:buChar char="o"/>
            </a:pPr>
            <a:r>
              <a:rPr lang="en-US" dirty="0"/>
              <a:t>We are not called to do the work all by ourselves. </a:t>
            </a:r>
          </a:p>
          <a:p>
            <a:pPr marL="628650" lvl="1" indent="-171450">
              <a:buFont typeface="Courier New" panose="02070309020205020404" pitchFamily="49" charset="0"/>
              <a:buChar char="o"/>
            </a:pPr>
            <a:r>
              <a:rPr lang="en-US" dirty="0"/>
              <a:t>Moses needed help and God gave him elders to help him lead and judge the people. </a:t>
            </a:r>
          </a:p>
          <a:p>
            <a:pPr marL="628650" lvl="1" indent="-171450">
              <a:buFont typeface="Courier New" panose="02070309020205020404" pitchFamily="49" charset="0"/>
              <a:buChar char="o"/>
            </a:pPr>
            <a:r>
              <a:rPr lang="en-US" dirty="0"/>
              <a:t>Elijah needed help and God appointed Elisha to work with him and be his eventual successor. </a:t>
            </a:r>
          </a:p>
          <a:p>
            <a:pPr marL="628650" lvl="1" indent="-171450">
              <a:buFont typeface="Courier New" panose="02070309020205020404" pitchFamily="49" charset="0"/>
              <a:buChar char="o"/>
            </a:pPr>
            <a:r>
              <a:rPr lang="en-US" dirty="0"/>
              <a:t>We must work together (Ephesians 4:14-16). </a:t>
            </a:r>
          </a:p>
          <a:p>
            <a:pPr marL="628650" lvl="1" indent="-171450">
              <a:buFont typeface="Courier New" panose="02070309020205020404" pitchFamily="49" charset="0"/>
              <a:buChar char="o"/>
            </a:pPr>
            <a:r>
              <a:rPr lang="en-US" dirty="0"/>
              <a:t>We can easily become discouraged in our spiritual walk, either as individuals or as a group. We need to lift one another up and carry the load so that the work does not fall on one individual (Galatians 6:2).</a:t>
            </a:r>
          </a:p>
          <a:p>
            <a:pPr marL="628650" lvl="1" indent="-171450">
              <a:buFont typeface="Courier New" panose="02070309020205020404" pitchFamily="49" charset="0"/>
              <a:buChar char="o"/>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630846"/>
            <a:ext cx="2590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5839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34573"/>
            <a:ext cx="5029200" cy="3698958"/>
          </a:xfrm>
        </p:spPr>
        <p:txBody>
          <a:bodyPr/>
          <a:lstStyle/>
          <a:p>
            <a:pPr marL="0" indent="0">
              <a:buFont typeface="Arial" panose="020B0604020202020204" pitchFamily="34" charset="0"/>
              <a:buNone/>
            </a:pPr>
            <a:r>
              <a:rPr lang="en-US" dirty="0"/>
              <a:t>God asks each of us in our despair, “What are you doing here?”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Turn to the God of all comfort!</a:t>
            </a:r>
          </a:p>
          <a:p>
            <a:pPr marL="628650" lvl="1" indent="-171450">
              <a:buFont typeface="Courier New" panose="02070309020205020404" pitchFamily="49" charset="0"/>
              <a:buChar char="o"/>
            </a:pPr>
            <a:r>
              <a:rPr lang="en-US" dirty="0"/>
              <a:t>2Co 1:3  Blessed be the God and Father of our Lord Jesus Christ, the Father of mercies and God of all comfort, </a:t>
            </a:r>
          </a:p>
          <a:p>
            <a:pPr marL="628650" lvl="1" indent="-171450">
              <a:buFont typeface="Courier New" panose="02070309020205020404" pitchFamily="49" charset="0"/>
              <a:buChar char="o"/>
            </a:pPr>
            <a:r>
              <a:rPr lang="en-US" dirty="0"/>
              <a:t>2Co 1:4  who comforts us in all our affliction so that we will be able to comfort those who are in any affliction with the comfort with which we ourselves are comforted by  God.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Get back to work! Remember you have an assignment to be lights to the world! </a:t>
            </a:r>
          </a:p>
          <a:p>
            <a:pPr marL="628650" lvl="1" indent="-171450">
              <a:buFont typeface="Courier New" panose="02070309020205020404" pitchFamily="49" charset="0"/>
              <a:buChar char="o"/>
            </a:pPr>
            <a:r>
              <a:rPr lang="en-US" dirty="0"/>
              <a:t>Gal 6:9  Let us not lose heart in doing good, for in due time we will reap if we do not grow weary. </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i="1" dirty="0"/>
              <a:t>(1Cor 15:58  Therefore, my beloved brethren, be steadfast, immovable, always abounding in the work of the Lord, knowing that your toil is not in vain in the Lord.)</a:t>
            </a:r>
          </a:p>
          <a:p>
            <a:pPr marL="628650" lvl="1" indent="-171450">
              <a:buFont typeface="Courier New" panose="02070309020205020404" pitchFamily="49" charset="0"/>
              <a:buChar char="o"/>
            </a:pPr>
            <a:r>
              <a:rPr lang="en-US" dirty="0"/>
              <a:t>2Th 3:13  But as for you, brethren, do not grow weary of doing good.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Look to Jesus as our example in completing our tasks, even when the way is rough and discouraging</a:t>
            </a:r>
          </a:p>
          <a:p>
            <a:pPr marL="628650" lvl="1" indent="-171450">
              <a:buFont typeface="Courier New" panose="02070309020205020404" pitchFamily="49" charset="0"/>
              <a:buChar char="o"/>
            </a:pPr>
            <a:r>
              <a:rPr lang="en-US" dirty="0"/>
              <a:t>Heb 12:1  Therefore, since we have so great a cloud of witnesses surrounding us, let us also lay aside every encumbrance and the sin which so easily entangles us, and let us run with endurance the race that is set before us, </a:t>
            </a:r>
          </a:p>
          <a:p>
            <a:pPr marL="628650" lvl="1" indent="-171450">
              <a:buFont typeface="Courier New" panose="02070309020205020404" pitchFamily="49" charset="0"/>
              <a:buChar char="o"/>
            </a:pPr>
            <a:r>
              <a:rPr lang="en-US" dirty="0"/>
              <a:t>Heb 12:2  fixing our eyes on Jesus, the author and perfecter of faith, who for the joy set before Him endured the cross, despising the shame, and has sat down at the right hand of the throne of God. </a:t>
            </a:r>
          </a:p>
          <a:p>
            <a:pPr marL="628650" lvl="1" indent="-171450">
              <a:buFont typeface="Courier New" panose="02070309020205020404" pitchFamily="49" charset="0"/>
              <a:buChar char="o"/>
            </a:pPr>
            <a:r>
              <a:rPr lang="en-US" dirty="0"/>
              <a:t>Heb 12:3  For consider Him who has endured such hostility by sinners against Himself, so that you will not grow weary and lose heart.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You are not alone!</a:t>
            </a:r>
          </a:p>
          <a:p>
            <a:pPr marL="628650" lvl="1" indent="-171450">
              <a:buFont typeface="Courier New" panose="02070309020205020404" pitchFamily="49" charset="0"/>
              <a:buChar char="o"/>
            </a:pPr>
            <a:r>
              <a:rPr lang="en-US" dirty="0"/>
              <a:t>Heb 13:5  Make sure that your character is free from the love of money, being content with what you have; for He Himself has said, "I WILL NEVER DESERT YOU, NOR WILL I EVER FORSAKE YOU," </a:t>
            </a:r>
          </a:p>
          <a:p>
            <a:pPr marL="628650" lvl="1" indent="-171450">
              <a:buFont typeface="Courier New" panose="02070309020205020404" pitchFamily="49" charset="0"/>
              <a:buChar char="o"/>
            </a:pPr>
            <a:r>
              <a:rPr lang="en-US" dirty="0"/>
              <a:t>Heb 13:6  so that we confidently say, "THE LORD IS MY HELPER, I WILL NOT BE AFRAID. WHAT WILL MAN DO TO ME?"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1Pe 5:8  Be of sober spirit, be on the alert. Your adversary, the devil, prowls around like a roaring lion, seeking someone to devour. </a:t>
            </a:r>
          </a:p>
          <a:p>
            <a:pPr marL="628650" lvl="1" indent="-171450">
              <a:buFont typeface="Courier New" panose="02070309020205020404" pitchFamily="49" charset="0"/>
              <a:buChar char="o"/>
            </a:pPr>
            <a:r>
              <a:rPr lang="en-US" dirty="0"/>
              <a:t>1Pe 5:9  But resist him, firm in your faith, knowing that the same experiences of suffering are being accomplished by your brethren who are in the world.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God recognizes that we need help. </a:t>
            </a:r>
          </a:p>
          <a:p>
            <a:pPr marL="628650" lvl="1" indent="-171450">
              <a:buFont typeface="Courier New" panose="02070309020205020404" pitchFamily="49" charset="0"/>
              <a:buChar char="o"/>
            </a:pPr>
            <a:r>
              <a:rPr lang="en-US" dirty="0"/>
              <a:t>We are not called to do the work all by ourselves. </a:t>
            </a:r>
          </a:p>
          <a:p>
            <a:pPr marL="628650" lvl="1" indent="-171450">
              <a:buFont typeface="Courier New" panose="02070309020205020404" pitchFamily="49" charset="0"/>
              <a:buChar char="o"/>
            </a:pPr>
            <a:r>
              <a:rPr lang="en-US" dirty="0"/>
              <a:t>Moses needed help and God gave him elders to help him lead and judge the people. </a:t>
            </a:r>
          </a:p>
          <a:p>
            <a:pPr marL="628650" lvl="1" indent="-171450">
              <a:buFont typeface="Courier New" panose="02070309020205020404" pitchFamily="49" charset="0"/>
              <a:buChar char="o"/>
            </a:pPr>
            <a:r>
              <a:rPr lang="en-US" dirty="0"/>
              <a:t>Elijah needed help and God appointed Elisha to work with him and be his eventual successor. </a:t>
            </a:r>
          </a:p>
          <a:p>
            <a:pPr marL="628650" lvl="1" indent="-171450">
              <a:buFont typeface="Courier New" panose="02070309020205020404" pitchFamily="49" charset="0"/>
              <a:buChar char="o"/>
            </a:pPr>
            <a:r>
              <a:rPr lang="en-US" dirty="0"/>
              <a:t>We must work together (Ephesians 4:14-16). </a:t>
            </a:r>
          </a:p>
          <a:p>
            <a:pPr marL="628650" lvl="1" indent="-171450">
              <a:buFont typeface="Courier New" panose="02070309020205020404" pitchFamily="49" charset="0"/>
              <a:buChar char="o"/>
            </a:pPr>
            <a:r>
              <a:rPr lang="en-US" dirty="0"/>
              <a:t>We can easily become discouraged in our spiritual walk, either as individuals or as a group. We need to lift one another up and carry the load so that the work does not fall on one individual (Galatians 6:2).</a:t>
            </a:r>
          </a:p>
          <a:p>
            <a:pPr marL="628650" lvl="1" indent="-171450">
              <a:buFont typeface="Courier New" panose="02070309020205020404" pitchFamily="49" charset="0"/>
              <a:buChar char="o"/>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630846"/>
            <a:ext cx="2590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5839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Elijah, a man with a nature like ours and an example of a righteous man’s prayer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James 5:16-18</a:t>
            </a:r>
          </a:p>
          <a:p>
            <a:pPr marL="628650" lvl="1" indent="-171450">
              <a:buFont typeface="Courier New" panose="02070309020205020404" pitchFamily="49" charset="0"/>
              <a:buChar char="o"/>
            </a:pPr>
            <a:r>
              <a:rPr lang="en-US" dirty="0"/>
              <a:t>16.  Therefore, confess your sins to one another, and pray for one another so that you may be healed. The effective prayer of a righteous man can accomplish much. </a:t>
            </a:r>
          </a:p>
          <a:p>
            <a:pPr marL="628650" lvl="1" indent="-171450">
              <a:buFont typeface="Courier New" panose="02070309020205020404" pitchFamily="49" charset="0"/>
              <a:buChar char="o"/>
            </a:pPr>
            <a:r>
              <a:rPr lang="en-US" dirty="0"/>
              <a:t>17.  Elijah was a man with a nature like ours, and he prayed earnestly that it would not rain, and it did not rain on the earth for three years and six months. </a:t>
            </a:r>
          </a:p>
          <a:p>
            <a:pPr marL="628650" lvl="1" indent="-171450">
              <a:buFont typeface="Courier New" panose="02070309020205020404" pitchFamily="49" charset="0"/>
              <a:buChar char="o"/>
            </a:pPr>
            <a:r>
              <a:rPr lang="en-US" dirty="0"/>
              <a:t>18.  Then he prayed again, and the sky poured rain and the earth produced its fruit.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59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86157"/>
            <a:ext cx="5029200" cy="4562013"/>
          </a:xfrm>
        </p:spPr>
        <p:txBody>
          <a:bodyPr/>
          <a:lstStyle/>
          <a:p>
            <a:pPr marL="171450" indent="-171450">
              <a:buFont typeface="Arial" panose="020B0604020202020204" pitchFamily="34" charset="0"/>
              <a:buChar char="•"/>
            </a:pPr>
            <a:r>
              <a:rPr lang="en-US" dirty="0"/>
              <a:t>Remember Elijah’s request to God in I Kings 19:4? </a:t>
            </a:r>
          </a:p>
          <a:p>
            <a:pPr marL="628650" lvl="1" indent="-171450">
              <a:buFont typeface="Courier New" panose="02070309020205020404" pitchFamily="49" charset="0"/>
              <a:buChar char="o"/>
            </a:pPr>
            <a:r>
              <a:rPr lang="en-US" dirty="0"/>
              <a:t>1Ki 19:4  But he himself went a day's journey into the wilderness, and came and sat down under a juniper tree; and he requested for himself that he might die, and said, "It is enough; now, O LORD, take my life, for I am not better than my fathers." </a:t>
            </a:r>
          </a:p>
          <a:p>
            <a:pPr marL="628650" lvl="1" indent="-171450">
              <a:buFont typeface="Courier New" panose="02070309020205020404" pitchFamily="49" charset="0"/>
              <a:buChar char="o"/>
            </a:pPr>
            <a:r>
              <a:rPr lang="en-US" dirty="0"/>
              <a:t>He asked God to take his life.</a:t>
            </a:r>
          </a:p>
          <a:p>
            <a:pPr marL="171450" indent="-171450">
              <a:buFont typeface="Arial" panose="020B0604020202020204" pitchFamily="34" charset="0"/>
              <a:buChar char="•"/>
            </a:pPr>
            <a:r>
              <a:rPr lang="en-US" dirty="0"/>
              <a:t>God did answer Elijah’s prayer, just not in the way and timing Elijah thought!</a:t>
            </a:r>
          </a:p>
          <a:p>
            <a:pPr marL="628650" lvl="1" indent="-171450">
              <a:buFont typeface="Courier New" panose="02070309020205020404" pitchFamily="49" charset="0"/>
              <a:buChar char="o"/>
            </a:pPr>
            <a:r>
              <a:rPr lang="en-US" dirty="0"/>
              <a:t>II Kings 2:1-14: After calling Elisha to replace him as God commanded him to do, somehow Elijah knew his time was up.</a:t>
            </a:r>
          </a:p>
          <a:p>
            <a:pPr marL="628650" lvl="1" indent="-171450">
              <a:buFont typeface="Courier New" panose="02070309020205020404" pitchFamily="49" charset="0"/>
              <a:buChar char="o"/>
            </a:pPr>
            <a:r>
              <a:rPr lang="en-US" dirty="0"/>
              <a:t>God did take his life, took him right up to Heaven in a whirlwind while Elisha and others stood watching, separated by a chariot of fire pulled by horses of fire!</a:t>
            </a:r>
          </a:p>
          <a:p>
            <a:pPr marL="1085850" lvl="2" indent="-171450">
              <a:buFont typeface="Wingdings" panose="05000000000000000000" pitchFamily="2" charset="2"/>
              <a:buChar char="ü"/>
            </a:pPr>
            <a:r>
              <a:rPr lang="en-US" dirty="0"/>
              <a:t>2Ki 2:11  As they were going along and talking, behold, there appeared a chariot of fire and horses of fire which separated the two of them. And Elijah went up by a whirlwind to heaven. </a:t>
            </a:r>
          </a:p>
          <a:p>
            <a:pPr marL="1085850" lvl="2" indent="-171450">
              <a:buFont typeface="Wingdings" panose="05000000000000000000" pitchFamily="2" charset="2"/>
              <a:buChar char="ü"/>
            </a:pPr>
            <a:r>
              <a:rPr lang="en-US" dirty="0"/>
              <a:t>2Ki 2:12  Elisha saw it and cried out, "My father, my father, the chariots of Israel and its horsemen!" And he saw Elijah no more. Then he took hold of his own clothes and tore them in two pieces. </a:t>
            </a:r>
          </a:p>
          <a:p>
            <a:pPr marL="171450" indent="-171450">
              <a:buFont typeface="Arial" panose="020B0604020202020204" pitchFamily="34" charset="0"/>
              <a:buChar char="•"/>
            </a:pPr>
            <a:r>
              <a:rPr lang="en-US" dirty="0"/>
              <a:t>God’s timing is always best!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9981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14</a:t>
            </a:fld>
            <a:endParaRPr lang="en-US" dirty="0"/>
          </a:p>
        </p:txBody>
      </p:sp>
    </p:spTree>
    <p:extLst>
      <p:ext uri="{BB962C8B-B14F-4D97-AF65-F5344CB8AC3E}">
        <p14:creationId xmlns:p14="http://schemas.microsoft.com/office/powerpoint/2010/main" val="34041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a:xfrm>
            <a:off x="0" y="0"/>
            <a:ext cx="2971800" cy="465693"/>
          </a:xfrm>
          <a:prstGeom prst="rect">
            <a:avLst/>
          </a:prstGeom>
        </p:spPr>
        <p:txBody>
          <a:bodyPr/>
          <a:lstStyle/>
          <a:p>
            <a:pPr>
              <a:defRPr/>
            </a:pPr>
            <a:endParaRPr lang="en-US" dirty="0"/>
          </a:p>
        </p:txBody>
      </p:sp>
      <p:sp>
        <p:nvSpPr>
          <p:cNvPr id="5" name="Footer Placeholder 4"/>
          <p:cNvSpPr>
            <a:spLocks noGrp="1"/>
          </p:cNvSpPr>
          <p:nvPr>
            <p:ph type="ftr" sz="quarter" idx="4"/>
          </p:nvPr>
        </p:nvSpPr>
        <p:spPr>
          <a:xfrm>
            <a:off x="0" y="8848170"/>
            <a:ext cx="2971800" cy="465693"/>
          </a:xfrm>
          <a:prstGeom prst="rect">
            <a:avLst/>
          </a:prstGeom>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15</a:t>
            </a:fld>
            <a:endParaRPr lang="en-US" dirty="0"/>
          </a:p>
        </p:txBody>
      </p:sp>
    </p:spTree>
    <p:extLst>
      <p:ext uri="{BB962C8B-B14F-4D97-AF65-F5344CB8AC3E}">
        <p14:creationId xmlns:p14="http://schemas.microsoft.com/office/powerpoint/2010/main" val="296182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 Kings 17</a:t>
            </a:r>
          </a:p>
          <a:p>
            <a:pPr marL="171450" indent="-171450" eaLnBrk="1" hangingPunct="1">
              <a:buFont typeface="Arial" panose="020B0604020202020204" pitchFamily="34" charset="0"/>
              <a:buChar char="•"/>
            </a:pPr>
            <a:r>
              <a:rPr lang="en-US" dirty="0"/>
              <a:t>Elijah came on the scene out of nowhere and condemned wicked king Ahab for the sin of idolatry</a:t>
            </a:r>
          </a:p>
          <a:p>
            <a:pPr marL="171450" indent="-171450" eaLnBrk="1" hangingPunct="1">
              <a:buFont typeface="Arial" panose="020B0604020202020204" pitchFamily="34" charset="0"/>
              <a:buChar char="•"/>
            </a:pPr>
            <a:r>
              <a:rPr lang="en-US" dirty="0"/>
              <a:t>Then was miraculously fed by ravens (they brought him little cakes in the desert. In the middle of a drought, he had a brook that gave him enough to drink.</a:t>
            </a:r>
          </a:p>
          <a:p>
            <a:pPr marL="171450" indent="-171450" eaLnBrk="1" hangingPunct="1">
              <a:buFont typeface="Arial" panose="020B0604020202020204" pitchFamily="34" charset="0"/>
              <a:buChar char="•"/>
            </a:pPr>
            <a:r>
              <a:rPr lang="en-US" dirty="0"/>
              <a:t>He was entrusted to a dying widow and her son in the homeland of the wicked queen (Jezebel) who sought his life: Zarephath in Phoenicia (</a:t>
            </a:r>
            <a:r>
              <a:rPr lang="en-US" dirty="0" err="1"/>
              <a:t>Tyre</a:t>
            </a:r>
            <a:r>
              <a:rPr lang="en-US" dirty="0"/>
              <a:t> &amp; Sidon).</a:t>
            </a:r>
          </a:p>
          <a:p>
            <a:pPr marL="171450" indent="-171450" eaLnBrk="1" hangingPunct="1">
              <a:buFont typeface="Arial" panose="020B0604020202020204" pitchFamily="34" charset="0"/>
              <a:buChar char="•"/>
            </a:pPr>
            <a:r>
              <a:rPr lang="en-US" dirty="0"/>
              <a:t>He saw oil and flour not run out: miraculously multiplied over and over and over again; God’s provision that’s unmistakable. </a:t>
            </a:r>
          </a:p>
          <a:p>
            <a:pPr marL="171450" indent="-171450" eaLnBrk="1" hangingPunct="1">
              <a:buFont typeface="Arial" panose="020B0604020202020204" pitchFamily="34" charset="0"/>
              <a:buChar char="•"/>
            </a:pPr>
            <a:r>
              <a:rPr lang="en-US" dirty="0"/>
              <a:t>He prayed and saw somebody raised from the dead, because he prayed and laid down on the widow’s young boy and he came back to life.  </a:t>
            </a:r>
          </a:p>
        </p:txBody>
      </p:sp>
    </p:spTree>
    <p:extLst>
      <p:ext uri="{BB962C8B-B14F-4D97-AF65-F5344CB8AC3E}">
        <p14:creationId xmlns:p14="http://schemas.microsoft.com/office/powerpoint/2010/main" val="336484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 Kings 18</a:t>
            </a:r>
          </a:p>
          <a:p>
            <a:pPr marL="171450" indent="-171450" eaLnBrk="1" hangingPunct="1">
              <a:buFont typeface="Arial" panose="020B0604020202020204" pitchFamily="34" charset="0"/>
              <a:buChar char="•"/>
            </a:pPr>
            <a:r>
              <a:rPr lang="en-US" dirty="0"/>
              <a:t>Then he stood on Mount Carmel in front of all Israel and King Ahab</a:t>
            </a:r>
          </a:p>
          <a:p>
            <a:pPr marL="171450" indent="-171450" eaLnBrk="1" hangingPunct="1">
              <a:buFont typeface="Arial" panose="020B0604020202020204" pitchFamily="34" charset="0"/>
              <a:buChar char="•"/>
            </a:pPr>
            <a:r>
              <a:rPr lang="en-US" dirty="0"/>
              <a:t>Outnumbered; 850 false prophets of Baal and the Asherah to 1 prophet of God (450 prophets of Baal &amp; 400 prophets of Asherah)</a:t>
            </a:r>
          </a:p>
          <a:p>
            <a:pPr marL="171450" indent="-171450" eaLnBrk="1" hangingPunct="1">
              <a:buFont typeface="Arial" panose="020B0604020202020204" pitchFamily="34" charset="0"/>
              <a:buChar char="•"/>
            </a:pPr>
            <a:r>
              <a:rPr lang="en-US" dirty="0"/>
              <a:t>He challenged the false prophets to a contest to see Who is God: YHWH or Baal?</a:t>
            </a:r>
          </a:p>
          <a:p>
            <a:pPr marL="171450" indent="-171450" eaLnBrk="1" hangingPunct="1">
              <a:buFont typeface="Arial" panose="020B0604020202020204" pitchFamily="34" charset="0"/>
              <a:buChar char="•"/>
            </a:pPr>
            <a:r>
              <a:rPr lang="en-US" dirty="0"/>
              <a:t>He prayed and called down fire from heaven and it came down.</a:t>
            </a:r>
          </a:p>
          <a:p>
            <a:pPr marL="171450" indent="-171450" eaLnBrk="1" hangingPunct="1">
              <a:buFont typeface="Arial" panose="020B0604020202020204" pitchFamily="34" charset="0"/>
              <a:buChar char="•"/>
            </a:pPr>
            <a:r>
              <a:rPr lang="en-US" dirty="0"/>
              <a:t>He had the 850 false prophets put to death!</a:t>
            </a:r>
          </a:p>
          <a:p>
            <a:pPr marL="171450" indent="-171450" eaLnBrk="1" hangingPunct="1">
              <a:buFont typeface="Arial" panose="020B0604020202020204" pitchFamily="34" charset="0"/>
              <a:buChar char="•"/>
            </a:pPr>
            <a:r>
              <a:rPr lang="en-US" dirty="0"/>
              <a:t>Prayed for the famine to end (after 3.5 years – Luke 4:25; James 5:17)</a:t>
            </a:r>
          </a:p>
          <a:p>
            <a:pPr marL="171450" indent="-171450" eaLnBrk="1" hangingPunct="1">
              <a:buFont typeface="Arial" panose="020B0604020202020204" pitchFamily="34" charset="0"/>
              <a:buChar char="•"/>
            </a:pPr>
            <a:r>
              <a:rPr lang="en-US" dirty="0"/>
              <a:t>Outran Ahab’s chariot to get away from the coming storm</a:t>
            </a:r>
          </a:p>
          <a:p>
            <a:pPr marL="171450" indent="-171450" eaLnBrk="1" hangingPunct="1">
              <a:buFont typeface="Arial" panose="020B0604020202020204" pitchFamily="34" charset="0"/>
              <a:buChar char="•"/>
            </a:pPr>
            <a:r>
              <a:rPr lang="en-US" dirty="0"/>
              <a:t>{Quick survey—How many of you have down ANY of those things?} </a:t>
            </a:r>
          </a:p>
        </p:txBody>
      </p:sp>
    </p:spTree>
    <p:extLst>
      <p:ext uri="{BB962C8B-B14F-4D97-AF65-F5344CB8AC3E}">
        <p14:creationId xmlns:p14="http://schemas.microsoft.com/office/powerpoint/2010/main" val="273267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after that? </a:t>
            </a:r>
          </a:p>
          <a:p>
            <a:pPr marL="171450" indent="-171450">
              <a:buFont typeface="Arial" panose="020B0604020202020204" pitchFamily="34" charset="0"/>
              <a:buChar char="•"/>
            </a:pPr>
            <a:r>
              <a:rPr lang="en-US" dirty="0"/>
              <a:t>The scorched earth is still breathing up the remnant of that fire, and you can still see the bodies of the prophets that are slaughtered on the mountain.  </a:t>
            </a:r>
          </a:p>
          <a:p>
            <a:pPr marL="171450" indent="-171450">
              <a:buFont typeface="Arial" panose="020B0604020202020204" pitchFamily="34" charset="0"/>
              <a:buChar char="•"/>
            </a:pPr>
            <a:r>
              <a:rPr lang="en-US" dirty="0"/>
              <a:t>This is when, if you’re Elijah, you have people hoist you up on their shoulders and carry you down the mountain, right?  </a:t>
            </a:r>
          </a:p>
          <a:p>
            <a:pPr marL="171450" indent="-171450">
              <a:buFont typeface="Arial" panose="020B0604020202020204" pitchFamily="34" charset="0"/>
              <a:buChar char="•"/>
            </a:pPr>
            <a:r>
              <a:rPr lang="en-US" dirty="0"/>
              <a:t>This is where you cue the confetti for the Super Bowl parade!</a:t>
            </a:r>
          </a:p>
          <a:p>
            <a:pPr marL="171450" indent="-171450">
              <a:buFont typeface="Arial" panose="020B0604020202020204" pitchFamily="34" charset="0"/>
              <a:buChar char="•"/>
            </a:pPr>
            <a:r>
              <a:rPr lang="en-US" dirty="0"/>
              <a:t>This is where there’s high fives and there’s no going back. </a:t>
            </a:r>
          </a:p>
          <a:p>
            <a:pPr marL="171450" indent="-171450">
              <a:buFont typeface="Arial" panose="020B0604020202020204" pitchFamily="34" charset="0"/>
              <a:buChar char="•"/>
            </a:pPr>
            <a:r>
              <a:rPr lang="en-US" dirty="0"/>
              <a:t>This is where you beat your chest and go, “That’s my God!” </a:t>
            </a:r>
          </a:p>
          <a:p>
            <a:pPr marL="171450" indent="-171450">
              <a:buFont typeface="Arial" panose="020B0604020202020204" pitchFamily="34" charset="0"/>
              <a:buChar char="•"/>
            </a:pPr>
            <a:r>
              <a:rPr lang="en-US" dirty="0"/>
              <a:t>Only that’s not what happened!  As high as Elijah was on that mountain, he drops almost immediately to the valley.</a:t>
            </a:r>
          </a:p>
          <a:p>
            <a:pPr marL="171450" indent="-171450">
              <a:buFont typeface="Arial" panose="020B0604020202020204" pitchFamily="34" charset="0"/>
              <a:buChar char="•"/>
            </a:pPr>
            <a:r>
              <a:rPr lang="en-US" dirty="0"/>
              <a:t>His “high” on Mt. Carmel is followed by a spiritual low—almost, as you’ll see, a kind of depression!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10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 Kings 19</a:t>
            </a:r>
          </a:p>
          <a:p>
            <a:pPr marL="0" indent="0">
              <a:buFont typeface="Arial" panose="020B0604020202020204" pitchFamily="34" charset="0"/>
              <a:buNone/>
            </a:pPr>
            <a:r>
              <a:rPr lang="en-US" dirty="0"/>
              <a:t>Verse 1 </a:t>
            </a:r>
          </a:p>
          <a:p>
            <a:pPr marL="171450" indent="-171450">
              <a:buFont typeface="Arial" panose="020B0604020202020204" pitchFamily="34" charset="0"/>
              <a:buChar char="•"/>
            </a:pPr>
            <a:r>
              <a:rPr lang="en-US" dirty="0"/>
              <a:t>Now Ahab told Jezebel everything Elijah had done and how he had killed all the prophets with the sword. Jezebel is Ahab’s wicked wife. She’s a worshipper of Baal. She’s brought that worship to Israel, the Northern Kingdom.  She’s killed many of the prophets of YHWH.  She’s a blood-thirsty, vindictive, violent woman.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Verse 2</a:t>
            </a:r>
          </a:p>
          <a:p>
            <a:pPr marL="171450" indent="-171450">
              <a:buFont typeface="Arial" panose="020B0604020202020204" pitchFamily="34" charset="0"/>
              <a:buChar char="•"/>
            </a:pPr>
            <a:r>
              <a:rPr lang="en-US" dirty="0"/>
              <a:t>Jezebel sent a messenger to Elijah to say, “May the gods deal with me, be it ever so severely, if by this time tomorrow I do not make your life like that of one of them.”</a:t>
            </a:r>
          </a:p>
          <a:p>
            <a:pPr marL="628650" lvl="1" indent="-171450">
              <a:buFont typeface="Courier New" panose="02070309020205020404" pitchFamily="49" charset="0"/>
              <a:buChar char="o"/>
            </a:pPr>
            <a:r>
              <a:rPr lang="en-US" dirty="0"/>
              <a:t>Those gods that were silent, those gods that weren’t able to produce fire, those gods that YHWH was more powerful than, yeah, those gods.</a:t>
            </a:r>
          </a:p>
          <a:p>
            <a:pPr marL="628650" lvl="1" indent="-171450">
              <a:buFont typeface="Courier New" panose="02070309020205020404" pitchFamily="49" charset="0"/>
              <a:buChar char="o"/>
            </a:pPr>
            <a:r>
              <a:rPr lang="en-US" dirty="0"/>
              <a:t>No revolution. No deposition. </a:t>
            </a:r>
          </a:p>
          <a:p>
            <a:pPr marL="628650" lvl="1" indent="-171450">
              <a:buFont typeface="Courier New" panose="02070309020205020404" pitchFamily="49" charset="0"/>
              <a:buChar char="o"/>
            </a:pPr>
            <a:r>
              <a:rPr lang="en-US" dirty="0"/>
              <a:t>Jezebel hasn’t repented nor has she been deposed (even after her gods defeated) — far from that; she’s still on the throne barking out orders, ordering his death. </a:t>
            </a:r>
          </a:p>
          <a:p>
            <a:pPr marL="628650" lvl="1" indent="-171450">
              <a:buFont typeface="Courier New" panose="02070309020205020404" pitchFamily="49" charset="0"/>
              <a:buChar char="o"/>
            </a:pPr>
            <a:endParaRPr lang="en-US" dirty="0"/>
          </a:p>
          <a:p>
            <a:pPr marL="171450" indent="-171450">
              <a:buFont typeface="Arial" panose="020B0604020202020204" pitchFamily="34" charset="0"/>
              <a:buChar char="•"/>
            </a:pPr>
            <a:r>
              <a:rPr lang="en-US" dirty="0"/>
              <a:t>Then Elijah said, “Well, MY God raised the dead! MY God called down fire from heaven.  MY God is with me.  MY God is for me and you’re not going to tell me what to do because….I serve the Living God!</a:t>
            </a:r>
          </a:p>
          <a:p>
            <a:pPr marL="171450" indent="-171450">
              <a:buFont typeface="Arial" panose="020B0604020202020204" pitchFamily="34" charset="0"/>
              <a:buChar char="•"/>
            </a:pPr>
            <a:r>
              <a:rPr lang="en-US" dirty="0"/>
              <a:t>That’s what we expect and that’s what we hope for from one of the faithful prophets of Israel.</a:t>
            </a:r>
          </a:p>
          <a:p>
            <a:pPr marL="171450" indent="-171450">
              <a:buFont typeface="Arial" panose="020B0604020202020204" pitchFamily="34" charset="0"/>
              <a:buChar char="•"/>
            </a:pPr>
            <a:r>
              <a:rPr lang="en-US" dirty="0"/>
              <a:t>No, He goes back into hiding!</a:t>
            </a:r>
          </a:p>
          <a:p>
            <a:pPr marL="171450" indent="-171450">
              <a:buFont typeface="Arial" panose="020B0604020202020204" pitchFamily="34" charset="0"/>
              <a:buChar char="•"/>
            </a:pPr>
            <a:endParaRPr lang="en-US" dirty="0"/>
          </a:p>
          <a:p>
            <a:r>
              <a:rPr lang="en-US" dirty="0"/>
              <a:t>Verse 3</a:t>
            </a:r>
          </a:p>
          <a:p>
            <a:pPr marL="171450" indent="-171450">
              <a:buFont typeface="Arial" panose="020B0604020202020204" pitchFamily="34" charset="0"/>
              <a:buChar char="•"/>
            </a:pPr>
            <a:r>
              <a:rPr lang="en-US" dirty="0"/>
              <a:t>Elijah was afraid and ran for his life. </a:t>
            </a:r>
          </a:p>
          <a:p>
            <a:pPr marL="171450" indent="-171450">
              <a:buFont typeface="Arial" panose="020B0604020202020204" pitchFamily="34" charset="0"/>
              <a:buChar char="•"/>
            </a:pPr>
            <a:r>
              <a:rPr lang="en-US" dirty="0"/>
              <a:t>Wait! What??! You just saw God call down fire from heaven!</a:t>
            </a:r>
          </a:p>
          <a:p>
            <a:pPr marL="171450" indent="-171450">
              <a:buFont typeface="Arial" panose="020B0604020202020204" pitchFamily="34" charset="0"/>
              <a:buChar char="•"/>
            </a:pPr>
            <a:r>
              <a:rPr lang="en-US" dirty="0"/>
              <a:t>By the way, fear is exactly what he had just told the widow of </a:t>
            </a:r>
            <a:r>
              <a:rPr lang="en-US" dirty="0" err="1"/>
              <a:t>Zerephath</a:t>
            </a:r>
            <a:r>
              <a:rPr lang="en-US" dirty="0"/>
              <a:t> not to do.</a:t>
            </a:r>
          </a:p>
          <a:p>
            <a:pPr marL="628650" lvl="1" indent="-171450">
              <a:buFont typeface="Courier New" panose="02070309020205020404" pitchFamily="49" charset="0"/>
              <a:buChar char="o"/>
            </a:pPr>
            <a:r>
              <a:rPr lang="en-US" dirty="0"/>
              <a:t>Remember? When she was faced with famine, Elijah had said, “Do not fear” (I Kings 17:13) </a:t>
            </a:r>
          </a:p>
          <a:p>
            <a:pPr marL="628650" lvl="1" indent="-171450">
              <a:buFont typeface="Courier New" panose="02070309020205020404" pitchFamily="49" charset="0"/>
              <a:buChar char="o"/>
            </a:pPr>
            <a:r>
              <a:rPr lang="en-US" dirty="0"/>
              <a:t>Elijah, then, was doing exactly what he had just told someone else not to do.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Even preachers can get so caught up in a situation, even to the point where in a moment of weakness they fail to take their own advice.</a:t>
            </a:r>
          </a:p>
          <a:p>
            <a:pPr marL="628650" lvl="1" indent="-171450">
              <a:buFont typeface="Courier New" panose="02070309020205020404" pitchFamily="49" charset="0"/>
              <a:buChar char="o"/>
            </a:pPr>
            <a:r>
              <a:rPr lang="en-US" dirty="0"/>
              <a:t>As James says, “Elijah was a man with a nature like ours” (James 5:17)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same man who had just called down fire from heaven, the same man who had just killed nearly a thousand false prophets, this man who made it rain after 3½ years of drought, is now overcome with fear.</a:t>
            </a:r>
          </a:p>
          <a:p>
            <a:pPr marL="628650" lvl="1" indent="-171450">
              <a:buFont typeface="Courier New" panose="02070309020205020404" pitchFamily="49" charset="0"/>
              <a:buChar char="o"/>
            </a:pPr>
            <a:r>
              <a:rPr lang="en-US" dirty="0"/>
              <a:t>Revelation 21:8: Those who are overcome with fear to the point they no longer fear God will meet their end in Hell as they fall into the category of the “Cowardly and Unbelievers.”</a:t>
            </a:r>
          </a:p>
          <a:p>
            <a:pPr marL="171450" indent="-171450">
              <a:buFont typeface="Arial" panose="020B0604020202020204" pitchFamily="34" charset="0"/>
              <a:buChar char="•"/>
            </a:pPr>
            <a:r>
              <a:rPr lang="en-US" dirty="0"/>
              <a:t>When he came to Beersheba in Judah, he left his servant there, while he himself went a day’s journey into the wilderness. For whatever reason he left the one person who knew him better than any mortal behind in order to be alone! (Ironically, later we see he fears being alone! See Verses 10 &amp; 14) </a:t>
            </a:r>
          </a:p>
          <a:p>
            <a:endParaRPr lang="en-US" dirty="0"/>
          </a:p>
          <a:p>
            <a:r>
              <a:rPr lang="en-US" dirty="0"/>
              <a:t>Verse 4</a:t>
            </a:r>
          </a:p>
          <a:p>
            <a:pPr marL="171450" indent="-171450">
              <a:buFont typeface="Arial" panose="020B0604020202020204" pitchFamily="34" charset="0"/>
              <a:buChar char="•"/>
            </a:pPr>
            <a:r>
              <a:rPr lang="en-US" dirty="0"/>
              <a:t>He came to a Juniper tree, sat down under it and prayed that he might die.  </a:t>
            </a:r>
          </a:p>
          <a:p>
            <a:pPr marL="171450" indent="-171450">
              <a:buFont typeface="Arial" panose="020B0604020202020204" pitchFamily="34" charset="0"/>
              <a:buChar char="•"/>
            </a:pPr>
            <a:r>
              <a:rPr lang="en-US" dirty="0"/>
              <a:t>“I have had enough, Lord,” he said.  “Take my life; I am no better than my ancestors.” He was, in essence, saying, “I have been as ineffective as other prophets in turning Israel back to the Lord!”   </a:t>
            </a:r>
          </a:p>
          <a:p>
            <a:pPr marL="171450" indent="-171450">
              <a:buFont typeface="Arial" panose="020B0604020202020204" pitchFamily="34" charset="0"/>
              <a:buChar char="•"/>
            </a:pPr>
            <a:r>
              <a:rPr lang="en-US" dirty="0"/>
              <a:t>“I’ve had enough!” </a:t>
            </a:r>
            <a:r>
              <a:rPr lang="en-US" b="1" i="1" dirty="0"/>
              <a:t>Have you ever been in that place? </a:t>
            </a:r>
          </a:p>
          <a:p>
            <a:pPr marL="628650" lvl="1" indent="-171450">
              <a:buFont typeface="Courier New" panose="02070309020205020404" pitchFamily="49" charset="0"/>
              <a:buChar char="o"/>
            </a:pPr>
            <a:r>
              <a:rPr lang="en-US" dirty="0"/>
              <a:t>“Lord, I’ve had enough.”  And yet, this is one of the prophets of Israel, this is one of the heroes of the faith. </a:t>
            </a:r>
          </a:p>
          <a:p>
            <a:pPr marL="628650" lvl="1" indent="-171450">
              <a:buFont typeface="Courier New" panose="02070309020205020404" pitchFamily="49" charset="0"/>
              <a:buChar char="o"/>
            </a:pPr>
            <a:r>
              <a:rPr lang="en-US" dirty="0"/>
              <a:t>One of the people we look to and go, “We should be more like Elijah.” What he says in this text is “I’d rather die.”  </a:t>
            </a:r>
          </a:p>
          <a:p>
            <a:pPr marL="628650" lvl="1" indent="-171450">
              <a:buFont typeface="Courier New" panose="02070309020205020404" pitchFamily="49" charset="0"/>
              <a:buChar char="o"/>
            </a:pPr>
            <a:r>
              <a:rPr lang="en-US" dirty="0"/>
              <a:t>As much as he’s been on the mountain and he’s seen God work, now he’s in the valley of the shadow of death!</a:t>
            </a:r>
          </a:p>
          <a:p>
            <a:endParaRPr lang="en-US" dirty="0"/>
          </a:p>
          <a:p>
            <a:r>
              <a:rPr lang="en-US" dirty="0"/>
              <a:t>For some people, they seem to think if they just had enough faith they wouldn’t ever be scared, or they would never be depressed! (Matthew 6:25-33: Jesus says not to be anxious or depressed because it doesn’t help and in verse 27 He says it can’t add to your life! Most times, anxiety and depression make life harder! Trust in God – Matthew 6:33: God provided food and drink for Elijah, 1</a:t>
            </a:r>
            <a:r>
              <a:rPr lang="en-US" baseline="30000" dirty="0"/>
              <a:t>st</a:t>
            </a:r>
            <a:r>
              <a:rPr lang="en-US" dirty="0"/>
              <a:t> by Ravens and the brook, and 2</a:t>
            </a:r>
            <a:r>
              <a:rPr lang="en-US" baseline="30000" dirty="0"/>
              <a:t>nd</a:t>
            </a:r>
            <a:r>
              <a:rPr lang="en-US" dirty="0"/>
              <a:t> by an angel!)</a:t>
            </a:r>
          </a:p>
          <a:p>
            <a:pPr marL="171450" indent="-171450">
              <a:buFont typeface="Arial" panose="020B0604020202020204" pitchFamily="34" charset="0"/>
              <a:buChar char="•"/>
            </a:pPr>
            <a:r>
              <a:rPr lang="en-US" dirty="0"/>
              <a:t>Maybe they thought, “Faith is like the magic blue pill and when you take it, every one of your troubles goes away,” or someone told them that! </a:t>
            </a:r>
          </a:p>
          <a:p>
            <a:pPr marL="171450" indent="-171450">
              <a:buFont typeface="Arial" panose="020B0604020202020204" pitchFamily="34" charset="0"/>
              <a:buChar char="•"/>
            </a:pPr>
            <a:r>
              <a:rPr lang="en-US" dirty="0"/>
              <a:t>Some think or teach, “If you’re depressed, if you’re upset, well all that means is you’re just not trusting Jesus enough.”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I’m happy this chapter is here for it teaches us that there are frailties of being human, and that faith in God does not always keep the fears away!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see people all throughout the Scriptures who see God move mightily, and then say, “God, I don’t even want to live anymore.”</a:t>
            </a:r>
          </a:p>
          <a:p>
            <a:pPr marL="171450" indent="-171450">
              <a:buFont typeface="Arial" panose="020B0604020202020204" pitchFamily="34" charset="0"/>
              <a:buChar char="•"/>
            </a:pPr>
            <a:r>
              <a:rPr lang="en-US" dirty="0"/>
              <a:t>Moses (Numbers 11:4-15)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David (II Samuel 12:15-23)</a:t>
            </a:r>
          </a:p>
          <a:p>
            <a:pPr marL="171450" indent="-171450">
              <a:buFont typeface="Arial" panose="020B0604020202020204" pitchFamily="34" charset="0"/>
              <a:buChar char="•"/>
            </a:pPr>
            <a:r>
              <a:rPr lang="en-US" dirty="0"/>
              <a:t>Jonah (Jonah 4:3)</a:t>
            </a:r>
          </a:p>
          <a:p>
            <a:pPr marL="171450" indent="-171450">
              <a:buFont typeface="Arial" panose="020B0604020202020204" pitchFamily="34" charset="0"/>
              <a:buChar char="•"/>
            </a:pPr>
            <a:r>
              <a:rPr lang="en-US" dirty="0"/>
              <a:t>Apostle Paul (II Cor. 1:8): After his ministry in Asia, he says:  We were under great pressure, (life was so hard there) far beyond our ability to endure, so that we despaired of life itself.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89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Thanatophobia = Intense fear of death or dying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Elijah fears dying at the hands of Jezebel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Ironically, he asks God to take his life!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Perhaps, like David before him, he would rather the just wrath of God over the wrath of men (II Samuel 24:14)</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882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Xenophobia = Fear or Hatred of Foreigners &amp; Strangers. Often expressed by persecution of foreigners &amp; strangers. </a:t>
            </a:r>
            <a:r>
              <a:rPr lang="en-US" i="1" dirty="0"/>
              <a:t>Fear of the unknown!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Elijah is hunted by Jezebel (I Kings 18:7-14; 19:10, 14)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Kings 18:10: Obadiah said to Elijah, “As the LORD your God lives, there is no nation or kingdom where my master has not sent to search for you; and when they said, 'He is not here,' he made the kingdom or nation swear that they could not find you.”</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Obadiah helped hide the prophets, but he could not save them all!</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0046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Monophobia = Fear being alone, </a:t>
            </a:r>
            <a:r>
              <a:rPr lang="en-US" i="0" dirty="0"/>
              <a:t>isolated, or lonely</a:t>
            </a:r>
            <a:endParaRPr lang="en-US" dirty="0"/>
          </a:p>
          <a:p>
            <a:pPr marL="628650" lvl="1" indent="-171450">
              <a:buFont typeface="Courier New" panose="02070309020205020404" pitchFamily="49" charset="0"/>
              <a:buChar char="o"/>
            </a:pPr>
            <a:r>
              <a:rPr lang="en-US" i="0" dirty="0"/>
              <a:t>Also known as: Autophobia, </a:t>
            </a:r>
            <a:r>
              <a:rPr lang="en-US" i="0" dirty="0" err="1"/>
              <a:t>Isolophobia</a:t>
            </a:r>
            <a:r>
              <a:rPr lang="en-US" i="0" dirty="0"/>
              <a:t>, or Eremophobia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fearing he is the only one left, which isn’t true (I Kings 19:18), he goes a long way to be alone! (I Kings 19:3-9)</a:t>
            </a:r>
          </a:p>
          <a:p>
            <a:pPr marL="171450" indent="-171450">
              <a:buFont typeface="Arial" panose="020B0604020202020204" pitchFamily="34" charset="0"/>
              <a:buChar char="•"/>
            </a:pPr>
            <a:r>
              <a:rPr lang="en-US" dirty="0"/>
              <a:t>From Jezreel, Elijah flees to Beersheba, which means he crossed the southern border into the Kingdom of Judah</a:t>
            </a:r>
          </a:p>
          <a:p>
            <a:pPr marL="171450" indent="-171450">
              <a:buFont typeface="Arial" panose="020B0604020202020204" pitchFamily="34" charset="0"/>
              <a:buChar char="•"/>
            </a:pPr>
            <a:r>
              <a:rPr lang="en-US" dirty="0"/>
              <a:t>Once there, he leaves his servant there</a:t>
            </a:r>
          </a:p>
          <a:p>
            <a:pPr marL="171450" indent="-171450">
              <a:buFont typeface="Arial" panose="020B0604020202020204" pitchFamily="34" charset="0"/>
              <a:buChar char="•"/>
            </a:pPr>
            <a:r>
              <a:rPr lang="en-US" dirty="0"/>
              <a:t>He flees into the wilderness alone for a day’s journey, and after a short time there, he moves on</a:t>
            </a:r>
          </a:p>
          <a:p>
            <a:pPr marL="171450" indent="-171450">
              <a:buFont typeface="Arial" panose="020B0604020202020204" pitchFamily="34" charset="0"/>
              <a:buChar char="•"/>
            </a:pPr>
            <a:r>
              <a:rPr lang="en-US" dirty="0"/>
              <a:t>He makes it all the way to Mt. Horeb, the “mountain of God” (Mt. Sinai, where the children of Israel received the law), a journey that lasted several weeks!</a:t>
            </a:r>
          </a:p>
          <a:p>
            <a:pPr marL="171450" indent="-171450">
              <a:buFont typeface="Arial" panose="020B0604020202020204" pitchFamily="34" charset="0"/>
              <a:buChar char="•"/>
            </a:pPr>
            <a:r>
              <a:rPr lang="en-US" dirty="0"/>
              <a:t>Once there he enters a cave and lodges there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the beginning of Elijah’s life, he’s led by God into the wilderness for solitude and strengthening.  </a:t>
            </a:r>
          </a:p>
          <a:p>
            <a:pPr marL="171450" indent="-171450">
              <a:buFont typeface="Arial" panose="020B0604020202020204" pitchFamily="34" charset="0"/>
              <a:buChar char="•"/>
            </a:pPr>
            <a:r>
              <a:rPr lang="en-US" dirty="0"/>
              <a:t>When Elijah’s fear and anxiety take over, he runs into the wilderness to get isolation. </a:t>
            </a:r>
          </a:p>
          <a:p>
            <a:pPr marL="171450" indent="-171450">
              <a:buFont typeface="Arial" panose="020B0604020202020204" pitchFamily="34" charset="0"/>
              <a:buChar char="•"/>
            </a:pPr>
            <a:r>
              <a:rPr lang="en-US" dirty="0"/>
              <a:t>Solitude and isolation are two very different things.</a:t>
            </a:r>
          </a:p>
          <a:p>
            <a:pPr marL="628650" lvl="1" indent="-171450">
              <a:buFont typeface="Courier New" panose="02070309020205020404" pitchFamily="49" charset="0"/>
              <a:buChar char="o"/>
            </a:pPr>
            <a:r>
              <a:rPr lang="en-US" dirty="0"/>
              <a:t>Solitude is usually something we desire for reflection and to be strengthened</a:t>
            </a:r>
          </a:p>
          <a:p>
            <a:pPr marL="628650" lvl="1" indent="-171450">
              <a:buFont typeface="Courier New" panose="02070309020205020404" pitchFamily="49" charset="0"/>
              <a:buChar char="o"/>
            </a:pPr>
            <a:r>
              <a:rPr lang="en-US" dirty="0"/>
              <a:t>Isolation is usually something we desire when we wish to cut ourselves off from other people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Have you ever been there? Afraid to be alone, but you cut off your loved ones, the very ones that can help and offer you love and support?</a:t>
            </a:r>
          </a:p>
          <a:p>
            <a:pPr marL="628650" lvl="1" indent="-171450">
              <a:buFont typeface="Courier New" panose="02070309020205020404" pitchFamily="49" charset="0"/>
              <a:buChar char="o"/>
            </a:pPr>
            <a:r>
              <a:rPr lang="en-US" dirty="0"/>
              <a:t>A story has been told that goes along those lines…</a:t>
            </a:r>
          </a:p>
          <a:p>
            <a:pPr marL="628650" lvl="1" indent="-171450">
              <a:buFont typeface="Courier New" panose="02070309020205020404" pitchFamily="49" charset="0"/>
              <a:buChar char="o"/>
            </a:pPr>
            <a:r>
              <a:rPr lang="en-US" dirty="0"/>
              <a:t>A man wouldn’t get out of bed one Sunday morning.</a:t>
            </a:r>
          </a:p>
          <a:p>
            <a:pPr marL="628650" lvl="1" indent="-171450">
              <a:buFont typeface="Courier New" panose="02070309020205020404" pitchFamily="49" charset="0"/>
              <a:buChar char="o"/>
            </a:pPr>
            <a:r>
              <a:rPr lang="en-US" dirty="0"/>
              <a:t>His wife tried and tried, begged and begged for him to get up.</a:t>
            </a:r>
          </a:p>
          <a:p>
            <a:pPr marL="628650" lvl="1" indent="-171450">
              <a:buFont typeface="Courier New" panose="02070309020205020404" pitchFamily="49" charset="0"/>
              <a:buChar char="o"/>
            </a:pPr>
            <a:r>
              <a:rPr lang="en-US" dirty="0"/>
              <a:t>He said, “I don’t want to go today!” This goes on and on, back and forth for some time</a:t>
            </a:r>
          </a:p>
          <a:p>
            <a:pPr marL="628650" lvl="1" indent="-171450">
              <a:buFont typeface="Courier New" panose="02070309020205020404" pitchFamily="49" charset="0"/>
              <a:buChar char="o"/>
            </a:pPr>
            <a:r>
              <a:rPr lang="en-US" dirty="0"/>
              <a:t>Finally, the wife says, “But you have to go to services today! You are the preacher!”</a:t>
            </a:r>
          </a:p>
          <a:p>
            <a:pPr marL="171450" lvl="0"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Sometimes life is like that. We just want to be alone, and yet, when it comes down to it, we don’t want to really feel alone. </a:t>
            </a:r>
          </a:p>
          <a:p>
            <a:pPr marL="171450" lvl="0" indent="-171450">
              <a:buFont typeface="Arial" panose="020B0604020202020204" pitchFamily="34" charset="0"/>
              <a:buChar char="•"/>
            </a:pPr>
            <a:r>
              <a:rPr lang="en-US" dirty="0"/>
              <a:t>Elijah went to extremes to be alone but didn’t want to be alone, and it led to him asking God to just end it, to take his life!</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960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God doesn’t do in dealing with Elijah’s depression:</a:t>
            </a:r>
          </a:p>
          <a:p>
            <a:pPr marL="628650" lvl="1" indent="-171450">
              <a:buFont typeface="Courier New" panose="02070309020205020404" pitchFamily="49" charset="0"/>
              <a:buChar char="o"/>
            </a:pPr>
            <a:r>
              <a:rPr lang="en-US" i="0" dirty="0"/>
              <a:t>Rebuke or argue, condemn or judge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How God deals with Elijah’s depression:</a:t>
            </a:r>
          </a:p>
          <a:p>
            <a:pPr marL="171450" indent="-171450">
              <a:buFont typeface="Arial" panose="020B0604020202020204" pitchFamily="34" charset="0"/>
              <a:buChar char="•"/>
            </a:pPr>
            <a:r>
              <a:rPr lang="en-US" dirty="0"/>
              <a:t>Physically: He sends an angel of rest</a:t>
            </a:r>
          </a:p>
          <a:p>
            <a:pPr marL="628650" lvl="1" indent="-171450">
              <a:buFont typeface="Courier New" panose="02070309020205020404" pitchFamily="49" charset="0"/>
              <a:buChar char="o"/>
            </a:pPr>
            <a:r>
              <a:rPr lang="en-US" dirty="0"/>
              <a:t>I Kings 19:5-8: An angel is God’s messenger, and this one was sent to give Elijah comfort and aid in his time of need.</a:t>
            </a:r>
          </a:p>
          <a:p>
            <a:pPr marL="628650" lvl="1" indent="-171450">
              <a:buFont typeface="Courier New" panose="02070309020205020404" pitchFamily="49" charset="0"/>
              <a:buChar char="o"/>
            </a:pPr>
            <a:r>
              <a:rPr lang="en-US" dirty="0"/>
              <a:t>He doesn’t say, “You just need a little more faith!” He doesn’t say, “Hey, get it together!”</a:t>
            </a:r>
          </a:p>
          <a:p>
            <a:pPr marL="628650" lvl="1" indent="-171450">
              <a:buFont typeface="Courier New" panose="02070309020205020404" pitchFamily="49" charset="0"/>
              <a:buChar char="o"/>
            </a:pPr>
            <a:r>
              <a:rPr lang="en-US" dirty="0"/>
              <a:t>The angel touches him (that personal touch that we often need more than friend’s words)</a:t>
            </a:r>
          </a:p>
          <a:p>
            <a:pPr marL="628650" lvl="1" indent="-171450">
              <a:buFont typeface="Courier New" panose="02070309020205020404" pitchFamily="49" charset="0"/>
              <a:buChar char="o"/>
            </a:pPr>
            <a:r>
              <a:rPr lang="en-US" dirty="0"/>
              <a:t>The angel makes some nice, hot food for him</a:t>
            </a:r>
          </a:p>
          <a:p>
            <a:pPr marL="628650" lvl="1" indent="-171450">
              <a:buFont typeface="Courier New" panose="02070309020205020404" pitchFamily="49" charset="0"/>
              <a:buChar char="o"/>
            </a:pPr>
            <a:r>
              <a:rPr lang="en-US" dirty="0"/>
              <a:t>Elijah naps (He is exhausted! He ran about 20 miles from Mt. Carmel to Jezreel, outrunning Ahab’s chariot in I Kings 18:45-46, then heads south into Judah to Beersheba, then a day into the wilderness, and on to Mt. Horeb!) – Elijah needed rest.</a:t>
            </a:r>
          </a:p>
          <a:p>
            <a:pPr marL="628650" lvl="1" indent="-171450">
              <a:buFont typeface="Courier New" panose="02070309020205020404" pitchFamily="49" charset="0"/>
              <a:buChar char="o"/>
            </a:pPr>
            <a:r>
              <a:rPr lang="en-US" dirty="0"/>
              <a:t>Then the angel sends him in the strength of that food on a 40-day journey to Mt. Horeb (We could all use that energy food and drink!)</a:t>
            </a:r>
          </a:p>
          <a:p>
            <a:pPr marL="628650" lvl="1" indent="-171450">
              <a:buFont typeface="Courier New" panose="02070309020205020404" pitchFamily="49" charset="0"/>
              <a:buChar char="o"/>
            </a:pPr>
            <a:r>
              <a:rPr lang="en-US" dirty="0"/>
              <a:t>Sometimes you need some comfort food and a nap!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Psychologically: God listens</a:t>
            </a:r>
          </a:p>
          <a:p>
            <a:pPr marL="628650" lvl="1" indent="-171450">
              <a:buFont typeface="Courier New" panose="02070309020205020404" pitchFamily="49" charset="0"/>
              <a:buChar char="o"/>
            </a:pPr>
            <a:r>
              <a:rPr lang="en-US" dirty="0"/>
              <a:t>I Kings 19:9-14: God asked, “What are you doing here, Elijah?” He then listened to Elijah’s response. </a:t>
            </a:r>
          </a:p>
          <a:p>
            <a:pPr marL="628650" lvl="1" indent="-171450">
              <a:buFont typeface="Courier New" panose="02070309020205020404" pitchFamily="49" charset="0"/>
              <a:buChar char="o"/>
            </a:pPr>
            <a:r>
              <a:rPr lang="en-US" dirty="0"/>
              <a:t>Twice, in this passage, God asks Elijah why he is depressed, and twice Elijah answers with a mixture of truth and error:</a:t>
            </a:r>
          </a:p>
          <a:p>
            <a:pPr marL="1085850" lvl="2" indent="-171450">
              <a:buFont typeface="Wingdings" panose="05000000000000000000" pitchFamily="2" charset="2"/>
              <a:buChar char="ü"/>
            </a:pPr>
            <a:r>
              <a:rPr lang="en-US" dirty="0"/>
              <a:t>“I have been zealous for you” – True</a:t>
            </a:r>
          </a:p>
          <a:p>
            <a:pPr marL="1085850" lvl="2" indent="-171450">
              <a:buFont typeface="Wingdings" panose="05000000000000000000" pitchFamily="2" charset="2"/>
              <a:buChar char="ü"/>
            </a:pPr>
            <a:r>
              <a:rPr lang="en-US" dirty="0"/>
              <a:t>The Israelites rejected You” – True</a:t>
            </a:r>
          </a:p>
          <a:p>
            <a:pPr marL="1085850" lvl="2" indent="-171450">
              <a:buFont typeface="Wingdings" panose="05000000000000000000" pitchFamily="2" charset="2"/>
              <a:buChar char="ü"/>
            </a:pPr>
            <a:r>
              <a:rPr lang="en-US" dirty="0"/>
              <a:t>They have killed Your prophets” – True</a:t>
            </a:r>
          </a:p>
          <a:p>
            <a:pPr marL="1085850" lvl="2" indent="-171450">
              <a:buFont typeface="Wingdings" panose="05000000000000000000" pitchFamily="2" charset="2"/>
              <a:buChar char="ü"/>
            </a:pPr>
            <a:r>
              <a:rPr lang="en-US" dirty="0"/>
              <a:t>“I’m the only one left” – </a:t>
            </a:r>
            <a:r>
              <a:rPr lang="en-US" b="1" i="1" dirty="0"/>
              <a:t>False </a:t>
            </a:r>
            <a:r>
              <a:rPr lang="en-US" b="0" i="0" dirty="0"/>
              <a:t>(19:18)</a:t>
            </a:r>
            <a:endParaRPr lang="en-US" b="1" i="1" dirty="0"/>
          </a:p>
          <a:p>
            <a:pPr marL="628650" lvl="1" indent="-171450">
              <a:buFont typeface="Courier New" panose="02070309020205020404" pitchFamily="49" charset="0"/>
              <a:buChar char="o"/>
            </a:pPr>
            <a:r>
              <a:rPr lang="en-US" dirty="0"/>
              <a:t>Elijah may have felt ineffective as a prophet (“I am not better than my fathers” – 19:4): Ahab &amp; Jezebel were still ruling Israel.</a:t>
            </a:r>
          </a:p>
          <a:p>
            <a:pPr marL="1085850" lvl="2" indent="-171450">
              <a:buFont typeface="Wingdings" panose="05000000000000000000" pitchFamily="2" charset="2"/>
              <a:buChar char="ü"/>
            </a:pPr>
            <a:r>
              <a:rPr lang="en-US" dirty="0"/>
              <a:t>Rulers didn’t repent.</a:t>
            </a:r>
          </a:p>
          <a:p>
            <a:pPr marL="1085850" lvl="2" indent="-171450">
              <a:buFont typeface="Wingdings" panose="05000000000000000000" pitchFamily="2" charset="2"/>
              <a:buChar char="ü"/>
            </a:pPr>
            <a:r>
              <a:rPr lang="en-US" dirty="0"/>
              <a:t>People didn’t repent.</a:t>
            </a:r>
          </a:p>
          <a:p>
            <a:pPr marL="1085850" lvl="2" indent="-171450">
              <a:buFont typeface="Wingdings" panose="05000000000000000000" pitchFamily="2" charset="2"/>
              <a:buChar char="ü"/>
            </a:pPr>
            <a:r>
              <a:rPr lang="en-US" dirty="0"/>
              <a:t>No revolution, even after the people saw what God did on Mt. Carmel and they put the false prophets to death! </a:t>
            </a:r>
          </a:p>
          <a:p>
            <a:pPr marL="1085850" lvl="2" indent="-171450">
              <a:buFont typeface="Wingdings" panose="05000000000000000000" pitchFamily="2" charset="2"/>
              <a:buChar char="ü"/>
            </a:pPr>
            <a:r>
              <a:rPr lang="en-US" dirty="0"/>
              <a:t>Idolatry still rampant!</a:t>
            </a:r>
          </a:p>
          <a:p>
            <a:pPr marL="628650" lvl="1" indent="-171450">
              <a:buFont typeface="Courier New" panose="02070309020205020404" pitchFamily="49" charset="0"/>
              <a:buChar char="o"/>
            </a:pPr>
            <a:r>
              <a:rPr lang="en-US" dirty="0"/>
              <a:t>Elijah had pushed away his servant in 19:2 – what NOT to do when dealing with depression.</a:t>
            </a:r>
          </a:p>
          <a:p>
            <a:pPr marL="1085850" lvl="2" indent="-171450">
              <a:buFont typeface="Wingdings" panose="05000000000000000000" pitchFamily="2" charset="2"/>
              <a:buChar char="ü"/>
            </a:pPr>
            <a:r>
              <a:rPr lang="en-US" dirty="0"/>
              <a:t>He had forgotten about Obadiah and the hundred prophets he saved (I Kings 18:13)</a:t>
            </a:r>
          </a:p>
          <a:p>
            <a:pPr marL="1085850" lvl="2" indent="-171450">
              <a:buFont typeface="Wingdings" panose="05000000000000000000" pitchFamily="2" charset="2"/>
              <a:buChar char="ü"/>
            </a:pPr>
            <a:r>
              <a:rPr lang="en-US" dirty="0"/>
              <a:t>He had forgotten about his own servant (I Kings 19:2)</a:t>
            </a:r>
          </a:p>
          <a:p>
            <a:pPr marL="1085850" lvl="2" indent="-171450">
              <a:buFont typeface="Wingdings" panose="05000000000000000000" pitchFamily="2" charset="2"/>
              <a:buChar char="ü"/>
            </a:pPr>
            <a:r>
              <a:rPr lang="en-US" dirty="0"/>
              <a:t>He didn’t know about </a:t>
            </a:r>
            <a:r>
              <a:rPr lang="en-US" dirty="0" err="1"/>
              <a:t>Shaphat</a:t>
            </a:r>
            <a:r>
              <a:rPr lang="en-US" dirty="0"/>
              <a:t> and his wife, who had raised a godly son, Elisha, who would be a friend and successor to Elijah (I Kings 19:19-21; II Kings 2)</a:t>
            </a:r>
          </a:p>
          <a:p>
            <a:pPr marL="628650" lvl="1" indent="-171450">
              <a:buFont typeface="Courier New" panose="02070309020205020404" pitchFamily="49" charset="0"/>
              <a:buChar char="o"/>
            </a:pPr>
            <a:r>
              <a:rPr lang="en-US" dirty="0"/>
              <a:t>Here, in the cave on Mt. Horeb, God listens and is a friend to Elijah. He provides comfort.</a:t>
            </a:r>
          </a:p>
          <a:p>
            <a:pPr marL="628650" lvl="1" indent="-171450">
              <a:buFont typeface="Courier New" panose="02070309020205020404" pitchFamily="49" charset="0"/>
              <a:buChar char="o"/>
            </a:pPr>
            <a:r>
              <a:rPr lang="en-US" dirty="0"/>
              <a:t>When you are sorrowful, or depressed, it may help to talk it out, to express how you are feeling.</a:t>
            </a:r>
          </a:p>
          <a:p>
            <a:pPr marL="628650" lvl="1" indent="-171450">
              <a:buFont typeface="Courier New" panose="02070309020205020404" pitchFamily="49" charset="0"/>
              <a:buChar char="o"/>
            </a:pPr>
            <a:r>
              <a:rPr lang="en-US" dirty="0"/>
              <a:t>God’s comfort to Elijah is in contrast to when Moses and the Israelites were here at Mt. Sinai (Horeb):</a:t>
            </a:r>
          </a:p>
          <a:p>
            <a:pPr marL="1085850" lvl="2" indent="-171450">
              <a:buFont typeface="Wingdings" panose="05000000000000000000" pitchFamily="2" charset="2"/>
              <a:buChar char="ü"/>
            </a:pPr>
            <a:r>
              <a:rPr lang="en-US" dirty="0"/>
              <a:t>Exodus 19:14-25: God descended upon Mt. Sinai in thunder &amp; lightning, fire and earthquakes</a:t>
            </a:r>
          </a:p>
          <a:p>
            <a:pPr marL="1085850" lvl="2" indent="-171450">
              <a:buFont typeface="Wingdings" panose="05000000000000000000" pitchFamily="2" charset="2"/>
              <a:buChar char="ü"/>
            </a:pPr>
            <a:r>
              <a:rPr lang="en-US" dirty="0"/>
              <a:t>I Kings 19:11-13: God was not in the strong wind. God was not in the earthquake. God was not in the fire.</a:t>
            </a:r>
          </a:p>
          <a:p>
            <a:pPr lvl="2"/>
            <a:endParaRPr lang="en-US" dirty="0"/>
          </a:p>
          <a:p>
            <a:pPr marL="1085850" lvl="2" indent="-171450">
              <a:buFont typeface="Wingdings" panose="05000000000000000000" pitchFamily="2" charset="2"/>
              <a:buChar char="ü"/>
            </a:pPr>
            <a:r>
              <a:rPr lang="en-US" dirty="0"/>
              <a:t>After the gentle blowing, a voice asked Elijah what he was doing there.</a:t>
            </a:r>
          </a:p>
          <a:p>
            <a:pPr marL="1085850" lvl="2" indent="-171450">
              <a:buFont typeface="Wingdings" panose="05000000000000000000" pitchFamily="2" charset="2"/>
              <a:buChar char="ü"/>
            </a:pPr>
            <a:r>
              <a:rPr lang="en-US" dirty="0"/>
              <a:t>These are all frequent images of God’s presence: </a:t>
            </a:r>
            <a:r>
              <a:rPr lang="en-US" b="1" dirty="0"/>
              <a:t>Wind:</a:t>
            </a:r>
            <a:r>
              <a:rPr lang="en-US" dirty="0"/>
              <a:t> Job; Acts 2; </a:t>
            </a:r>
            <a:r>
              <a:rPr lang="en-US" b="1" dirty="0"/>
              <a:t>Fire:</a:t>
            </a:r>
            <a:r>
              <a:rPr lang="en-US" dirty="0"/>
              <a:t> Exodus 3; Acts 2; </a:t>
            </a:r>
            <a:r>
              <a:rPr lang="en-US" b="1" dirty="0"/>
              <a:t>Earthquake:</a:t>
            </a:r>
            <a:r>
              <a:rPr lang="en-US" dirty="0"/>
              <a:t> Exodus 19; Matthew 27:51-54</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God was not in those things that could destroy, but in the gentle blowing wind. God is the God of all comfort! – II Corinthians 1:3-4</a:t>
            </a:r>
          </a:p>
          <a:p>
            <a:pPr marL="1085850" lvl="2" indent="-171450">
              <a:buFont typeface="Wingdings" panose="05000000000000000000" pitchFamily="2" charset="2"/>
              <a:buChar char="ü"/>
            </a:pPr>
            <a:r>
              <a:rPr lang="en-US" dirty="0"/>
              <a:t>2Co 1:3  Blessed be the God and Father of our Lord Jesus Christ, the Father of mercies and God of all comfort, </a:t>
            </a:r>
          </a:p>
          <a:p>
            <a:pPr marL="1085850" lvl="2" indent="-171450">
              <a:buFont typeface="Wingdings" panose="05000000000000000000" pitchFamily="2" charset="2"/>
              <a:buChar char="ü"/>
            </a:pPr>
            <a:r>
              <a:rPr lang="en-US" dirty="0"/>
              <a:t>2Co 1:4  who comforts us in all our affliction so that we will be able to comfort those who are in any affliction with the comfort with which we ourselves are comforted by  God.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Spiritually: God gives him an assignment</a:t>
            </a:r>
          </a:p>
          <a:p>
            <a:pPr marL="628650" lvl="1" indent="-171450">
              <a:buFont typeface="Courier New" panose="02070309020205020404" pitchFamily="49" charset="0"/>
              <a:buChar char="o"/>
            </a:pPr>
            <a:r>
              <a:rPr lang="en-US" dirty="0"/>
              <a:t>I Kings 19:15-18: God reveals to Elijah His plan. God gives Elijah his next assignment!</a:t>
            </a:r>
          </a:p>
          <a:p>
            <a:pPr marL="628650" lvl="1" indent="-171450">
              <a:buFont typeface="Courier New" panose="02070309020205020404" pitchFamily="49" charset="0"/>
              <a:buChar char="o"/>
            </a:pPr>
            <a:r>
              <a:rPr lang="en-US" dirty="0"/>
              <a:t>God’s voice in our lives doesn’t always come in the ways we expect.</a:t>
            </a:r>
          </a:p>
          <a:p>
            <a:pPr marL="628650" lvl="1" indent="-171450">
              <a:buFont typeface="Courier New" panose="02070309020205020404" pitchFamily="49" charset="0"/>
              <a:buChar char="o"/>
            </a:pPr>
            <a:r>
              <a:rPr lang="en-US" dirty="0"/>
              <a:t>Here, God reveals He is working in the life of a pagan king to bring judgment on the house of Ahab and Jezebel (King </a:t>
            </a:r>
            <a:r>
              <a:rPr lang="en-US" dirty="0" err="1"/>
              <a:t>Hazael</a:t>
            </a:r>
            <a:r>
              <a:rPr lang="en-US" dirty="0"/>
              <a:t> of Syria, the Arameans – I Kings 22; II Kings 8:8-15, 28-29; 9:14-15)</a:t>
            </a:r>
          </a:p>
          <a:p>
            <a:pPr marL="628650" lvl="1" indent="-171450">
              <a:buFont typeface="Courier New" panose="02070309020205020404" pitchFamily="49" charset="0"/>
              <a:buChar char="o"/>
            </a:pPr>
            <a:r>
              <a:rPr lang="en-US" dirty="0"/>
              <a:t>He is working in the life of Jehu, who would be king over Israel and completely judge the house of Ahab – II Kings 9-10</a:t>
            </a:r>
          </a:p>
          <a:p>
            <a:pPr marL="628650" lvl="1" indent="-171450">
              <a:buFont typeface="Courier New" panose="02070309020205020404" pitchFamily="49" charset="0"/>
              <a:buChar char="o"/>
            </a:pPr>
            <a:r>
              <a:rPr lang="en-US" dirty="0"/>
              <a:t>He is to anoint his own replacement, Elisha, who would be twice as powerful, and who would confront the evils of the house of Ahab head on – I Kings 19:19-21</a:t>
            </a:r>
          </a:p>
          <a:p>
            <a:pPr marL="628650" lvl="1" indent="-171450">
              <a:buFont typeface="Courier New" panose="02070309020205020404" pitchFamily="49" charset="0"/>
              <a:buChar char="o"/>
            </a:pPr>
            <a:r>
              <a:rPr lang="en-US" dirty="0"/>
              <a:t>Elijah is not alone for God reveals there are 7,000 people who have not knelt to Baal or kissed his image!</a:t>
            </a:r>
          </a:p>
          <a:p>
            <a:pPr marL="628650" lvl="1" indent="-171450">
              <a:buFont typeface="Courier New" panose="02070309020205020404" pitchFamily="49" charset="0"/>
              <a:buChar char="o"/>
            </a:pPr>
            <a:r>
              <a:rPr lang="en-US" dirty="0"/>
              <a:t>How wrong Elijah was! Not alone: 7,000, and then comes Elisha (perhaps the friend Elijah desperately needed), and ultimately Jesus, Who promises in Hebrews 13:5-6…</a:t>
            </a:r>
          </a:p>
          <a:p>
            <a:pPr marL="1085850" lvl="2" indent="-171450">
              <a:buFont typeface="Wingdings" panose="05000000000000000000" pitchFamily="2" charset="2"/>
              <a:buChar char="ü"/>
            </a:pPr>
            <a:r>
              <a:rPr lang="en-US" dirty="0"/>
              <a:t>Heb 13:5  Make sure that your character is free from the love of money, being content with what you have; for He Himself has said, "I WILL NEVER DESERT YOU, NOR WILL I EVER FORSAKE YOU," </a:t>
            </a:r>
          </a:p>
          <a:p>
            <a:pPr marL="1085850" lvl="2" indent="-171450">
              <a:buFont typeface="Wingdings" panose="05000000000000000000" pitchFamily="2" charset="2"/>
              <a:buChar char="ü"/>
            </a:pPr>
            <a:r>
              <a:rPr lang="en-US" dirty="0"/>
              <a:t>Heb 13:6  so that we confidently say, "THE LORD IS MY HELPER, I WILL NOT BE AFRAID. WHAT WILL MAN DO TO ME?"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often, we put God in a box and expect a certain outcome, and when it doesn’t happen we become despondent!</a:t>
            </a:r>
          </a:p>
          <a:p>
            <a:pPr marL="171450" indent="-171450">
              <a:buFont typeface="Arial" panose="020B0604020202020204" pitchFamily="34" charset="0"/>
              <a:buChar char="•"/>
            </a:pPr>
            <a:r>
              <a:rPr lang="en-US" dirty="0"/>
              <a:t>Trust in God!</a:t>
            </a:r>
          </a:p>
          <a:p>
            <a:pPr marL="171450" indent="-171450">
              <a:buFont typeface="Arial" panose="020B0604020202020204" pitchFamily="34" charset="0"/>
              <a:buChar char="•"/>
            </a:pPr>
            <a:r>
              <a:rPr lang="en-US" dirty="0"/>
              <a:t>He sees the big picture!</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8546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Alone! In A Cave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 In A Cave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656AEA4F-14C9-4C54-A092-BE7F1A10E629}" type="slidenum">
              <a:rPr lang="en-US" smtClean="0"/>
              <a:pPr>
                <a:defRPr/>
              </a:pPr>
              <a:t>‹#›</a:t>
            </a:fld>
            <a:endParaRPr lang="en-US" dirty="0"/>
          </a:p>
        </p:txBody>
      </p:sp>
    </p:spTree>
    <p:extLst>
      <p:ext uri="{BB962C8B-B14F-4D97-AF65-F5344CB8AC3E}">
        <p14:creationId xmlns:p14="http://schemas.microsoft.com/office/powerpoint/2010/main" val="377541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BC787F06-3929-4CBD-8876-912264E9A0F3}" type="slidenum">
              <a:rPr lang="en-US" smtClean="0"/>
              <a:pPr>
                <a:defRPr/>
              </a:pPr>
              <a:t>‹#›</a:t>
            </a:fld>
            <a:endParaRPr lang="en-US" dirty="0"/>
          </a:p>
        </p:txBody>
      </p:sp>
    </p:spTree>
    <p:extLst>
      <p:ext uri="{BB962C8B-B14F-4D97-AF65-F5344CB8AC3E}">
        <p14:creationId xmlns:p14="http://schemas.microsoft.com/office/powerpoint/2010/main" val="235238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F7517473-5EFA-4FAE-9DF4-44D5224037AC}" type="slidenum">
              <a:rPr lang="en-US" smtClean="0"/>
              <a:pPr>
                <a:defRPr/>
              </a:pPr>
              <a:t>‹#›</a:t>
            </a:fld>
            <a:endParaRPr lang="en-US" dirty="0"/>
          </a:p>
        </p:txBody>
      </p:sp>
    </p:spTree>
    <p:extLst>
      <p:ext uri="{BB962C8B-B14F-4D97-AF65-F5344CB8AC3E}">
        <p14:creationId xmlns:p14="http://schemas.microsoft.com/office/powerpoint/2010/main" val="221008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CBD56F4A-7347-4AA0-99D8-A67677C25805}" type="slidenum">
              <a:rPr lang="en-US" smtClean="0"/>
              <a:pPr>
                <a:defRPr/>
              </a:pPr>
              <a:t>‹#›</a:t>
            </a:fld>
            <a:endParaRPr lang="en-US" dirty="0"/>
          </a:p>
        </p:txBody>
      </p:sp>
    </p:spTree>
    <p:extLst>
      <p:ext uri="{BB962C8B-B14F-4D97-AF65-F5344CB8AC3E}">
        <p14:creationId xmlns:p14="http://schemas.microsoft.com/office/powerpoint/2010/main" val="400580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 In A Cave</a:t>
            </a:r>
            <a:endParaRPr lang="en-US" dirty="0"/>
          </a:p>
        </p:txBody>
      </p:sp>
      <p:sp>
        <p:nvSpPr>
          <p:cNvPr id="9" name="Slide Number Placeholder 8"/>
          <p:cNvSpPr>
            <a:spLocks noGrp="1"/>
          </p:cNvSpPr>
          <p:nvPr>
            <p:ph type="sldNum" sz="quarter" idx="12"/>
          </p:nvPr>
        </p:nvSpPr>
        <p:spPr/>
        <p:txBody>
          <a:bodyPr/>
          <a:lstStyle/>
          <a:p>
            <a:pPr>
              <a:defRPr/>
            </a:pPr>
            <a:fld id="{0BE87F42-820C-4D32-9B02-4F34C43DC7E1}" type="slidenum">
              <a:rPr lang="en-US" smtClean="0"/>
              <a:pPr>
                <a:defRPr/>
              </a:pPr>
              <a:t>‹#›</a:t>
            </a:fld>
            <a:endParaRPr lang="en-US" dirty="0"/>
          </a:p>
        </p:txBody>
      </p:sp>
    </p:spTree>
    <p:extLst>
      <p:ext uri="{BB962C8B-B14F-4D97-AF65-F5344CB8AC3E}">
        <p14:creationId xmlns:p14="http://schemas.microsoft.com/office/powerpoint/2010/main" val="107191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909EE2FA-F117-4D85-947C-D9869AF16905}" type="slidenum">
              <a:rPr lang="en-US" smtClean="0"/>
              <a:pPr>
                <a:defRPr/>
              </a:pPr>
              <a:t>‹#›</a:t>
            </a:fld>
            <a:endParaRPr lang="en-US" dirty="0"/>
          </a:p>
        </p:txBody>
      </p:sp>
    </p:spTree>
    <p:extLst>
      <p:ext uri="{BB962C8B-B14F-4D97-AF65-F5344CB8AC3E}">
        <p14:creationId xmlns:p14="http://schemas.microsoft.com/office/powerpoint/2010/main" val="1686685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 In A Cave</a:t>
            </a:r>
            <a:endParaRPr lang="en-US" dirty="0"/>
          </a:p>
        </p:txBody>
      </p:sp>
      <p:sp>
        <p:nvSpPr>
          <p:cNvPr id="4" name="Slide Number Placeholder 3"/>
          <p:cNvSpPr>
            <a:spLocks noGrp="1"/>
          </p:cNvSpPr>
          <p:nvPr>
            <p:ph type="sldNum" sz="quarter" idx="12"/>
          </p:nvPr>
        </p:nvSpPr>
        <p:spPr/>
        <p:txBody>
          <a:bodyPr/>
          <a:lstStyle/>
          <a:p>
            <a:pPr>
              <a:defRPr/>
            </a:pPr>
            <a:fld id="{F046D862-EA40-476B-829D-6BE0CBF966A7}" type="slidenum">
              <a:rPr lang="en-US" smtClean="0"/>
              <a:pPr>
                <a:defRPr/>
              </a:pPr>
              <a:t>‹#›</a:t>
            </a:fld>
            <a:endParaRPr lang="en-US" dirty="0"/>
          </a:p>
        </p:txBody>
      </p:sp>
    </p:spTree>
    <p:extLst>
      <p:ext uri="{BB962C8B-B14F-4D97-AF65-F5344CB8AC3E}">
        <p14:creationId xmlns:p14="http://schemas.microsoft.com/office/powerpoint/2010/main" val="284546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B25F2953-CCE4-4D40-A7F9-B0EC56D78B3D}" type="slidenum">
              <a:rPr lang="en-US" smtClean="0"/>
              <a:pPr>
                <a:defRPr/>
              </a:pPr>
              <a:t>‹#›</a:t>
            </a:fld>
            <a:endParaRPr lang="en-US" dirty="0"/>
          </a:p>
        </p:txBody>
      </p:sp>
    </p:spTree>
    <p:extLst>
      <p:ext uri="{BB962C8B-B14F-4D97-AF65-F5344CB8AC3E}">
        <p14:creationId xmlns:p14="http://schemas.microsoft.com/office/powerpoint/2010/main" val="3287171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5D1A426B-6657-4803-8689-6D5A3F16E6A8}" type="slidenum">
              <a:rPr lang="en-US" smtClean="0"/>
              <a:pPr>
                <a:defRPr/>
              </a:pPr>
              <a:t>‹#›</a:t>
            </a:fld>
            <a:endParaRPr lang="en-US" dirty="0"/>
          </a:p>
        </p:txBody>
      </p:sp>
    </p:spTree>
    <p:extLst>
      <p:ext uri="{BB962C8B-B14F-4D97-AF65-F5344CB8AC3E}">
        <p14:creationId xmlns:p14="http://schemas.microsoft.com/office/powerpoint/2010/main" val="321163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0380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2972265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6851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5447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221861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 In A Cave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445932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578BCD4A-0520-48C2-B7D5-EAB61685DB69}" type="slidenum">
              <a:rPr lang="en-US" smtClean="0"/>
              <a:pPr>
                <a:defRPr/>
              </a:pPr>
              <a:t>‹#›</a:t>
            </a:fld>
            <a:endParaRPr lang="en-US" dirty="0"/>
          </a:p>
        </p:txBody>
      </p:sp>
    </p:spTree>
    <p:extLst>
      <p:ext uri="{BB962C8B-B14F-4D97-AF65-F5344CB8AC3E}">
        <p14:creationId xmlns:p14="http://schemas.microsoft.com/office/powerpoint/2010/main" val="130352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 In A Cave</a:t>
            </a:r>
            <a:endParaRPr lang="en-US" dirty="0"/>
          </a:p>
        </p:txBody>
      </p:sp>
      <p:sp>
        <p:nvSpPr>
          <p:cNvPr id="6" name="Slide Number Placeholder 5"/>
          <p:cNvSpPr>
            <a:spLocks noGrp="1"/>
          </p:cNvSpPr>
          <p:nvPr>
            <p:ph type="sldNum" sz="quarter" idx="12"/>
          </p:nvPr>
        </p:nvSpPr>
        <p:spPr/>
        <p:txBody>
          <a:bodyPr/>
          <a:lstStyle/>
          <a:p>
            <a:pPr>
              <a:defRPr/>
            </a:pPr>
            <a:fld id="{E637FFC7-915C-4496-8BF2-30E3B0218994}" type="slidenum">
              <a:rPr lang="en-US" smtClean="0"/>
              <a:pPr>
                <a:defRPr/>
              </a:pPr>
              <a:t>‹#›</a:t>
            </a:fld>
            <a:endParaRPr lang="en-US" dirty="0"/>
          </a:p>
        </p:txBody>
      </p:sp>
    </p:spTree>
    <p:extLst>
      <p:ext uri="{BB962C8B-B14F-4D97-AF65-F5344CB8AC3E}">
        <p14:creationId xmlns:p14="http://schemas.microsoft.com/office/powerpoint/2010/main" val="297187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dirty="0"/>
          </a:p>
        </p:txBody>
      </p:sp>
      <p:sp>
        <p:nvSpPr>
          <p:cNvPr id="5" name="Footer Placeholder 4"/>
          <p:cNvSpPr>
            <a:spLocks noGrp="1"/>
          </p:cNvSpPr>
          <p:nvPr>
            <p:ph type="ftr" sz="quarter" idx="11"/>
          </p:nvPr>
        </p:nvSpPr>
        <p:spPr>
          <a:xfrm>
            <a:off x="914400" y="4323846"/>
            <a:ext cx="4880610"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6029208"/>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 In A Cave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6365376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52556226"/>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35252454"/>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Alone! In A Cave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50776317"/>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544331427"/>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Alone! In A Cave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30524736"/>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75088124"/>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96323637"/>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 In A Cave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062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 In A Cave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0665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9438"/>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551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8884"/>
            <a:ext cx="4830656" cy="365125"/>
          </a:xfrm>
        </p:spPr>
        <p:txBody>
          <a:bodyPr/>
          <a:lstStyle/>
          <a:p>
            <a:r>
              <a:rPr lang="en-US"/>
              <a:t>Alone! In A Cave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6607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07411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 In A Cave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841815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 In A Cave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17135733"/>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 In A Cave</a:t>
            </a:r>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39976070"/>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Alone! In A Cave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 In A Cave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 In A Cave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Alone! In A Cave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Alone! In A Cave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Alone! In A Cave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AA2514F-5BB3-4393-A3B7-D909F2DAF3BF}" type="slidenum">
              <a:rPr lang="en-US" smtClean="0"/>
              <a:pPr>
                <a:defRPr/>
              </a:pPr>
              <a:t>‹#›</a:t>
            </a:fld>
            <a:endParaRPr lang="en-US" dirty="0"/>
          </a:p>
        </p:txBody>
      </p:sp>
    </p:spTree>
    <p:extLst>
      <p:ext uri="{BB962C8B-B14F-4D97-AF65-F5344CB8AC3E}">
        <p14:creationId xmlns:p14="http://schemas.microsoft.com/office/powerpoint/2010/main" val="1188660100"/>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Alone! In A Cave</a:t>
            </a:r>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826836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6401" r="6401"/>
          <a:stretch/>
        </p:blipFill>
        <p:spPr>
          <a:xfrm>
            <a:off x="20" y="-152400"/>
            <a:ext cx="9143980" cy="7086600"/>
          </a:xfrm>
          <a:prstGeom prst="rect">
            <a:avLst/>
          </a:prstGeom>
          <a:noFill/>
        </p:spPr>
      </p:pic>
      <p:sp>
        <p:nvSpPr>
          <p:cNvPr id="2050" name="Rectangle 2"/>
          <p:cNvSpPr>
            <a:spLocks noGrp="1" noChangeArrowheads="1"/>
          </p:cNvSpPr>
          <p:nvPr>
            <p:ph type="title"/>
          </p:nvPr>
        </p:nvSpPr>
        <p:spPr>
          <a:xfrm>
            <a:off x="0" y="405101"/>
            <a:ext cx="9143960" cy="3304598"/>
          </a:xfrm>
        </p:spPr>
        <p:txBody>
          <a:bodyPr anchor="t">
            <a:noAutofit/>
          </a:bodyPr>
          <a:lstStyle/>
          <a:p>
            <a:pPr marL="182880" algn="ctr">
              <a:buClr>
                <a:schemeClr val="accent6">
                  <a:lumMod val="75000"/>
                </a:schemeClr>
              </a:buClr>
              <a:defRPr/>
            </a:pPr>
            <a:r>
              <a:rPr lang="en-US" sz="11500" dirty="0">
                <a:ln>
                  <a:solidFill>
                    <a:sysClr val="windowText" lastClr="000000"/>
                  </a:solidFill>
                </a:ln>
                <a:solidFill>
                  <a:schemeClr val="tx1"/>
                </a:solidFill>
              </a:rPr>
              <a:t>Alone!</a:t>
            </a:r>
            <a:br>
              <a:rPr lang="en-US" sz="11500" dirty="0">
                <a:ln>
                  <a:solidFill>
                    <a:sysClr val="windowText" lastClr="000000"/>
                  </a:solidFill>
                </a:ln>
                <a:solidFill>
                  <a:schemeClr val="tx1"/>
                </a:solidFill>
              </a:rPr>
            </a:br>
            <a:r>
              <a:rPr lang="en-US" sz="8000" dirty="0">
                <a:ln>
                  <a:solidFill>
                    <a:sysClr val="windowText" lastClr="000000"/>
                  </a:solidFill>
                </a:ln>
                <a:solidFill>
                  <a:schemeClr val="tx1"/>
                </a:solidFill>
              </a:rPr>
              <a:t>In A Cave</a:t>
            </a:r>
            <a:endParaRPr lang="en-US" sz="11500" dirty="0">
              <a:ln>
                <a:solidFill>
                  <a:sysClr val="windowText" lastClr="000000"/>
                </a:solidFill>
              </a:ln>
              <a:solidFill>
                <a:schemeClr val="tx1"/>
              </a:solidFill>
            </a:endParaRPr>
          </a:p>
        </p:txBody>
      </p:sp>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838200" y="4800600"/>
            <a:ext cx="7467600" cy="1254368"/>
          </a:xfrm>
          <a:prstGeom prst="rect">
            <a:avLst/>
          </a:prstGeom>
        </p:spPr>
        <p:txBody>
          <a:bodyPr vert="horz" lIns="45720" tIns="0" rIns="45720" bIns="0" rtlCol="0" anchor="b">
            <a:normAutofit fontScale="62500" lnSpcReduction="2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5200" b="1" i="0" u="none" strike="noStrike" kern="1200" cap="none" spc="0" normalizeH="0" baseline="0" noProof="0" dirty="0">
                <a:ln>
                  <a:solidFill>
                    <a:sysClr val="windowText" lastClr="000000"/>
                  </a:solidFill>
                </a:ln>
                <a:effectLst/>
                <a:uLnTx/>
                <a:uFillTx/>
                <a:latin typeface="Tahoma"/>
                <a:ea typeface="+mn-ea"/>
                <a:cs typeface="+mn-cs"/>
              </a:rPr>
              <a:t>Text:</a:t>
            </a:r>
            <a:r>
              <a:rPr kumimoji="0" lang="en-US" sz="4000" b="1" i="0" u="none" strike="noStrike" kern="1200" cap="none" spc="0" normalizeH="0" baseline="0" noProof="0" dirty="0">
                <a:ln>
                  <a:solidFill>
                    <a:sysClr val="windowText" lastClr="000000"/>
                  </a:solidFill>
                </a:ln>
                <a:effectLst/>
                <a:uLnTx/>
                <a:uFillTx/>
                <a:latin typeface="Tahoma"/>
                <a:ea typeface="+mn-ea"/>
                <a:cs typeface="+mn-cs"/>
              </a:rPr>
              <a:t> </a:t>
            </a:r>
          </a:p>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8600" b="1" i="0" u="none" strike="noStrike" kern="1200" cap="none" spc="0" normalizeH="0" baseline="0" noProof="0" dirty="0">
                <a:ln>
                  <a:solidFill>
                    <a:sysClr val="windowText" lastClr="000000"/>
                  </a:solidFill>
                </a:ln>
                <a:effectLst/>
                <a:uLnTx/>
                <a:uFillTx/>
                <a:latin typeface="Tahoma"/>
                <a:ea typeface="+mn-ea"/>
                <a:cs typeface="+mn-cs"/>
              </a:rPr>
              <a:t>I Kings 19</a:t>
            </a:r>
          </a:p>
        </p:txBody>
      </p:sp>
      <p:sp>
        <p:nvSpPr>
          <p:cNvPr id="5" name="TextBox 4">
            <a:extLst>
              <a:ext uri="{FF2B5EF4-FFF2-40B4-BE49-F238E27FC236}">
                <a16:creationId xmlns:a16="http://schemas.microsoft.com/office/drawing/2014/main" id="{17E69F4D-F9B0-4CEF-A082-CFD9C12182C9}"/>
              </a:ext>
            </a:extLst>
          </p:cNvPr>
          <p:cNvSpPr txBox="1"/>
          <p:nvPr/>
        </p:nvSpPr>
        <p:spPr>
          <a:xfrm>
            <a:off x="-228600" y="5901077"/>
            <a:ext cx="2659444" cy="1103644"/>
          </a:xfrm>
          <a:prstGeom prst="rect">
            <a:avLst/>
          </a:prstGeom>
        </p:spPr>
        <p:txBody>
          <a:bodyPr vert="horz" lIns="91440" tIns="45720" rIns="91440" bIns="45720" rtlCol="0">
            <a:normAutofit fontScale="40000" lnSpcReduction="20000"/>
            <a:scene3d>
              <a:camera prst="isometricOffAxis1Right"/>
              <a:lightRig rig="threePt" dir="t"/>
            </a:scene3d>
            <a:sp3d extrusionH="57150">
              <a:bevelT w="38100" h="38100" prst="slope"/>
            </a:sp3d>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Standing Fearless</a:t>
            </a: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4900" b="1" dirty="0">
                <a:ln>
                  <a:solidFill>
                    <a:schemeClr val="accent1"/>
                  </a:solidFill>
                </a:ln>
                <a:solidFill>
                  <a:prstClr val="white"/>
                </a:solidFill>
                <a:latin typeface="Tahoma"/>
              </a:rPr>
              <a:t>In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Fearful Times</a:t>
            </a:r>
            <a:endParaRPr kumimoji="0" lang="en-US" sz="4000" b="1" i="0" u="none" strike="noStrike" kern="1200" cap="none" spc="0" normalizeH="0" baseline="0" noProof="0" dirty="0">
              <a:ln>
                <a:solidFill>
                  <a:schemeClr val="accent1"/>
                </a:solidFill>
              </a:ln>
              <a:solidFill>
                <a:prstClr val="white"/>
              </a:solidFill>
              <a:effectLst/>
              <a:uLnTx/>
              <a:uFillTx/>
              <a:latin typeface="Tahoma"/>
            </a:endParaRPr>
          </a:p>
        </p:txBody>
      </p:sp>
    </p:spTree>
    <p:extLst>
      <p:ext uri="{BB962C8B-B14F-4D97-AF65-F5344CB8AC3E}">
        <p14:creationId xmlns:p14="http://schemas.microsoft.com/office/powerpoint/2010/main" val="411637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FC5039D1-8DC2-4B86-A4B1-97BC956F67C4}"/>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1087" b="1087"/>
          <a:stretch/>
        </p:blipFill>
        <p:spPr>
          <a:xfrm>
            <a:off x="6719" y="-6305"/>
            <a:ext cx="9143980" cy="6857990"/>
          </a:xfrm>
          <a:prstGeom prst="rect">
            <a:avLst/>
          </a:prstGeom>
          <a:noFill/>
        </p:spPr>
      </p:pic>
      <p:sp>
        <p:nvSpPr>
          <p:cNvPr id="141314" name="Rectangle 2"/>
          <p:cNvSpPr>
            <a:spLocks noGrp="1" noRot="1" noChangeArrowheads="1"/>
          </p:cNvSpPr>
          <p:nvPr>
            <p:ph type="title"/>
          </p:nvPr>
        </p:nvSpPr>
        <p:spPr>
          <a:xfrm>
            <a:off x="2" y="14236"/>
            <a:ext cx="3517898" cy="2805164"/>
          </a:xfrm>
        </p:spPr>
        <p:txBody>
          <a:bodyPr vert="horz" lIns="91440" tIns="45720" rIns="91440" bIns="45720" rtlCol="0" anchor="ctr">
            <a:normAutofit fontScale="90000"/>
          </a:bodyPr>
          <a:lstStyle/>
          <a:p>
            <a:pPr>
              <a:defRPr/>
            </a:pPr>
            <a:r>
              <a:rPr lang="en-US" sz="4400" b="1" u="sng" dirty="0">
                <a:ln w="19050">
                  <a:solidFill>
                    <a:schemeClr val="bg1">
                      <a:alpha val="10000"/>
                    </a:schemeClr>
                  </a:solidFill>
                </a:ln>
                <a:solidFill>
                  <a:srgbClr val="66FFFF"/>
                </a:solidFill>
                <a:cs typeface="Times New Roman" pitchFamily="18" charset="0"/>
              </a:rPr>
              <a:t>Conclusion</a:t>
            </a:r>
            <a:br>
              <a:rPr lang="en-US" b="1" u="sng" dirty="0">
                <a:ln w="19050">
                  <a:solidFill>
                    <a:schemeClr val="bg1">
                      <a:alpha val="10000"/>
                    </a:schemeClr>
                  </a:solidFill>
                </a:ln>
                <a:solidFill>
                  <a:srgbClr val="66FFFF"/>
                </a:solidFill>
                <a:cs typeface="Times New Roman" pitchFamily="18" charset="0"/>
              </a:rPr>
            </a:br>
            <a:br>
              <a:rPr lang="en-US" b="1" u="sng" dirty="0">
                <a:ln w="19050">
                  <a:solidFill>
                    <a:schemeClr val="bg1">
                      <a:alpha val="10000"/>
                    </a:schemeClr>
                  </a:solidFill>
                </a:ln>
                <a:solidFill>
                  <a:srgbClr val="66FFFF"/>
                </a:solidFill>
                <a:cs typeface="Times New Roman" pitchFamily="18" charset="0"/>
              </a:rPr>
            </a:br>
            <a:r>
              <a:rPr lang="en-US" b="1" i="1" dirty="0">
                <a:ln w="19050">
                  <a:solidFill>
                    <a:schemeClr val="bg1">
                      <a:alpha val="10000"/>
                    </a:schemeClr>
                  </a:solidFill>
                </a:ln>
                <a:solidFill>
                  <a:srgbClr val="66FFFF"/>
                </a:solidFill>
                <a:cs typeface="Times New Roman" pitchFamily="18" charset="0"/>
              </a:rPr>
              <a:t>When saints today face 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64307"/>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0000FF"/>
              </a:buClr>
              <a:buSzPct val="70000"/>
              <a:buFontTx/>
              <a:buNone/>
              <a:tabLst/>
              <a:defRPr/>
            </a:pPr>
            <a:r>
              <a:rPr kumimoji="0" lang="en-US" sz="32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“What are you doing here?” </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8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Solution to our Fears: </a:t>
            </a:r>
            <a:r>
              <a:rPr kumimoji="0" lang="en-US" sz="28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God</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Turn to the God of all comfort </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II Corinthians 1:3-4</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Get back to work!</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Galatians 6:9 </a:t>
            </a:r>
            <a:r>
              <a:rPr kumimoji="0" lang="en-US" sz="2400" b="1" i="1"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Cor. 15:58)</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II Thessalonians 3:13</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Look to Jesus as example</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Hebrews 12:1-3</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You are not alone</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Hebrews 13:5-6</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Peter 5:8-9</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2833634"/>
            <a:ext cx="3517898" cy="3659241"/>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p:txBody>
      </p:sp>
    </p:spTree>
    <p:extLst>
      <p:ext uri="{BB962C8B-B14F-4D97-AF65-F5344CB8AC3E}">
        <p14:creationId xmlns:p14="http://schemas.microsoft.com/office/powerpoint/2010/main" val="10654845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wipe(left)">
                                      <p:cBhvr>
                                        <p:cTn id="33" dur="500"/>
                                        <p:tgtEl>
                                          <p:spTgt spid="1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wipe(left)">
                                      <p:cBhvr>
                                        <p:cTn id="38" dur="500"/>
                                        <p:tgtEl>
                                          <p:spTgt spid="10">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wipe(left)">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wipe(left)">
                                      <p:cBhvr>
                                        <p:cTn id="47" dur="500"/>
                                        <p:tgtEl>
                                          <p:spTgt spid="10">
                                            <p:txEl>
                                              <p:pRg st="9" end="9"/>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wipe(left)">
                                      <p:cBhvr>
                                        <p:cTn id="51" dur="500"/>
                                        <p:tgtEl>
                                          <p:spTgt spid="10">
                                            <p:txEl>
                                              <p:pRg st="10" end="10"/>
                                            </p:txEl>
                                          </p:spTgt>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Effect transition="in" filter="wipe(left)">
                                      <p:cBhvr>
                                        <p:cTn id="5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FC5039D1-8DC2-4B86-A4B1-97BC956F67C4}"/>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1087" b="1087"/>
          <a:stretch/>
        </p:blipFill>
        <p:spPr>
          <a:xfrm>
            <a:off x="6719" y="-6305"/>
            <a:ext cx="9143980" cy="6857990"/>
          </a:xfrm>
          <a:prstGeom prst="rect">
            <a:avLst/>
          </a:prstGeom>
          <a:noFill/>
        </p:spPr>
      </p:pic>
      <p:sp>
        <p:nvSpPr>
          <p:cNvPr id="141314" name="Rectangle 2"/>
          <p:cNvSpPr>
            <a:spLocks noGrp="1" noRot="1" noChangeArrowheads="1"/>
          </p:cNvSpPr>
          <p:nvPr>
            <p:ph type="title"/>
          </p:nvPr>
        </p:nvSpPr>
        <p:spPr>
          <a:xfrm>
            <a:off x="2" y="14236"/>
            <a:ext cx="3517898" cy="2805164"/>
          </a:xfrm>
        </p:spPr>
        <p:txBody>
          <a:bodyPr vert="horz" lIns="91440" tIns="45720" rIns="91440" bIns="45720" rtlCol="0" anchor="ctr">
            <a:normAutofit fontScale="90000"/>
          </a:bodyPr>
          <a:lstStyle/>
          <a:p>
            <a:pPr>
              <a:defRPr/>
            </a:pPr>
            <a:r>
              <a:rPr lang="en-US" sz="4400" b="1" u="sng" dirty="0">
                <a:ln w="19050">
                  <a:solidFill>
                    <a:schemeClr val="bg1">
                      <a:alpha val="10000"/>
                    </a:schemeClr>
                  </a:solidFill>
                </a:ln>
                <a:solidFill>
                  <a:srgbClr val="66FFFF"/>
                </a:solidFill>
                <a:cs typeface="Times New Roman" pitchFamily="18" charset="0"/>
              </a:rPr>
              <a:t>Conclusion</a:t>
            </a:r>
            <a:br>
              <a:rPr lang="en-US" b="1" u="sng" dirty="0">
                <a:ln w="19050">
                  <a:solidFill>
                    <a:schemeClr val="bg1">
                      <a:alpha val="10000"/>
                    </a:schemeClr>
                  </a:solidFill>
                </a:ln>
                <a:solidFill>
                  <a:srgbClr val="66FFFF"/>
                </a:solidFill>
                <a:cs typeface="Times New Roman" pitchFamily="18" charset="0"/>
              </a:rPr>
            </a:br>
            <a:br>
              <a:rPr lang="en-US" b="1" u="sng" dirty="0">
                <a:ln w="19050">
                  <a:solidFill>
                    <a:schemeClr val="bg1">
                      <a:alpha val="10000"/>
                    </a:schemeClr>
                  </a:solidFill>
                </a:ln>
                <a:solidFill>
                  <a:srgbClr val="66FFFF"/>
                </a:solidFill>
                <a:cs typeface="Times New Roman" pitchFamily="18" charset="0"/>
              </a:rPr>
            </a:br>
            <a:r>
              <a:rPr lang="en-US" b="1" i="1" dirty="0">
                <a:ln w="19050">
                  <a:solidFill>
                    <a:schemeClr val="bg1">
                      <a:alpha val="10000"/>
                    </a:schemeClr>
                  </a:solidFill>
                </a:ln>
                <a:solidFill>
                  <a:srgbClr val="66FFFF"/>
                </a:solidFill>
                <a:cs typeface="Times New Roman" pitchFamily="18" charset="0"/>
              </a:rPr>
              <a:t>When saints today face 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64307"/>
          </a:xfrm>
          <a:prstGeom prst="rect">
            <a:avLst/>
          </a:prstGeom>
        </p:spPr>
        <p:txBody>
          <a:bodyPr vert="horz" lIns="91440" tIns="45720" rIns="91440" bIns="45720" rtlCol="0" anchor="ctr">
            <a:normAutofit/>
          </a:bodyPr>
          <a:lstStyle/>
          <a:p>
            <a:pPr lvl="0" algn="ctr" defTabSz="457200">
              <a:lnSpc>
                <a:spcPct val="90000"/>
              </a:lnSpc>
              <a:spcBef>
                <a:spcPct val="20000"/>
              </a:spcBef>
              <a:spcAft>
                <a:spcPts val="600"/>
              </a:spcAft>
              <a:buClr>
                <a:srgbClr val="0000FF"/>
              </a:buClr>
              <a:buSzPct val="70000"/>
              <a:defRPr/>
            </a:pPr>
            <a:r>
              <a:rPr lang="en-US" sz="32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“What are you doing here?” </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8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The Solution to our Fears: </a:t>
            </a:r>
            <a:r>
              <a:rPr lang="en-US" sz="28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God</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Turn to the God of all comfort </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II Corinthians 1:3-4</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Get back to work!</a:t>
            </a:r>
          </a:p>
          <a:p>
            <a:pPr marL="914400" lvl="1"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Galatians 6:9 </a:t>
            </a:r>
            <a:r>
              <a:rPr lang="en-US" sz="2400" b="1" i="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 Cor. 15:58)</a:t>
            </a:r>
          </a:p>
          <a:p>
            <a:pPr marL="914400" lvl="1"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II Thessalonians 3:13</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Look to Jesus as example</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Hebrews 12:1-3</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400" b="1" dirty="0">
                <a:ln>
                  <a:solidFill>
                    <a:prstClr val="black">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You are not alone</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Hebrews 13:5-6</a:t>
            </a:r>
          </a:p>
          <a:p>
            <a:pPr marL="914400" lvl="1" indent="-457200" defTabSz="457200">
              <a:lnSpc>
                <a:spcPct val="90000"/>
              </a:lnSpc>
              <a:spcBef>
                <a:spcPct val="20000"/>
              </a:spcBef>
              <a:spcAft>
                <a:spcPts val="600"/>
              </a:spcAft>
              <a:buClr>
                <a:srgbClr val="66FFFF"/>
              </a:buClr>
              <a:buSzPct val="70000"/>
              <a:buFont typeface="Wingdings" panose="05000000000000000000" pitchFamily="2" charset="2"/>
              <a:buChar char="ü"/>
              <a:defRPr/>
            </a:pPr>
            <a:r>
              <a:rPr lang="en-US" sz="2400" b="1" dirty="0">
                <a:ln>
                  <a:solidFill>
                    <a:prstClr val="black">
                      <a:alpha val="10000"/>
                    </a:prstClr>
                  </a:solidFill>
                </a:ln>
                <a:effectLst>
                  <a:outerShdw blurRad="9525" dist="25400" dir="14640000" algn="tl" rotWithShape="0">
                    <a:prstClr val="black">
                      <a:alpha val="30000"/>
                    </a:prstClr>
                  </a:outerShdw>
                </a:effectLst>
                <a:latin typeface="Tahoma"/>
                <a:cs typeface="Times New Roman" pitchFamily="18" charset="0"/>
              </a:rPr>
              <a:t>I Peter 5:8-9</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2833634"/>
            <a:ext cx="3517898" cy="3659241"/>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p:txBody>
      </p:sp>
    </p:spTree>
    <p:extLst>
      <p:ext uri="{BB962C8B-B14F-4D97-AF65-F5344CB8AC3E}">
        <p14:creationId xmlns:p14="http://schemas.microsoft.com/office/powerpoint/2010/main" val="233439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wipe(left)">
                                      <p:cBhvr>
                                        <p:cTn id="33" dur="500"/>
                                        <p:tgtEl>
                                          <p:spTgt spid="1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Effect transition="in" filter="wipe(left)">
                                      <p:cBhvr>
                                        <p:cTn id="38" dur="500"/>
                                        <p:tgtEl>
                                          <p:spTgt spid="10">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wipe(left)">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wipe(left)">
                                      <p:cBhvr>
                                        <p:cTn id="47" dur="500"/>
                                        <p:tgtEl>
                                          <p:spTgt spid="10">
                                            <p:txEl>
                                              <p:pRg st="9" end="9"/>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wipe(left)">
                                      <p:cBhvr>
                                        <p:cTn id="51" dur="500"/>
                                        <p:tgtEl>
                                          <p:spTgt spid="10">
                                            <p:txEl>
                                              <p:pRg st="10" end="10"/>
                                            </p:txEl>
                                          </p:spTgt>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Effect transition="in" filter="wipe(left)">
                                      <p:cBhvr>
                                        <p:cTn id="5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0" y="1349836"/>
            <a:ext cx="9136464" cy="4534451"/>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a:ea typeface="+mn-ea"/>
                <a:cs typeface="Arial" charset="0"/>
              </a:rPr>
              <a:t>Elijah, a man with a nature like ours and</a:t>
            </a:r>
            <a:r>
              <a:rPr kumimoji="0" lang="en-US" sz="3200" b="1" i="0" u="none" strike="noStrike" kern="1200" cap="none" spc="0" normalizeH="0" noProof="0" dirty="0">
                <a:ln>
                  <a:noFill/>
                </a:ln>
                <a:solidFill>
                  <a:srgbClr val="FFFF00"/>
                </a:solidFill>
                <a:effectLst/>
                <a:uLnTx/>
                <a:uFillTx/>
                <a:latin typeface="Tahoma"/>
                <a:ea typeface="+mn-ea"/>
                <a:cs typeface="Arial" charset="0"/>
              </a:rPr>
              <a:t> an example </a:t>
            </a:r>
            <a:r>
              <a:rPr lang="en-US" sz="3200" b="1" dirty="0">
                <a:solidFill>
                  <a:srgbClr val="FFFF00"/>
                </a:solidFill>
                <a:latin typeface="Tahoma"/>
              </a:rPr>
              <a:t>of a righteous man’s prayer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Tahoma"/>
              <a:ea typeface="+mn-ea"/>
              <a:cs typeface="Arial" charset="0"/>
            </a:endParaRPr>
          </a:p>
          <a:p>
            <a:pPr marL="461963" lvl="0" indent="-461963" fontAlgn="auto">
              <a:lnSpc>
                <a:spcPct val="90000"/>
              </a:lnSpc>
              <a:spcBef>
                <a:spcPts val="0"/>
              </a:spcBef>
              <a:spcAft>
                <a:spcPts val="600"/>
              </a:spcAft>
              <a:defRPr/>
            </a:pPr>
            <a:r>
              <a:rPr lang="en-US" sz="2800" b="1" dirty="0">
                <a:solidFill>
                  <a:prstClr val="white"/>
                </a:solidFill>
                <a:latin typeface="Tahoma"/>
              </a:rPr>
              <a:t>James 5:16-18</a:t>
            </a:r>
          </a:p>
          <a:p>
            <a:pPr marL="569913" lvl="0" indent="-569913" fontAlgn="auto">
              <a:lnSpc>
                <a:spcPct val="90000"/>
              </a:lnSpc>
              <a:spcBef>
                <a:spcPts val="0"/>
              </a:spcBef>
              <a:spcAft>
                <a:spcPts val="600"/>
              </a:spcAft>
              <a:defRPr/>
            </a:pPr>
            <a:r>
              <a:rPr lang="en-US" sz="2400" dirty="0">
                <a:solidFill>
                  <a:prstClr val="white"/>
                </a:solidFill>
                <a:latin typeface="Tahoma"/>
              </a:rPr>
              <a:t>16.  Therefore, confess your sins to one another, and pray for one another so that you may be healed. The effective prayer of a righteous man can accomplish much. </a:t>
            </a:r>
          </a:p>
          <a:p>
            <a:pPr marL="569913" lvl="0" indent="-569913" fontAlgn="auto">
              <a:lnSpc>
                <a:spcPct val="90000"/>
              </a:lnSpc>
              <a:spcBef>
                <a:spcPts val="0"/>
              </a:spcBef>
              <a:spcAft>
                <a:spcPts val="600"/>
              </a:spcAft>
              <a:defRPr/>
            </a:pPr>
            <a:r>
              <a:rPr lang="en-US" sz="2400" dirty="0">
                <a:solidFill>
                  <a:prstClr val="white"/>
                </a:solidFill>
                <a:latin typeface="Tahoma"/>
              </a:rPr>
              <a:t>17.  Elijah was a man with a nature like ours, and he prayed earnestly that it would not rain, and it did not rain on the earth for three years and six months. </a:t>
            </a:r>
          </a:p>
          <a:p>
            <a:pPr marL="569913" lvl="0" indent="-569913" fontAlgn="auto">
              <a:lnSpc>
                <a:spcPct val="90000"/>
              </a:lnSpc>
              <a:spcBef>
                <a:spcPts val="0"/>
              </a:spcBef>
              <a:spcAft>
                <a:spcPts val="600"/>
              </a:spcAft>
              <a:defRPr/>
            </a:pPr>
            <a:r>
              <a:rPr lang="en-US" sz="2400" dirty="0">
                <a:solidFill>
                  <a:prstClr val="white"/>
                </a:solidFill>
                <a:latin typeface="Tahoma"/>
              </a:rPr>
              <a:t>18.  Then he prayed again, and the sky poured rain and the earth produced its fruit.  </a:t>
            </a:r>
            <a:endParaRPr kumimoji="0" lang="en-US" sz="24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6" name="Title 5">
            <a:extLst>
              <a:ext uri="{FF2B5EF4-FFF2-40B4-BE49-F238E27FC236}">
                <a16:creationId xmlns:a16="http://schemas.microsoft.com/office/drawing/2014/main" id="{B34732CE-6F94-4738-8A94-50A2F319E415}"/>
              </a:ext>
            </a:extLst>
          </p:cNvPr>
          <p:cNvSpPr>
            <a:spLocks noGrp="1"/>
          </p:cNvSpPr>
          <p:nvPr>
            <p:ph type="title" idx="4294967295"/>
          </p:nvPr>
        </p:nvSpPr>
        <p:spPr>
          <a:xfrm>
            <a:off x="14555" y="10"/>
            <a:ext cx="9121909" cy="838190"/>
          </a:xfrm>
        </p:spPr>
        <p:txBody>
          <a:bodyPr/>
          <a:lstStyle/>
          <a:p>
            <a:r>
              <a:rPr lang="en-US" b="1" dirty="0"/>
              <a:t>Conclusion</a:t>
            </a:r>
          </a:p>
        </p:txBody>
      </p:sp>
    </p:spTree>
    <p:extLst>
      <p:ext uri="{BB962C8B-B14F-4D97-AF65-F5344CB8AC3E}">
        <p14:creationId xmlns:p14="http://schemas.microsoft.com/office/powerpoint/2010/main" val="2316361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cave&#10;&#10;Description automatically generated with medium confidence">
            <a:extLst>
              <a:ext uri="{FF2B5EF4-FFF2-40B4-BE49-F238E27FC236}">
                <a16:creationId xmlns:a16="http://schemas.microsoft.com/office/drawing/2014/main" id="{D79B8D82-0E29-403A-B0CB-8057850BE2C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78558" y="-4756"/>
            <a:ext cx="10493844" cy="6862756"/>
          </a:xfrm>
          <a:prstGeom prst="rect">
            <a:avLst/>
          </a:prstGeom>
        </p:spPr>
      </p:pic>
      <p:sp>
        <p:nvSpPr>
          <p:cNvPr id="2" name="Title 1">
            <a:extLst>
              <a:ext uri="{FF2B5EF4-FFF2-40B4-BE49-F238E27FC236}">
                <a16:creationId xmlns:a16="http://schemas.microsoft.com/office/drawing/2014/main" id="{6AC90BF0-4958-4F87-ABCF-CBC5F506832E}"/>
              </a:ext>
            </a:extLst>
          </p:cNvPr>
          <p:cNvSpPr>
            <a:spLocks noGrp="1"/>
          </p:cNvSpPr>
          <p:nvPr>
            <p:ph type="title"/>
          </p:nvPr>
        </p:nvSpPr>
        <p:spPr>
          <a:xfrm>
            <a:off x="0" y="-4757"/>
            <a:ext cx="9143999" cy="1253808"/>
          </a:xfrm>
        </p:spPr>
        <p:txBody>
          <a:bodyPr/>
          <a:lstStyle/>
          <a:p>
            <a:r>
              <a:rPr lang="en-US" sz="4800" dirty="0">
                <a:solidFill>
                  <a:schemeClr val="tx1"/>
                </a:solidFill>
              </a:rPr>
              <a:t>Conclusion</a:t>
            </a:r>
            <a:br>
              <a:rPr lang="en-US" dirty="0">
                <a:solidFill>
                  <a:schemeClr val="tx1"/>
                </a:solidFill>
              </a:rPr>
            </a:br>
            <a:endParaRPr lang="en-US" dirty="0">
              <a:solidFill>
                <a:schemeClr val="tx1"/>
              </a:solidFill>
            </a:endParaRPr>
          </a:p>
        </p:txBody>
      </p:sp>
      <p:pic>
        <p:nvPicPr>
          <p:cNvPr id="7" name="Picture Placeholder 6">
            <a:extLst>
              <a:ext uri="{FF2B5EF4-FFF2-40B4-BE49-F238E27FC236}">
                <a16:creationId xmlns:a16="http://schemas.microsoft.com/office/drawing/2014/main" id="{76BCA6AD-DBAF-459D-974F-14BEB7851258}"/>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0000" r="10000"/>
          <a:stretch/>
        </p:blipFill>
        <p:spPr>
          <a:xfrm>
            <a:off x="95026" y="1373393"/>
            <a:ext cx="4114800" cy="4114800"/>
          </a:xfrm>
        </p:spPr>
      </p:pic>
      <p:sp>
        <p:nvSpPr>
          <p:cNvPr id="4" name="Text Placeholder 3">
            <a:extLst>
              <a:ext uri="{FF2B5EF4-FFF2-40B4-BE49-F238E27FC236}">
                <a16:creationId xmlns:a16="http://schemas.microsoft.com/office/drawing/2014/main" id="{FDBA86D9-9E5E-49EE-AE98-69F17C9C0D97}"/>
              </a:ext>
            </a:extLst>
          </p:cNvPr>
          <p:cNvSpPr>
            <a:spLocks noGrp="1"/>
          </p:cNvSpPr>
          <p:nvPr>
            <p:ph type="body" sz="half" idx="2"/>
          </p:nvPr>
        </p:nvSpPr>
        <p:spPr>
          <a:xfrm>
            <a:off x="4267200" y="0"/>
            <a:ext cx="4876800" cy="6858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lvl="0" algn="ctr" defTabSz="457200" fontAlgn="base">
              <a:lnSpc>
                <a:spcPct val="90000"/>
              </a:lnSpc>
              <a:spcAft>
                <a:spcPts val="600"/>
              </a:spcAft>
              <a:buClr>
                <a:srgbClr val="66FFFF"/>
              </a:buClr>
              <a:buSzPct val="70000"/>
              <a:defRPr/>
            </a:pPr>
            <a:r>
              <a:rPr lang="en-US" sz="3600" b="1" dirty="0">
                <a:ln>
                  <a:solidFill>
                    <a:prstClr val="black">
                      <a:alpha val="10000"/>
                    </a:prstClr>
                  </a:solidFill>
                </a:ln>
                <a:solidFill>
                  <a:srgbClr val="FFFF00"/>
                </a:solidFill>
                <a:effectLst>
                  <a:outerShdw blurRad="9525" dist="25400" dir="14640000" algn="tl" rotWithShape="0">
                    <a:prstClr val="black">
                      <a:alpha val="30000"/>
                    </a:prstClr>
                  </a:outerShdw>
                </a:effectLst>
                <a:cs typeface="Times New Roman" pitchFamily="18" charset="0"/>
              </a:rPr>
              <a:t>Remember Elijah’s request to God in     I Kings 19:4?</a:t>
            </a:r>
            <a:endParaRPr kumimoji="0" lang="en-US" sz="36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lvl="0" indent="-457200" defTabSz="457200" fontAlgn="base">
              <a:lnSpc>
                <a:spcPct val="90000"/>
              </a:lnSpc>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II Kings 2:1-14</a:t>
            </a:r>
          </a:p>
          <a:p>
            <a:pPr marL="914400" lvl="1" indent="-457200" defTabSz="457200" fontAlgn="base">
              <a:lnSpc>
                <a:spcPct val="90000"/>
              </a:lnSpc>
              <a:spcAft>
                <a:spcPts val="600"/>
              </a:spcAft>
              <a:buClr>
                <a:srgbClr val="66FFFF"/>
              </a:buClr>
              <a:buSzPct val="70000"/>
              <a:buFont typeface="Wingdings" panose="05000000000000000000" pitchFamily="2" charset="2"/>
              <a:buChar char="ü"/>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God answered his prayer!</a:t>
            </a:r>
          </a:p>
          <a:p>
            <a:pPr marL="457200" lvl="0" indent="-457200" defTabSz="457200" fontAlgn="base">
              <a:lnSpc>
                <a:spcPct val="90000"/>
              </a:lnSpc>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God did take his life, took him right up to Heaven in a whirlwind while Elisha and others stood watching, separated by a chariot of fire pulled by horses of fire!</a:t>
            </a:r>
            <a:endParaRPr kumimoji="0" lang="en-US" sz="32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cs typeface="Times New Roman" pitchFamily="18" charset="0"/>
            </a:endParaRPr>
          </a:p>
          <a:p>
            <a:pPr marL="914400" lvl="1" indent="-457200" defTabSz="457200">
              <a:lnSpc>
                <a:spcPct val="90000"/>
              </a:lnSpc>
              <a:spcBef>
                <a:spcPct val="20000"/>
              </a:spcBef>
              <a:spcAft>
                <a:spcPts val="600"/>
              </a:spcAft>
              <a:buClr>
                <a:srgbClr val="66FFFF"/>
              </a:buClr>
              <a:buSzPct val="70000"/>
              <a:defRPr/>
            </a:pPr>
            <a:endParaRPr lang="en-US" dirty="0"/>
          </a:p>
        </p:txBody>
      </p:sp>
      <p:sp>
        <p:nvSpPr>
          <p:cNvPr id="5" name="Footer Placeholder 4">
            <a:extLst>
              <a:ext uri="{FF2B5EF4-FFF2-40B4-BE49-F238E27FC236}">
                <a16:creationId xmlns:a16="http://schemas.microsoft.com/office/drawing/2014/main" id="{909881C2-475A-44DD-A6B9-00A4F3EE8F2F}"/>
              </a:ext>
            </a:extLst>
          </p:cNvPr>
          <p:cNvSpPr>
            <a:spLocks noGrp="1"/>
          </p:cNvSpPr>
          <p:nvPr>
            <p:ph type="ftr" sz="quarter" idx="11"/>
          </p:nvPr>
        </p:nvSpPr>
        <p:spPr>
          <a:xfrm>
            <a:off x="7620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2764665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cave&#10;&#10;Description automatically generated with medium confidence">
            <a:extLst>
              <a:ext uri="{FF2B5EF4-FFF2-40B4-BE49-F238E27FC236}">
                <a16:creationId xmlns:a16="http://schemas.microsoft.com/office/drawing/2014/main" id="{D79B8D82-0E29-403A-B0CB-8057850BE2C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78558" y="-4756"/>
            <a:ext cx="10493844" cy="6862756"/>
          </a:xfrm>
          <a:prstGeom prst="rect">
            <a:avLst/>
          </a:prstGeom>
        </p:spPr>
      </p:pic>
      <p:sp>
        <p:nvSpPr>
          <p:cNvPr id="2" name="Title 1">
            <a:extLst>
              <a:ext uri="{FF2B5EF4-FFF2-40B4-BE49-F238E27FC236}">
                <a16:creationId xmlns:a16="http://schemas.microsoft.com/office/drawing/2014/main" id="{6AC90BF0-4958-4F87-ABCF-CBC5F506832E}"/>
              </a:ext>
            </a:extLst>
          </p:cNvPr>
          <p:cNvSpPr>
            <a:spLocks noGrp="1"/>
          </p:cNvSpPr>
          <p:nvPr>
            <p:ph type="title"/>
          </p:nvPr>
        </p:nvSpPr>
        <p:spPr>
          <a:xfrm>
            <a:off x="0" y="-4757"/>
            <a:ext cx="9143999" cy="1253808"/>
          </a:xfrm>
        </p:spPr>
        <p:txBody>
          <a:bodyPr/>
          <a:lstStyle/>
          <a:p>
            <a:r>
              <a:rPr lang="en-US" sz="4800" dirty="0">
                <a:solidFill>
                  <a:schemeClr val="tx1"/>
                </a:solidFill>
              </a:rPr>
              <a:t>Conclusion</a:t>
            </a:r>
            <a:br>
              <a:rPr lang="en-US" dirty="0">
                <a:solidFill>
                  <a:schemeClr val="tx1"/>
                </a:solidFill>
              </a:rPr>
            </a:br>
            <a:endParaRPr lang="en-US" dirty="0">
              <a:solidFill>
                <a:schemeClr val="tx1"/>
              </a:solidFill>
            </a:endParaRPr>
          </a:p>
        </p:txBody>
      </p:sp>
      <p:pic>
        <p:nvPicPr>
          <p:cNvPr id="7" name="Picture Placeholder 6" descr="A group of people around a table&#10;&#10;Description automatically generated with medium confidence">
            <a:extLst>
              <a:ext uri="{FF2B5EF4-FFF2-40B4-BE49-F238E27FC236}">
                <a16:creationId xmlns:a16="http://schemas.microsoft.com/office/drawing/2014/main" id="{76BCA6AD-DBAF-459D-974F-14BEB7851258}"/>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6625" r="16625"/>
          <a:stretch>
            <a:fillRect/>
          </a:stretch>
        </p:blipFill>
        <p:spPr>
          <a:xfrm>
            <a:off x="156882" y="1376979"/>
            <a:ext cx="4114800" cy="4114800"/>
          </a:xfrm>
        </p:spPr>
      </p:pic>
      <p:sp>
        <p:nvSpPr>
          <p:cNvPr id="4" name="Text Placeholder 3">
            <a:extLst>
              <a:ext uri="{FF2B5EF4-FFF2-40B4-BE49-F238E27FC236}">
                <a16:creationId xmlns:a16="http://schemas.microsoft.com/office/drawing/2014/main" id="{FDBA86D9-9E5E-49EE-AE98-69F17C9C0D97}"/>
              </a:ext>
            </a:extLst>
          </p:cNvPr>
          <p:cNvSpPr>
            <a:spLocks noGrp="1"/>
          </p:cNvSpPr>
          <p:nvPr>
            <p:ph type="body" sz="half" idx="2"/>
          </p:nvPr>
        </p:nvSpPr>
        <p:spPr>
          <a:xfrm>
            <a:off x="4267200" y="0"/>
            <a:ext cx="4876800" cy="6858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R="0" lvl="0" algn="ctr" defTabSz="457200" rtl="0" eaLnBrk="1" fontAlgn="base" latinLnBrk="0" hangingPunct="1">
              <a:lnSpc>
                <a:spcPct val="90000"/>
              </a:lnSpc>
              <a:spcBef>
                <a:spcPct val="20000"/>
              </a:spcBef>
              <a:spcAft>
                <a:spcPts val="600"/>
              </a:spcAft>
              <a:buClr>
                <a:srgbClr val="66FFFF"/>
              </a:buClr>
              <a:buSzPct val="70000"/>
              <a:tabLst/>
              <a:defRPr/>
            </a:pPr>
            <a:r>
              <a:rPr kumimoji="0" lang="en-US" sz="36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When you are in your Cave of Sorrow, or in the Valley of Death, seek out friends (don’t pull away), and remember to pray!</a:t>
            </a:r>
            <a:endParaRPr kumimoji="0" lang="en-US" sz="36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8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Peter 5:6-7</a:t>
            </a:r>
          </a:p>
          <a:p>
            <a:pPr marL="914400" lvl="1" indent="-457200" defTabSz="457200">
              <a:lnSpc>
                <a:spcPct val="90000"/>
              </a:lnSpc>
              <a:spcBef>
                <a:spcPct val="20000"/>
              </a:spcBef>
              <a:spcAft>
                <a:spcPts val="600"/>
              </a:spcAft>
              <a:buClr>
                <a:srgbClr val="66FFFF"/>
              </a:buClr>
              <a:buSzPct val="70000"/>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6.  Therefore humble yourselves under the mighty hand of God, that He may exalt you at the proper time, </a:t>
            </a:r>
          </a:p>
          <a:p>
            <a:pPr marL="914400" lvl="1" indent="-457200" defTabSz="457200">
              <a:lnSpc>
                <a:spcPct val="90000"/>
              </a:lnSpc>
              <a:spcBef>
                <a:spcPct val="20000"/>
              </a:spcBef>
              <a:spcAft>
                <a:spcPts val="600"/>
              </a:spcAft>
              <a:buClr>
                <a:srgbClr val="66FFFF"/>
              </a:buClr>
              <a:buSzPct val="70000"/>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7.  casting all your anxiety on Him, because He cares for you. </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endParaRPr lang="en-US" dirty="0"/>
          </a:p>
        </p:txBody>
      </p:sp>
      <p:sp>
        <p:nvSpPr>
          <p:cNvPr id="5" name="Footer Placeholder 4">
            <a:extLst>
              <a:ext uri="{FF2B5EF4-FFF2-40B4-BE49-F238E27FC236}">
                <a16:creationId xmlns:a16="http://schemas.microsoft.com/office/drawing/2014/main" id="{909881C2-475A-44DD-A6B9-00A4F3EE8F2F}"/>
              </a:ext>
            </a:extLst>
          </p:cNvPr>
          <p:cNvSpPr>
            <a:spLocks noGrp="1"/>
          </p:cNvSpPr>
          <p:nvPr>
            <p:ph type="ftr" sz="quarter" idx="11"/>
          </p:nvPr>
        </p:nvSpPr>
        <p:spPr>
          <a:xfrm>
            <a:off x="7620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2410713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D8E5B53A-B8C9-4D41-87A5-11B5CAE277A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2500" r="12500"/>
          <a:stretch/>
        </p:blipFill>
        <p:spPr>
          <a:xfrm>
            <a:off x="20" y="10"/>
            <a:ext cx="9143980" cy="6857990"/>
          </a:xfrm>
          <a:prstGeom prst="rect">
            <a:avLst/>
          </a:prstGeom>
          <a:noFill/>
        </p:spPr>
      </p:pic>
      <p:sp>
        <p:nvSpPr>
          <p:cNvPr id="7" name="Rectangle 2">
            <a:extLst>
              <a:ext uri="{FF2B5EF4-FFF2-40B4-BE49-F238E27FC236}">
                <a16:creationId xmlns:a16="http://schemas.microsoft.com/office/drawing/2014/main" id="{F514AC04-9B48-4210-A220-D19F90ACBC3C}"/>
              </a:ext>
            </a:extLst>
          </p:cNvPr>
          <p:cNvSpPr txBox="1">
            <a:spLocks noChangeArrowheads="1"/>
          </p:cNvSpPr>
          <p:nvPr/>
        </p:nvSpPr>
        <p:spPr>
          <a:xfrm>
            <a:off x="0" y="0"/>
            <a:ext cx="9144000" cy="874027"/>
          </a:xfrm>
          <a:prstGeom prst="rect">
            <a:avLst/>
          </a:prstGeom>
          <a:ln/>
        </p:spPr>
        <p:style>
          <a:lnRef idx="0">
            <a:schemeClr val="accent2"/>
          </a:lnRef>
          <a:fillRef idx="3">
            <a:schemeClr val="accent2"/>
          </a:fillRef>
          <a:effectRef idx="3">
            <a:schemeClr val="accent2"/>
          </a:effectRef>
          <a:fontRef idx="minor">
            <a:schemeClr val="lt1"/>
          </a:fontRef>
        </p:style>
        <p:txBody>
          <a:bodyPr vert="horz" lIns="45720" tIns="0" rIns="45720" bIns="0" anchor="t">
            <a:norm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pPr algn="ctr" fontAlgn="auto">
              <a:spcAft>
                <a:spcPts val="0"/>
              </a:spcAft>
            </a:pPr>
            <a:r>
              <a:rPr lang="en-US" sz="4600" u="sng" dirty="0">
                <a:solidFill>
                  <a:srgbClr val="0000FF"/>
                </a:solidFill>
                <a:latin typeface="Ameretto"/>
              </a:rPr>
              <a:t>“What Must I Do To Be Saved?”</a:t>
            </a:r>
          </a:p>
        </p:txBody>
      </p:sp>
      <p:sp>
        <p:nvSpPr>
          <p:cNvPr id="8" name="Text Box 3">
            <a:extLst>
              <a:ext uri="{FF2B5EF4-FFF2-40B4-BE49-F238E27FC236}">
                <a16:creationId xmlns:a16="http://schemas.microsoft.com/office/drawing/2014/main" id="{06A9488D-6586-437D-B025-D1A4E0EBB664}"/>
              </a:ext>
            </a:extLst>
          </p:cNvPr>
          <p:cNvSpPr txBox="1">
            <a:spLocks noChangeArrowheads="1"/>
          </p:cNvSpPr>
          <p:nvPr/>
        </p:nvSpPr>
        <p:spPr bwMode="auto">
          <a:xfrm>
            <a:off x="-20" y="1177658"/>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Remain Faithful (Jn. 8:31; Rev. 2:10)</a:t>
            </a:r>
          </a:p>
        </p:txBody>
      </p:sp>
      <p:sp>
        <p:nvSpPr>
          <p:cNvPr id="9" name="Text Box 4">
            <a:extLst>
              <a:ext uri="{FF2B5EF4-FFF2-40B4-BE49-F238E27FC236}">
                <a16:creationId xmlns:a16="http://schemas.microsoft.com/office/drawing/2014/main" id="{E3C014B9-8C2D-4DA6-8647-CC3F339E0702}"/>
              </a:ext>
            </a:extLst>
          </p:cNvPr>
          <p:cNvSpPr txBox="1">
            <a:spLocks noChangeArrowheads="1"/>
          </p:cNvSpPr>
          <p:nvPr/>
        </p:nvSpPr>
        <p:spPr bwMode="auto">
          <a:xfrm>
            <a:off x="-20" y="4964920"/>
            <a:ext cx="9144000"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p:txBody>
      </p:sp>
      <p:sp>
        <p:nvSpPr>
          <p:cNvPr id="11" name="TextBox 10">
            <a:extLst>
              <a:ext uri="{FF2B5EF4-FFF2-40B4-BE49-F238E27FC236}">
                <a16:creationId xmlns:a16="http://schemas.microsoft.com/office/drawing/2014/main" id="{2E0F9F30-DA54-44CD-B83B-0D26259CA143}"/>
              </a:ext>
            </a:extLst>
          </p:cNvPr>
          <p:cNvSpPr txBox="1"/>
          <p:nvPr/>
        </p:nvSpPr>
        <p:spPr>
          <a:xfrm>
            <a:off x="16767" y="5693870"/>
            <a:ext cx="912721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3972993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out)">
                                      <p:cBhvr>
                                        <p:cTn id="7" dur="1000"/>
                                        <p:tgtEl>
                                          <p:spTgt spid="8">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circle(out)">
                                      <p:cBhvr>
                                        <p:cTn id="11" dur="1000"/>
                                        <p:tgtEl>
                                          <p:spTgt spid="8">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ircle(out)">
                                      <p:cBhvr>
                                        <p:cTn id="15" dur="1000"/>
                                        <p:tgtEl>
                                          <p:spTgt spid="8">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circle(out)">
                                      <p:cBhvr>
                                        <p:cTn id="19" dur="1000"/>
                                        <p:tgtEl>
                                          <p:spTgt spid="8">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circle(out)">
                                      <p:cBhvr>
                                        <p:cTn id="23" dur="1000"/>
                                        <p:tgtEl>
                                          <p:spTgt spid="8">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ircle(out)">
                                      <p:cBhvr>
                                        <p:cTn id="27" dur="1000"/>
                                        <p:tgtEl>
                                          <p:spTgt spid="8">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childTnLst>
                          </p:cTn>
                        </p:par>
                        <p:par>
                          <p:cTn id="32" fill="hold">
                            <p:stCondLst>
                              <p:cond delay="7000"/>
                            </p:stCondLst>
                            <p:childTnLst>
                              <p:par>
                                <p:cTn id="33" presetID="16" presetClass="entr" presetSubtype="21"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childTnLst>
                          </p:cTn>
                        </p:par>
                        <p:par>
                          <p:cTn id="36" fill="hold">
                            <p:stCondLst>
                              <p:cond delay="7500"/>
                            </p:stCondLst>
                            <p:childTnLst>
                              <p:par>
                                <p:cTn id="37" presetID="16" presetClass="entr" presetSubtype="21" fill="hold"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buClr>
                <a:schemeClr val="accent6">
                  <a:lumMod val="75000"/>
                </a:schemeClr>
              </a:buClr>
              <a:defRPr/>
            </a:pPr>
            <a:r>
              <a:rPr kumimoji="0" lang="en-US" sz="4400" b="1" u="sng" kern="1200" dirty="0">
                <a:ln>
                  <a:solidFill>
                    <a:srgbClr val="0000FF"/>
                  </a:solidFill>
                </a:ln>
                <a:solidFill>
                  <a:srgbClr val="FFFFCC"/>
                </a:solidFill>
                <a:latin typeface="+mj-lt"/>
                <a:ea typeface="+mj-ea"/>
                <a:cs typeface="+mj-cs"/>
              </a:rPr>
              <a:t>Elijah</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14333" b="14333"/>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fontAlgn="auto">
              <a:lnSpc>
                <a:spcPct val="90000"/>
              </a:lnSpc>
              <a:spcBef>
                <a:spcPct val="20000"/>
              </a:spcBef>
              <a:spcAft>
                <a:spcPts val="0"/>
              </a:spcAft>
              <a:buClr>
                <a:srgbClr val="FFFF00"/>
              </a:buClr>
              <a:defRPr/>
            </a:pPr>
            <a:r>
              <a:rPr lang="en-US" altLang="en-US" sz="3200" b="1" dirty="0">
                <a:solidFill>
                  <a:srgbClr val="FFFF00"/>
                </a:solidFill>
                <a:latin typeface="Tahoma"/>
              </a:rPr>
              <a:t>I Kings 17</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a:solidFill>
                  <a:prstClr val="white"/>
                </a:solidFill>
                <a:latin typeface="Tahoma"/>
              </a:rPr>
              <a:t>Elijah condemned </a:t>
            </a:r>
            <a:r>
              <a:rPr lang="en-US" altLang="en-US" sz="2400" b="1" dirty="0">
                <a:solidFill>
                  <a:prstClr val="white"/>
                </a:solidFill>
                <a:latin typeface="Tahoma"/>
              </a:rPr>
              <a:t>wicked king Ahab for the sin of idolatry</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Prayed for a famine</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Miraculously fed by ravens</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In the middle of a drought, he had a brook that gave him enough to drink</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was entrusted to a dying widow and her son in the homeland of the wicked queen (Jezebel) who sought his life</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saw oil and flour not run out</a:t>
            </a:r>
          </a:p>
          <a:p>
            <a:pPr marL="231775" lvl="0" indent="-231775" fontAlgn="auto">
              <a:lnSpc>
                <a:spcPct val="90000"/>
              </a:lnSpc>
              <a:spcBef>
                <a:spcPct val="20000"/>
              </a:spcBef>
              <a:spcAft>
                <a:spcPts val="0"/>
              </a:spcAft>
              <a:buClr>
                <a:srgbClr val="FFFF00"/>
              </a:buClr>
              <a:buFont typeface="Wingdings" panose="05000000000000000000" pitchFamily="2" charset="2"/>
              <a:buChar char="v"/>
              <a:defRPr/>
            </a:pPr>
            <a:r>
              <a:rPr lang="en-US" altLang="en-US" sz="2400" b="1" dirty="0">
                <a:solidFill>
                  <a:prstClr val="white"/>
                </a:solidFill>
                <a:latin typeface="Tahoma"/>
              </a:rPr>
              <a:t>He prayed and saw somebody raised from the dead</a:t>
            </a:r>
            <a:endParaRPr kumimoji="0" lang="en-US" altLang="en-US" sz="2400" b="1" u="none" strike="noStrike" kern="1200" cap="none" spc="0" normalizeH="0" baseline="0" noProof="0" dirty="0">
              <a:ln>
                <a:noFill/>
              </a:ln>
              <a:solidFill>
                <a:prstClr val="white"/>
              </a:solidFill>
              <a:effectLst/>
              <a:uLnTx/>
              <a:uFillTx/>
              <a:latin typeface="Tahoma"/>
              <a:ea typeface="+mn-e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1193203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arn(inVertical)">
                                      <p:cBhvr>
                                        <p:cTn id="33" dur="500"/>
                                        <p:tgtEl>
                                          <p:spTgt spid="8">
                                            <p:txEl>
                                              <p:pRg st="6" end="6"/>
                                            </p:txEl>
                                          </p:spTgt>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buClr>
                <a:schemeClr val="accent6">
                  <a:lumMod val="75000"/>
                </a:schemeClr>
              </a:buClr>
              <a:defRPr/>
            </a:pPr>
            <a:r>
              <a:rPr kumimoji="0" lang="en-US" sz="4400" b="1" u="sng" kern="1200" dirty="0">
                <a:ln>
                  <a:solidFill>
                    <a:srgbClr val="0000FF"/>
                  </a:solidFill>
                </a:ln>
                <a:solidFill>
                  <a:srgbClr val="FFFFCC"/>
                </a:solidFill>
                <a:latin typeface="+mj-lt"/>
                <a:ea typeface="+mj-ea"/>
                <a:cs typeface="+mj-cs"/>
              </a:rPr>
              <a:t>Elijah</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9913" r="19913"/>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FFFF00"/>
                </a:solidFill>
                <a:effectLst/>
                <a:uLnTx/>
                <a:uFillTx/>
                <a:latin typeface="Tahoma"/>
                <a:ea typeface="+mn-ea"/>
                <a:cs typeface="+mn-cs"/>
              </a:rPr>
              <a:t>I Kings 18</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Then he stood on Mount Carmel in front of all Israel and King Ahab</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a:ln>
                  <a:noFill/>
                </a:ln>
                <a:solidFill>
                  <a:prstClr val="white"/>
                </a:solidFill>
                <a:effectLst/>
                <a:uLnTx/>
                <a:uFillTx/>
                <a:latin typeface="Tahoma"/>
                <a:ea typeface="+mn-ea"/>
                <a:cs typeface="+mn-cs"/>
              </a:rPr>
              <a:t>Outnumbered; </a:t>
            </a: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850 false prophets of Baal and the Asherah to 1 prophet of God</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challenged the false prophets to a contest to see Who is God: YHWH or Baal?</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prayed and called down fire from heaven and it came down</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mn-cs"/>
              </a:rPr>
              <a:t>He had the 850 false prophets put to death!</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lang="en-US" altLang="en-US" sz="2400" b="1" dirty="0">
                <a:solidFill>
                  <a:prstClr val="white"/>
                </a:solidFill>
                <a:latin typeface="Tahoma"/>
              </a:rPr>
              <a:t>Prayed for the famine to end</a:t>
            </a:r>
          </a:p>
          <a:p>
            <a:pPr marL="231775" marR="0" lvl="0" indent="-231775" algn="l" defTabSz="914400" rtl="0" eaLnBrk="1" fontAlgn="auto" latinLnBrk="0" hangingPunct="1">
              <a:lnSpc>
                <a:spcPct val="90000"/>
              </a:lnSpc>
              <a:spcBef>
                <a:spcPct val="20000"/>
              </a:spcBef>
              <a:spcAft>
                <a:spcPts val="0"/>
              </a:spcAft>
              <a:buClr>
                <a:srgbClr val="FFFF00"/>
              </a:buClr>
              <a:buSzPct val="80000"/>
              <a:buFont typeface="Wingdings" panose="05000000000000000000" pitchFamily="2" charset="2"/>
              <a:buChar char="v"/>
              <a:tabLst/>
              <a:defRPr/>
            </a:pPr>
            <a:r>
              <a:rPr kumimoji="0" lang="en-US" altLang="en-US" sz="2400" b="1" i="0" u="none" strike="noStrike" kern="1200" cap="none" spc="0" normalizeH="0" baseline="0" noProof="0" dirty="0">
                <a:ln>
                  <a:noFill/>
                </a:ln>
                <a:solidFill>
                  <a:prstClr val="white"/>
                </a:solidFill>
                <a:effectLst/>
                <a:uLnTx/>
                <a:uFillTx/>
                <a:latin typeface="Tahoma"/>
                <a:ea typeface="+mn-ea"/>
                <a:cs typeface="Arial" charset="0"/>
              </a:rPr>
              <a:t>Outran Ahab’s chariot</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 In A Cave</a:t>
            </a:r>
          </a:p>
        </p:txBody>
      </p:sp>
    </p:spTree>
    <p:extLst>
      <p:ext uri="{BB962C8B-B14F-4D97-AF65-F5344CB8AC3E}">
        <p14:creationId xmlns:p14="http://schemas.microsoft.com/office/powerpoint/2010/main" val="41744038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arn(inVertical)">
                                      <p:cBhvr>
                                        <p:cTn id="33" dur="500"/>
                                        <p:tgtEl>
                                          <p:spTgt spid="8">
                                            <p:txEl>
                                              <p:pRg st="6" end="6"/>
                                            </p:txEl>
                                          </p:spTgt>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613358" y="6014"/>
            <a:ext cx="10363179" cy="77723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14555" y="718517"/>
            <a:ext cx="9136464" cy="762000"/>
          </a:xfrm>
          <a:prstGeom prst="rect">
            <a:avLst/>
          </a:prstGeom>
        </p:spPr>
        <p:txBody>
          <a:bodyPr vert="horz" lIns="91440" tIns="45720" rIns="91440" bIns="45720" rtlCol="0">
            <a:normAutofit/>
          </a:bodyPr>
          <a:lstStyle/>
          <a:p>
            <a:pPr lvl="0" algn="ctr" fontAlgn="auto">
              <a:lnSpc>
                <a:spcPct val="90000"/>
              </a:lnSpc>
              <a:spcBef>
                <a:spcPts val="0"/>
              </a:spcBef>
              <a:spcAft>
                <a:spcPts val="600"/>
              </a:spcAft>
              <a:defRPr/>
            </a:pPr>
            <a:r>
              <a:rPr lang="en-US" sz="4000" b="1" i="1" dirty="0">
                <a:solidFill>
                  <a:srgbClr val="66FFFF"/>
                </a:solidFill>
                <a:latin typeface="Tahoma"/>
              </a:rPr>
              <a:t>What do you do after that?</a:t>
            </a:r>
            <a:endParaRPr kumimoji="0" lang="en-US" sz="4000" b="1" i="1" u="none" strike="noStrike" kern="1200" cap="none" spc="0" normalizeH="0" baseline="0" noProof="0" dirty="0">
              <a:ln>
                <a:noFill/>
              </a:ln>
              <a:solidFill>
                <a:srgbClr val="66FFFF"/>
              </a:solidFill>
              <a:effectLst/>
              <a:uLnTx/>
              <a:uFillTx/>
              <a:latin typeface="Tahoma"/>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6" name="Text Box 4">
            <a:extLst>
              <a:ext uri="{FF2B5EF4-FFF2-40B4-BE49-F238E27FC236}">
                <a16:creationId xmlns:a16="http://schemas.microsoft.com/office/drawing/2014/main" id="{8E8E854A-761C-4535-98E1-A66A0F3B711B}"/>
              </a:ext>
            </a:extLst>
          </p:cNvPr>
          <p:cNvSpPr txBox="1">
            <a:spLocks noChangeArrowheads="1"/>
          </p:cNvSpPr>
          <p:nvPr/>
        </p:nvSpPr>
        <p:spPr bwMode="auto">
          <a:xfrm>
            <a:off x="0" y="1520652"/>
            <a:ext cx="9158535" cy="371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The scorched earth is still breathing up the remnant of the fire from Heaven, and you can still see the bodies of the prophets that are slaughtered on the mountain.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If you’re Elijah, you have people hoist you up on their shoulders and carry you down the mountain, right?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you cue the confetti for the Super Bowl parade!</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there’s high fives and there’s no going back. </a:t>
            </a:r>
          </a:p>
          <a:p>
            <a:pPr lvl="0" fontAlgn="auto">
              <a:lnSpc>
                <a:spcPct val="90000"/>
              </a:lnSpc>
              <a:spcBef>
                <a:spcPct val="20000"/>
              </a:spcBef>
              <a:spcAft>
                <a:spcPts val="0"/>
              </a:spcAft>
              <a:buClr>
                <a:srgbClr val="66FFFF"/>
              </a:buClr>
              <a:buFont typeface="Wingdings" panose="05000000000000000000" pitchFamily="2" charset="2"/>
              <a:buChar char="v"/>
              <a:defRPr/>
            </a:pPr>
            <a:r>
              <a:rPr lang="en-US" altLang="en-US" sz="2800" b="1" dirty="0">
                <a:solidFill>
                  <a:prstClr val="white"/>
                </a:solidFill>
                <a:latin typeface="Tahoma"/>
              </a:rPr>
              <a:t>This is where you beat your chest and go, “That’s my God!” </a:t>
            </a:r>
          </a:p>
        </p:txBody>
      </p:sp>
      <p:sp>
        <p:nvSpPr>
          <p:cNvPr id="10" name="Text Box 7">
            <a:extLst>
              <a:ext uri="{FF2B5EF4-FFF2-40B4-BE49-F238E27FC236}">
                <a16:creationId xmlns:a16="http://schemas.microsoft.com/office/drawing/2014/main" id="{52C6E2E6-53C2-4CF3-AA05-95A4BA721F7C}"/>
              </a:ext>
            </a:extLst>
          </p:cNvPr>
          <p:cNvSpPr txBox="1">
            <a:spLocks noChangeArrowheads="1"/>
          </p:cNvSpPr>
          <p:nvPr/>
        </p:nvSpPr>
        <p:spPr bwMode="auto">
          <a:xfrm>
            <a:off x="-3759" y="5146127"/>
            <a:ext cx="9143980" cy="1384995"/>
          </a:xfrm>
          <a:prstGeom prst="rect">
            <a:avLst/>
          </a:prstGeom>
          <a:solidFill>
            <a:schemeClr val="tx2"/>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i="1" dirty="0">
                <a:solidFill>
                  <a:srgbClr val="0000FF"/>
                </a:solidFill>
                <a:latin typeface="Tahoma" pitchFamily="34" charset="0"/>
                <a:cs typeface="Times New Roman" pitchFamily="18" charset="0"/>
              </a:rPr>
              <a:t>Only that’s not what happened! As high as Elijah was on that mountain, he drops almost immediately to the valley!</a:t>
            </a:r>
          </a:p>
        </p:txBody>
      </p:sp>
      <p:sp>
        <p:nvSpPr>
          <p:cNvPr id="7" name="Title 6">
            <a:extLst>
              <a:ext uri="{FF2B5EF4-FFF2-40B4-BE49-F238E27FC236}">
                <a16:creationId xmlns:a16="http://schemas.microsoft.com/office/drawing/2014/main" id="{D36E25C5-F21B-417A-9ED5-708DCA14C61C}"/>
              </a:ext>
            </a:extLst>
          </p:cNvPr>
          <p:cNvSpPr>
            <a:spLocks noGrp="1"/>
          </p:cNvSpPr>
          <p:nvPr>
            <p:ph type="title" idx="4294967295"/>
          </p:nvPr>
        </p:nvSpPr>
        <p:spPr>
          <a:xfrm>
            <a:off x="14555" y="-7199"/>
            <a:ext cx="9114890" cy="725716"/>
          </a:xfrm>
        </p:spPr>
        <p:txBody>
          <a:bodyPr/>
          <a:lstStyle/>
          <a:p>
            <a:r>
              <a:rPr lang="en-US" b="1" dirty="0"/>
              <a:t>Intro</a:t>
            </a:r>
          </a:p>
        </p:txBody>
      </p:sp>
    </p:spTree>
    <p:extLst>
      <p:ext uri="{BB962C8B-B14F-4D97-AF65-F5344CB8AC3E}">
        <p14:creationId xmlns:p14="http://schemas.microsoft.com/office/powerpoint/2010/main" val="1727183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Rectangle 12">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extBox 4">
            <a:extLst>
              <a:ext uri="{FF2B5EF4-FFF2-40B4-BE49-F238E27FC236}">
                <a16:creationId xmlns:a16="http://schemas.microsoft.com/office/drawing/2014/main" id="{361DF53F-9CC3-4107-AB89-E9689AE35F88}"/>
              </a:ext>
            </a:extLst>
          </p:cNvPr>
          <p:cNvSpPr txBox="1"/>
          <p:nvPr/>
        </p:nvSpPr>
        <p:spPr>
          <a:xfrm>
            <a:off x="0" y="931124"/>
            <a:ext cx="9136464" cy="4534451"/>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a:ea typeface="+mn-ea"/>
                <a:cs typeface="Arial" charset="0"/>
              </a:rPr>
              <a:t>I Kings 19:1-4</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1.   Now Ahab told Jezebel all that Elijah had done, and how he had killed all the prophets with the sword.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2.   Then Jezebel sent a messenger to Elijah, saying, "So may the gods do to me and even more, if I do not make your life as the life of one of them by tomorrow about this time."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3.   And he was afraid and arose and ran for his life and came to Beersheba, which belongs to Judah, and left his servant there. </a:t>
            </a:r>
          </a:p>
          <a:p>
            <a:pPr marL="461963" marR="0" lvl="0" indent="-461963"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ahoma"/>
                <a:ea typeface="+mn-ea"/>
                <a:cs typeface="Arial" charset="0"/>
              </a:rPr>
              <a:t>4.   But he himself went a day's journey into the wilderness, and came and sat down under a juniper tree; and he requested for himself that he might die, and said, "It is enough; now, O LORD, take my life, for I am not better than my fathers." </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4555"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Arial" charset="0"/>
              </a:rPr>
              <a:t>Alone! In A Cave</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9" name="TextBox 8">
            <a:extLst>
              <a:ext uri="{FF2B5EF4-FFF2-40B4-BE49-F238E27FC236}">
                <a16:creationId xmlns:a16="http://schemas.microsoft.com/office/drawing/2014/main" id="{9FCE2110-2992-4766-90AB-61FA461EB621}"/>
              </a:ext>
            </a:extLst>
          </p:cNvPr>
          <p:cNvSpPr txBox="1"/>
          <p:nvPr/>
        </p:nvSpPr>
        <p:spPr>
          <a:xfrm>
            <a:off x="652653" y="5513171"/>
            <a:ext cx="7838694"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a:ea typeface="+mn-ea"/>
                <a:cs typeface="+mn-cs"/>
              </a:rPr>
              <a:t>Elijah’s fears caused depression and anxiety!</a:t>
            </a:r>
          </a:p>
        </p:txBody>
      </p:sp>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14555" y="15553"/>
            <a:ext cx="9121909" cy="867975"/>
          </a:xfrm>
        </p:spPr>
        <p:txBody>
          <a:bodyPr/>
          <a:lstStyle/>
          <a:p>
            <a:r>
              <a:rPr lang="en-US" b="1" dirty="0"/>
              <a:t>The Valley of Death</a:t>
            </a:r>
          </a:p>
        </p:txBody>
      </p:sp>
    </p:spTree>
    <p:extLst>
      <p:ext uri="{BB962C8B-B14F-4D97-AF65-F5344CB8AC3E}">
        <p14:creationId xmlns:p14="http://schemas.microsoft.com/office/powerpoint/2010/main" val="2078925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19:3</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 Fears: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Life &amp; Death!</a:t>
            </a:r>
            <a:endPar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lang="en-US" sz="2400" b="1" baseline="0"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Jezebel had killed other prophets and she promises to kill Elijah</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p:txBody>
      </p:sp>
    </p:spTree>
    <p:extLst>
      <p:ext uri="{BB962C8B-B14F-4D97-AF65-F5344CB8AC3E}">
        <p14:creationId xmlns:p14="http://schemas.microsoft.com/office/powerpoint/2010/main" val="1741369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18:7-14; 19:10, 14</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 Fears: </a:t>
            </a: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Hunted down with the threat</a:t>
            </a:r>
            <a:r>
              <a:rPr kumimoji="0" lang="en-US" sz="2400" b="1" i="0" u="none" strike="noStrike" kern="1200" cap="none" spc="0" normalizeH="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 of death</a:t>
            </a:r>
            <a:endPar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Jezebel had hunted down and killed other prophets of God, and now</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she hunts for Elija</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 and intends to kill him</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28142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 Kings 18:22; 19:3, 10, 14</a:t>
            </a:r>
          </a:p>
          <a:p>
            <a:pPr marL="803275" lvl="0" indent="-341313" defTabSz="457200">
              <a:lnSpc>
                <a:spcPct val="90000"/>
              </a:lnSpc>
              <a:spcBef>
                <a:spcPct val="20000"/>
              </a:spcBef>
              <a:spcAft>
                <a:spcPts val="600"/>
              </a:spcAft>
              <a:buClr>
                <a:srgbClr val="66FFFF"/>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 Fears: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Elijah was outnumbered on Mt. Carmel</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850 to 1, and in the </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cave says, “I alone am left”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 feel alone or isolated can be discouraging, demoralizing, and can leave one with sense of dread or</a:t>
            </a:r>
            <a:r>
              <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a sense of loss</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lang="en-US" sz="2400" b="1" baseline="0"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Elijah</a:t>
            </a: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 was ready to quit!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1" u="none" strike="noStrike" kern="1200" cap="none" spc="0" normalizeH="0" baseline="0" noProof="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15370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12500" r="12500"/>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Fears of…</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6858001"/>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I Kings 19</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Solution to his Fears: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God</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What God doesn’t do:</a:t>
            </a:r>
          </a:p>
          <a:p>
            <a:pPr marL="914400" marR="0" lvl="1"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Rebuke, argue, condemn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How God deals with Elijah:</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Physically:</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He sends an angel of rest</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Psychologically: </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God listens</a:t>
            </a:r>
          </a:p>
          <a:p>
            <a:pPr marL="803275" marR="0" lvl="0" indent="-341313"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ü"/>
              <a:tabLst/>
              <a:defRPr/>
            </a:pPr>
            <a:r>
              <a:rPr kumimoji="0" lang="en-US" sz="2400" b="1" i="0" u="none" strike="noStrike" kern="1200" cap="none" spc="0" normalizeH="0" baseline="0" noProof="0" dirty="0">
                <a:ln>
                  <a:solidFill>
                    <a:prstClr val="black">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Spiritually:</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God gives him a task</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 In A Cave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Health</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Persecution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Loneliness</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5144047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wipe(left)">
                                      <p:cBhvr>
                                        <p:cTn id="29" dur="500"/>
                                        <p:tgtEl>
                                          <p:spTgt spid="1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wipe(left)">
                                      <p:cBhvr>
                                        <p:cTn id="34" dur="500"/>
                                        <p:tgtEl>
                                          <p:spTgt spid="1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wipe(left)">
                                      <p:cBhvr>
                                        <p:cTn id="3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Favorite Font Theme">
      <a:majorFont>
        <a:latin typeface="Arial"/>
        <a:ea typeface=""/>
        <a:cs typeface=""/>
      </a:majorFont>
      <a:minorFont>
        <a:latin typeface="Tahoma"/>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7082</TotalTime>
  <Words>5676</Words>
  <Application>Microsoft Office PowerPoint</Application>
  <PresentationFormat>On-screen Show (4:3)</PresentationFormat>
  <Paragraphs>407</Paragraphs>
  <Slides>15</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Ameretto</vt:lpstr>
      <vt:lpstr>Arial</vt:lpstr>
      <vt:lpstr>Calibri</vt:lpstr>
      <vt:lpstr>Calisto MT</vt:lpstr>
      <vt:lpstr>Courier New</vt:lpstr>
      <vt:lpstr>Tahoma</vt:lpstr>
      <vt:lpstr>Times New Roman</vt:lpstr>
      <vt:lpstr>Wingdings</vt:lpstr>
      <vt:lpstr>Wingdings 2</vt:lpstr>
      <vt:lpstr>Technic</vt:lpstr>
      <vt:lpstr>5_eye</vt:lpstr>
      <vt:lpstr>Slate</vt:lpstr>
      <vt:lpstr>Vapor Trail</vt:lpstr>
      <vt:lpstr>Alone! In A Cave</vt:lpstr>
      <vt:lpstr>Elijah</vt:lpstr>
      <vt:lpstr>Elijah</vt:lpstr>
      <vt:lpstr>Intro</vt:lpstr>
      <vt:lpstr>The Valley of Death</vt:lpstr>
      <vt:lpstr>Fears of…</vt:lpstr>
      <vt:lpstr>Fears of…</vt:lpstr>
      <vt:lpstr>Fears of…</vt:lpstr>
      <vt:lpstr>Fears of…</vt:lpstr>
      <vt:lpstr>Conclusion  When saints today face Fears of…</vt:lpstr>
      <vt:lpstr>Conclusion  When saints today face Fears of…</vt:lpstr>
      <vt:lpstr>Conclusion</vt:lpstr>
      <vt:lpstr>Conclusion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Alone! In A Cave</dc:title>
  <dc:subject>08/29/2021</dc:subject>
  <dc:creator>DarkWolf</dc:creator>
  <dc:description>Prepared for Standing Fearless In Fearful Times Local Preacher Themed Gospel Meeting, hosted by Courthouse church of Christ, August 27-31, 2021; Org. done 08/29/21</dc:description>
  <cp:lastModifiedBy>Nathan Morrison</cp:lastModifiedBy>
  <cp:revision>5</cp:revision>
  <cp:lastPrinted>2021-07-29T17:48:59Z</cp:lastPrinted>
  <dcterms:created xsi:type="dcterms:W3CDTF">2005-06-04T23:49:02Z</dcterms:created>
  <dcterms:modified xsi:type="dcterms:W3CDTF">2021-08-28T22:39:05Z</dcterms:modified>
</cp:coreProperties>
</file>