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F6A8A-42F0-4A52-9031-BEDB27F151FE}" type="datetimeFigureOut">
              <a:rPr lang="en-US" smtClean="0"/>
              <a:t>3/2/2019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9FAD9-878F-49E0-98D0-A9FA8848EF10}" type="slidenum">
              <a:rPr lang="en-US" smtClean="0"/>
              <a:t>‹#›</a:t>
            </a:fld>
            <a:endParaRPr lang="en-US"/>
          </a:p>
        </p:txBody>
      </p:sp>
    </p:spTree>
    <p:extLst>
      <p:ext uri="{BB962C8B-B14F-4D97-AF65-F5344CB8AC3E}">
        <p14:creationId xmlns:p14="http://schemas.microsoft.com/office/powerpoint/2010/main" val="7610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a:t>
            </a:fld>
            <a:endParaRPr lang="en-US"/>
          </a:p>
        </p:txBody>
      </p:sp>
    </p:spTree>
    <p:extLst>
      <p:ext uri="{BB962C8B-B14F-4D97-AF65-F5344CB8AC3E}">
        <p14:creationId xmlns:p14="http://schemas.microsoft.com/office/powerpoint/2010/main" val="11166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10</a:t>
            </a:fld>
            <a:endParaRPr lang="en-US"/>
          </a:p>
        </p:txBody>
      </p:sp>
    </p:spTree>
    <p:extLst>
      <p:ext uri="{BB962C8B-B14F-4D97-AF65-F5344CB8AC3E}">
        <p14:creationId xmlns:p14="http://schemas.microsoft.com/office/powerpoint/2010/main" val="189899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11</a:t>
            </a:fld>
            <a:endParaRPr lang="en-US"/>
          </a:p>
        </p:txBody>
      </p:sp>
    </p:spTree>
    <p:extLst>
      <p:ext uri="{BB962C8B-B14F-4D97-AF65-F5344CB8AC3E}">
        <p14:creationId xmlns:p14="http://schemas.microsoft.com/office/powerpoint/2010/main" val="131811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12</a:t>
            </a:fld>
            <a:endParaRPr lang="en-US"/>
          </a:p>
        </p:txBody>
      </p:sp>
    </p:spTree>
    <p:extLst>
      <p:ext uri="{BB962C8B-B14F-4D97-AF65-F5344CB8AC3E}">
        <p14:creationId xmlns:p14="http://schemas.microsoft.com/office/powerpoint/2010/main" val="30033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13</a:t>
            </a:fld>
            <a:endParaRPr lang="en-US"/>
          </a:p>
        </p:txBody>
      </p:sp>
    </p:spTree>
    <p:extLst>
      <p:ext uri="{BB962C8B-B14F-4D97-AF65-F5344CB8AC3E}">
        <p14:creationId xmlns:p14="http://schemas.microsoft.com/office/powerpoint/2010/main" val="125283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14</a:t>
            </a:fld>
            <a:endParaRPr lang="en-US"/>
          </a:p>
        </p:txBody>
      </p:sp>
    </p:spTree>
    <p:extLst>
      <p:ext uri="{BB962C8B-B14F-4D97-AF65-F5344CB8AC3E}">
        <p14:creationId xmlns:p14="http://schemas.microsoft.com/office/powerpoint/2010/main" val="180578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15</a:t>
            </a:fld>
            <a:endParaRPr lang="en-US"/>
          </a:p>
        </p:txBody>
      </p:sp>
    </p:spTree>
    <p:extLst>
      <p:ext uri="{BB962C8B-B14F-4D97-AF65-F5344CB8AC3E}">
        <p14:creationId xmlns:p14="http://schemas.microsoft.com/office/powerpoint/2010/main" val="75859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16</a:t>
            </a:fld>
            <a:endParaRPr lang="en-US"/>
          </a:p>
        </p:txBody>
      </p:sp>
    </p:spTree>
    <p:extLst>
      <p:ext uri="{BB962C8B-B14F-4D97-AF65-F5344CB8AC3E}">
        <p14:creationId xmlns:p14="http://schemas.microsoft.com/office/powerpoint/2010/main" val="403671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17</a:t>
            </a:fld>
            <a:endParaRPr lang="en-US"/>
          </a:p>
        </p:txBody>
      </p:sp>
    </p:spTree>
    <p:extLst>
      <p:ext uri="{BB962C8B-B14F-4D97-AF65-F5344CB8AC3E}">
        <p14:creationId xmlns:p14="http://schemas.microsoft.com/office/powerpoint/2010/main" val="403552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18</a:t>
            </a:fld>
            <a:endParaRPr lang="en-US"/>
          </a:p>
        </p:txBody>
      </p:sp>
    </p:spTree>
    <p:extLst>
      <p:ext uri="{BB962C8B-B14F-4D97-AF65-F5344CB8AC3E}">
        <p14:creationId xmlns:p14="http://schemas.microsoft.com/office/powerpoint/2010/main" val="100478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19</a:t>
            </a:fld>
            <a:endParaRPr lang="en-US"/>
          </a:p>
        </p:txBody>
      </p:sp>
    </p:spTree>
    <p:extLst>
      <p:ext uri="{BB962C8B-B14F-4D97-AF65-F5344CB8AC3E}">
        <p14:creationId xmlns:p14="http://schemas.microsoft.com/office/powerpoint/2010/main" val="207275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a:t>
            </a:fld>
            <a:endParaRPr lang="en-US"/>
          </a:p>
        </p:txBody>
      </p:sp>
    </p:spTree>
    <p:extLst>
      <p:ext uri="{BB962C8B-B14F-4D97-AF65-F5344CB8AC3E}">
        <p14:creationId xmlns:p14="http://schemas.microsoft.com/office/powerpoint/2010/main" val="234591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20</a:t>
            </a:fld>
            <a:endParaRPr lang="en-US"/>
          </a:p>
        </p:txBody>
      </p:sp>
    </p:spTree>
    <p:extLst>
      <p:ext uri="{BB962C8B-B14F-4D97-AF65-F5344CB8AC3E}">
        <p14:creationId xmlns:p14="http://schemas.microsoft.com/office/powerpoint/2010/main" val="179500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21</a:t>
            </a:fld>
            <a:endParaRPr lang="en-US"/>
          </a:p>
        </p:txBody>
      </p:sp>
    </p:spTree>
    <p:extLst>
      <p:ext uri="{BB962C8B-B14F-4D97-AF65-F5344CB8AC3E}">
        <p14:creationId xmlns:p14="http://schemas.microsoft.com/office/powerpoint/2010/main" val="202516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22</a:t>
            </a:fld>
            <a:endParaRPr lang="en-US"/>
          </a:p>
        </p:txBody>
      </p:sp>
    </p:spTree>
    <p:extLst>
      <p:ext uri="{BB962C8B-B14F-4D97-AF65-F5344CB8AC3E}">
        <p14:creationId xmlns:p14="http://schemas.microsoft.com/office/powerpoint/2010/main" val="307479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23</a:t>
            </a:fld>
            <a:endParaRPr lang="en-US"/>
          </a:p>
        </p:txBody>
      </p:sp>
    </p:spTree>
    <p:extLst>
      <p:ext uri="{BB962C8B-B14F-4D97-AF65-F5344CB8AC3E}">
        <p14:creationId xmlns:p14="http://schemas.microsoft.com/office/powerpoint/2010/main" val="236579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24</a:t>
            </a:fld>
            <a:endParaRPr lang="en-US"/>
          </a:p>
        </p:txBody>
      </p:sp>
    </p:spTree>
    <p:extLst>
      <p:ext uri="{BB962C8B-B14F-4D97-AF65-F5344CB8AC3E}">
        <p14:creationId xmlns:p14="http://schemas.microsoft.com/office/powerpoint/2010/main" val="845359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25</a:t>
            </a:fld>
            <a:endParaRPr lang="en-US"/>
          </a:p>
        </p:txBody>
      </p:sp>
    </p:spTree>
    <p:extLst>
      <p:ext uri="{BB962C8B-B14F-4D97-AF65-F5344CB8AC3E}">
        <p14:creationId xmlns:p14="http://schemas.microsoft.com/office/powerpoint/2010/main" val="120702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26</a:t>
            </a:fld>
            <a:endParaRPr lang="en-US"/>
          </a:p>
        </p:txBody>
      </p:sp>
    </p:spTree>
    <p:extLst>
      <p:ext uri="{BB962C8B-B14F-4D97-AF65-F5344CB8AC3E}">
        <p14:creationId xmlns:p14="http://schemas.microsoft.com/office/powerpoint/2010/main" val="1434491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27</a:t>
            </a:fld>
            <a:endParaRPr lang="en-US"/>
          </a:p>
        </p:txBody>
      </p:sp>
    </p:spTree>
    <p:extLst>
      <p:ext uri="{BB962C8B-B14F-4D97-AF65-F5344CB8AC3E}">
        <p14:creationId xmlns:p14="http://schemas.microsoft.com/office/powerpoint/2010/main" val="291748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28</a:t>
            </a:fld>
            <a:endParaRPr lang="en-US"/>
          </a:p>
        </p:txBody>
      </p:sp>
    </p:spTree>
    <p:extLst>
      <p:ext uri="{BB962C8B-B14F-4D97-AF65-F5344CB8AC3E}">
        <p14:creationId xmlns:p14="http://schemas.microsoft.com/office/powerpoint/2010/main" val="1286593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29</a:t>
            </a:fld>
            <a:endParaRPr lang="en-US"/>
          </a:p>
        </p:txBody>
      </p:sp>
    </p:spTree>
    <p:extLst>
      <p:ext uri="{BB962C8B-B14F-4D97-AF65-F5344CB8AC3E}">
        <p14:creationId xmlns:p14="http://schemas.microsoft.com/office/powerpoint/2010/main" val="1916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3</a:t>
            </a:fld>
            <a:endParaRPr lang="en-US"/>
          </a:p>
        </p:txBody>
      </p:sp>
    </p:spTree>
    <p:extLst>
      <p:ext uri="{BB962C8B-B14F-4D97-AF65-F5344CB8AC3E}">
        <p14:creationId xmlns:p14="http://schemas.microsoft.com/office/powerpoint/2010/main" val="16420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4</a:t>
            </a:fld>
            <a:endParaRPr lang="en-US"/>
          </a:p>
        </p:txBody>
      </p:sp>
    </p:spTree>
    <p:extLst>
      <p:ext uri="{BB962C8B-B14F-4D97-AF65-F5344CB8AC3E}">
        <p14:creationId xmlns:p14="http://schemas.microsoft.com/office/powerpoint/2010/main" val="377833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5</a:t>
            </a:fld>
            <a:endParaRPr lang="en-US"/>
          </a:p>
        </p:txBody>
      </p:sp>
    </p:spTree>
    <p:extLst>
      <p:ext uri="{BB962C8B-B14F-4D97-AF65-F5344CB8AC3E}">
        <p14:creationId xmlns:p14="http://schemas.microsoft.com/office/powerpoint/2010/main" val="300629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6</a:t>
            </a:fld>
            <a:endParaRPr lang="en-US"/>
          </a:p>
        </p:txBody>
      </p:sp>
    </p:spTree>
    <p:extLst>
      <p:ext uri="{BB962C8B-B14F-4D97-AF65-F5344CB8AC3E}">
        <p14:creationId xmlns:p14="http://schemas.microsoft.com/office/powerpoint/2010/main" val="79495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7</a:t>
            </a:fld>
            <a:endParaRPr lang="en-US"/>
          </a:p>
        </p:txBody>
      </p:sp>
    </p:spTree>
    <p:extLst>
      <p:ext uri="{BB962C8B-B14F-4D97-AF65-F5344CB8AC3E}">
        <p14:creationId xmlns:p14="http://schemas.microsoft.com/office/powerpoint/2010/main" val="87414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8</a:t>
            </a:fld>
            <a:endParaRPr lang="en-US"/>
          </a:p>
        </p:txBody>
      </p:sp>
    </p:spTree>
    <p:extLst>
      <p:ext uri="{BB962C8B-B14F-4D97-AF65-F5344CB8AC3E}">
        <p14:creationId xmlns:p14="http://schemas.microsoft.com/office/powerpoint/2010/main" val="22577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9FAD9-878F-49E0-98D0-A9FA8848EF10}" type="slidenum">
              <a:rPr lang="en-US" smtClean="0"/>
              <a:t>9</a:t>
            </a:fld>
            <a:endParaRPr lang="en-US"/>
          </a:p>
        </p:txBody>
      </p:sp>
    </p:spTree>
    <p:extLst>
      <p:ext uri="{BB962C8B-B14F-4D97-AF65-F5344CB8AC3E}">
        <p14:creationId xmlns:p14="http://schemas.microsoft.com/office/powerpoint/2010/main" val="84571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25E16-8664-4350-A026-33B21CC5E0F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408910845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5E16-8664-4350-A026-33B21CC5E0F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35309119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5E16-8664-4350-A026-33B21CC5E0F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19410362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5E16-8664-4350-A026-33B21CC5E0F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364578636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25E16-8664-4350-A026-33B21CC5E0F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8406635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25E16-8664-4350-A026-33B21CC5E0F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5787824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25E16-8664-4350-A026-33B21CC5E0F0}"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229441410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25E16-8664-4350-A026-33B21CC5E0F0}"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256842817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5E16-8664-4350-A026-33B21CC5E0F0}"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2331241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25E16-8664-4350-A026-33B21CC5E0F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317421730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25E16-8664-4350-A026-33B21CC5E0F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F932-8F04-417D-BE5B-61B8CF9FFA70}" type="slidenum">
              <a:rPr lang="en-US" smtClean="0"/>
              <a:t>‹#›</a:t>
            </a:fld>
            <a:endParaRPr lang="en-US"/>
          </a:p>
        </p:txBody>
      </p:sp>
    </p:spTree>
    <p:extLst>
      <p:ext uri="{BB962C8B-B14F-4D97-AF65-F5344CB8AC3E}">
        <p14:creationId xmlns:p14="http://schemas.microsoft.com/office/powerpoint/2010/main" val="167328968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25E16-8664-4350-A026-33B21CC5E0F0}" type="datetimeFigureOut">
              <a:rPr lang="en-US" smtClean="0"/>
              <a:t>3/2/2019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9F932-8F04-417D-BE5B-61B8CF9FFA70}" type="slidenum">
              <a:rPr lang="en-US" smtClean="0"/>
              <a:t>‹#›</a:t>
            </a:fld>
            <a:endParaRPr lang="en-US"/>
          </a:p>
        </p:txBody>
      </p:sp>
    </p:spTree>
    <p:extLst>
      <p:ext uri="{BB962C8B-B14F-4D97-AF65-F5344CB8AC3E}">
        <p14:creationId xmlns:p14="http://schemas.microsoft.com/office/powerpoint/2010/main" val="168328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87400"/>
            <a:ext cx="8686800" cy="5588000"/>
          </a:xfrm>
        </p:spPr>
        <p:txBody>
          <a:bodyPr/>
          <a:lstStyle/>
          <a:p>
            <a:pPr marL="0" lvl="0" indent="0" algn="ctr">
              <a:buNone/>
            </a:pPr>
            <a:r>
              <a:rPr lang="en-US" sz="2400" dirty="0"/>
              <a:t>((</a:t>
            </a:r>
            <a:r>
              <a:rPr lang="en-US" sz="2400" dirty="0" err="1"/>
              <a:t>e^i</a:t>
            </a:r>
            <a:r>
              <a:rPr lang="en-US" sz="2400" dirty="0"/>
              <a:t>π/ gcd((2^57,885,161 - 1, 2^43,112,609 - 1))^2) + tan(π/4</a:t>
            </a:r>
            <a:r>
              <a:rPr lang="en-US" sz="2400" dirty="0" smtClean="0"/>
              <a:t>)</a:t>
            </a:r>
          </a:p>
          <a:p>
            <a:pPr marL="0" lvl="0" indent="0" algn="ctr">
              <a:buNone/>
            </a:pPr>
            <a:endParaRPr lang="en-US" sz="2400" dirty="0"/>
          </a:p>
          <a:p>
            <a:pPr marL="0" lvl="0" indent="0" algn="ctr">
              <a:buNone/>
            </a:pPr>
            <a:r>
              <a:rPr lang="en-US" sz="2400" dirty="0" smtClean="0"/>
              <a:t>Or</a:t>
            </a:r>
          </a:p>
          <a:p>
            <a:pPr marL="0" lvl="0" indent="0" algn="ctr">
              <a:buNone/>
            </a:pPr>
            <a:r>
              <a:rPr lang="en-US" sz="3600" dirty="0" smtClean="0"/>
              <a:t>1+1=2</a:t>
            </a:r>
          </a:p>
          <a:p>
            <a:pPr marL="0" indent="0" algn="ctr">
              <a:buNone/>
            </a:pPr>
            <a:r>
              <a:rPr lang="en-US" sz="2400" dirty="0" smtClean="0"/>
              <a:t>Or</a:t>
            </a:r>
          </a:p>
          <a:p>
            <a:pPr marL="0" lvl="0" indent="0" algn="ctr">
              <a:buNone/>
            </a:pPr>
            <a:endParaRPr lang="en-US" sz="3600" dirty="0"/>
          </a:p>
          <a:p>
            <a:pPr marL="0" indent="0">
              <a:buNone/>
            </a:pPr>
            <a:endParaRPr lang="en-US" dirty="0"/>
          </a:p>
        </p:txBody>
      </p:sp>
      <p:pic>
        <p:nvPicPr>
          <p:cNvPr id="2050"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809" y="4092004"/>
            <a:ext cx="1143838" cy="172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08855"/>
            <a:ext cx="1143838" cy="172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95960"/>
            <a:ext cx="1143838" cy="172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49387"/>
            <a:ext cx="1143838" cy="172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4531372"/>
            <a:ext cx="533400" cy="769441"/>
          </a:xfrm>
          <a:prstGeom prst="rect">
            <a:avLst/>
          </a:prstGeom>
          <a:noFill/>
        </p:spPr>
        <p:txBody>
          <a:bodyPr wrap="square" rtlCol="0">
            <a:spAutoFit/>
          </a:bodyPr>
          <a:lstStyle/>
          <a:p>
            <a:r>
              <a:rPr lang="en-US" sz="4400" dirty="0" smtClean="0"/>
              <a:t>+</a:t>
            </a:r>
            <a:endParaRPr lang="en-US" sz="4400" dirty="0"/>
          </a:p>
        </p:txBody>
      </p:sp>
      <p:sp>
        <p:nvSpPr>
          <p:cNvPr id="9" name="TextBox 8"/>
          <p:cNvSpPr txBox="1"/>
          <p:nvPr/>
        </p:nvSpPr>
        <p:spPr>
          <a:xfrm>
            <a:off x="4572000" y="4500026"/>
            <a:ext cx="533400" cy="769441"/>
          </a:xfrm>
          <a:prstGeom prst="rect">
            <a:avLst/>
          </a:prstGeom>
          <a:noFill/>
        </p:spPr>
        <p:txBody>
          <a:bodyPr wrap="square" rtlCol="0">
            <a:spAutoFit/>
          </a:bodyPr>
          <a:lstStyle/>
          <a:p>
            <a:r>
              <a:rPr lang="en-US" sz="4400" dirty="0" smtClean="0"/>
              <a:t>=</a:t>
            </a:r>
            <a:endParaRPr lang="en-US" sz="4400" dirty="0"/>
          </a:p>
        </p:txBody>
      </p:sp>
    </p:spTree>
    <p:extLst>
      <p:ext uri="{BB962C8B-B14F-4D97-AF65-F5344CB8AC3E}">
        <p14:creationId xmlns:p14="http://schemas.microsoft.com/office/powerpoint/2010/main" val="87742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77800"/>
            <a:ext cx="8915400" cy="6604000"/>
          </a:xfrm>
          <a:solidFill>
            <a:schemeClr val="bg1"/>
          </a:solidFill>
        </p:spPr>
        <p:txBody>
          <a:bodyPr>
            <a:normAutofit fontScale="92500" lnSpcReduction="20000"/>
          </a:bodyPr>
          <a:lstStyle/>
          <a:p>
            <a:pPr marL="0" indent="0">
              <a:buNone/>
            </a:pPr>
            <a:r>
              <a:rPr lang="en-US" dirty="0"/>
              <a:t>This Jesus God raised up, and of that we all are witnesses. </a:t>
            </a:r>
            <a:r>
              <a:rPr lang="en-US" b="1" baseline="30000" dirty="0"/>
              <a:t> </a:t>
            </a:r>
            <a:r>
              <a:rPr lang="en-US" dirty="0"/>
              <a:t>Being therefore exalted at the right hand of God, and having received from the Father the promise of the Holy Spirit, he has poured out this that you yourselves are seeing and hearing. </a:t>
            </a:r>
            <a:r>
              <a:rPr lang="en-US" b="1" baseline="30000" dirty="0"/>
              <a:t> </a:t>
            </a:r>
            <a:r>
              <a:rPr lang="en-US" dirty="0"/>
              <a:t>For David did not ascend into the heavens, but he himself says,</a:t>
            </a:r>
          </a:p>
          <a:p>
            <a:pPr marL="0" indent="0">
              <a:buNone/>
            </a:pPr>
            <a:r>
              <a:rPr lang="en-US" dirty="0" smtClean="0"/>
              <a:t>	“‘</a:t>
            </a:r>
            <a:r>
              <a:rPr lang="en-US" dirty="0"/>
              <a:t>The Lord said to my Lord,</a:t>
            </a:r>
            <a:br>
              <a:rPr lang="en-US" dirty="0"/>
            </a:br>
            <a:r>
              <a:rPr lang="en-US" dirty="0" smtClean="0"/>
              <a:t>	“</a:t>
            </a:r>
            <a:r>
              <a:rPr lang="en-US" dirty="0"/>
              <a:t>Sit at my right hand,</a:t>
            </a:r>
            <a:br>
              <a:rPr lang="en-US" dirty="0"/>
            </a:br>
            <a:r>
              <a:rPr lang="en-US" b="1" baseline="30000" dirty="0"/>
              <a:t>	</a:t>
            </a:r>
            <a:r>
              <a:rPr lang="en-US" dirty="0" smtClean="0"/>
              <a:t>until </a:t>
            </a:r>
            <a:r>
              <a:rPr lang="en-US" dirty="0"/>
              <a:t>I make your enemies your footstool.”’</a:t>
            </a:r>
          </a:p>
          <a:p>
            <a:pPr marL="0" indent="0">
              <a:buNone/>
            </a:pPr>
            <a:r>
              <a:rPr lang="en-US" b="1" baseline="30000" dirty="0"/>
              <a:t> </a:t>
            </a:r>
            <a:r>
              <a:rPr lang="en-US" dirty="0"/>
              <a:t>Let all the house of Israel therefore know for certain that God has made him both Lord and Christ, this Jesus whom you crucified</a:t>
            </a:r>
            <a:r>
              <a:rPr lang="en-US" dirty="0" smtClean="0"/>
              <a:t>.” Now </a:t>
            </a:r>
            <a:r>
              <a:rPr lang="en-US" dirty="0"/>
              <a:t>when they heard this they were cut to the heart, and said to Peter and the rest of the apostles, </a:t>
            </a:r>
            <a:r>
              <a:rPr lang="en-US" dirty="0">
                <a:solidFill>
                  <a:srgbClr val="C00000"/>
                </a:solidFill>
              </a:rPr>
              <a:t>“Brothers, what shall we do?</a:t>
            </a:r>
            <a:r>
              <a:rPr lang="en-US" dirty="0"/>
              <a:t>”</a:t>
            </a:r>
            <a:r>
              <a:rPr lang="en-US" dirty="0">
                <a:solidFill>
                  <a:schemeClr val="bg1">
                    <a:lumMod val="85000"/>
                  </a:schemeClr>
                </a:solidFill>
              </a:rPr>
              <a:t> </a:t>
            </a:r>
            <a:r>
              <a:rPr lang="en-US" b="1" baseline="30000" dirty="0">
                <a:solidFill>
                  <a:schemeClr val="bg1">
                    <a:lumMod val="85000"/>
                  </a:schemeClr>
                </a:solidFill>
              </a:rPr>
              <a:t> </a:t>
            </a:r>
            <a:r>
              <a:rPr lang="en-US" dirty="0">
                <a:solidFill>
                  <a:schemeClr val="bg1">
                    <a:lumMod val="85000"/>
                  </a:schemeClr>
                </a:solidFill>
              </a:rPr>
              <a:t>And Peter said to them, “Repent and be baptized every one of you in the name of Jesus Christ for the forgiveness of your sins, and you will receive the gift of the Holy Spirit</a:t>
            </a:r>
          </a:p>
          <a:p>
            <a:pPr marL="0" indent="0">
              <a:buNone/>
            </a:pPr>
            <a:endParaRPr lang="en-US" dirty="0"/>
          </a:p>
        </p:txBody>
      </p:sp>
    </p:spTree>
    <p:extLst>
      <p:ext uri="{BB962C8B-B14F-4D97-AF65-F5344CB8AC3E}">
        <p14:creationId xmlns:p14="http://schemas.microsoft.com/office/powerpoint/2010/main" val="89012522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77800"/>
            <a:ext cx="8915400" cy="6604000"/>
          </a:xfrm>
          <a:solidFill>
            <a:schemeClr val="bg1"/>
          </a:solidFill>
        </p:spPr>
        <p:txBody>
          <a:bodyPr>
            <a:normAutofit fontScale="92500" lnSpcReduction="20000"/>
          </a:bodyPr>
          <a:lstStyle/>
          <a:p>
            <a:pPr marL="0" indent="0">
              <a:buNone/>
            </a:pPr>
            <a:r>
              <a:rPr lang="en-US" dirty="0"/>
              <a:t>This Jesus God raised up, and of that we all are witnesses. </a:t>
            </a:r>
            <a:r>
              <a:rPr lang="en-US" b="1" baseline="30000" dirty="0"/>
              <a:t> </a:t>
            </a:r>
            <a:r>
              <a:rPr lang="en-US" dirty="0"/>
              <a:t>Being therefore exalted at the right hand of God, and having received from the Father the promise of the Holy Spirit, he has poured out this that you yourselves are seeing and hearing. </a:t>
            </a:r>
            <a:r>
              <a:rPr lang="en-US" b="1" baseline="30000" dirty="0"/>
              <a:t> </a:t>
            </a:r>
            <a:r>
              <a:rPr lang="en-US" dirty="0"/>
              <a:t>For David did not ascend into the heavens, but he himself says,</a:t>
            </a:r>
          </a:p>
          <a:p>
            <a:pPr marL="0" indent="0">
              <a:buNone/>
            </a:pPr>
            <a:r>
              <a:rPr lang="en-US" dirty="0" smtClean="0"/>
              <a:t>	“‘</a:t>
            </a:r>
            <a:r>
              <a:rPr lang="en-US" dirty="0"/>
              <a:t>The Lord said to my Lord,</a:t>
            </a:r>
            <a:br>
              <a:rPr lang="en-US" dirty="0"/>
            </a:br>
            <a:r>
              <a:rPr lang="en-US" dirty="0" smtClean="0"/>
              <a:t>	“</a:t>
            </a:r>
            <a:r>
              <a:rPr lang="en-US" dirty="0"/>
              <a:t>Sit at my right hand,</a:t>
            </a:r>
            <a:br>
              <a:rPr lang="en-US" dirty="0"/>
            </a:br>
            <a:r>
              <a:rPr lang="en-US" b="1" baseline="30000" dirty="0"/>
              <a:t>	</a:t>
            </a:r>
            <a:r>
              <a:rPr lang="en-US" dirty="0" smtClean="0"/>
              <a:t>until </a:t>
            </a:r>
            <a:r>
              <a:rPr lang="en-US" dirty="0"/>
              <a:t>I make your enemies your footstool.”’</a:t>
            </a:r>
          </a:p>
          <a:p>
            <a:pPr marL="0" indent="0">
              <a:buNone/>
            </a:pPr>
            <a:r>
              <a:rPr lang="en-US" b="1" baseline="30000" dirty="0"/>
              <a:t> </a:t>
            </a:r>
            <a:r>
              <a:rPr lang="en-US" dirty="0"/>
              <a:t>Let all the house of Israel therefore know for certain that God has made him both Lord and Christ, this Jesus whom you crucified</a:t>
            </a:r>
            <a:r>
              <a:rPr lang="en-US" dirty="0" smtClean="0"/>
              <a:t>.” Now </a:t>
            </a:r>
            <a:r>
              <a:rPr lang="en-US" dirty="0"/>
              <a:t>when they heard this they were cut to the heart, and said to Peter and the rest of the apostles, </a:t>
            </a:r>
            <a:r>
              <a:rPr lang="en-US" dirty="0">
                <a:solidFill>
                  <a:srgbClr val="C00000"/>
                </a:solidFill>
              </a:rPr>
              <a:t>“Brothers, what shall we do?</a:t>
            </a:r>
            <a:r>
              <a:rPr lang="en-US" dirty="0"/>
              <a:t>”</a:t>
            </a:r>
            <a:r>
              <a:rPr lang="en-US" dirty="0">
                <a:solidFill>
                  <a:schemeClr val="bg1">
                    <a:lumMod val="85000"/>
                  </a:schemeClr>
                </a:solidFill>
              </a:rPr>
              <a:t> </a:t>
            </a:r>
            <a:r>
              <a:rPr lang="en-US" b="1" baseline="30000" dirty="0">
                <a:solidFill>
                  <a:schemeClr val="bg1">
                    <a:lumMod val="85000"/>
                  </a:schemeClr>
                </a:solidFill>
              </a:rPr>
              <a:t> </a:t>
            </a:r>
            <a:r>
              <a:rPr lang="en-US" dirty="0"/>
              <a:t>And Peter said to them, “</a:t>
            </a:r>
            <a:r>
              <a:rPr lang="en-US" dirty="0">
                <a:solidFill>
                  <a:srgbClr val="C00000"/>
                </a:solidFill>
              </a:rPr>
              <a:t>Repent</a:t>
            </a:r>
            <a:r>
              <a:rPr lang="en-US" dirty="0"/>
              <a:t> and be </a:t>
            </a:r>
            <a:r>
              <a:rPr lang="en-US" dirty="0">
                <a:solidFill>
                  <a:srgbClr val="C00000"/>
                </a:solidFill>
              </a:rPr>
              <a:t>baptized</a:t>
            </a:r>
            <a:r>
              <a:rPr lang="en-US" dirty="0"/>
              <a:t> every one of you in the name of Jesus Christ </a:t>
            </a:r>
            <a:r>
              <a:rPr lang="en-US" u="sng" dirty="0"/>
              <a:t>for the forgiveness of your sins</a:t>
            </a:r>
            <a:r>
              <a:rPr lang="en-US" dirty="0"/>
              <a:t>, and you will receive the gift of the Holy Spirit</a:t>
            </a:r>
          </a:p>
          <a:p>
            <a:pPr marL="0" indent="0">
              <a:buNone/>
            </a:pPr>
            <a:endParaRPr lang="en-US" dirty="0"/>
          </a:p>
        </p:txBody>
      </p:sp>
    </p:spTree>
    <p:extLst>
      <p:ext uri="{BB962C8B-B14F-4D97-AF65-F5344CB8AC3E}">
        <p14:creationId xmlns:p14="http://schemas.microsoft.com/office/powerpoint/2010/main" val="291659031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dirty="0" smtClean="0"/>
              <a:t>Samaritans</a:t>
            </a:r>
            <a:endParaRPr lang="en-US" dirty="0"/>
          </a:p>
        </p:txBody>
      </p:sp>
      <p:sp>
        <p:nvSpPr>
          <p:cNvPr id="5" name="TextBox 4"/>
          <p:cNvSpPr txBox="1"/>
          <p:nvPr/>
        </p:nvSpPr>
        <p:spPr>
          <a:xfrm>
            <a:off x="3352800" y="1628842"/>
            <a:ext cx="5562600" cy="4893647"/>
          </a:xfrm>
          <a:prstGeom prst="rect">
            <a:avLst/>
          </a:prstGeom>
          <a:noFill/>
        </p:spPr>
        <p:txBody>
          <a:bodyPr wrap="square" rtlCol="0">
            <a:spAutoFit/>
          </a:bodyPr>
          <a:lstStyle/>
          <a:p>
            <a:r>
              <a:rPr lang="en-US" sz="2600" dirty="0"/>
              <a:t>Now those who were scattered went about preaching the word. </a:t>
            </a:r>
            <a:r>
              <a:rPr lang="en-US" sz="2600" b="1" baseline="30000" dirty="0"/>
              <a:t> </a:t>
            </a:r>
            <a:r>
              <a:rPr lang="en-US" sz="2600" dirty="0"/>
              <a:t>Philip went down to the </a:t>
            </a:r>
            <a:r>
              <a:rPr lang="en-US" sz="2600" dirty="0" smtClean="0"/>
              <a:t>city</a:t>
            </a:r>
            <a:r>
              <a:rPr lang="en-US" sz="2600" baseline="30000" dirty="0"/>
              <a:t> </a:t>
            </a:r>
            <a:r>
              <a:rPr lang="en-US" sz="2600" dirty="0" smtClean="0"/>
              <a:t>of </a:t>
            </a:r>
            <a:r>
              <a:rPr lang="en-US" sz="2600" dirty="0"/>
              <a:t>Samaria and </a:t>
            </a:r>
            <a:r>
              <a:rPr lang="en-US" sz="2600" dirty="0">
                <a:solidFill>
                  <a:srgbClr val="C00000"/>
                </a:solidFill>
              </a:rPr>
              <a:t>proclaimed to them the Christ</a:t>
            </a:r>
            <a:r>
              <a:rPr lang="en-US" sz="2600" dirty="0"/>
              <a:t>. </a:t>
            </a:r>
            <a:r>
              <a:rPr lang="en-US" sz="2600" dirty="0" smtClean="0">
                <a:solidFill>
                  <a:schemeClr val="bg1">
                    <a:lumMod val="75000"/>
                  </a:schemeClr>
                </a:solidFill>
              </a:rPr>
              <a:t>And </a:t>
            </a:r>
            <a:r>
              <a:rPr lang="en-US" sz="2600" dirty="0">
                <a:solidFill>
                  <a:schemeClr val="bg1">
                    <a:lumMod val="75000"/>
                  </a:schemeClr>
                </a:solidFill>
              </a:rPr>
              <a:t>the crowds with one accord paid attention to what was being said by Philip, when they heard him and saw the signs that he did</a:t>
            </a:r>
            <a:r>
              <a:rPr lang="en-US" sz="2600" dirty="0" smtClean="0">
                <a:solidFill>
                  <a:schemeClr val="bg1">
                    <a:lumMod val="75000"/>
                  </a:schemeClr>
                </a:solidFill>
              </a:rPr>
              <a:t>./</a:t>
            </a:r>
            <a:r>
              <a:rPr lang="en-US" sz="2600" dirty="0">
                <a:solidFill>
                  <a:schemeClr val="bg1">
                    <a:lumMod val="75000"/>
                  </a:schemeClr>
                </a:solidFill>
              </a:rPr>
              <a:t>But when they believed Philip as he preached good news about the kingdom of God and the name of Jesus Christ, they were baptized, both men and women. </a:t>
            </a:r>
            <a:r>
              <a:rPr lang="en-US" sz="2600" dirty="0" smtClean="0">
                <a:solidFill>
                  <a:schemeClr val="bg1">
                    <a:lumMod val="75000"/>
                  </a:schemeClr>
                </a:solidFill>
              </a:rPr>
              <a:t>8:4-6/12</a:t>
            </a:r>
            <a:endParaRPr lang="en-US" sz="2600" dirty="0">
              <a:solidFill>
                <a:schemeClr val="bg1">
                  <a:lumMod val="75000"/>
                </a:schemeClr>
              </a:solidFill>
            </a:endParaRPr>
          </a:p>
        </p:txBody>
      </p:sp>
    </p:spTree>
    <p:extLst>
      <p:ext uri="{BB962C8B-B14F-4D97-AF65-F5344CB8AC3E}">
        <p14:creationId xmlns:p14="http://schemas.microsoft.com/office/powerpoint/2010/main" val="3463602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dirty="0" smtClean="0"/>
              <a:t>Samaritans</a:t>
            </a:r>
            <a:endParaRPr lang="en-US" dirty="0"/>
          </a:p>
        </p:txBody>
      </p:sp>
      <p:sp>
        <p:nvSpPr>
          <p:cNvPr id="5" name="TextBox 4"/>
          <p:cNvSpPr txBox="1"/>
          <p:nvPr/>
        </p:nvSpPr>
        <p:spPr>
          <a:xfrm>
            <a:off x="3352800" y="1628842"/>
            <a:ext cx="5562600" cy="4893647"/>
          </a:xfrm>
          <a:prstGeom prst="rect">
            <a:avLst/>
          </a:prstGeom>
          <a:noFill/>
        </p:spPr>
        <p:txBody>
          <a:bodyPr wrap="square" rtlCol="0">
            <a:spAutoFit/>
          </a:bodyPr>
          <a:lstStyle/>
          <a:p>
            <a:r>
              <a:rPr lang="en-US" sz="2600" dirty="0"/>
              <a:t>Now those who were scattered went about preaching the word. </a:t>
            </a:r>
            <a:r>
              <a:rPr lang="en-US" sz="2600" b="1" baseline="30000" dirty="0"/>
              <a:t> </a:t>
            </a:r>
            <a:r>
              <a:rPr lang="en-US" sz="2600" dirty="0"/>
              <a:t>Philip went down to the </a:t>
            </a:r>
            <a:r>
              <a:rPr lang="en-US" sz="2600" dirty="0" smtClean="0"/>
              <a:t>city</a:t>
            </a:r>
            <a:r>
              <a:rPr lang="en-US" sz="2600" baseline="30000" dirty="0"/>
              <a:t> </a:t>
            </a:r>
            <a:r>
              <a:rPr lang="en-US" sz="2600" dirty="0" smtClean="0"/>
              <a:t>of </a:t>
            </a:r>
            <a:r>
              <a:rPr lang="en-US" sz="2600" dirty="0"/>
              <a:t>Samaria and </a:t>
            </a:r>
            <a:r>
              <a:rPr lang="en-US" sz="2600" dirty="0">
                <a:solidFill>
                  <a:srgbClr val="C00000"/>
                </a:solidFill>
              </a:rPr>
              <a:t>proclaimed to them the Christ</a:t>
            </a:r>
            <a:r>
              <a:rPr lang="en-US" sz="2600" dirty="0"/>
              <a:t>. </a:t>
            </a:r>
            <a:r>
              <a:rPr lang="en-US" sz="2600" dirty="0" smtClean="0"/>
              <a:t>And </a:t>
            </a:r>
            <a:r>
              <a:rPr lang="en-US" sz="2600" dirty="0"/>
              <a:t>the crowds with one accord paid attention to what was being said by Philip, when they </a:t>
            </a:r>
            <a:r>
              <a:rPr lang="en-US" sz="2600" dirty="0">
                <a:solidFill>
                  <a:srgbClr val="C00000"/>
                </a:solidFill>
              </a:rPr>
              <a:t>heard him </a:t>
            </a:r>
            <a:r>
              <a:rPr lang="en-US" sz="2600" dirty="0"/>
              <a:t>and saw the signs that he did</a:t>
            </a:r>
            <a:r>
              <a:rPr lang="en-US" sz="2600" dirty="0" smtClean="0"/>
              <a:t>./</a:t>
            </a:r>
            <a:r>
              <a:rPr lang="en-US" sz="2600" dirty="0"/>
              <a:t>But when they </a:t>
            </a:r>
            <a:r>
              <a:rPr lang="en-US" sz="2600" dirty="0">
                <a:solidFill>
                  <a:srgbClr val="C00000"/>
                </a:solidFill>
              </a:rPr>
              <a:t>believed</a:t>
            </a:r>
            <a:r>
              <a:rPr lang="en-US" sz="2600" dirty="0"/>
              <a:t> Philip as he preached good news about the kingdom of God and the name of Jesus Christ, they were </a:t>
            </a:r>
            <a:r>
              <a:rPr lang="en-US" sz="2600" dirty="0">
                <a:solidFill>
                  <a:srgbClr val="C00000"/>
                </a:solidFill>
              </a:rPr>
              <a:t>baptized</a:t>
            </a:r>
            <a:r>
              <a:rPr lang="en-US" sz="2600" dirty="0"/>
              <a:t>, both men and women. </a:t>
            </a:r>
            <a:r>
              <a:rPr lang="en-US" sz="2600" dirty="0" smtClean="0"/>
              <a:t>8:4-6/12</a:t>
            </a:r>
            <a:endParaRPr lang="en-US" sz="2600" dirty="0"/>
          </a:p>
        </p:txBody>
      </p:sp>
    </p:spTree>
    <p:extLst>
      <p:ext uri="{BB962C8B-B14F-4D97-AF65-F5344CB8AC3E}">
        <p14:creationId xmlns:p14="http://schemas.microsoft.com/office/powerpoint/2010/main" val="368521058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dirty="0" smtClean="0"/>
              <a:t>Simon</a:t>
            </a:r>
            <a:endParaRPr lang="en-US" dirty="0"/>
          </a:p>
        </p:txBody>
      </p:sp>
      <p:sp>
        <p:nvSpPr>
          <p:cNvPr id="5" name="TextBox 4"/>
          <p:cNvSpPr txBox="1"/>
          <p:nvPr/>
        </p:nvSpPr>
        <p:spPr>
          <a:xfrm>
            <a:off x="3401438" y="4241800"/>
            <a:ext cx="5562600" cy="2246769"/>
          </a:xfrm>
          <a:prstGeom prst="rect">
            <a:avLst/>
          </a:prstGeom>
          <a:noFill/>
        </p:spPr>
        <p:txBody>
          <a:bodyPr wrap="square" rtlCol="0">
            <a:spAutoFit/>
          </a:bodyPr>
          <a:lstStyle/>
          <a:p>
            <a:r>
              <a:rPr lang="en-US" sz="2800" dirty="0"/>
              <a:t>Even Simon himself </a:t>
            </a:r>
            <a:r>
              <a:rPr lang="en-US" sz="2800" dirty="0">
                <a:solidFill>
                  <a:srgbClr val="C00000"/>
                </a:solidFill>
              </a:rPr>
              <a:t>believed</a:t>
            </a:r>
            <a:r>
              <a:rPr lang="en-US" sz="2800" dirty="0"/>
              <a:t>, and after being </a:t>
            </a:r>
            <a:r>
              <a:rPr lang="en-US" sz="2800" dirty="0">
                <a:solidFill>
                  <a:srgbClr val="C00000"/>
                </a:solidFill>
              </a:rPr>
              <a:t>baptized</a:t>
            </a:r>
            <a:r>
              <a:rPr lang="en-US" sz="2800" dirty="0"/>
              <a:t> he continued with Philip. And seeing signs and great </a:t>
            </a:r>
            <a:r>
              <a:rPr lang="en-US" sz="2800" dirty="0" smtClean="0"/>
              <a:t>miracles performed</a:t>
            </a:r>
            <a:r>
              <a:rPr lang="en-US" sz="2800" dirty="0"/>
              <a:t>, he was amazed</a:t>
            </a:r>
            <a:r>
              <a:rPr lang="en-US" sz="2800" dirty="0" smtClean="0"/>
              <a:t>. – 8:13</a:t>
            </a:r>
            <a:endParaRPr lang="en-US" sz="2400" dirty="0"/>
          </a:p>
        </p:txBody>
      </p:sp>
    </p:spTree>
    <p:extLst>
      <p:ext uri="{BB962C8B-B14F-4D97-AF65-F5344CB8AC3E}">
        <p14:creationId xmlns:p14="http://schemas.microsoft.com/office/powerpoint/2010/main" val="2399822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dirty="0" smtClean="0"/>
              <a:t>Eunuch</a:t>
            </a:r>
            <a:endParaRPr lang="en-US" dirty="0"/>
          </a:p>
        </p:txBody>
      </p:sp>
      <p:sp>
        <p:nvSpPr>
          <p:cNvPr id="5" name="TextBox 4"/>
          <p:cNvSpPr txBox="1"/>
          <p:nvPr/>
        </p:nvSpPr>
        <p:spPr>
          <a:xfrm>
            <a:off x="3404681" y="1340273"/>
            <a:ext cx="5562600" cy="5262979"/>
          </a:xfrm>
          <a:prstGeom prst="rect">
            <a:avLst/>
          </a:prstGeom>
          <a:noFill/>
        </p:spPr>
        <p:txBody>
          <a:bodyPr wrap="square" rtlCol="0">
            <a:spAutoFit/>
          </a:bodyPr>
          <a:lstStyle/>
          <a:p>
            <a:r>
              <a:rPr lang="en-US" sz="2800" dirty="0"/>
              <a:t>Then Philip opened his mouth, and beginning with this Scripture he </a:t>
            </a:r>
            <a:r>
              <a:rPr lang="en-US" sz="2800" dirty="0">
                <a:solidFill>
                  <a:srgbClr val="C00000"/>
                </a:solidFill>
              </a:rPr>
              <a:t>told him the good news </a:t>
            </a:r>
            <a:r>
              <a:rPr lang="en-US" sz="2800" dirty="0"/>
              <a:t>about Jesus. </a:t>
            </a:r>
            <a:r>
              <a:rPr lang="en-US" sz="2800" b="1" baseline="30000" dirty="0"/>
              <a:t> </a:t>
            </a:r>
            <a:r>
              <a:rPr lang="en-US" sz="2800" dirty="0">
                <a:solidFill>
                  <a:schemeClr val="bg1">
                    <a:lumMod val="75000"/>
                  </a:schemeClr>
                </a:solidFill>
              </a:rPr>
              <a:t>And as they were going along the road they came to some water, and the eunuch said, “See, here is water! What prevents me from being baptized</a:t>
            </a:r>
            <a:r>
              <a:rPr lang="en-US" sz="2800" dirty="0" smtClean="0">
                <a:solidFill>
                  <a:schemeClr val="bg1">
                    <a:lumMod val="75000"/>
                  </a:schemeClr>
                </a:solidFill>
              </a:rPr>
              <a:t>?”</a:t>
            </a:r>
            <a:r>
              <a:rPr lang="en-US" sz="2800" baseline="30000" dirty="0">
                <a:solidFill>
                  <a:schemeClr val="bg1">
                    <a:lumMod val="75000"/>
                  </a:schemeClr>
                </a:solidFill>
              </a:rPr>
              <a:t> </a:t>
            </a:r>
            <a:r>
              <a:rPr lang="en-US" sz="2800" dirty="0" smtClean="0">
                <a:solidFill>
                  <a:schemeClr val="bg1">
                    <a:lumMod val="75000"/>
                  </a:schemeClr>
                </a:solidFill>
              </a:rPr>
              <a:t>And </a:t>
            </a:r>
            <a:r>
              <a:rPr lang="en-US" sz="2800" dirty="0">
                <a:solidFill>
                  <a:schemeClr val="bg1">
                    <a:lumMod val="75000"/>
                  </a:schemeClr>
                </a:solidFill>
              </a:rPr>
              <a:t>he commanded the chariot to stop, and they both went down into the water, Philip and the eunuch, and he baptized him. </a:t>
            </a:r>
            <a:r>
              <a:rPr lang="en-US" sz="2800" dirty="0" smtClean="0">
                <a:solidFill>
                  <a:schemeClr val="bg1">
                    <a:lumMod val="75000"/>
                  </a:schemeClr>
                </a:solidFill>
              </a:rPr>
              <a:t>					8:35-38</a:t>
            </a:r>
            <a:endParaRPr lang="en-US" sz="2800" dirty="0">
              <a:solidFill>
                <a:schemeClr val="bg1">
                  <a:lumMod val="75000"/>
                </a:schemeClr>
              </a:solidFill>
            </a:endParaRPr>
          </a:p>
        </p:txBody>
      </p:sp>
    </p:spTree>
    <p:extLst>
      <p:ext uri="{BB962C8B-B14F-4D97-AF65-F5344CB8AC3E}">
        <p14:creationId xmlns:p14="http://schemas.microsoft.com/office/powerpoint/2010/main" val="3362607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dirty="0" smtClean="0"/>
              <a:t>Eunuch</a:t>
            </a:r>
            <a:endParaRPr lang="en-US" dirty="0"/>
          </a:p>
        </p:txBody>
      </p:sp>
      <p:sp>
        <p:nvSpPr>
          <p:cNvPr id="5" name="TextBox 4"/>
          <p:cNvSpPr txBox="1"/>
          <p:nvPr/>
        </p:nvSpPr>
        <p:spPr>
          <a:xfrm>
            <a:off x="3404681" y="1340273"/>
            <a:ext cx="5562600" cy="5262979"/>
          </a:xfrm>
          <a:prstGeom prst="rect">
            <a:avLst/>
          </a:prstGeom>
          <a:noFill/>
        </p:spPr>
        <p:txBody>
          <a:bodyPr wrap="square" rtlCol="0">
            <a:spAutoFit/>
          </a:bodyPr>
          <a:lstStyle/>
          <a:p>
            <a:r>
              <a:rPr lang="en-US" sz="2800" dirty="0"/>
              <a:t>Then Philip opened his mouth, and beginning with this Scripture he </a:t>
            </a:r>
            <a:r>
              <a:rPr lang="en-US" sz="2800" dirty="0">
                <a:solidFill>
                  <a:srgbClr val="C00000"/>
                </a:solidFill>
              </a:rPr>
              <a:t>told him the good news </a:t>
            </a:r>
            <a:r>
              <a:rPr lang="en-US" sz="2800" dirty="0"/>
              <a:t>about Jesus. </a:t>
            </a:r>
            <a:r>
              <a:rPr lang="en-US" sz="2800" b="1" baseline="30000" dirty="0"/>
              <a:t> </a:t>
            </a:r>
            <a:r>
              <a:rPr lang="en-US" sz="2800" dirty="0"/>
              <a:t>And as they were going along the road they came to some water, and the eunuch said, “See, here is water! What prevents me from being baptized</a:t>
            </a:r>
            <a:r>
              <a:rPr lang="en-US" sz="2800" dirty="0" smtClean="0"/>
              <a:t>?”</a:t>
            </a:r>
            <a:r>
              <a:rPr lang="en-US" sz="2800" baseline="30000" dirty="0"/>
              <a:t> </a:t>
            </a:r>
            <a:r>
              <a:rPr lang="en-US" sz="2800" dirty="0" smtClean="0"/>
              <a:t>And </a:t>
            </a:r>
            <a:r>
              <a:rPr lang="en-US" sz="2800" dirty="0"/>
              <a:t>he commanded the chariot to stop, and they both went down into the water, Philip and the eunuch, and he </a:t>
            </a:r>
            <a:r>
              <a:rPr lang="en-US" sz="2800" dirty="0">
                <a:solidFill>
                  <a:srgbClr val="C00000"/>
                </a:solidFill>
              </a:rPr>
              <a:t>baptized</a:t>
            </a:r>
            <a:r>
              <a:rPr lang="en-US" sz="2800" dirty="0"/>
              <a:t> him. </a:t>
            </a:r>
            <a:r>
              <a:rPr lang="en-US" sz="2800" dirty="0" smtClean="0"/>
              <a:t>					8:35-38</a:t>
            </a:r>
            <a:endParaRPr lang="en-US" sz="2800" dirty="0"/>
          </a:p>
        </p:txBody>
      </p:sp>
    </p:spTree>
    <p:extLst>
      <p:ext uri="{BB962C8B-B14F-4D97-AF65-F5344CB8AC3E}">
        <p14:creationId xmlns:p14="http://schemas.microsoft.com/office/powerpoint/2010/main" val="14291648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dirty="0" smtClean="0"/>
              <a:t>Saul</a:t>
            </a:r>
            <a:endParaRPr lang="en-US" dirty="0"/>
          </a:p>
        </p:txBody>
      </p:sp>
      <p:sp>
        <p:nvSpPr>
          <p:cNvPr id="5" name="TextBox 4"/>
          <p:cNvSpPr txBox="1"/>
          <p:nvPr/>
        </p:nvSpPr>
        <p:spPr>
          <a:xfrm>
            <a:off x="3505200" y="1193800"/>
            <a:ext cx="5562600" cy="5078313"/>
          </a:xfrm>
          <a:prstGeom prst="rect">
            <a:avLst/>
          </a:prstGeom>
          <a:noFill/>
        </p:spPr>
        <p:txBody>
          <a:bodyPr wrap="square" rtlCol="0">
            <a:spAutoFit/>
          </a:bodyPr>
          <a:lstStyle/>
          <a:p>
            <a:r>
              <a:rPr lang="en-US" sz="2700" dirty="0"/>
              <a:t>And he said, ‘The God of our fathers appointed you to know his will, to see the Righteous One and to hear a voice from his mouth; </a:t>
            </a:r>
            <a:r>
              <a:rPr lang="en-US" sz="2700" b="1" baseline="30000" dirty="0"/>
              <a:t> </a:t>
            </a:r>
            <a:r>
              <a:rPr lang="en-US" sz="2700" dirty="0"/>
              <a:t>for you will be a witness for him to everyone of what you have seen and heard</a:t>
            </a:r>
            <a:r>
              <a:rPr lang="en-US" sz="2700" dirty="0" smtClean="0">
                <a:solidFill>
                  <a:schemeClr val="bg1">
                    <a:lumMod val="75000"/>
                  </a:schemeClr>
                </a:solidFill>
              </a:rPr>
              <a:t>./ And now why do you wait? Rise and be baptized and wash away your sins, calling on his name.’/ And </a:t>
            </a:r>
            <a:r>
              <a:rPr lang="en-US" sz="2700" dirty="0">
                <a:solidFill>
                  <a:schemeClr val="bg1">
                    <a:lumMod val="75000"/>
                  </a:schemeClr>
                </a:solidFill>
              </a:rPr>
              <a:t>immediately something like scales fell from his eyes, and he regained his sight. Then he rose and </a:t>
            </a:r>
            <a:r>
              <a:rPr lang="en-US" sz="2700" dirty="0" smtClean="0">
                <a:solidFill>
                  <a:schemeClr val="bg1">
                    <a:lumMod val="75000"/>
                  </a:schemeClr>
                </a:solidFill>
              </a:rPr>
              <a:t>was baptized -- 9:18/22:14-16</a:t>
            </a:r>
            <a:endParaRPr lang="en-US" sz="2700" dirty="0">
              <a:solidFill>
                <a:schemeClr val="bg1">
                  <a:lumMod val="75000"/>
                </a:schemeClr>
              </a:solidFill>
            </a:endParaRPr>
          </a:p>
        </p:txBody>
      </p:sp>
    </p:spTree>
    <p:extLst>
      <p:ext uri="{BB962C8B-B14F-4D97-AF65-F5344CB8AC3E}">
        <p14:creationId xmlns:p14="http://schemas.microsoft.com/office/powerpoint/2010/main" val="3055232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dirty="0" smtClean="0"/>
              <a:t>Saul</a:t>
            </a:r>
            <a:endParaRPr lang="en-US" dirty="0"/>
          </a:p>
        </p:txBody>
      </p:sp>
      <p:sp>
        <p:nvSpPr>
          <p:cNvPr id="7" name="TextBox 6"/>
          <p:cNvSpPr txBox="1"/>
          <p:nvPr/>
        </p:nvSpPr>
        <p:spPr>
          <a:xfrm>
            <a:off x="3505200" y="1193800"/>
            <a:ext cx="5562600" cy="5078313"/>
          </a:xfrm>
          <a:prstGeom prst="rect">
            <a:avLst/>
          </a:prstGeom>
          <a:noFill/>
        </p:spPr>
        <p:txBody>
          <a:bodyPr wrap="square" rtlCol="0">
            <a:spAutoFit/>
          </a:bodyPr>
          <a:lstStyle/>
          <a:p>
            <a:r>
              <a:rPr lang="en-US" sz="2700" dirty="0"/>
              <a:t>And he said, ‘The God of our fathers appointed you to know his will, to see the Righteous One and to hear a voice from his mouth; </a:t>
            </a:r>
            <a:r>
              <a:rPr lang="en-US" sz="2700" b="1" baseline="30000" dirty="0"/>
              <a:t> </a:t>
            </a:r>
            <a:r>
              <a:rPr lang="en-US" sz="2700" dirty="0"/>
              <a:t>for you will be a witness for him to everyone of what you have seen and heard</a:t>
            </a:r>
            <a:r>
              <a:rPr lang="en-US" sz="2700" dirty="0" smtClean="0"/>
              <a:t>./ And now why do you wait? Rise and be </a:t>
            </a:r>
            <a:r>
              <a:rPr lang="en-US" sz="2700" dirty="0" smtClean="0">
                <a:solidFill>
                  <a:srgbClr val="C00000"/>
                </a:solidFill>
              </a:rPr>
              <a:t>baptized</a:t>
            </a:r>
            <a:r>
              <a:rPr lang="en-US" sz="2700" dirty="0" smtClean="0"/>
              <a:t> and wash away your sins, calling on his name.’/ And </a:t>
            </a:r>
            <a:r>
              <a:rPr lang="en-US" sz="2700" dirty="0"/>
              <a:t>immediately something like scales fell from his eyes, and he regained his sight. Then he rose and was </a:t>
            </a:r>
            <a:r>
              <a:rPr lang="en-US" sz="2700" dirty="0" smtClean="0">
                <a:solidFill>
                  <a:srgbClr val="C00000"/>
                </a:solidFill>
              </a:rPr>
              <a:t>baptized</a:t>
            </a:r>
            <a:r>
              <a:rPr lang="en-US" sz="2700" dirty="0" smtClean="0"/>
              <a:t>-- 9:18/22:14-16</a:t>
            </a:r>
            <a:endParaRPr lang="en-US" sz="2700" dirty="0"/>
          </a:p>
        </p:txBody>
      </p:sp>
    </p:spTree>
    <p:extLst>
      <p:ext uri="{BB962C8B-B14F-4D97-AF65-F5344CB8AC3E}">
        <p14:creationId xmlns:p14="http://schemas.microsoft.com/office/powerpoint/2010/main" val="374346269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dirty="0" smtClean="0"/>
              <a:t>Cornelius</a:t>
            </a:r>
            <a:endParaRPr lang="en-US" dirty="0"/>
          </a:p>
        </p:txBody>
      </p:sp>
      <p:sp>
        <p:nvSpPr>
          <p:cNvPr id="7" name="TextBox 6"/>
          <p:cNvSpPr txBox="1"/>
          <p:nvPr/>
        </p:nvSpPr>
        <p:spPr>
          <a:xfrm>
            <a:off x="3505200" y="2819400"/>
            <a:ext cx="5562600" cy="3539430"/>
          </a:xfrm>
          <a:prstGeom prst="rect">
            <a:avLst/>
          </a:prstGeom>
          <a:noFill/>
        </p:spPr>
        <p:txBody>
          <a:bodyPr wrap="square" rtlCol="0">
            <a:spAutoFit/>
          </a:bodyPr>
          <a:lstStyle/>
          <a:p>
            <a:r>
              <a:rPr lang="en-US" sz="2800" dirty="0"/>
              <a:t>When they </a:t>
            </a:r>
            <a:r>
              <a:rPr lang="en-US" sz="2800" dirty="0">
                <a:solidFill>
                  <a:srgbClr val="C00000"/>
                </a:solidFill>
              </a:rPr>
              <a:t>heard these things </a:t>
            </a:r>
            <a:r>
              <a:rPr lang="en-US" sz="2800" dirty="0"/>
              <a:t>they fell silent. And they glorified God, saying, “Then to the Gentiles also God has granted repentance that leads to life</a:t>
            </a:r>
            <a:r>
              <a:rPr lang="en-US" sz="2800" dirty="0" smtClean="0">
                <a:solidFill>
                  <a:schemeClr val="bg1">
                    <a:lumMod val="85000"/>
                  </a:schemeClr>
                </a:solidFill>
              </a:rPr>
              <a:t>.”/</a:t>
            </a:r>
            <a:r>
              <a:rPr lang="en-US" sz="2800" dirty="0">
                <a:solidFill>
                  <a:schemeClr val="bg1">
                    <a:lumMod val="85000"/>
                  </a:schemeClr>
                </a:solidFill>
              </a:rPr>
              <a:t>And he commanded them to be baptized in the name of Jesus Christ. Then they asked him to remain for some days</a:t>
            </a:r>
            <a:r>
              <a:rPr lang="en-US" sz="2800" dirty="0" smtClean="0">
                <a:solidFill>
                  <a:schemeClr val="bg1">
                    <a:lumMod val="85000"/>
                  </a:schemeClr>
                </a:solidFill>
              </a:rPr>
              <a:t>. 11:18;10:48</a:t>
            </a:r>
            <a:endParaRPr lang="en-US" sz="2400" dirty="0">
              <a:solidFill>
                <a:schemeClr val="bg1">
                  <a:lumMod val="85000"/>
                </a:schemeClr>
              </a:solidFill>
            </a:endParaRPr>
          </a:p>
        </p:txBody>
      </p:sp>
    </p:spTree>
    <p:extLst>
      <p:ext uri="{BB962C8B-B14F-4D97-AF65-F5344CB8AC3E}">
        <p14:creationId xmlns:p14="http://schemas.microsoft.com/office/powerpoint/2010/main" val="330332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200" y="177801"/>
            <a:ext cx="7772400" cy="1470025"/>
          </a:xfrm>
        </p:spPr>
        <p:txBody>
          <a:bodyPr/>
          <a:lstStyle/>
          <a:p>
            <a:pPr algn="l"/>
            <a:r>
              <a:rPr lang="en-US" dirty="0" smtClean="0">
                <a:solidFill>
                  <a:schemeClr val="bg1"/>
                </a:solidFill>
              </a:rPr>
              <a:t>What Happened Next…</a:t>
            </a:r>
            <a:endParaRPr lang="en-US" dirty="0">
              <a:solidFill>
                <a:schemeClr val="bg1"/>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644446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dirty="0" smtClean="0"/>
              <a:t>Cornelius</a:t>
            </a:r>
            <a:endParaRPr lang="en-US" dirty="0"/>
          </a:p>
        </p:txBody>
      </p:sp>
      <p:sp>
        <p:nvSpPr>
          <p:cNvPr id="7" name="TextBox 6"/>
          <p:cNvSpPr txBox="1"/>
          <p:nvPr/>
        </p:nvSpPr>
        <p:spPr>
          <a:xfrm>
            <a:off x="3505200" y="2819400"/>
            <a:ext cx="5562600" cy="3539430"/>
          </a:xfrm>
          <a:prstGeom prst="rect">
            <a:avLst/>
          </a:prstGeom>
          <a:noFill/>
        </p:spPr>
        <p:txBody>
          <a:bodyPr wrap="square" rtlCol="0">
            <a:spAutoFit/>
          </a:bodyPr>
          <a:lstStyle/>
          <a:p>
            <a:r>
              <a:rPr lang="en-US" sz="2800" dirty="0"/>
              <a:t>When they </a:t>
            </a:r>
            <a:r>
              <a:rPr lang="en-US" sz="2800" dirty="0">
                <a:solidFill>
                  <a:srgbClr val="C00000"/>
                </a:solidFill>
              </a:rPr>
              <a:t>heard these things </a:t>
            </a:r>
            <a:r>
              <a:rPr lang="en-US" sz="2800" dirty="0"/>
              <a:t>they fell silent. And they glorified God, saying, “Then to the Gentiles also God has granted </a:t>
            </a:r>
            <a:r>
              <a:rPr lang="en-US" sz="2800" dirty="0">
                <a:solidFill>
                  <a:srgbClr val="C00000"/>
                </a:solidFill>
              </a:rPr>
              <a:t>repentance</a:t>
            </a:r>
            <a:r>
              <a:rPr lang="en-US" sz="2800" dirty="0"/>
              <a:t> that leads to life</a:t>
            </a:r>
            <a:r>
              <a:rPr lang="en-US" sz="2800" dirty="0" smtClean="0"/>
              <a:t>.”/</a:t>
            </a:r>
            <a:r>
              <a:rPr lang="en-US" sz="2800" dirty="0"/>
              <a:t>And he commanded them to be </a:t>
            </a:r>
            <a:r>
              <a:rPr lang="en-US" sz="2800" dirty="0">
                <a:solidFill>
                  <a:srgbClr val="C00000"/>
                </a:solidFill>
              </a:rPr>
              <a:t>baptized</a:t>
            </a:r>
            <a:r>
              <a:rPr lang="en-US" sz="2800" dirty="0"/>
              <a:t> in the name of Jesus Christ. Then they asked him to remain for some days</a:t>
            </a:r>
            <a:r>
              <a:rPr lang="en-US" sz="2800" dirty="0" smtClean="0"/>
              <a:t>. 11:18;10:48</a:t>
            </a:r>
            <a:endParaRPr lang="en-US" sz="2800" dirty="0"/>
          </a:p>
        </p:txBody>
      </p:sp>
    </p:spTree>
    <p:extLst>
      <p:ext uri="{BB962C8B-B14F-4D97-AF65-F5344CB8AC3E}">
        <p14:creationId xmlns:p14="http://schemas.microsoft.com/office/powerpoint/2010/main" val="416594712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sz="2400" dirty="0" smtClean="0"/>
              <a:t>Cornelius</a:t>
            </a:r>
          </a:p>
          <a:p>
            <a:r>
              <a:rPr lang="en-US" dirty="0" smtClean="0"/>
              <a:t>Lydia</a:t>
            </a:r>
            <a:endParaRPr lang="en-US" dirty="0"/>
          </a:p>
        </p:txBody>
      </p:sp>
      <p:sp>
        <p:nvSpPr>
          <p:cNvPr id="7" name="TextBox 6"/>
          <p:cNvSpPr txBox="1"/>
          <p:nvPr/>
        </p:nvSpPr>
        <p:spPr>
          <a:xfrm>
            <a:off x="3429001" y="1620735"/>
            <a:ext cx="5635557" cy="3785652"/>
          </a:xfrm>
          <a:prstGeom prst="rect">
            <a:avLst/>
          </a:prstGeom>
          <a:noFill/>
        </p:spPr>
        <p:txBody>
          <a:bodyPr wrap="square" rtlCol="0">
            <a:spAutoFit/>
          </a:bodyPr>
          <a:lstStyle/>
          <a:p>
            <a:r>
              <a:rPr lang="en-US" sz="2400" dirty="0"/>
              <a:t>One who heard us was a woman named Lydia, from the city of Thyatira, a seller of purple goods, who was a worshiper of God. The Lord opened her heart to </a:t>
            </a:r>
            <a:r>
              <a:rPr lang="en-US" sz="2400" dirty="0">
                <a:solidFill>
                  <a:srgbClr val="C00000"/>
                </a:solidFill>
              </a:rPr>
              <a:t>pay attention to what was said</a:t>
            </a:r>
            <a:r>
              <a:rPr lang="en-US" sz="2400" dirty="0"/>
              <a:t> by Paul. </a:t>
            </a:r>
            <a:r>
              <a:rPr lang="en-US" sz="2400" b="1" baseline="30000" dirty="0"/>
              <a:t> </a:t>
            </a:r>
            <a:r>
              <a:rPr lang="en-US" sz="2400" dirty="0">
                <a:solidFill>
                  <a:schemeClr val="bg1">
                    <a:lumMod val="75000"/>
                  </a:schemeClr>
                </a:solidFill>
              </a:rPr>
              <a:t>And after she was baptized, and her household as well, she urged us, saying, “If you have judged me to be faithful to the Lord, come to my house and stay.” And she prevailed upon us</a:t>
            </a:r>
            <a:r>
              <a:rPr lang="en-US" sz="2400" dirty="0" smtClean="0">
                <a:solidFill>
                  <a:schemeClr val="bg1">
                    <a:lumMod val="75000"/>
                  </a:schemeClr>
                </a:solidFill>
              </a:rPr>
              <a:t>.</a:t>
            </a:r>
          </a:p>
          <a:p>
            <a:r>
              <a:rPr lang="en-US" sz="2400" dirty="0">
                <a:solidFill>
                  <a:schemeClr val="bg1">
                    <a:lumMod val="75000"/>
                  </a:schemeClr>
                </a:solidFill>
              </a:rPr>
              <a:t>	</a:t>
            </a:r>
            <a:r>
              <a:rPr lang="en-US" sz="2400" dirty="0" smtClean="0">
                <a:solidFill>
                  <a:schemeClr val="bg1">
                    <a:lumMod val="75000"/>
                  </a:schemeClr>
                </a:solidFill>
              </a:rPr>
              <a:t>		-- 16:14-15</a:t>
            </a:r>
            <a:endParaRPr lang="en-US" sz="2400" dirty="0">
              <a:solidFill>
                <a:schemeClr val="bg1">
                  <a:lumMod val="75000"/>
                </a:schemeClr>
              </a:solidFill>
            </a:endParaRPr>
          </a:p>
        </p:txBody>
      </p:sp>
    </p:spTree>
    <p:extLst>
      <p:ext uri="{BB962C8B-B14F-4D97-AF65-F5344CB8AC3E}">
        <p14:creationId xmlns:p14="http://schemas.microsoft.com/office/powerpoint/2010/main" val="354762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sz="2400" dirty="0" smtClean="0"/>
              <a:t>Cornelius</a:t>
            </a:r>
          </a:p>
          <a:p>
            <a:r>
              <a:rPr lang="en-US" dirty="0" smtClean="0"/>
              <a:t>Lydia</a:t>
            </a:r>
            <a:endParaRPr lang="en-US" dirty="0"/>
          </a:p>
        </p:txBody>
      </p:sp>
      <p:sp>
        <p:nvSpPr>
          <p:cNvPr id="7" name="TextBox 6"/>
          <p:cNvSpPr txBox="1"/>
          <p:nvPr/>
        </p:nvSpPr>
        <p:spPr>
          <a:xfrm>
            <a:off x="3429001" y="1620735"/>
            <a:ext cx="5635557" cy="3785652"/>
          </a:xfrm>
          <a:prstGeom prst="rect">
            <a:avLst/>
          </a:prstGeom>
          <a:noFill/>
        </p:spPr>
        <p:txBody>
          <a:bodyPr wrap="square" rtlCol="0">
            <a:spAutoFit/>
          </a:bodyPr>
          <a:lstStyle/>
          <a:p>
            <a:r>
              <a:rPr lang="en-US" sz="2400" dirty="0"/>
              <a:t>One who heard us was a woman named Lydia, from the city of Thyatira, a seller of purple goods, who was a worshiper of God. The Lord opened her heart to </a:t>
            </a:r>
            <a:r>
              <a:rPr lang="en-US" sz="2400" dirty="0">
                <a:solidFill>
                  <a:srgbClr val="C00000"/>
                </a:solidFill>
              </a:rPr>
              <a:t>pay attention to what was said</a:t>
            </a:r>
            <a:r>
              <a:rPr lang="en-US" sz="2400" dirty="0"/>
              <a:t> by Paul. </a:t>
            </a:r>
            <a:r>
              <a:rPr lang="en-US" sz="2400" b="1" baseline="30000" dirty="0"/>
              <a:t> </a:t>
            </a:r>
            <a:r>
              <a:rPr lang="en-US" sz="2400" dirty="0"/>
              <a:t>And after she was </a:t>
            </a:r>
            <a:r>
              <a:rPr lang="en-US" sz="2400" dirty="0">
                <a:solidFill>
                  <a:srgbClr val="C00000"/>
                </a:solidFill>
              </a:rPr>
              <a:t>baptized</a:t>
            </a:r>
            <a:r>
              <a:rPr lang="en-US" sz="2400" dirty="0"/>
              <a:t>, and her household as well, she urged us, saying, “If you have judged me to be faithful to the Lord, come to my house and stay.” And she prevailed upon us</a:t>
            </a:r>
            <a:r>
              <a:rPr lang="en-US" sz="2400" dirty="0" smtClean="0"/>
              <a:t>.</a:t>
            </a:r>
          </a:p>
          <a:p>
            <a:r>
              <a:rPr lang="en-US" sz="2400" dirty="0"/>
              <a:t>	</a:t>
            </a:r>
            <a:r>
              <a:rPr lang="en-US" sz="2400" dirty="0" smtClean="0"/>
              <a:t>		-- 16:14-15</a:t>
            </a:r>
            <a:endParaRPr lang="en-US" sz="2400" dirty="0"/>
          </a:p>
        </p:txBody>
      </p:sp>
    </p:spTree>
    <p:extLst>
      <p:ext uri="{BB962C8B-B14F-4D97-AF65-F5344CB8AC3E}">
        <p14:creationId xmlns:p14="http://schemas.microsoft.com/office/powerpoint/2010/main" val="97313846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xfrm>
            <a:off x="457200" y="1600201"/>
            <a:ext cx="8229600" cy="4978399"/>
          </a:xfrm>
          <a:solidFill>
            <a:srgbClr val="F2F2F2">
              <a:alpha val="89020"/>
            </a:srgbClr>
          </a:solidFill>
        </p:spPr>
        <p:txBody>
          <a:bodyPr>
            <a:normAutofit/>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sz="2400" dirty="0" smtClean="0"/>
              <a:t>Cornelius</a:t>
            </a:r>
          </a:p>
          <a:p>
            <a:r>
              <a:rPr lang="en-US" sz="2600" dirty="0" smtClean="0"/>
              <a:t>Lydia</a:t>
            </a:r>
          </a:p>
          <a:p>
            <a:r>
              <a:rPr lang="en-US" dirty="0" smtClean="0"/>
              <a:t>Jailer</a:t>
            </a:r>
            <a:endParaRPr lang="en-US" dirty="0"/>
          </a:p>
        </p:txBody>
      </p:sp>
      <p:sp>
        <p:nvSpPr>
          <p:cNvPr id="7" name="TextBox 6"/>
          <p:cNvSpPr txBox="1"/>
          <p:nvPr/>
        </p:nvSpPr>
        <p:spPr>
          <a:xfrm>
            <a:off x="3279844" y="1295400"/>
            <a:ext cx="5864157" cy="4893647"/>
          </a:xfrm>
          <a:prstGeom prst="rect">
            <a:avLst/>
          </a:prstGeom>
          <a:noFill/>
        </p:spPr>
        <p:txBody>
          <a:bodyPr wrap="square" rtlCol="0">
            <a:spAutoFit/>
          </a:bodyPr>
          <a:lstStyle/>
          <a:p>
            <a:r>
              <a:rPr lang="en-US" sz="2600" dirty="0"/>
              <a:t>And the </a:t>
            </a:r>
            <a:r>
              <a:rPr lang="en-US" sz="2600" dirty="0" smtClean="0"/>
              <a:t>jailer</a:t>
            </a:r>
            <a:r>
              <a:rPr lang="en-US" sz="2600" baseline="30000" dirty="0"/>
              <a:t> </a:t>
            </a:r>
            <a:r>
              <a:rPr lang="en-US" sz="2600" dirty="0" smtClean="0"/>
              <a:t>called </a:t>
            </a:r>
            <a:r>
              <a:rPr lang="en-US" sz="2600" dirty="0"/>
              <a:t>for lights and rushed in, and trembling with fear he fell down before Paul and Silas. </a:t>
            </a:r>
            <a:r>
              <a:rPr lang="en-US" sz="2600" b="1" baseline="30000" dirty="0"/>
              <a:t> </a:t>
            </a:r>
            <a:r>
              <a:rPr lang="en-US" sz="2600" dirty="0"/>
              <a:t>Then he brought them out and said, </a:t>
            </a:r>
            <a:r>
              <a:rPr lang="en-US" sz="2600" dirty="0">
                <a:solidFill>
                  <a:srgbClr val="C00000"/>
                </a:solidFill>
              </a:rPr>
              <a:t>“Sirs, what must I do to be saved?” </a:t>
            </a:r>
            <a:r>
              <a:rPr lang="en-US" sz="2600" dirty="0" smtClean="0">
                <a:solidFill>
                  <a:schemeClr val="bg1">
                    <a:lumMod val="75000"/>
                  </a:schemeClr>
                </a:solidFill>
              </a:rPr>
              <a:t>And </a:t>
            </a:r>
            <a:r>
              <a:rPr lang="en-US" sz="2600" dirty="0">
                <a:solidFill>
                  <a:schemeClr val="bg1">
                    <a:lumMod val="75000"/>
                  </a:schemeClr>
                </a:solidFill>
              </a:rPr>
              <a:t>they said, “Believe in the Lord Jesus, and you will be saved, you and your household.” </a:t>
            </a:r>
            <a:r>
              <a:rPr lang="en-US" sz="2600" dirty="0" smtClean="0">
                <a:solidFill>
                  <a:schemeClr val="bg1">
                    <a:lumMod val="75000"/>
                  </a:schemeClr>
                </a:solidFill>
              </a:rPr>
              <a:t>And </a:t>
            </a:r>
            <a:r>
              <a:rPr lang="en-US" sz="2600" dirty="0">
                <a:solidFill>
                  <a:schemeClr val="bg1">
                    <a:lumMod val="75000"/>
                  </a:schemeClr>
                </a:solidFill>
              </a:rPr>
              <a:t>they spoke the word of the Lord to him and to all who were in his house. </a:t>
            </a:r>
            <a:r>
              <a:rPr lang="en-US" sz="2600" dirty="0" smtClean="0">
                <a:solidFill>
                  <a:schemeClr val="bg1">
                    <a:lumMod val="75000"/>
                  </a:schemeClr>
                </a:solidFill>
              </a:rPr>
              <a:t>And </a:t>
            </a:r>
            <a:r>
              <a:rPr lang="en-US" sz="2600" dirty="0">
                <a:solidFill>
                  <a:schemeClr val="bg1">
                    <a:lumMod val="75000"/>
                  </a:schemeClr>
                </a:solidFill>
              </a:rPr>
              <a:t>he took them the same hour of the night and washed their wounds; and he was baptized at once, he and all his family. </a:t>
            </a:r>
            <a:r>
              <a:rPr lang="en-US" sz="2600" dirty="0" smtClean="0">
                <a:solidFill>
                  <a:schemeClr val="bg1">
                    <a:lumMod val="75000"/>
                  </a:schemeClr>
                </a:solidFill>
              </a:rPr>
              <a:t>– 16:29-32</a:t>
            </a:r>
            <a:endParaRPr lang="en-US" sz="2600" dirty="0">
              <a:solidFill>
                <a:schemeClr val="bg1">
                  <a:lumMod val="75000"/>
                </a:schemeClr>
              </a:solidFill>
            </a:endParaRPr>
          </a:p>
        </p:txBody>
      </p:sp>
    </p:spTree>
    <p:extLst>
      <p:ext uri="{BB962C8B-B14F-4D97-AF65-F5344CB8AC3E}">
        <p14:creationId xmlns:p14="http://schemas.microsoft.com/office/powerpoint/2010/main" val="776772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xfrm>
            <a:off x="457200" y="1600201"/>
            <a:ext cx="8229600" cy="4978399"/>
          </a:xfrm>
          <a:solidFill>
            <a:srgbClr val="F2F2F2">
              <a:alpha val="89020"/>
            </a:srgbClr>
          </a:solidFill>
        </p:spPr>
        <p:txBody>
          <a:bodyPr>
            <a:normAutofit/>
          </a:bodyPr>
          <a:lstStyle/>
          <a:p>
            <a:r>
              <a:rPr lang="en-US" sz="2400" dirty="0" smtClean="0"/>
              <a:t>Jews on Pentecost</a:t>
            </a:r>
          </a:p>
          <a:p>
            <a:r>
              <a:rPr lang="en-US" sz="2400" dirty="0" smtClean="0"/>
              <a:t>Samaritans</a:t>
            </a:r>
          </a:p>
          <a:p>
            <a:r>
              <a:rPr lang="en-US" sz="2400" dirty="0" smtClean="0"/>
              <a:t>Simon</a:t>
            </a:r>
          </a:p>
          <a:p>
            <a:r>
              <a:rPr lang="en-US" sz="2400" dirty="0" smtClean="0"/>
              <a:t>Eunuch</a:t>
            </a:r>
          </a:p>
          <a:p>
            <a:r>
              <a:rPr lang="en-US" sz="2400" dirty="0" smtClean="0"/>
              <a:t>Saul</a:t>
            </a:r>
          </a:p>
          <a:p>
            <a:r>
              <a:rPr lang="en-US" sz="2400" dirty="0" smtClean="0"/>
              <a:t>Cornelius</a:t>
            </a:r>
          </a:p>
          <a:p>
            <a:r>
              <a:rPr lang="en-US" sz="2600" dirty="0" smtClean="0"/>
              <a:t>Lydia</a:t>
            </a:r>
          </a:p>
          <a:p>
            <a:r>
              <a:rPr lang="en-US" dirty="0" smtClean="0"/>
              <a:t>Jailer</a:t>
            </a:r>
            <a:endParaRPr lang="en-US" dirty="0"/>
          </a:p>
        </p:txBody>
      </p:sp>
      <p:sp>
        <p:nvSpPr>
          <p:cNvPr id="7" name="TextBox 6"/>
          <p:cNvSpPr txBox="1"/>
          <p:nvPr/>
        </p:nvSpPr>
        <p:spPr>
          <a:xfrm>
            <a:off x="3279844" y="1295400"/>
            <a:ext cx="5864157" cy="4893647"/>
          </a:xfrm>
          <a:prstGeom prst="rect">
            <a:avLst/>
          </a:prstGeom>
          <a:noFill/>
        </p:spPr>
        <p:txBody>
          <a:bodyPr wrap="square" rtlCol="0">
            <a:spAutoFit/>
          </a:bodyPr>
          <a:lstStyle/>
          <a:p>
            <a:r>
              <a:rPr lang="en-US" sz="2600" dirty="0"/>
              <a:t>And the </a:t>
            </a:r>
            <a:r>
              <a:rPr lang="en-US" sz="2600" dirty="0" smtClean="0"/>
              <a:t>jailer</a:t>
            </a:r>
            <a:r>
              <a:rPr lang="en-US" sz="2600" baseline="30000" dirty="0"/>
              <a:t> </a:t>
            </a:r>
            <a:r>
              <a:rPr lang="en-US" sz="2600" dirty="0" smtClean="0"/>
              <a:t>called </a:t>
            </a:r>
            <a:r>
              <a:rPr lang="en-US" sz="2600" dirty="0"/>
              <a:t>for lights and rushed in, and trembling with fear he fell down before Paul and Silas. </a:t>
            </a:r>
            <a:r>
              <a:rPr lang="en-US" sz="2600" b="1" baseline="30000" dirty="0"/>
              <a:t> </a:t>
            </a:r>
            <a:r>
              <a:rPr lang="en-US" sz="2600" dirty="0"/>
              <a:t>Then he brought them out and said, </a:t>
            </a:r>
            <a:r>
              <a:rPr lang="en-US" sz="2600" dirty="0">
                <a:solidFill>
                  <a:srgbClr val="C00000"/>
                </a:solidFill>
              </a:rPr>
              <a:t>“Sirs, what must I do to be saved?” </a:t>
            </a:r>
            <a:r>
              <a:rPr lang="en-US" sz="2600" dirty="0" smtClean="0"/>
              <a:t>And </a:t>
            </a:r>
            <a:r>
              <a:rPr lang="en-US" sz="2600" dirty="0"/>
              <a:t>they said, “</a:t>
            </a:r>
            <a:r>
              <a:rPr lang="en-US" sz="2600" dirty="0">
                <a:solidFill>
                  <a:srgbClr val="C00000"/>
                </a:solidFill>
              </a:rPr>
              <a:t>Believe</a:t>
            </a:r>
            <a:r>
              <a:rPr lang="en-US" sz="2600" dirty="0"/>
              <a:t> in the Lord Jesus, and you will be saved, you and your household.” </a:t>
            </a:r>
            <a:r>
              <a:rPr lang="en-US" sz="2600" dirty="0" smtClean="0"/>
              <a:t>And </a:t>
            </a:r>
            <a:r>
              <a:rPr lang="en-US" sz="2600" dirty="0"/>
              <a:t>they spoke the word of the Lord to him and to all who were in his house. </a:t>
            </a:r>
            <a:r>
              <a:rPr lang="en-US" sz="2600" dirty="0" smtClean="0"/>
              <a:t>And </a:t>
            </a:r>
            <a:r>
              <a:rPr lang="en-US" sz="2600" dirty="0"/>
              <a:t>he took them the same hour of the night and washed their wounds; and he was </a:t>
            </a:r>
            <a:r>
              <a:rPr lang="en-US" sz="2600" dirty="0">
                <a:solidFill>
                  <a:srgbClr val="C00000"/>
                </a:solidFill>
              </a:rPr>
              <a:t>baptized</a:t>
            </a:r>
            <a:r>
              <a:rPr lang="en-US" sz="2600" dirty="0"/>
              <a:t> at once, he and all his family. </a:t>
            </a:r>
            <a:r>
              <a:rPr lang="en-US" sz="2600" dirty="0" smtClean="0"/>
              <a:t>– 16:29-32</a:t>
            </a:r>
            <a:endParaRPr lang="en-US" sz="2600" dirty="0"/>
          </a:p>
        </p:txBody>
      </p:sp>
    </p:spTree>
    <p:extLst>
      <p:ext uri="{BB962C8B-B14F-4D97-AF65-F5344CB8AC3E}">
        <p14:creationId xmlns:p14="http://schemas.microsoft.com/office/powerpoint/2010/main" val="375564229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19404035"/>
              </p:ext>
            </p:extLst>
          </p:nvPr>
        </p:nvGraphicFramePr>
        <p:xfrm>
          <a:off x="457200" y="889000"/>
          <a:ext cx="8229600" cy="5491480"/>
        </p:xfrm>
        <a:graphic>
          <a:graphicData uri="http://schemas.openxmlformats.org/drawingml/2006/table">
            <a:tbl>
              <a:tblPr firstRow="1" bandRow="1">
                <a:tableStyleId>{8A107856-5554-42FB-B03E-39F5DBC370BA}</a:tableStyleId>
              </a:tblPr>
              <a:tblGrid>
                <a:gridCol w="1645920"/>
                <a:gridCol w="1645920"/>
                <a:gridCol w="1645920"/>
                <a:gridCol w="1645920"/>
                <a:gridCol w="1645920"/>
              </a:tblGrid>
              <a:tr h="690880">
                <a:tc>
                  <a:txBody>
                    <a:bodyPr/>
                    <a:lstStyle/>
                    <a:p>
                      <a:endParaRPr lang="en-US" sz="3700" dirty="0"/>
                    </a:p>
                  </a:txBody>
                  <a:tcPr marT="60960" marB="60960"/>
                </a:tc>
                <a:tc>
                  <a:txBody>
                    <a:bodyPr/>
                    <a:lstStyle/>
                    <a:p>
                      <a:endParaRPr lang="en-US" sz="2400"/>
                    </a:p>
                  </a:txBody>
                  <a:tcPr marT="60960" marB="60960"/>
                </a:tc>
                <a:tc>
                  <a:txBody>
                    <a:bodyPr/>
                    <a:lstStyle/>
                    <a:p>
                      <a:endParaRPr lang="en-US" sz="2400" dirty="0"/>
                    </a:p>
                  </a:txBody>
                  <a:tcPr marT="60960" marB="60960"/>
                </a:tc>
                <a:tc>
                  <a:txBody>
                    <a:bodyPr/>
                    <a:lstStyle/>
                    <a:p>
                      <a:endParaRPr lang="en-US" sz="2400"/>
                    </a:p>
                  </a:txBody>
                  <a:tcPr marT="60960" marB="60960"/>
                </a:tc>
                <a:tc>
                  <a:txBody>
                    <a:bodyPr/>
                    <a:lstStyle/>
                    <a:p>
                      <a:endParaRPr lang="en-US" sz="2400" dirty="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dirty="0"/>
                    </a:p>
                  </a:txBody>
                  <a:tcPr marT="60960" marB="60960"/>
                </a:tc>
                <a:tc>
                  <a:txBody>
                    <a:bodyPr/>
                    <a:lstStyle/>
                    <a:p>
                      <a:endParaRPr lang="en-US" sz="2400" dirty="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dirty="0"/>
                    </a:p>
                  </a:txBody>
                  <a:tcPr marT="60960" marB="60960"/>
                </a:tc>
                <a:tc>
                  <a:txBody>
                    <a:bodyPr/>
                    <a:lstStyle/>
                    <a:p>
                      <a:endParaRPr lang="en-US" sz="2400"/>
                    </a:p>
                  </a:txBody>
                  <a:tcPr marT="60960" marB="60960"/>
                </a:tc>
                <a:tc>
                  <a:txBody>
                    <a:bodyPr/>
                    <a:lstStyle/>
                    <a:p>
                      <a:endParaRPr lang="en-US" sz="2400"/>
                    </a:p>
                  </a:txBody>
                  <a:tcPr marT="60960" marB="60960"/>
                </a:tc>
              </a:tr>
              <a:tr h="685800">
                <a:tc>
                  <a:txBody>
                    <a:bodyPr/>
                    <a:lstStyle/>
                    <a:p>
                      <a:endParaRPr lang="en-US" sz="2400"/>
                    </a:p>
                  </a:txBody>
                  <a:tcPr marT="60960" marB="60960"/>
                </a:tc>
                <a:tc>
                  <a:txBody>
                    <a:bodyPr/>
                    <a:lstStyle/>
                    <a:p>
                      <a:endParaRPr lang="en-US" sz="2400"/>
                    </a:p>
                  </a:txBody>
                  <a:tcPr marT="60960" marB="60960"/>
                </a:tc>
                <a:tc>
                  <a:txBody>
                    <a:bodyPr/>
                    <a:lstStyle/>
                    <a:p>
                      <a:endParaRPr lang="en-US" sz="2400" dirty="0"/>
                    </a:p>
                  </a:txBody>
                  <a:tcPr marT="60960" marB="60960"/>
                </a:tc>
                <a:tc>
                  <a:txBody>
                    <a:bodyPr/>
                    <a:lstStyle/>
                    <a:p>
                      <a:endParaRPr lang="en-US" sz="2400"/>
                    </a:p>
                  </a:txBody>
                  <a:tcPr marT="60960" marB="60960"/>
                </a:tc>
                <a:tc>
                  <a:txBody>
                    <a:bodyPr/>
                    <a:lstStyle/>
                    <a:p>
                      <a:endParaRPr lang="en-US" sz="2400" dirty="0"/>
                    </a:p>
                  </a:txBody>
                  <a:tcPr marT="60960" marB="60960"/>
                </a:tc>
              </a:tr>
            </a:tbl>
          </a:graphicData>
        </a:graphic>
      </p:graphicFrame>
      <p:sp>
        <p:nvSpPr>
          <p:cNvPr id="7" name="TextBox 6"/>
          <p:cNvSpPr txBox="1"/>
          <p:nvPr/>
        </p:nvSpPr>
        <p:spPr>
          <a:xfrm>
            <a:off x="457200" y="889000"/>
            <a:ext cx="1600200" cy="523220"/>
          </a:xfrm>
          <a:prstGeom prst="rect">
            <a:avLst/>
          </a:prstGeom>
          <a:noFill/>
        </p:spPr>
        <p:txBody>
          <a:bodyPr wrap="square" rtlCol="0">
            <a:spAutoFit/>
          </a:bodyPr>
          <a:lstStyle/>
          <a:p>
            <a:pPr algn="ctr"/>
            <a:r>
              <a:rPr lang="en-US" sz="2800" dirty="0" smtClean="0"/>
              <a:t>Jews</a:t>
            </a:r>
            <a:endParaRPr lang="en-US" sz="2800" dirty="0"/>
          </a:p>
        </p:txBody>
      </p:sp>
      <p:sp>
        <p:nvSpPr>
          <p:cNvPr id="8" name="TextBox 7"/>
          <p:cNvSpPr txBox="1"/>
          <p:nvPr/>
        </p:nvSpPr>
        <p:spPr>
          <a:xfrm>
            <a:off x="457200" y="1586628"/>
            <a:ext cx="1600200" cy="461665"/>
          </a:xfrm>
          <a:prstGeom prst="rect">
            <a:avLst/>
          </a:prstGeom>
          <a:noFill/>
        </p:spPr>
        <p:txBody>
          <a:bodyPr wrap="square" rtlCol="0">
            <a:spAutoFit/>
          </a:bodyPr>
          <a:lstStyle/>
          <a:p>
            <a:pPr algn="ctr"/>
            <a:r>
              <a:rPr lang="en-US" sz="2400" dirty="0" smtClean="0"/>
              <a:t>Samaritans</a:t>
            </a:r>
            <a:endParaRPr lang="en-US" sz="2400" dirty="0"/>
          </a:p>
        </p:txBody>
      </p:sp>
      <p:sp>
        <p:nvSpPr>
          <p:cNvPr id="9" name="TextBox 8"/>
          <p:cNvSpPr txBox="1"/>
          <p:nvPr/>
        </p:nvSpPr>
        <p:spPr>
          <a:xfrm>
            <a:off x="483140" y="2240553"/>
            <a:ext cx="1600200" cy="523220"/>
          </a:xfrm>
          <a:prstGeom prst="rect">
            <a:avLst/>
          </a:prstGeom>
          <a:noFill/>
        </p:spPr>
        <p:txBody>
          <a:bodyPr wrap="square" rtlCol="0">
            <a:spAutoFit/>
          </a:bodyPr>
          <a:lstStyle/>
          <a:p>
            <a:pPr algn="ctr"/>
            <a:r>
              <a:rPr lang="en-US" sz="2800" dirty="0" smtClean="0"/>
              <a:t>Simon</a:t>
            </a:r>
            <a:endParaRPr lang="en-US" sz="2800" dirty="0"/>
          </a:p>
        </p:txBody>
      </p:sp>
      <p:sp>
        <p:nvSpPr>
          <p:cNvPr id="10" name="TextBox 9"/>
          <p:cNvSpPr txBox="1"/>
          <p:nvPr/>
        </p:nvSpPr>
        <p:spPr>
          <a:xfrm>
            <a:off x="460443" y="2922508"/>
            <a:ext cx="1600200" cy="523220"/>
          </a:xfrm>
          <a:prstGeom prst="rect">
            <a:avLst/>
          </a:prstGeom>
          <a:noFill/>
        </p:spPr>
        <p:txBody>
          <a:bodyPr wrap="square" rtlCol="0">
            <a:spAutoFit/>
          </a:bodyPr>
          <a:lstStyle/>
          <a:p>
            <a:pPr algn="ctr"/>
            <a:r>
              <a:rPr lang="en-US" sz="2800" dirty="0" smtClean="0"/>
              <a:t>Eunuch</a:t>
            </a:r>
            <a:endParaRPr lang="en-US" sz="2800" dirty="0"/>
          </a:p>
        </p:txBody>
      </p:sp>
      <p:sp>
        <p:nvSpPr>
          <p:cNvPr id="11" name="TextBox 10"/>
          <p:cNvSpPr txBox="1"/>
          <p:nvPr/>
        </p:nvSpPr>
        <p:spPr>
          <a:xfrm>
            <a:off x="500974" y="3620135"/>
            <a:ext cx="1600200" cy="523220"/>
          </a:xfrm>
          <a:prstGeom prst="rect">
            <a:avLst/>
          </a:prstGeom>
          <a:noFill/>
        </p:spPr>
        <p:txBody>
          <a:bodyPr wrap="square" rtlCol="0">
            <a:spAutoFit/>
          </a:bodyPr>
          <a:lstStyle/>
          <a:p>
            <a:pPr algn="ctr"/>
            <a:r>
              <a:rPr lang="en-US" sz="2800" dirty="0" smtClean="0"/>
              <a:t>Saul</a:t>
            </a:r>
            <a:endParaRPr lang="en-US" sz="2800" dirty="0"/>
          </a:p>
        </p:txBody>
      </p:sp>
      <p:sp>
        <p:nvSpPr>
          <p:cNvPr id="12" name="TextBox 11"/>
          <p:cNvSpPr txBox="1"/>
          <p:nvPr/>
        </p:nvSpPr>
        <p:spPr>
          <a:xfrm>
            <a:off x="460443" y="4336676"/>
            <a:ext cx="1600200" cy="523220"/>
          </a:xfrm>
          <a:prstGeom prst="rect">
            <a:avLst/>
          </a:prstGeom>
          <a:noFill/>
        </p:spPr>
        <p:txBody>
          <a:bodyPr wrap="square" rtlCol="0">
            <a:spAutoFit/>
          </a:bodyPr>
          <a:lstStyle/>
          <a:p>
            <a:pPr algn="ctr"/>
            <a:r>
              <a:rPr lang="en-US" sz="2800" dirty="0" smtClean="0"/>
              <a:t>Cornelius</a:t>
            </a:r>
            <a:endParaRPr lang="en-US" sz="2800" dirty="0"/>
          </a:p>
        </p:txBody>
      </p:sp>
      <p:sp>
        <p:nvSpPr>
          <p:cNvPr id="13" name="TextBox 12"/>
          <p:cNvSpPr txBox="1"/>
          <p:nvPr/>
        </p:nvSpPr>
        <p:spPr>
          <a:xfrm>
            <a:off x="457200" y="5054600"/>
            <a:ext cx="1600200" cy="523220"/>
          </a:xfrm>
          <a:prstGeom prst="rect">
            <a:avLst/>
          </a:prstGeom>
          <a:noFill/>
        </p:spPr>
        <p:txBody>
          <a:bodyPr wrap="square" rtlCol="0">
            <a:spAutoFit/>
          </a:bodyPr>
          <a:lstStyle/>
          <a:p>
            <a:pPr algn="ctr"/>
            <a:r>
              <a:rPr lang="en-US" sz="2800" dirty="0" smtClean="0"/>
              <a:t>Lydia</a:t>
            </a:r>
            <a:endParaRPr lang="en-US" sz="2800" dirty="0"/>
          </a:p>
        </p:txBody>
      </p:sp>
      <p:sp>
        <p:nvSpPr>
          <p:cNvPr id="14" name="TextBox 13"/>
          <p:cNvSpPr txBox="1"/>
          <p:nvPr/>
        </p:nvSpPr>
        <p:spPr>
          <a:xfrm>
            <a:off x="457200" y="5664200"/>
            <a:ext cx="1600200" cy="523220"/>
          </a:xfrm>
          <a:prstGeom prst="rect">
            <a:avLst/>
          </a:prstGeom>
          <a:noFill/>
        </p:spPr>
        <p:txBody>
          <a:bodyPr wrap="square" rtlCol="0">
            <a:spAutoFit/>
          </a:bodyPr>
          <a:lstStyle/>
          <a:p>
            <a:pPr algn="ctr"/>
            <a:r>
              <a:rPr lang="en-US" sz="2800" dirty="0" smtClean="0"/>
              <a:t>Jailer</a:t>
            </a:r>
            <a:endParaRPr lang="en-US" sz="2800" dirty="0"/>
          </a:p>
        </p:txBody>
      </p:sp>
      <p:sp>
        <p:nvSpPr>
          <p:cNvPr id="15" name="TextBox 14"/>
          <p:cNvSpPr txBox="1"/>
          <p:nvPr/>
        </p:nvSpPr>
        <p:spPr>
          <a:xfrm>
            <a:off x="2127114" y="916021"/>
            <a:ext cx="1600200" cy="523220"/>
          </a:xfrm>
          <a:prstGeom prst="rect">
            <a:avLst/>
          </a:prstGeom>
          <a:noFill/>
        </p:spPr>
        <p:txBody>
          <a:bodyPr wrap="square" rtlCol="0">
            <a:spAutoFit/>
          </a:bodyPr>
          <a:lstStyle/>
          <a:p>
            <a:pPr algn="ctr"/>
            <a:r>
              <a:rPr lang="en-US" sz="2800" dirty="0" smtClean="0"/>
              <a:t>Peter</a:t>
            </a:r>
            <a:endParaRPr lang="en-US" sz="2800" dirty="0"/>
          </a:p>
        </p:txBody>
      </p:sp>
      <p:sp>
        <p:nvSpPr>
          <p:cNvPr id="16" name="TextBox 15"/>
          <p:cNvSpPr txBox="1"/>
          <p:nvPr/>
        </p:nvSpPr>
        <p:spPr>
          <a:xfrm>
            <a:off x="2109280" y="1593652"/>
            <a:ext cx="1600200" cy="523220"/>
          </a:xfrm>
          <a:prstGeom prst="rect">
            <a:avLst/>
          </a:prstGeom>
          <a:noFill/>
        </p:spPr>
        <p:txBody>
          <a:bodyPr wrap="square" rtlCol="0">
            <a:spAutoFit/>
          </a:bodyPr>
          <a:lstStyle/>
          <a:p>
            <a:pPr algn="ctr"/>
            <a:r>
              <a:rPr lang="en-US" sz="2800" dirty="0" smtClean="0"/>
              <a:t>Philip </a:t>
            </a:r>
            <a:endParaRPr lang="en-US" sz="2800" dirty="0"/>
          </a:p>
        </p:txBody>
      </p:sp>
      <p:sp>
        <p:nvSpPr>
          <p:cNvPr id="17" name="TextBox 16"/>
          <p:cNvSpPr txBox="1"/>
          <p:nvPr/>
        </p:nvSpPr>
        <p:spPr>
          <a:xfrm>
            <a:off x="2127114" y="2277212"/>
            <a:ext cx="1600200" cy="523220"/>
          </a:xfrm>
          <a:prstGeom prst="rect">
            <a:avLst/>
          </a:prstGeom>
          <a:noFill/>
        </p:spPr>
        <p:txBody>
          <a:bodyPr wrap="square" rtlCol="0">
            <a:spAutoFit/>
          </a:bodyPr>
          <a:lstStyle/>
          <a:p>
            <a:pPr algn="ctr"/>
            <a:r>
              <a:rPr lang="en-US" sz="2800" dirty="0" smtClean="0"/>
              <a:t>Philip</a:t>
            </a:r>
            <a:endParaRPr lang="en-US" sz="2800" dirty="0"/>
          </a:p>
        </p:txBody>
      </p:sp>
      <p:sp>
        <p:nvSpPr>
          <p:cNvPr id="18" name="TextBox 17"/>
          <p:cNvSpPr txBox="1"/>
          <p:nvPr/>
        </p:nvSpPr>
        <p:spPr>
          <a:xfrm>
            <a:off x="2127114" y="2954843"/>
            <a:ext cx="1600200" cy="523220"/>
          </a:xfrm>
          <a:prstGeom prst="rect">
            <a:avLst/>
          </a:prstGeom>
          <a:noFill/>
        </p:spPr>
        <p:txBody>
          <a:bodyPr wrap="square" rtlCol="0">
            <a:spAutoFit/>
          </a:bodyPr>
          <a:lstStyle/>
          <a:p>
            <a:pPr algn="ctr"/>
            <a:r>
              <a:rPr lang="en-US" sz="2800" dirty="0" smtClean="0"/>
              <a:t>Philip</a:t>
            </a:r>
            <a:endParaRPr lang="en-US" sz="2800" dirty="0"/>
          </a:p>
        </p:txBody>
      </p:sp>
      <p:sp>
        <p:nvSpPr>
          <p:cNvPr id="19" name="TextBox 18"/>
          <p:cNvSpPr txBox="1"/>
          <p:nvPr/>
        </p:nvSpPr>
        <p:spPr>
          <a:xfrm>
            <a:off x="2127114" y="3636797"/>
            <a:ext cx="1600200" cy="523220"/>
          </a:xfrm>
          <a:prstGeom prst="rect">
            <a:avLst/>
          </a:prstGeom>
          <a:noFill/>
        </p:spPr>
        <p:txBody>
          <a:bodyPr wrap="square" rtlCol="0">
            <a:spAutoFit/>
          </a:bodyPr>
          <a:lstStyle/>
          <a:p>
            <a:pPr algn="ctr"/>
            <a:r>
              <a:rPr lang="en-US" sz="2800" dirty="0" smtClean="0"/>
              <a:t>Ananias</a:t>
            </a:r>
            <a:endParaRPr lang="en-US" sz="2800" dirty="0"/>
          </a:p>
        </p:txBody>
      </p:sp>
      <p:sp>
        <p:nvSpPr>
          <p:cNvPr id="20" name="TextBox 19"/>
          <p:cNvSpPr txBox="1"/>
          <p:nvPr/>
        </p:nvSpPr>
        <p:spPr>
          <a:xfrm>
            <a:off x="2127114" y="4316379"/>
            <a:ext cx="1600200" cy="523220"/>
          </a:xfrm>
          <a:prstGeom prst="rect">
            <a:avLst/>
          </a:prstGeom>
          <a:noFill/>
        </p:spPr>
        <p:txBody>
          <a:bodyPr wrap="square" rtlCol="0">
            <a:spAutoFit/>
          </a:bodyPr>
          <a:lstStyle/>
          <a:p>
            <a:pPr algn="ctr"/>
            <a:r>
              <a:rPr lang="en-US" sz="2800" dirty="0" smtClean="0"/>
              <a:t>Peter</a:t>
            </a:r>
            <a:endParaRPr lang="en-US" sz="2800" dirty="0"/>
          </a:p>
        </p:txBody>
      </p:sp>
      <p:sp>
        <p:nvSpPr>
          <p:cNvPr id="21" name="TextBox 20"/>
          <p:cNvSpPr txBox="1"/>
          <p:nvPr/>
        </p:nvSpPr>
        <p:spPr>
          <a:xfrm>
            <a:off x="2109280" y="5014005"/>
            <a:ext cx="1600200" cy="523220"/>
          </a:xfrm>
          <a:prstGeom prst="rect">
            <a:avLst/>
          </a:prstGeom>
          <a:noFill/>
        </p:spPr>
        <p:txBody>
          <a:bodyPr wrap="square" rtlCol="0">
            <a:spAutoFit/>
          </a:bodyPr>
          <a:lstStyle/>
          <a:p>
            <a:pPr algn="ctr"/>
            <a:r>
              <a:rPr lang="en-US" sz="2800" dirty="0" smtClean="0"/>
              <a:t>Paul</a:t>
            </a:r>
            <a:endParaRPr lang="en-US" sz="2800" dirty="0"/>
          </a:p>
        </p:txBody>
      </p:sp>
      <p:sp>
        <p:nvSpPr>
          <p:cNvPr id="22" name="TextBox 21"/>
          <p:cNvSpPr txBox="1"/>
          <p:nvPr/>
        </p:nvSpPr>
        <p:spPr>
          <a:xfrm>
            <a:off x="2101174" y="5664200"/>
            <a:ext cx="1600200" cy="523220"/>
          </a:xfrm>
          <a:prstGeom prst="rect">
            <a:avLst/>
          </a:prstGeom>
          <a:noFill/>
        </p:spPr>
        <p:txBody>
          <a:bodyPr wrap="square" rtlCol="0">
            <a:spAutoFit/>
          </a:bodyPr>
          <a:lstStyle/>
          <a:p>
            <a:pPr algn="ctr"/>
            <a:r>
              <a:rPr lang="en-US" sz="2800" dirty="0" smtClean="0"/>
              <a:t>Paul/Silas</a:t>
            </a:r>
            <a:endParaRPr lang="en-US" sz="2800" dirty="0"/>
          </a:p>
        </p:txBody>
      </p:sp>
      <p:sp>
        <p:nvSpPr>
          <p:cNvPr id="23" name="TextBox 22"/>
          <p:cNvSpPr txBox="1"/>
          <p:nvPr/>
        </p:nvSpPr>
        <p:spPr>
          <a:xfrm>
            <a:off x="2127114" y="279401"/>
            <a:ext cx="1600200" cy="461665"/>
          </a:xfrm>
          <a:prstGeom prst="rect">
            <a:avLst/>
          </a:prstGeom>
          <a:noFill/>
        </p:spPr>
        <p:txBody>
          <a:bodyPr wrap="square" rtlCol="0">
            <a:spAutoFit/>
          </a:bodyPr>
          <a:lstStyle/>
          <a:p>
            <a:pPr algn="ctr"/>
            <a:r>
              <a:rPr lang="en-US" sz="2400" dirty="0" smtClean="0">
                <a:solidFill>
                  <a:srgbClr val="C00000"/>
                </a:solidFill>
              </a:rPr>
              <a:t>Preacher</a:t>
            </a:r>
            <a:endParaRPr lang="en-US" sz="2400" dirty="0">
              <a:solidFill>
                <a:srgbClr val="C00000"/>
              </a:solidFill>
            </a:endParaRPr>
          </a:p>
        </p:txBody>
      </p:sp>
      <p:sp>
        <p:nvSpPr>
          <p:cNvPr id="24" name="TextBox 23"/>
          <p:cNvSpPr txBox="1"/>
          <p:nvPr/>
        </p:nvSpPr>
        <p:spPr>
          <a:xfrm>
            <a:off x="7086600" y="273446"/>
            <a:ext cx="1600200" cy="461665"/>
          </a:xfrm>
          <a:prstGeom prst="rect">
            <a:avLst/>
          </a:prstGeom>
          <a:noFill/>
        </p:spPr>
        <p:txBody>
          <a:bodyPr wrap="square" rtlCol="0">
            <a:spAutoFit/>
          </a:bodyPr>
          <a:lstStyle/>
          <a:p>
            <a:pPr algn="ctr"/>
            <a:r>
              <a:rPr lang="en-US" sz="2400" dirty="0" smtClean="0">
                <a:solidFill>
                  <a:srgbClr val="C00000"/>
                </a:solidFill>
              </a:rPr>
              <a:t>Baptism</a:t>
            </a:r>
            <a:endParaRPr lang="en-US" sz="2400" dirty="0">
              <a:solidFill>
                <a:srgbClr val="C00000"/>
              </a:solidFill>
            </a:endParaRPr>
          </a:p>
        </p:txBody>
      </p:sp>
      <p:sp>
        <p:nvSpPr>
          <p:cNvPr id="25" name="TextBox 24"/>
          <p:cNvSpPr txBox="1"/>
          <p:nvPr/>
        </p:nvSpPr>
        <p:spPr>
          <a:xfrm>
            <a:off x="5410200" y="273448"/>
            <a:ext cx="1676400" cy="461665"/>
          </a:xfrm>
          <a:prstGeom prst="rect">
            <a:avLst/>
          </a:prstGeom>
          <a:noFill/>
        </p:spPr>
        <p:txBody>
          <a:bodyPr wrap="square" rtlCol="0">
            <a:spAutoFit/>
          </a:bodyPr>
          <a:lstStyle/>
          <a:p>
            <a:pPr algn="ctr"/>
            <a:r>
              <a:rPr lang="en-US" sz="2400" dirty="0" smtClean="0">
                <a:solidFill>
                  <a:srgbClr val="C00000"/>
                </a:solidFill>
              </a:rPr>
              <a:t>Repentance</a:t>
            </a:r>
            <a:endParaRPr lang="en-US" sz="2400" dirty="0">
              <a:solidFill>
                <a:srgbClr val="C00000"/>
              </a:solidFill>
            </a:endParaRPr>
          </a:p>
        </p:txBody>
      </p:sp>
      <p:sp>
        <p:nvSpPr>
          <p:cNvPr id="26" name="TextBox 25"/>
          <p:cNvSpPr txBox="1"/>
          <p:nvPr/>
        </p:nvSpPr>
        <p:spPr>
          <a:xfrm>
            <a:off x="3735419" y="279401"/>
            <a:ext cx="1600200" cy="461665"/>
          </a:xfrm>
          <a:prstGeom prst="rect">
            <a:avLst/>
          </a:prstGeom>
          <a:noFill/>
        </p:spPr>
        <p:txBody>
          <a:bodyPr wrap="square" rtlCol="0">
            <a:spAutoFit/>
          </a:bodyPr>
          <a:lstStyle/>
          <a:p>
            <a:pPr algn="ctr"/>
            <a:r>
              <a:rPr lang="en-US" sz="2400" dirty="0" smtClean="0">
                <a:solidFill>
                  <a:srgbClr val="C00000"/>
                </a:solidFill>
              </a:rPr>
              <a:t>Belief</a:t>
            </a:r>
            <a:endParaRPr lang="en-US" sz="2400" dirty="0">
              <a:solidFill>
                <a:srgbClr val="C00000"/>
              </a:solidFill>
            </a:endParaRPr>
          </a:p>
        </p:txBody>
      </p:sp>
      <p:sp>
        <p:nvSpPr>
          <p:cNvPr id="27" name="TextBox 26"/>
          <p:cNvSpPr txBox="1"/>
          <p:nvPr/>
        </p:nvSpPr>
        <p:spPr>
          <a:xfrm>
            <a:off x="5410200" y="916021"/>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28" name="TextBox 27"/>
          <p:cNvSpPr txBox="1"/>
          <p:nvPr/>
        </p:nvSpPr>
        <p:spPr>
          <a:xfrm>
            <a:off x="3740283" y="916021"/>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29" name="TextBox 28"/>
          <p:cNvSpPr txBox="1"/>
          <p:nvPr/>
        </p:nvSpPr>
        <p:spPr>
          <a:xfrm>
            <a:off x="7086600" y="894953"/>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0" name="TextBox 29"/>
          <p:cNvSpPr txBox="1"/>
          <p:nvPr/>
        </p:nvSpPr>
        <p:spPr>
          <a:xfrm>
            <a:off x="3810000" y="1593652"/>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1" name="TextBox 30"/>
          <p:cNvSpPr txBox="1"/>
          <p:nvPr/>
        </p:nvSpPr>
        <p:spPr>
          <a:xfrm>
            <a:off x="7086600" y="1622304"/>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2" name="TextBox 31"/>
          <p:cNvSpPr txBox="1"/>
          <p:nvPr/>
        </p:nvSpPr>
        <p:spPr>
          <a:xfrm>
            <a:off x="5448300" y="1586627"/>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33" name="TextBox 32"/>
          <p:cNvSpPr txBox="1"/>
          <p:nvPr/>
        </p:nvSpPr>
        <p:spPr>
          <a:xfrm>
            <a:off x="5435330" y="2257216"/>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34" name="TextBox 33"/>
          <p:cNvSpPr txBox="1"/>
          <p:nvPr/>
        </p:nvSpPr>
        <p:spPr>
          <a:xfrm>
            <a:off x="3839994" y="2240553"/>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5" name="TextBox 34"/>
          <p:cNvSpPr txBox="1"/>
          <p:nvPr/>
        </p:nvSpPr>
        <p:spPr>
          <a:xfrm>
            <a:off x="7078494" y="2255532"/>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6" name="TextBox 35"/>
          <p:cNvSpPr txBox="1"/>
          <p:nvPr/>
        </p:nvSpPr>
        <p:spPr>
          <a:xfrm>
            <a:off x="7071198" y="2981801"/>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7" name="TextBox 36"/>
          <p:cNvSpPr txBox="1"/>
          <p:nvPr/>
        </p:nvSpPr>
        <p:spPr>
          <a:xfrm>
            <a:off x="7061470" y="3634361"/>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8" name="TextBox 37"/>
          <p:cNvSpPr txBox="1"/>
          <p:nvPr/>
        </p:nvSpPr>
        <p:spPr>
          <a:xfrm>
            <a:off x="7061470" y="4363936"/>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39" name="TextBox 38"/>
          <p:cNvSpPr txBox="1"/>
          <p:nvPr/>
        </p:nvSpPr>
        <p:spPr>
          <a:xfrm>
            <a:off x="7077683" y="4995028"/>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40" name="TextBox 39"/>
          <p:cNvSpPr txBox="1"/>
          <p:nvPr/>
        </p:nvSpPr>
        <p:spPr>
          <a:xfrm>
            <a:off x="7061470" y="5664200"/>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41" name="TextBox 40"/>
          <p:cNvSpPr txBox="1"/>
          <p:nvPr/>
        </p:nvSpPr>
        <p:spPr>
          <a:xfrm>
            <a:off x="3762981" y="2981801"/>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2" name="TextBox 41"/>
          <p:cNvSpPr txBox="1"/>
          <p:nvPr/>
        </p:nvSpPr>
        <p:spPr>
          <a:xfrm>
            <a:off x="5440194" y="2953159"/>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3" name="TextBox 42"/>
          <p:cNvSpPr txBox="1"/>
          <p:nvPr/>
        </p:nvSpPr>
        <p:spPr>
          <a:xfrm>
            <a:off x="3779196" y="3652469"/>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4" name="TextBox 43"/>
          <p:cNvSpPr txBox="1"/>
          <p:nvPr/>
        </p:nvSpPr>
        <p:spPr>
          <a:xfrm>
            <a:off x="5410200" y="3606181"/>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5" name="TextBox 44"/>
          <p:cNvSpPr txBox="1"/>
          <p:nvPr/>
        </p:nvSpPr>
        <p:spPr>
          <a:xfrm>
            <a:off x="3784058" y="4345357"/>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7" name="TextBox 46"/>
          <p:cNvSpPr txBox="1"/>
          <p:nvPr/>
        </p:nvSpPr>
        <p:spPr>
          <a:xfrm>
            <a:off x="5400472" y="4336676"/>
            <a:ext cx="1600200" cy="523220"/>
          </a:xfrm>
          <a:prstGeom prst="rect">
            <a:avLst/>
          </a:prstGeom>
          <a:noFill/>
        </p:spPr>
        <p:txBody>
          <a:bodyPr wrap="square" rtlCol="0">
            <a:spAutoFit/>
          </a:bodyPr>
          <a:lstStyle/>
          <a:p>
            <a:pPr algn="ctr"/>
            <a:r>
              <a:rPr lang="en-US" sz="2800" dirty="0" smtClean="0"/>
              <a:t>Yes</a:t>
            </a:r>
            <a:endParaRPr lang="en-US" sz="2800" dirty="0"/>
          </a:p>
        </p:txBody>
      </p:sp>
      <p:sp>
        <p:nvSpPr>
          <p:cNvPr id="48" name="TextBox 47"/>
          <p:cNvSpPr txBox="1"/>
          <p:nvPr/>
        </p:nvSpPr>
        <p:spPr>
          <a:xfrm>
            <a:off x="3772709" y="5025992"/>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49" name="TextBox 48"/>
          <p:cNvSpPr txBox="1"/>
          <p:nvPr/>
        </p:nvSpPr>
        <p:spPr>
          <a:xfrm>
            <a:off x="5410200" y="5025992"/>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50" name="TextBox 49"/>
          <p:cNvSpPr txBox="1"/>
          <p:nvPr/>
        </p:nvSpPr>
        <p:spPr>
          <a:xfrm>
            <a:off x="5432087" y="5692655"/>
            <a:ext cx="1600200" cy="523220"/>
          </a:xfrm>
          <a:prstGeom prst="rect">
            <a:avLst/>
          </a:prstGeom>
          <a:noFill/>
        </p:spPr>
        <p:txBody>
          <a:bodyPr wrap="square" rtlCol="0">
            <a:spAutoFit/>
          </a:bodyPr>
          <a:lstStyle/>
          <a:p>
            <a:pPr algn="ctr"/>
            <a:r>
              <a:rPr lang="en-US" sz="2800" i="1" dirty="0" smtClean="0">
                <a:solidFill>
                  <a:schemeClr val="tx1">
                    <a:lumMod val="50000"/>
                    <a:lumOff val="50000"/>
                  </a:schemeClr>
                </a:solidFill>
              </a:rPr>
              <a:t>Implied</a:t>
            </a:r>
            <a:endParaRPr lang="en-US" sz="2800" i="1" dirty="0">
              <a:solidFill>
                <a:schemeClr val="tx1">
                  <a:lumMod val="50000"/>
                  <a:lumOff val="50000"/>
                </a:schemeClr>
              </a:solidFill>
            </a:endParaRPr>
          </a:p>
        </p:txBody>
      </p:sp>
      <p:sp>
        <p:nvSpPr>
          <p:cNvPr id="52" name="TextBox 51"/>
          <p:cNvSpPr txBox="1"/>
          <p:nvPr/>
        </p:nvSpPr>
        <p:spPr>
          <a:xfrm>
            <a:off x="3785681" y="5706165"/>
            <a:ext cx="1600200" cy="523220"/>
          </a:xfrm>
          <a:prstGeom prst="rect">
            <a:avLst/>
          </a:prstGeom>
          <a:noFill/>
        </p:spPr>
        <p:txBody>
          <a:bodyPr wrap="square" rtlCol="0">
            <a:spAutoFit/>
          </a:bodyPr>
          <a:lstStyle/>
          <a:p>
            <a:pPr algn="ctr"/>
            <a:r>
              <a:rPr lang="en-US" sz="2800" dirty="0" smtClean="0"/>
              <a:t>Yes</a:t>
            </a:r>
            <a:endParaRPr lang="en-US" sz="2800" dirty="0"/>
          </a:p>
        </p:txBody>
      </p:sp>
    </p:spTree>
    <p:extLst>
      <p:ext uri="{BB962C8B-B14F-4D97-AF65-F5344CB8AC3E}">
        <p14:creationId xmlns:p14="http://schemas.microsoft.com/office/powerpoint/2010/main" val="3891537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fade">
                                      <p:cBhvr>
                                        <p:cTn id="124" dur="500"/>
                                        <p:tgtEl>
                                          <p:spTgt spid="5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66018"/>
            <a:ext cx="8382000" cy="4525963"/>
          </a:xfrm>
          <a:solidFill>
            <a:schemeClr val="bg1"/>
          </a:solidFill>
        </p:spPr>
        <p:txBody>
          <a:bodyPr>
            <a:normAutofit/>
          </a:bodyPr>
          <a:lstStyle/>
          <a:p>
            <a:pPr marL="0" indent="0">
              <a:buNone/>
            </a:pPr>
            <a:r>
              <a:rPr lang="en-US" dirty="0"/>
              <a:t>To Titus, my true child in a </a:t>
            </a:r>
            <a:r>
              <a:rPr lang="en-US" b="1" dirty="0"/>
              <a:t>common</a:t>
            </a:r>
            <a:r>
              <a:rPr lang="en-US" dirty="0"/>
              <a:t> faith: Grace and peace from God the Father and Christ Jesus our Savior</a:t>
            </a:r>
            <a:r>
              <a:rPr lang="en-US" dirty="0" smtClean="0"/>
              <a:t>. – Titus 1:4</a:t>
            </a:r>
          </a:p>
          <a:p>
            <a:pPr marL="0" indent="0">
              <a:buNone/>
            </a:pPr>
            <a:r>
              <a:rPr lang="en-US" dirty="0" smtClean="0"/>
              <a:t>Beloved</a:t>
            </a:r>
            <a:r>
              <a:rPr lang="en-US" dirty="0"/>
              <a:t>, although I was very eager to write to you about our </a:t>
            </a:r>
            <a:r>
              <a:rPr lang="en-US" b="1" dirty="0"/>
              <a:t>common</a:t>
            </a:r>
            <a:r>
              <a:rPr lang="en-US" dirty="0"/>
              <a:t> salvation, I found it necessary to write appealing to you to contend for the faith that was once for all delivered to the saints</a:t>
            </a:r>
            <a:r>
              <a:rPr lang="en-US" dirty="0" smtClean="0"/>
              <a:t>. – Jude 3</a:t>
            </a:r>
            <a:endParaRPr lang="en-US" dirty="0"/>
          </a:p>
        </p:txBody>
      </p:sp>
    </p:spTree>
    <p:extLst>
      <p:ext uri="{BB962C8B-B14F-4D97-AF65-F5344CB8AC3E}">
        <p14:creationId xmlns:p14="http://schemas.microsoft.com/office/powerpoint/2010/main" val="364504646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The </a:t>
            </a:r>
            <a:r>
              <a:rPr lang="en-US" dirty="0" smtClean="0"/>
              <a:t>Path</a:t>
            </a:r>
            <a:endParaRPr lang="en-US" dirty="0"/>
          </a:p>
        </p:txBody>
      </p:sp>
      <p:sp>
        <p:nvSpPr>
          <p:cNvPr id="3" name="Content Placeholder 2"/>
          <p:cNvSpPr>
            <a:spLocks noGrp="1"/>
          </p:cNvSpPr>
          <p:nvPr>
            <p:ph idx="1"/>
          </p:nvPr>
        </p:nvSpPr>
        <p:spPr>
          <a:xfrm>
            <a:off x="533400" y="1524000"/>
            <a:ext cx="8229600" cy="4165600"/>
          </a:xfrm>
        </p:spPr>
        <p:txBody>
          <a:bodyPr>
            <a:normAutofit/>
          </a:bodyPr>
          <a:lstStyle/>
          <a:p>
            <a:pPr marL="0" indent="0" algn="ctr">
              <a:buNone/>
            </a:pPr>
            <a:r>
              <a:rPr lang="en-US" dirty="0"/>
              <a:t>As I urged you when I was going to Macedonia, remain at Ephesus so that you may charge certain persons not to teach </a:t>
            </a:r>
            <a:r>
              <a:rPr lang="en-US" dirty="0">
                <a:solidFill>
                  <a:srgbClr val="C00000"/>
                </a:solidFill>
              </a:rPr>
              <a:t>any different doctrine</a:t>
            </a:r>
            <a:r>
              <a:rPr lang="en-US" dirty="0"/>
              <a:t>, </a:t>
            </a:r>
            <a:r>
              <a:rPr lang="en-US" dirty="0" smtClean="0"/>
              <a:t>nor </a:t>
            </a:r>
            <a:r>
              <a:rPr lang="en-US" dirty="0"/>
              <a:t>to devote themselves to </a:t>
            </a:r>
            <a:r>
              <a:rPr lang="en-US" dirty="0" smtClean="0"/>
              <a:t>                myths </a:t>
            </a:r>
            <a:r>
              <a:rPr lang="en-US" dirty="0"/>
              <a:t>and endless genealogies, which </a:t>
            </a:r>
            <a:r>
              <a:rPr lang="en-US" dirty="0" smtClean="0"/>
              <a:t>              promote </a:t>
            </a:r>
            <a:r>
              <a:rPr lang="en-US" dirty="0"/>
              <a:t>speculations rather than the </a:t>
            </a:r>
            <a:r>
              <a:rPr lang="en-US" dirty="0" smtClean="0"/>
              <a:t>stewardship</a:t>
            </a:r>
            <a:r>
              <a:rPr lang="en-US" baseline="30000" dirty="0"/>
              <a:t> </a:t>
            </a:r>
            <a:r>
              <a:rPr lang="en-US" dirty="0" smtClean="0"/>
              <a:t>from </a:t>
            </a:r>
            <a:r>
              <a:rPr lang="en-US" dirty="0"/>
              <a:t>God that is by faith</a:t>
            </a:r>
            <a:r>
              <a:rPr lang="en-US" dirty="0" smtClean="0"/>
              <a:t>.				-- I Timothy 1:3-4 </a:t>
            </a:r>
            <a:endParaRPr lang="en-US" dirty="0"/>
          </a:p>
        </p:txBody>
      </p:sp>
    </p:spTree>
    <p:extLst>
      <p:ext uri="{BB962C8B-B14F-4D97-AF65-F5344CB8AC3E}">
        <p14:creationId xmlns:p14="http://schemas.microsoft.com/office/powerpoint/2010/main" val="1045964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62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5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92908">
            <a:off x="211928" y="354988"/>
            <a:ext cx="3780098" cy="283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1506" name="Picture 2" descr="https://wallpapercave.com/wp/wp20235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88521">
            <a:off x="243420" y="3564021"/>
            <a:ext cx="2926540" cy="243878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The Five Points of Calvinism – Defining the Doctrines of Gr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7799"/>
            <a:ext cx="4305300" cy="298656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lip_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3343">
            <a:off x="5867400" y="2554079"/>
            <a:ext cx="2590800" cy="407372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tmmcc.org/wp-content/uploads/2014/03/Pope-Ben-Baptism_Of_Chil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25514">
            <a:off x="2520010" y="3424047"/>
            <a:ext cx="3045141"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0285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solidFill>
                  <a:schemeClr val="bg1">
                    <a:lumMod val="95000"/>
                  </a:schemeClr>
                </a:solidFill>
              </a:rPr>
              <a:t>What Happens Next…</a:t>
            </a:r>
            <a:endParaRPr lang="en-US" dirty="0">
              <a:solidFill>
                <a:schemeClr val="bg1">
                  <a:lumMod val="95000"/>
                </a:schemeClr>
              </a:solidFill>
            </a:endParaRPr>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5664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lumMod val="95000"/>
                  </a:schemeClr>
                </a:solidFill>
              </a:rPr>
              <a:t>With Your Salvation?</a:t>
            </a:r>
            <a:endParaRPr lang="en-US" dirty="0">
              <a:solidFill>
                <a:schemeClr val="bg1">
                  <a:lumMod val="95000"/>
                </a:schemeClr>
              </a:solidFill>
            </a:endParaRPr>
          </a:p>
        </p:txBody>
      </p:sp>
      <p:pic>
        <p:nvPicPr>
          <p:cNvPr id="22530" name="Picture 2" descr="http://4.bp.blogspot.com/-ei9uZMB3j8s/Umrfg8hnovI/AAAAAAAACQk/FwHNxGQSE1o/s1600/5-Questions-Bible_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5905500" cy="3403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37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greenbookblog.org/wp-content/uploads/2015/10/putting-it-all-toge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a:solidFill>
            <a:srgbClr val="E6E0EC">
              <a:alpha val="83922"/>
            </a:srgbClr>
          </a:solidFill>
        </p:spPr>
        <p:txBody>
          <a:bodyPr>
            <a:normAutofit/>
          </a:bodyPr>
          <a:lstStyle/>
          <a:p>
            <a:r>
              <a:rPr lang="en-US" dirty="0" smtClean="0"/>
              <a:t>The “Great Commission” given to the apostles</a:t>
            </a:r>
            <a:endParaRPr lang="en-US" dirty="0"/>
          </a:p>
        </p:txBody>
      </p:sp>
    </p:spTree>
    <p:extLst>
      <p:ext uri="{BB962C8B-B14F-4D97-AF65-F5344CB8AC3E}">
        <p14:creationId xmlns:p14="http://schemas.microsoft.com/office/powerpoint/2010/main" val="1263607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381000"/>
            <a:ext cx="8534400" cy="6096000"/>
          </a:xfrm>
          <a:solidFill>
            <a:schemeClr val="bg1"/>
          </a:solidFill>
        </p:spPr>
        <p:txBody>
          <a:bodyPr>
            <a:normAutofit lnSpcReduction="10000"/>
          </a:bodyPr>
          <a:lstStyle/>
          <a:p>
            <a:r>
              <a:rPr lang="en-US" dirty="0" smtClean="0"/>
              <a:t>Go therefore and make disciples of all nations, baptizing them in</a:t>
            </a:r>
            <a:r>
              <a:rPr lang="en-US" baseline="30000" dirty="0" smtClean="0"/>
              <a:t> </a:t>
            </a:r>
            <a:r>
              <a:rPr lang="en-US" dirty="0" smtClean="0"/>
              <a:t>the name of the Father and of the Son and of the Holy Spirit, </a:t>
            </a:r>
            <a:r>
              <a:rPr lang="en-US" b="1" baseline="30000" dirty="0" smtClean="0"/>
              <a:t> </a:t>
            </a:r>
            <a:r>
              <a:rPr lang="en-US" dirty="0" smtClean="0"/>
              <a:t>teaching them to observe all that I have commanded you. </a:t>
            </a:r>
            <a:r>
              <a:rPr lang="en-US" dirty="0" smtClean="0"/>
              <a:t>							– </a:t>
            </a:r>
            <a:r>
              <a:rPr lang="en-US" dirty="0" smtClean="0"/>
              <a:t>Matthew 28:19-20a</a:t>
            </a:r>
          </a:p>
          <a:p>
            <a:r>
              <a:rPr lang="en-US" dirty="0" smtClean="0"/>
              <a:t>“Go into all the world and proclaim the gospel to the whole creation. </a:t>
            </a:r>
            <a:r>
              <a:rPr lang="en-US" b="1" baseline="30000" dirty="0" smtClean="0"/>
              <a:t> </a:t>
            </a:r>
            <a:r>
              <a:rPr lang="en-US" dirty="0" smtClean="0"/>
              <a:t>Whoever believes and is baptized will be saved, but whoever does not believe will be condemned. </a:t>
            </a:r>
            <a:r>
              <a:rPr lang="en-US" dirty="0" smtClean="0"/>
              <a:t>– </a:t>
            </a:r>
            <a:r>
              <a:rPr lang="en-US" dirty="0" smtClean="0"/>
              <a:t>Mark 16:15-16a</a:t>
            </a:r>
          </a:p>
          <a:p>
            <a:r>
              <a:rPr lang="en-US" dirty="0" smtClean="0"/>
              <a:t>And that repentance for</a:t>
            </a:r>
            <a:r>
              <a:rPr lang="en-US" baseline="30000" dirty="0" smtClean="0"/>
              <a:t> </a:t>
            </a:r>
            <a:r>
              <a:rPr lang="en-US" dirty="0" smtClean="0"/>
              <a:t>the forgiveness of sins should be proclaimed in his name to all nations, beginning from Jerusalem. 	– Luke 24:47</a:t>
            </a:r>
          </a:p>
          <a:p>
            <a:endParaRPr lang="en-US" dirty="0"/>
          </a:p>
        </p:txBody>
      </p:sp>
    </p:spTree>
    <p:extLst>
      <p:ext uri="{BB962C8B-B14F-4D97-AF65-F5344CB8AC3E}">
        <p14:creationId xmlns:p14="http://schemas.microsoft.com/office/powerpoint/2010/main" val="17803707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381000"/>
            <a:ext cx="8534400" cy="6096000"/>
          </a:xfrm>
          <a:solidFill>
            <a:schemeClr val="bg1"/>
          </a:solidFill>
        </p:spPr>
        <p:txBody>
          <a:bodyPr>
            <a:normAutofit lnSpcReduction="10000"/>
          </a:bodyPr>
          <a:lstStyle/>
          <a:p>
            <a:r>
              <a:rPr lang="en-US" dirty="0" smtClean="0"/>
              <a:t>Go therefore and </a:t>
            </a:r>
            <a:r>
              <a:rPr lang="en-US" b="1" dirty="0" smtClean="0"/>
              <a:t>make disciples </a:t>
            </a:r>
            <a:r>
              <a:rPr lang="en-US" dirty="0" smtClean="0"/>
              <a:t>of all nations, </a:t>
            </a:r>
            <a:r>
              <a:rPr lang="en-US" dirty="0" smtClean="0">
                <a:solidFill>
                  <a:srgbClr val="C00000"/>
                </a:solidFill>
              </a:rPr>
              <a:t>baptizing</a:t>
            </a:r>
            <a:r>
              <a:rPr lang="en-US" dirty="0" smtClean="0"/>
              <a:t> them in</a:t>
            </a:r>
            <a:r>
              <a:rPr lang="en-US" baseline="30000" dirty="0" smtClean="0"/>
              <a:t> </a:t>
            </a:r>
            <a:r>
              <a:rPr lang="en-US" dirty="0" smtClean="0"/>
              <a:t>the name of the Father and of the Son and of the Holy Spirit, </a:t>
            </a:r>
            <a:r>
              <a:rPr lang="en-US" b="1" baseline="30000" dirty="0" smtClean="0"/>
              <a:t> </a:t>
            </a:r>
            <a:r>
              <a:rPr lang="en-US" dirty="0" smtClean="0"/>
              <a:t>teaching them to observe all that I have commanded you. </a:t>
            </a:r>
            <a:r>
              <a:rPr lang="en-US" dirty="0" smtClean="0"/>
              <a:t>							– </a:t>
            </a:r>
            <a:r>
              <a:rPr lang="en-US" dirty="0" smtClean="0"/>
              <a:t>Matthew 28:19-20a</a:t>
            </a:r>
          </a:p>
          <a:p>
            <a:r>
              <a:rPr lang="en-US" dirty="0" smtClean="0"/>
              <a:t>“Go into all the world and </a:t>
            </a:r>
            <a:r>
              <a:rPr lang="en-US" b="1" dirty="0" smtClean="0"/>
              <a:t>proclaim the gospel </a:t>
            </a:r>
            <a:r>
              <a:rPr lang="en-US" dirty="0" smtClean="0"/>
              <a:t>to the whole creation. </a:t>
            </a:r>
            <a:r>
              <a:rPr lang="en-US" b="1" baseline="30000" dirty="0" smtClean="0"/>
              <a:t> </a:t>
            </a:r>
            <a:r>
              <a:rPr lang="en-US" dirty="0" smtClean="0"/>
              <a:t>Whoever </a:t>
            </a:r>
            <a:r>
              <a:rPr lang="en-US" dirty="0" smtClean="0">
                <a:solidFill>
                  <a:srgbClr val="C00000"/>
                </a:solidFill>
              </a:rPr>
              <a:t>believes</a:t>
            </a:r>
            <a:r>
              <a:rPr lang="en-US" dirty="0" smtClean="0"/>
              <a:t> and is </a:t>
            </a:r>
            <a:r>
              <a:rPr lang="en-US" dirty="0" smtClean="0">
                <a:solidFill>
                  <a:srgbClr val="C00000"/>
                </a:solidFill>
              </a:rPr>
              <a:t>baptized</a:t>
            </a:r>
            <a:r>
              <a:rPr lang="en-US" dirty="0" smtClean="0"/>
              <a:t> will be saved, but whoever does not believe will be condemned. </a:t>
            </a:r>
            <a:r>
              <a:rPr lang="en-US" dirty="0" smtClean="0"/>
              <a:t>– </a:t>
            </a:r>
            <a:r>
              <a:rPr lang="en-US" dirty="0" smtClean="0"/>
              <a:t>Mark 16:15-16a</a:t>
            </a:r>
          </a:p>
          <a:p>
            <a:r>
              <a:rPr lang="en-US" dirty="0" smtClean="0"/>
              <a:t>And that </a:t>
            </a:r>
            <a:r>
              <a:rPr lang="en-US" dirty="0" smtClean="0">
                <a:solidFill>
                  <a:srgbClr val="C00000"/>
                </a:solidFill>
              </a:rPr>
              <a:t>repentance</a:t>
            </a:r>
            <a:r>
              <a:rPr lang="en-US" dirty="0" smtClean="0"/>
              <a:t> for</a:t>
            </a:r>
            <a:r>
              <a:rPr lang="en-US" baseline="30000" dirty="0" smtClean="0"/>
              <a:t> </a:t>
            </a:r>
            <a:r>
              <a:rPr lang="en-US" dirty="0" smtClean="0"/>
              <a:t>the forgiveness of sins should be </a:t>
            </a:r>
            <a:r>
              <a:rPr lang="en-US" b="1" dirty="0" smtClean="0"/>
              <a:t>proclaimed in his name</a:t>
            </a:r>
            <a:r>
              <a:rPr lang="en-US" dirty="0" smtClean="0"/>
              <a:t> to all nations, beginning from Jerusalem. 	– Luke 24:47</a:t>
            </a:r>
          </a:p>
          <a:p>
            <a:endParaRPr lang="en-US" dirty="0"/>
          </a:p>
        </p:txBody>
      </p:sp>
    </p:spTree>
    <p:extLst>
      <p:ext uri="{BB962C8B-B14F-4D97-AF65-F5344CB8AC3E}">
        <p14:creationId xmlns:p14="http://schemas.microsoft.com/office/powerpoint/2010/main" val="1114047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greenbookblog.org/wp-content/uploads/2015/10/putting-it-all-toge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a:solidFill>
            <a:srgbClr val="E6E0EC">
              <a:alpha val="83922"/>
            </a:srgbClr>
          </a:solidFill>
        </p:spPr>
        <p:txBody>
          <a:bodyPr>
            <a:normAutofit/>
          </a:bodyPr>
          <a:lstStyle/>
          <a:p>
            <a:r>
              <a:rPr lang="en-US" dirty="0" smtClean="0"/>
              <a:t>The “Great Commission” given to the apostles</a:t>
            </a:r>
          </a:p>
          <a:p>
            <a:pPr lvl="1"/>
            <a:r>
              <a:rPr lang="en-US" dirty="0" smtClean="0"/>
              <a:t>Preaching</a:t>
            </a:r>
          </a:p>
          <a:p>
            <a:pPr lvl="1"/>
            <a:r>
              <a:rPr lang="en-US" dirty="0" smtClean="0"/>
              <a:t>Belief</a:t>
            </a:r>
          </a:p>
          <a:p>
            <a:pPr lvl="1"/>
            <a:r>
              <a:rPr lang="en-US" dirty="0" smtClean="0"/>
              <a:t>Repentance</a:t>
            </a:r>
          </a:p>
          <a:p>
            <a:pPr lvl="1"/>
            <a:r>
              <a:rPr lang="en-US" dirty="0" smtClean="0"/>
              <a:t>Baptism</a:t>
            </a:r>
            <a:endParaRPr lang="en-US" dirty="0"/>
          </a:p>
        </p:txBody>
      </p:sp>
      <p:sp>
        <p:nvSpPr>
          <p:cNvPr id="5" name="TextBox 4"/>
          <p:cNvSpPr txBox="1"/>
          <p:nvPr/>
        </p:nvSpPr>
        <p:spPr>
          <a:xfrm>
            <a:off x="4215319" y="5054601"/>
            <a:ext cx="4495800" cy="954107"/>
          </a:xfrm>
          <a:prstGeom prst="rect">
            <a:avLst/>
          </a:prstGeom>
          <a:solidFill>
            <a:schemeClr val="accent4">
              <a:lumMod val="60000"/>
              <a:lumOff val="40000"/>
            </a:schemeClr>
          </a:solidFill>
        </p:spPr>
        <p:txBody>
          <a:bodyPr wrap="square" rtlCol="0">
            <a:spAutoFit/>
          </a:bodyPr>
          <a:lstStyle/>
          <a:p>
            <a:r>
              <a:rPr lang="en-US" sz="2800" dirty="0" smtClean="0"/>
              <a:t>God Has Taken The Complex And Taught It With Simplicity</a:t>
            </a:r>
            <a:endParaRPr lang="en-US" sz="2800" dirty="0"/>
          </a:p>
        </p:txBody>
      </p:sp>
    </p:spTree>
    <p:extLst>
      <p:ext uri="{BB962C8B-B14F-4D97-AF65-F5344CB8AC3E}">
        <p14:creationId xmlns:p14="http://schemas.microsoft.com/office/powerpoint/2010/main" val="3948776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Whoever believes </a:t>
            </a:r>
            <a:r>
              <a:rPr lang="en-US" b="1" u="sng" dirty="0" smtClean="0"/>
              <a:t>and</a:t>
            </a:r>
            <a:r>
              <a:rPr lang="en-US" dirty="0" smtClean="0"/>
              <a:t> is baptized </a:t>
            </a:r>
            <a:r>
              <a:rPr lang="en-US" b="1" u="sng" dirty="0" smtClean="0"/>
              <a:t>will be </a:t>
            </a:r>
            <a:r>
              <a:rPr lang="en-US" dirty="0" smtClean="0"/>
              <a:t>saved</a:t>
            </a:r>
          </a:p>
          <a:p>
            <a:pPr marL="0" indent="0" algn="ctr">
              <a:buNone/>
            </a:pPr>
            <a:endParaRPr lang="en-US" dirty="0"/>
          </a:p>
          <a:p>
            <a:pPr marL="0" indent="0">
              <a:buNone/>
            </a:pPr>
            <a:r>
              <a:rPr lang="en-US" dirty="0" smtClean="0"/>
              <a:t>                </a:t>
            </a:r>
            <a:endParaRPr lang="en-US" dirty="0"/>
          </a:p>
        </p:txBody>
      </p:sp>
      <p:sp>
        <p:nvSpPr>
          <p:cNvPr id="4" name="Down Arrow 3"/>
          <p:cNvSpPr/>
          <p:nvPr/>
        </p:nvSpPr>
        <p:spPr>
          <a:xfrm>
            <a:off x="2819400" y="2209800"/>
            <a:ext cx="2286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Down Arrow 4"/>
          <p:cNvSpPr/>
          <p:nvPr/>
        </p:nvSpPr>
        <p:spPr>
          <a:xfrm>
            <a:off x="7848600" y="2209800"/>
            <a:ext cx="2286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5410200" y="2209800"/>
            <a:ext cx="2286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3810000" y="2306440"/>
            <a:ext cx="533400" cy="769441"/>
          </a:xfrm>
          <a:prstGeom prst="rect">
            <a:avLst/>
          </a:prstGeom>
          <a:noFill/>
        </p:spPr>
        <p:txBody>
          <a:bodyPr wrap="square" rtlCol="0">
            <a:spAutoFit/>
          </a:bodyPr>
          <a:lstStyle/>
          <a:p>
            <a:r>
              <a:rPr lang="en-US" sz="4400" dirty="0" smtClean="0"/>
              <a:t>+</a:t>
            </a:r>
            <a:endParaRPr lang="en-US" sz="4400" dirty="0"/>
          </a:p>
        </p:txBody>
      </p:sp>
      <p:sp>
        <p:nvSpPr>
          <p:cNvPr id="8" name="TextBox 7"/>
          <p:cNvSpPr txBox="1"/>
          <p:nvPr/>
        </p:nvSpPr>
        <p:spPr>
          <a:xfrm>
            <a:off x="6629400" y="2306440"/>
            <a:ext cx="533400" cy="769441"/>
          </a:xfrm>
          <a:prstGeom prst="rect">
            <a:avLst/>
          </a:prstGeom>
          <a:noFill/>
        </p:spPr>
        <p:txBody>
          <a:bodyPr wrap="square" rtlCol="0">
            <a:spAutoFit/>
          </a:bodyPr>
          <a:lstStyle/>
          <a:p>
            <a:r>
              <a:rPr lang="en-US" sz="4400" dirty="0" smtClean="0"/>
              <a:t>=</a:t>
            </a:r>
            <a:endParaRPr lang="en-US" sz="4400" dirty="0"/>
          </a:p>
        </p:txBody>
      </p:sp>
      <p:sp>
        <p:nvSpPr>
          <p:cNvPr id="9" name="TextBox 8"/>
          <p:cNvSpPr txBox="1"/>
          <p:nvPr/>
        </p:nvSpPr>
        <p:spPr>
          <a:xfrm>
            <a:off x="2133600" y="5399631"/>
            <a:ext cx="5181600" cy="523220"/>
          </a:xfrm>
          <a:prstGeom prst="rect">
            <a:avLst/>
          </a:prstGeom>
          <a:noFill/>
        </p:spPr>
        <p:txBody>
          <a:bodyPr wrap="square" rtlCol="0">
            <a:spAutoFit/>
          </a:bodyPr>
          <a:lstStyle/>
          <a:p>
            <a:r>
              <a:rPr lang="en-US" sz="2800" dirty="0" smtClean="0"/>
              <a:t>Sometimes We Need The Apples!</a:t>
            </a:r>
            <a:endParaRPr lang="en-US" sz="2800" dirty="0"/>
          </a:p>
        </p:txBody>
      </p:sp>
      <p:pic>
        <p:nvPicPr>
          <p:cNvPr id="10"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429" y="4967831"/>
            <a:ext cx="571919" cy="86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pple Cli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1" y="5554972"/>
            <a:ext cx="571919" cy="863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81201" y="3733799"/>
            <a:ext cx="1981199" cy="584775"/>
          </a:xfrm>
          <a:prstGeom prst="rect">
            <a:avLst/>
          </a:prstGeom>
          <a:noFill/>
        </p:spPr>
        <p:txBody>
          <a:bodyPr wrap="square" rtlCol="0">
            <a:spAutoFit/>
          </a:bodyPr>
          <a:lstStyle/>
          <a:p>
            <a:r>
              <a:rPr lang="en-US" sz="3200" dirty="0"/>
              <a:t>p</a:t>
            </a:r>
            <a:r>
              <a:rPr lang="en-US" sz="3200" dirty="0" smtClean="0"/>
              <a:t>ersuaded</a:t>
            </a:r>
            <a:endParaRPr lang="en-US" sz="3200" dirty="0"/>
          </a:p>
        </p:txBody>
      </p:sp>
      <p:sp>
        <p:nvSpPr>
          <p:cNvPr id="13" name="TextBox 12"/>
          <p:cNvSpPr txBox="1"/>
          <p:nvPr/>
        </p:nvSpPr>
        <p:spPr>
          <a:xfrm>
            <a:off x="4533901" y="3723530"/>
            <a:ext cx="1981199" cy="584775"/>
          </a:xfrm>
          <a:prstGeom prst="rect">
            <a:avLst/>
          </a:prstGeom>
          <a:noFill/>
        </p:spPr>
        <p:txBody>
          <a:bodyPr wrap="square" rtlCol="0">
            <a:spAutoFit/>
          </a:bodyPr>
          <a:lstStyle/>
          <a:p>
            <a:r>
              <a:rPr lang="en-US" sz="3200" dirty="0" smtClean="0"/>
              <a:t>immersed</a:t>
            </a:r>
            <a:endParaRPr lang="en-US" sz="3200" dirty="0"/>
          </a:p>
        </p:txBody>
      </p:sp>
      <p:sp>
        <p:nvSpPr>
          <p:cNvPr id="14" name="TextBox 13"/>
          <p:cNvSpPr txBox="1"/>
          <p:nvPr/>
        </p:nvSpPr>
        <p:spPr>
          <a:xfrm>
            <a:off x="7200900" y="3721907"/>
            <a:ext cx="1524000" cy="584775"/>
          </a:xfrm>
          <a:prstGeom prst="rect">
            <a:avLst/>
          </a:prstGeom>
          <a:noFill/>
        </p:spPr>
        <p:txBody>
          <a:bodyPr wrap="square" rtlCol="0">
            <a:spAutoFit/>
          </a:bodyPr>
          <a:lstStyle/>
          <a:p>
            <a:r>
              <a:rPr lang="en-US" sz="3200" dirty="0" smtClean="0"/>
              <a:t>rescued</a:t>
            </a:r>
            <a:endParaRPr lang="en-US" sz="3200" dirty="0"/>
          </a:p>
        </p:txBody>
      </p:sp>
    </p:spTree>
    <p:extLst>
      <p:ext uri="{BB962C8B-B14F-4D97-AF65-F5344CB8AC3E}">
        <p14:creationId xmlns:p14="http://schemas.microsoft.com/office/powerpoint/2010/main" val="3875239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d fruit red apple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28842"/>
            <a:ext cx="5960535" cy="447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idx="1"/>
          </p:nvPr>
        </p:nvSpPr>
        <p:spPr>
          <a:solidFill>
            <a:srgbClr val="F2F2F2">
              <a:alpha val="89020"/>
            </a:srgbClr>
          </a:solidFill>
        </p:spPr>
        <p:txBody>
          <a:bodyPr/>
          <a:lstStyle/>
          <a:p>
            <a:r>
              <a:rPr lang="en-US" dirty="0" smtClean="0"/>
              <a:t>Jews on Pentecost</a:t>
            </a:r>
            <a:endParaRPr lang="en-US" dirty="0"/>
          </a:p>
        </p:txBody>
      </p:sp>
    </p:spTree>
    <p:extLst>
      <p:ext uri="{BB962C8B-B14F-4D97-AF65-F5344CB8AC3E}">
        <p14:creationId xmlns:p14="http://schemas.microsoft.com/office/powerpoint/2010/main" val="134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77800"/>
            <a:ext cx="8915400" cy="6604000"/>
          </a:xfrm>
          <a:solidFill>
            <a:schemeClr val="bg1"/>
          </a:solidFill>
        </p:spPr>
        <p:txBody>
          <a:bodyPr>
            <a:normAutofit fontScale="92500" lnSpcReduction="20000"/>
          </a:bodyPr>
          <a:lstStyle/>
          <a:p>
            <a:pPr marL="0" indent="0">
              <a:buNone/>
            </a:pPr>
            <a:r>
              <a:rPr lang="en-US" dirty="0"/>
              <a:t>This Jesus God raised up, and of that we all are witnesses. </a:t>
            </a:r>
            <a:r>
              <a:rPr lang="en-US" b="1" baseline="30000" dirty="0"/>
              <a:t> </a:t>
            </a:r>
            <a:r>
              <a:rPr lang="en-US" dirty="0"/>
              <a:t>Being therefore exalted at the right hand of God, and having received from the Father the promise of the Holy Spirit, he has poured out this that you yourselves are seeing and hearing. </a:t>
            </a:r>
            <a:r>
              <a:rPr lang="en-US" b="1" baseline="30000" dirty="0"/>
              <a:t> </a:t>
            </a:r>
            <a:r>
              <a:rPr lang="en-US" dirty="0"/>
              <a:t>For David did not ascend into the heavens, but he himself says,</a:t>
            </a:r>
          </a:p>
          <a:p>
            <a:pPr marL="0" indent="0">
              <a:buNone/>
            </a:pPr>
            <a:r>
              <a:rPr lang="en-US" dirty="0" smtClean="0"/>
              <a:t>	“‘</a:t>
            </a:r>
            <a:r>
              <a:rPr lang="en-US" dirty="0"/>
              <a:t>The Lord said to my Lord,</a:t>
            </a:r>
            <a:br>
              <a:rPr lang="en-US" dirty="0"/>
            </a:br>
            <a:r>
              <a:rPr lang="en-US" dirty="0" smtClean="0"/>
              <a:t>	“</a:t>
            </a:r>
            <a:r>
              <a:rPr lang="en-US" dirty="0"/>
              <a:t>Sit at my right hand,</a:t>
            </a:r>
            <a:br>
              <a:rPr lang="en-US" dirty="0"/>
            </a:br>
            <a:r>
              <a:rPr lang="en-US" b="1" baseline="30000" dirty="0"/>
              <a:t>	</a:t>
            </a:r>
            <a:r>
              <a:rPr lang="en-US" dirty="0" smtClean="0"/>
              <a:t>until </a:t>
            </a:r>
            <a:r>
              <a:rPr lang="en-US" dirty="0"/>
              <a:t>I make your enemies your footstool.”’</a:t>
            </a:r>
          </a:p>
          <a:p>
            <a:pPr marL="0" indent="0">
              <a:buNone/>
            </a:pPr>
            <a:r>
              <a:rPr lang="en-US" b="1" baseline="30000" dirty="0"/>
              <a:t> </a:t>
            </a:r>
            <a:r>
              <a:rPr lang="en-US" dirty="0"/>
              <a:t>Let all the house of Israel therefore know for certain that God has made him both Lord and Christ, this Jesus whom you crucified</a:t>
            </a:r>
            <a:r>
              <a:rPr lang="en-US" dirty="0" smtClean="0"/>
              <a:t>.” </a:t>
            </a:r>
            <a:r>
              <a:rPr lang="en-US" dirty="0" smtClean="0">
                <a:solidFill>
                  <a:schemeClr val="bg1">
                    <a:lumMod val="85000"/>
                  </a:schemeClr>
                </a:solidFill>
              </a:rPr>
              <a:t>Now </a:t>
            </a:r>
            <a:r>
              <a:rPr lang="en-US" dirty="0">
                <a:solidFill>
                  <a:schemeClr val="bg1">
                    <a:lumMod val="85000"/>
                  </a:schemeClr>
                </a:solidFill>
              </a:rPr>
              <a:t>when they heard this they were cut to the heart, and said to Peter and the rest of the apostles, “Brothers, what shall we do?” </a:t>
            </a:r>
            <a:r>
              <a:rPr lang="en-US" b="1" baseline="30000" dirty="0">
                <a:solidFill>
                  <a:schemeClr val="bg1">
                    <a:lumMod val="85000"/>
                  </a:schemeClr>
                </a:solidFill>
              </a:rPr>
              <a:t> </a:t>
            </a:r>
            <a:r>
              <a:rPr lang="en-US" dirty="0">
                <a:solidFill>
                  <a:schemeClr val="bg1">
                    <a:lumMod val="85000"/>
                  </a:schemeClr>
                </a:solidFill>
              </a:rPr>
              <a:t>And Peter said to them, “Repent and be baptized every one of you in the name of Jesus Christ for the forgiveness of your sins, and you will receive the gift of the Holy Spirit</a:t>
            </a:r>
          </a:p>
          <a:p>
            <a:pPr marL="0" indent="0">
              <a:buNone/>
            </a:pPr>
            <a:endParaRPr lang="en-US" dirty="0"/>
          </a:p>
        </p:txBody>
      </p:sp>
    </p:spTree>
    <p:extLst>
      <p:ext uri="{BB962C8B-B14F-4D97-AF65-F5344CB8AC3E}">
        <p14:creationId xmlns:p14="http://schemas.microsoft.com/office/powerpoint/2010/main" val="324605848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935</Words>
  <Application>Microsoft Office PowerPoint</Application>
  <PresentationFormat>On-screen Show (4:3)</PresentationFormat>
  <Paragraphs>217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What Happened Next…</vt:lpstr>
      <vt:lpstr>Putting It Together</vt:lpstr>
      <vt:lpstr>PowerPoint Presentation</vt:lpstr>
      <vt:lpstr>PowerPoint Presentation</vt:lpstr>
      <vt:lpstr>Putting It Together</vt:lpstr>
      <vt:lpstr>PowerPoint Presentation</vt:lpstr>
      <vt:lpstr>What Happened Next…</vt:lpstr>
      <vt:lpstr>PowerPoint Presentation</vt:lpstr>
      <vt:lpstr>PowerPoint Presentation</vt:lpstr>
      <vt:lpstr>PowerPoint Presentation</vt:lpstr>
      <vt:lpstr>What Happened Next…</vt:lpstr>
      <vt:lpstr>What Happened Next…</vt:lpstr>
      <vt:lpstr>What Happened Next…</vt:lpstr>
      <vt:lpstr>What Happened Next…</vt:lpstr>
      <vt:lpstr>What Happened Next…</vt:lpstr>
      <vt:lpstr>What Happened Next…</vt:lpstr>
      <vt:lpstr>What Happened Next…</vt:lpstr>
      <vt:lpstr>What Happened Next…</vt:lpstr>
      <vt:lpstr>What Happened Next…</vt:lpstr>
      <vt:lpstr>What Happened Next…</vt:lpstr>
      <vt:lpstr>What Happened Next…</vt:lpstr>
      <vt:lpstr>What Happened Next…</vt:lpstr>
      <vt:lpstr>What Happened Next…</vt:lpstr>
      <vt:lpstr>PowerPoint Presentation</vt:lpstr>
      <vt:lpstr>PowerPoint Presentation</vt:lpstr>
      <vt:lpstr>Clearing The Path</vt:lpstr>
      <vt:lpstr>PowerPoint Presentation</vt:lpstr>
      <vt:lpstr>What Happens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dc:creator>
  <cp:lastModifiedBy>Greg Chandler</cp:lastModifiedBy>
  <cp:revision>14</cp:revision>
  <dcterms:created xsi:type="dcterms:W3CDTF">2019-01-25T16:56:49Z</dcterms:created>
  <dcterms:modified xsi:type="dcterms:W3CDTF">2019-03-02T17:06:59Z</dcterms:modified>
</cp:coreProperties>
</file>