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2CC"/>
    <a:srgbClr val="D0CECE"/>
    <a:srgbClr val="3B3838"/>
    <a:srgbClr val="1F4E79"/>
    <a:srgbClr val="2F55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0" d="100"/>
          <a:sy n="90" d="100"/>
        </p:scale>
        <p:origin x="98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EC90368-383A-4E6D-93F7-BD917EDA0887}" type="datetimeFigureOut">
              <a:rPr lang="en-US" smtClean="0"/>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951AE-52B3-4D8A-9979-051FD4E7A9EC}" type="slidenum">
              <a:rPr lang="en-US" smtClean="0"/>
              <a:t>‹#›</a:t>
            </a:fld>
            <a:endParaRPr lang="en-US"/>
          </a:p>
        </p:txBody>
      </p:sp>
    </p:spTree>
    <p:extLst>
      <p:ext uri="{BB962C8B-B14F-4D97-AF65-F5344CB8AC3E}">
        <p14:creationId xmlns:p14="http://schemas.microsoft.com/office/powerpoint/2010/main" val="3766271170"/>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C90368-383A-4E6D-93F7-BD917EDA0887}" type="datetimeFigureOut">
              <a:rPr lang="en-US" smtClean="0"/>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951AE-52B3-4D8A-9979-051FD4E7A9EC}" type="slidenum">
              <a:rPr lang="en-US" smtClean="0"/>
              <a:t>‹#›</a:t>
            </a:fld>
            <a:endParaRPr lang="en-US"/>
          </a:p>
        </p:txBody>
      </p:sp>
    </p:spTree>
    <p:extLst>
      <p:ext uri="{BB962C8B-B14F-4D97-AF65-F5344CB8AC3E}">
        <p14:creationId xmlns:p14="http://schemas.microsoft.com/office/powerpoint/2010/main" val="4271761159"/>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C90368-383A-4E6D-93F7-BD917EDA0887}" type="datetimeFigureOut">
              <a:rPr lang="en-US" smtClean="0"/>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951AE-52B3-4D8A-9979-051FD4E7A9EC}" type="slidenum">
              <a:rPr lang="en-US" smtClean="0"/>
              <a:t>‹#›</a:t>
            </a:fld>
            <a:endParaRPr lang="en-US"/>
          </a:p>
        </p:txBody>
      </p:sp>
    </p:spTree>
    <p:extLst>
      <p:ext uri="{BB962C8B-B14F-4D97-AF65-F5344CB8AC3E}">
        <p14:creationId xmlns:p14="http://schemas.microsoft.com/office/powerpoint/2010/main" val="301304821"/>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C90368-383A-4E6D-93F7-BD917EDA0887}" type="datetimeFigureOut">
              <a:rPr lang="en-US" smtClean="0"/>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951AE-52B3-4D8A-9979-051FD4E7A9EC}" type="slidenum">
              <a:rPr lang="en-US" smtClean="0"/>
              <a:t>‹#›</a:t>
            </a:fld>
            <a:endParaRPr lang="en-US"/>
          </a:p>
        </p:txBody>
      </p:sp>
    </p:spTree>
    <p:extLst>
      <p:ext uri="{BB962C8B-B14F-4D97-AF65-F5344CB8AC3E}">
        <p14:creationId xmlns:p14="http://schemas.microsoft.com/office/powerpoint/2010/main" val="2638554972"/>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C90368-383A-4E6D-93F7-BD917EDA0887}" type="datetimeFigureOut">
              <a:rPr lang="en-US" smtClean="0"/>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951AE-52B3-4D8A-9979-051FD4E7A9EC}" type="slidenum">
              <a:rPr lang="en-US" smtClean="0"/>
              <a:t>‹#›</a:t>
            </a:fld>
            <a:endParaRPr lang="en-US"/>
          </a:p>
        </p:txBody>
      </p:sp>
    </p:spTree>
    <p:extLst>
      <p:ext uri="{BB962C8B-B14F-4D97-AF65-F5344CB8AC3E}">
        <p14:creationId xmlns:p14="http://schemas.microsoft.com/office/powerpoint/2010/main" val="2369963789"/>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C90368-383A-4E6D-93F7-BD917EDA0887}" type="datetimeFigureOut">
              <a:rPr lang="en-US" smtClean="0"/>
              <a:t>5/7/2021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951AE-52B3-4D8A-9979-051FD4E7A9EC}" type="slidenum">
              <a:rPr lang="en-US" smtClean="0"/>
              <a:t>‹#›</a:t>
            </a:fld>
            <a:endParaRPr lang="en-US"/>
          </a:p>
        </p:txBody>
      </p:sp>
    </p:spTree>
    <p:extLst>
      <p:ext uri="{BB962C8B-B14F-4D97-AF65-F5344CB8AC3E}">
        <p14:creationId xmlns:p14="http://schemas.microsoft.com/office/powerpoint/2010/main" val="1553226692"/>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C90368-383A-4E6D-93F7-BD917EDA0887}" type="datetimeFigureOut">
              <a:rPr lang="en-US" smtClean="0"/>
              <a:t>5/7/2021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6951AE-52B3-4D8A-9979-051FD4E7A9EC}" type="slidenum">
              <a:rPr lang="en-US" smtClean="0"/>
              <a:t>‹#›</a:t>
            </a:fld>
            <a:endParaRPr lang="en-US"/>
          </a:p>
        </p:txBody>
      </p:sp>
    </p:spTree>
    <p:extLst>
      <p:ext uri="{BB962C8B-B14F-4D97-AF65-F5344CB8AC3E}">
        <p14:creationId xmlns:p14="http://schemas.microsoft.com/office/powerpoint/2010/main" val="3661234397"/>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EC90368-383A-4E6D-93F7-BD917EDA0887}" type="datetimeFigureOut">
              <a:rPr lang="en-US" smtClean="0"/>
              <a:t>5/7/2021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6951AE-52B3-4D8A-9979-051FD4E7A9EC}" type="slidenum">
              <a:rPr lang="en-US" smtClean="0"/>
              <a:t>‹#›</a:t>
            </a:fld>
            <a:endParaRPr lang="en-US"/>
          </a:p>
        </p:txBody>
      </p:sp>
    </p:spTree>
    <p:extLst>
      <p:ext uri="{BB962C8B-B14F-4D97-AF65-F5344CB8AC3E}">
        <p14:creationId xmlns:p14="http://schemas.microsoft.com/office/powerpoint/2010/main" val="3906745230"/>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C90368-383A-4E6D-93F7-BD917EDA0887}" type="datetimeFigureOut">
              <a:rPr lang="en-US" smtClean="0"/>
              <a:t>5/7/2021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6951AE-52B3-4D8A-9979-051FD4E7A9EC}" type="slidenum">
              <a:rPr lang="en-US" smtClean="0"/>
              <a:t>‹#›</a:t>
            </a:fld>
            <a:endParaRPr lang="en-US"/>
          </a:p>
        </p:txBody>
      </p:sp>
    </p:spTree>
    <p:extLst>
      <p:ext uri="{BB962C8B-B14F-4D97-AF65-F5344CB8AC3E}">
        <p14:creationId xmlns:p14="http://schemas.microsoft.com/office/powerpoint/2010/main" val="517852078"/>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C90368-383A-4E6D-93F7-BD917EDA0887}" type="datetimeFigureOut">
              <a:rPr lang="en-US" smtClean="0"/>
              <a:t>5/7/2021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951AE-52B3-4D8A-9979-051FD4E7A9EC}" type="slidenum">
              <a:rPr lang="en-US" smtClean="0"/>
              <a:t>‹#›</a:t>
            </a:fld>
            <a:endParaRPr lang="en-US"/>
          </a:p>
        </p:txBody>
      </p:sp>
    </p:spTree>
    <p:extLst>
      <p:ext uri="{BB962C8B-B14F-4D97-AF65-F5344CB8AC3E}">
        <p14:creationId xmlns:p14="http://schemas.microsoft.com/office/powerpoint/2010/main" val="4141717805"/>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C90368-383A-4E6D-93F7-BD917EDA0887}" type="datetimeFigureOut">
              <a:rPr lang="en-US" smtClean="0"/>
              <a:t>5/7/2021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951AE-52B3-4D8A-9979-051FD4E7A9EC}" type="slidenum">
              <a:rPr lang="en-US" smtClean="0"/>
              <a:t>‹#›</a:t>
            </a:fld>
            <a:endParaRPr lang="en-US"/>
          </a:p>
        </p:txBody>
      </p:sp>
    </p:spTree>
    <p:extLst>
      <p:ext uri="{BB962C8B-B14F-4D97-AF65-F5344CB8AC3E}">
        <p14:creationId xmlns:p14="http://schemas.microsoft.com/office/powerpoint/2010/main" val="638315814"/>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C90368-383A-4E6D-93F7-BD917EDA0887}" type="datetimeFigureOut">
              <a:rPr lang="en-US" smtClean="0"/>
              <a:t>5/7/2021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6951AE-52B3-4D8A-9979-051FD4E7A9EC}" type="slidenum">
              <a:rPr lang="en-US" smtClean="0"/>
              <a:t>‹#›</a:t>
            </a:fld>
            <a:endParaRPr lang="en-US"/>
          </a:p>
        </p:txBody>
      </p:sp>
    </p:spTree>
    <p:extLst>
      <p:ext uri="{BB962C8B-B14F-4D97-AF65-F5344CB8AC3E}">
        <p14:creationId xmlns:p14="http://schemas.microsoft.com/office/powerpoint/2010/main" val="179745344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2BDCD-875F-48FE-94C2-EAF91EC56355}"/>
              </a:ext>
            </a:extLst>
          </p:cNvPr>
          <p:cNvSpPr>
            <a:spLocks noGrp="1"/>
          </p:cNvSpPr>
          <p:nvPr>
            <p:ph type="ctrTitle"/>
          </p:nvPr>
        </p:nvSpPr>
        <p:spPr>
          <a:xfrm>
            <a:off x="4828993" y="4082502"/>
            <a:ext cx="4814738" cy="544668"/>
          </a:xfrm>
        </p:spPr>
        <p:txBody>
          <a:bodyPr anchor="b">
            <a:normAutofit fontScale="90000"/>
          </a:bodyPr>
          <a:lstStyle/>
          <a:p>
            <a:pPr algn="l"/>
            <a:r>
              <a:rPr lang="en-US" sz="3600" dirty="0"/>
              <a:t>Jonah and the Ninevites</a:t>
            </a:r>
          </a:p>
        </p:txBody>
      </p:sp>
      <p:sp>
        <p:nvSpPr>
          <p:cNvPr id="3" name="Subtitle 2">
            <a:extLst>
              <a:ext uri="{FF2B5EF4-FFF2-40B4-BE49-F238E27FC236}">
                <a16:creationId xmlns:a16="http://schemas.microsoft.com/office/drawing/2014/main" id="{FF9787BA-771C-450D-8E89-D0BD730EFA2E}"/>
              </a:ext>
            </a:extLst>
          </p:cNvPr>
          <p:cNvSpPr>
            <a:spLocks noGrp="1"/>
          </p:cNvSpPr>
          <p:nvPr>
            <p:ph type="subTitle" idx="1"/>
          </p:nvPr>
        </p:nvSpPr>
        <p:spPr>
          <a:xfrm>
            <a:off x="5148286" y="4778340"/>
            <a:ext cx="3065479" cy="860897"/>
          </a:xfrm>
        </p:spPr>
        <p:txBody>
          <a:bodyPr anchor="t">
            <a:normAutofit/>
          </a:bodyPr>
          <a:lstStyle/>
          <a:p>
            <a:r>
              <a:rPr lang="en-US" dirty="0"/>
              <a:t>Book of Jonah, Part 2</a:t>
            </a:r>
          </a:p>
        </p:txBody>
      </p:sp>
      <p:pic>
        <p:nvPicPr>
          <p:cNvPr id="1026" name="Picture 2" descr="See the source image">
            <a:extLst>
              <a:ext uri="{FF2B5EF4-FFF2-40B4-BE49-F238E27FC236}">
                <a16:creationId xmlns:a16="http://schemas.microsoft.com/office/drawing/2014/main" id="{E5AA1828-DF5E-44D9-85C0-908A8BADA38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23891"/>
          <a:stretch/>
        </p:blipFill>
        <p:spPr bwMode="auto">
          <a:xfrm>
            <a:off x="2" y="857257"/>
            <a:ext cx="5271371" cy="5143493"/>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968729"/>
      </p:ext>
    </p:extLst>
  </p:cSld>
  <p:clrMapOvr>
    <a:overrideClrMapping bg1="dk1" tx1="lt1" bg2="dk2" tx2="lt2" accent1="accent1" accent2="accent2" accent3="accent3" accent4="accent4" accent5="accent5" accent6="accent6" hlink="hlink" folHlink="folHlink"/>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7036A9E-EB8E-4F0D-819A-0D30B9E57806}"/>
              </a:ext>
            </a:extLst>
          </p:cNvPr>
          <p:cNvSpPr/>
          <p:nvPr/>
        </p:nvSpPr>
        <p:spPr>
          <a:xfrm>
            <a:off x="0" y="0"/>
            <a:ext cx="9144000" cy="6858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7170" name="Picture 2" descr="See the source image">
            <a:extLst>
              <a:ext uri="{FF2B5EF4-FFF2-40B4-BE49-F238E27FC236}">
                <a16:creationId xmlns:a16="http://schemas.microsoft.com/office/drawing/2014/main" id="{F6AE44AE-009D-4368-859C-F896BDFEF4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0418" y="3858221"/>
            <a:ext cx="2499985" cy="1499991"/>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87EA28F-A207-4A33-8515-E7BBFAB7F926}"/>
              </a:ext>
            </a:extLst>
          </p:cNvPr>
          <p:cNvSpPr>
            <a:spLocks noGrp="1"/>
          </p:cNvSpPr>
          <p:nvPr>
            <p:ph type="title"/>
          </p:nvPr>
        </p:nvSpPr>
        <p:spPr/>
        <p:txBody>
          <a:bodyPr/>
          <a:lstStyle/>
          <a:p>
            <a:r>
              <a:rPr lang="en-US" dirty="0"/>
              <a:t>Bitter Prayers</a:t>
            </a:r>
          </a:p>
        </p:txBody>
      </p:sp>
      <p:sp>
        <p:nvSpPr>
          <p:cNvPr id="3" name="Content Placeholder 2">
            <a:extLst>
              <a:ext uri="{FF2B5EF4-FFF2-40B4-BE49-F238E27FC236}">
                <a16:creationId xmlns:a16="http://schemas.microsoft.com/office/drawing/2014/main" id="{E21A2DB2-6FCC-4F9F-A3AC-850A9838CC13}"/>
              </a:ext>
            </a:extLst>
          </p:cNvPr>
          <p:cNvSpPr>
            <a:spLocks noGrp="1"/>
          </p:cNvSpPr>
          <p:nvPr>
            <p:ph idx="1"/>
          </p:nvPr>
        </p:nvSpPr>
        <p:spPr>
          <a:solidFill>
            <a:srgbClr val="D0CECE">
              <a:alpha val="83922"/>
            </a:srgbClr>
          </a:solidFill>
        </p:spPr>
        <p:txBody>
          <a:bodyPr>
            <a:normAutofit/>
          </a:bodyPr>
          <a:lstStyle/>
          <a:p>
            <a:r>
              <a:rPr lang="en-US" sz="3200" dirty="0"/>
              <a:t>Chapters 2 &amp; 4 detail Jonah’s prayers</a:t>
            </a:r>
          </a:p>
          <a:p>
            <a:pPr lvl="1"/>
            <a:r>
              <a:rPr lang="en-US" sz="2800" dirty="0"/>
              <a:t>Another unrecorded prayer (4:2)</a:t>
            </a:r>
          </a:p>
          <a:p>
            <a:pPr lvl="1"/>
            <a:r>
              <a:rPr lang="en-US" sz="2800" dirty="0"/>
              <a:t>Turned the Lord’s self-description against Him</a:t>
            </a:r>
          </a:p>
          <a:p>
            <a:pPr lvl="1"/>
            <a:r>
              <a:rPr lang="en-US" sz="2800" dirty="0"/>
              <a:t>Another death wish</a:t>
            </a:r>
          </a:p>
          <a:p>
            <a:pPr lvl="2"/>
            <a:r>
              <a:rPr lang="en-US" sz="2800" dirty="0"/>
              <a:t>Ignored God’s question</a:t>
            </a:r>
          </a:p>
        </p:txBody>
      </p:sp>
    </p:spTree>
    <p:extLst>
      <p:ext uri="{BB962C8B-B14F-4D97-AF65-F5344CB8AC3E}">
        <p14:creationId xmlns:p14="http://schemas.microsoft.com/office/powerpoint/2010/main" val="26576857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7036A9E-EB8E-4F0D-819A-0D30B9E57806}"/>
              </a:ext>
            </a:extLst>
          </p:cNvPr>
          <p:cNvSpPr/>
          <p:nvPr/>
        </p:nvSpPr>
        <p:spPr>
          <a:xfrm>
            <a:off x="0" y="0"/>
            <a:ext cx="9144000" cy="693242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7170" name="Picture 2" descr="See the source image">
            <a:extLst>
              <a:ext uri="{FF2B5EF4-FFF2-40B4-BE49-F238E27FC236}">
                <a16:creationId xmlns:a16="http://schemas.microsoft.com/office/drawing/2014/main" id="{F6AE44AE-009D-4368-859C-F896BDFEF4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0418" y="3858221"/>
            <a:ext cx="2499985" cy="1499991"/>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87EA28F-A207-4A33-8515-E7BBFAB7F926}"/>
              </a:ext>
            </a:extLst>
          </p:cNvPr>
          <p:cNvSpPr>
            <a:spLocks noGrp="1"/>
          </p:cNvSpPr>
          <p:nvPr>
            <p:ph type="title"/>
          </p:nvPr>
        </p:nvSpPr>
        <p:spPr/>
        <p:txBody>
          <a:bodyPr/>
          <a:lstStyle/>
          <a:p>
            <a:r>
              <a:rPr lang="en-US" dirty="0"/>
              <a:t>Bitter Prayers</a:t>
            </a:r>
          </a:p>
        </p:txBody>
      </p:sp>
      <p:sp>
        <p:nvSpPr>
          <p:cNvPr id="3" name="Content Placeholder 2">
            <a:extLst>
              <a:ext uri="{FF2B5EF4-FFF2-40B4-BE49-F238E27FC236}">
                <a16:creationId xmlns:a16="http://schemas.microsoft.com/office/drawing/2014/main" id="{E21A2DB2-6FCC-4F9F-A3AC-850A9838CC13}"/>
              </a:ext>
            </a:extLst>
          </p:cNvPr>
          <p:cNvSpPr>
            <a:spLocks noGrp="1"/>
          </p:cNvSpPr>
          <p:nvPr>
            <p:ph idx="1"/>
          </p:nvPr>
        </p:nvSpPr>
        <p:spPr>
          <a:xfrm>
            <a:off x="628650" y="1825625"/>
            <a:ext cx="8515350" cy="4351338"/>
          </a:xfrm>
          <a:solidFill>
            <a:srgbClr val="D0CECE">
              <a:alpha val="83922"/>
            </a:srgbClr>
          </a:solidFill>
        </p:spPr>
        <p:txBody>
          <a:bodyPr>
            <a:normAutofit/>
          </a:bodyPr>
          <a:lstStyle/>
          <a:p>
            <a:r>
              <a:rPr lang="en-US" sz="3200" dirty="0"/>
              <a:t>A visual aid from God</a:t>
            </a:r>
          </a:p>
          <a:p>
            <a:pPr lvl="1"/>
            <a:r>
              <a:rPr lang="en-US" sz="2800" dirty="0"/>
              <a:t>Note use of the word “appoint”</a:t>
            </a:r>
          </a:p>
          <a:p>
            <a:pPr lvl="2"/>
            <a:r>
              <a:rPr lang="en-US" sz="2400" dirty="0"/>
              <a:t>Earlier, God appointed a fish</a:t>
            </a:r>
          </a:p>
          <a:p>
            <a:pPr lvl="2"/>
            <a:r>
              <a:rPr lang="en-US" sz="2400" dirty="0"/>
              <a:t>Appointed a plant for shade</a:t>
            </a:r>
          </a:p>
          <a:p>
            <a:pPr lvl="2"/>
            <a:r>
              <a:rPr lang="en-US" sz="2400" dirty="0"/>
              <a:t>Appointed a worm to destroy the plant</a:t>
            </a:r>
          </a:p>
          <a:p>
            <a:pPr lvl="2"/>
            <a:r>
              <a:rPr lang="en-US" sz="2400" dirty="0"/>
              <a:t>Appointed a hot east wind</a:t>
            </a:r>
          </a:p>
          <a:p>
            <a:pPr lvl="1"/>
            <a:r>
              <a:rPr lang="en-US" sz="2800" dirty="0"/>
              <a:t>Jonah asked for death after losing a plant</a:t>
            </a:r>
          </a:p>
          <a:p>
            <a:pPr lvl="2"/>
            <a:r>
              <a:rPr lang="en-US" sz="2400" dirty="0"/>
              <a:t>God’s point: “You pity a plant. Should I not pity Nineveh?”</a:t>
            </a:r>
          </a:p>
        </p:txBody>
      </p:sp>
      <p:sp>
        <p:nvSpPr>
          <p:cNvPr id="5" name="TextBox 4">
            <a:extLst>
              <a:ext uri="{FF2B5EF4-FFF2-40B4-BE49-F238E27FC236}">
                <a16:creationId xmlns:a16="http://schemas.microsoft.com/office/drawing/2014/main" id="{40224F97-8323-4FFC-B668-1F38B29BFFF0}"/>
              </a:ext>
            </a:extLst>
          </p:cNvPr>
          <p:cNvSpPr txBox="1"/>
          <p:nvPr/>
        </p:nvSpPr>
        <p:spPr>
          <a:xfrm>
            <a:off x="5599018" y="1269250"/>
            <a:ext cx="2290195" cy="923330"/>
          </a:xfrm>
          <a:prstGeom prst="rect">
            <a:avLst/>
          </a:prstGeom>
          <a:solidFill>
            <a:schemeClr val="accent4">
              <a:lumMod val="20000"/>
              <a:lumOff val="80000"/>
            </a:schemeClr>
          </a:solidFill>
        </p:spPr>
        <p:txBody>
          <a:bodyPr wrap="square" rtlCol="0">
            <a:spAutoFit/>
          </a:bodyPr>
          <a:lstStyle/>
          <a:p>
            <a:pPr algn="ctr"/>
            <a:r>
              <a:rPr lang="en-US" dirty="0"/>
              <a:t>Jonah is the only one in the book who disobeys God!</a:t>
            </a:r>
          </a:p>
        </p:txBody>
      </p:sp>
      <p:pic>
        <p:nvPicPr>
          <p:cNvPr id="9218" name="Picture 2" descr="See the source image">
            <a:extLst>
              <a:ext uri="{FF2B5EF4-FFF2-40B4-BE49-F238E27FC236}">
                <a16:creationId xmlns:a16="http://schemas.microsoft.com/office/drawing/2014/main" id="{6B56E0D1-DF3F-481F-94D9-F4782930276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014" b="97309" l="5318" r="98703">
                        <a14:foregroundMark x1="22691" y1="87635" x2="25292" y2="92250"/>
                        <a14:foregroundMark x1="25292" y1="92250" x2="30869" y2="97309"/>
                        <a14:foregroundMark x1="25422" y1="91173" x2="23299" y2="87127"/>
                        <a14:foregroundMark x1="20908" y1="83827" x2="20623" y2="83638"/>
                        <a14:foregroundMark x1="24473" y1="84504" x2="28794" y2="84715"/>
                        <a14:foregroundMark x1="21543" y1="61220" x2="24125" y2="60280"/>
                        <a14:foregroundMark x1="18807" y1="62217" x2="19966" y2="61795"/>
                        <a14:foregroundMark x1="5318" y1="41658" x2="8560" y2="50054"/>
                        <a14:foregroundMark x1="35149" y1="10226" x2="41505" y2="4736"/>
                        <a14:foregroundMark x1="41505" y1="4736" x2="47990" y2="4521"/>
                        <a14:foregroundMark x1="13748" y1="3014" x2="13359" y2="7535"/>
                        <a14:foregroundMark x1="95331" y1="5490" x2="92218" y2="12056"/>
                        <a14:foregroundMark x1="92218" y1="12056" x2="87938" y2="11948"/>
                        <a14:foregroundMark x1="95720" y1="7966" x2="98703" y2="7750"/>
                        <a14:backgroundMark x1="20233" y1="84392" x2="24125" y2="86437"/>
                        <a14:backgroundMark x1="19455" y1="62863" x2="20104" y2="62110"/>
                        <a14:backgroundMark x1="19844" y1="62110" x2="22309" y2="62110"/>
                        <a14:backgroundMark x1="20493" y1="62002" x2="20882" y2="60603"/>
                        <a14:backgroundMark x1="20233" y1="61464" x2="21660" y2="61033"/>
                        <a14:backgroundMark x1="69780" y1="11518" x2="71984" y2="11518"/>
                      </a14:backgroundRemoval>
                    </a14:imgEffect>
                  </a14:imgLayer>
                </a14:imgProps>
              </a:ext>
              <a:ext uri="{28A0092B-C50C-407E-A947-70E740481C1C}">
                <a14:useLocalDpi xmlns:a14="http://schemas.microsoft.com/office/drawing/2010/main" val="0"/>
              </a:ext>
            </a:extLst>
          </a:blip>
          <a:srcRect/>
          <a:stretch>
            <a:fillRect/>
          </a:stretch>
        </p:blipFill>
        <p:spPr bwMode="auto">
          <a:xfrm rot="5400000">
            <a:off x="5013167" y="-1131054"/>
            <a:ext cx="3118166"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5754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2" descr="See the source image">
            <a:extLst>
              <a:ext uri="{FF2B5EF4-FFF2-40B4-BE49-F238E27FC236}">
                <a16:creationId xmlns:a16="http://schemas.microsoft.com/office/drawing/2014/main" id="{D5DA60E5-D723-4405-9009-E88425044F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91" r="11809" b="2"/>
          <a:stretch/>
        </p:blipFill>
        <p:spPr bwMode="auto">
          <a:xfrm>
            <a:off x="2642616" y="857257"/>
            <a:ext cx="6501384" cy="5143493"/>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68F61EF-E1BE-47B8-8F31-5B45068036E0}"/>
              </a:ext>
            </a:extLst>
          </p:cNvPr>
          <p:cNvSpPr>
            <a:spLocks noGrp="1"/>
          </p:cNvSpPr>
          <p:nvPr>
            <p:ph type="title"/>
          </p:nvPr>
        </p:nvSpPr>
        <p:spPr>
          <a:xfrm>
            <a:off x="358486" y="1699022"/>
            <a:ext cx="3017520" cy="2403101"/>
          </a:xfrm>
        </p:spPr>
        <p:txBody>
          <a:bodyPr vert="horz" lIns="68580" tIns="34290" rIns="68580" bIns="34290" rtlCol="0" anchor="b">
            <a:normAutofit/>
          </a:bodyPr>
          <a:lstStyle/>
          <a:p>
            <a:r>
              <a:rPr lang="en-US" sz="3600"/>
              <a:t>Important Lessons!</a:t>
            </a:r>
          </a:p>
        </p:txBody>
      </p:sp>
    </p:spTree>
    <p:extLst>
      <p:ext uri="{BB962C8B-B14F-4D97-AF65-F5344CB8AC3E}">
        <p14:creationId xmlns:p14="http://schemas.microsoft.com/office/powerpoint/2010/main" val="1483111828"/>
      </p:ext>
    </p:extLst>
  </p:cSld>
  <p:clrMapOvr>
    <a:overrideClrMapping bg1="dk1" tx1="lt1" bg2="dk2" tx2="lt2" accent1="accent1" accent2="accent2" accent3="accent3" accent4="accent4" accent5="accent5" accent6="accent6" hlink="hlink" folHlink="folHlink"/>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10B40B8-2B92-4D1B-B5F8-332D755597E3}"/>
              </a:ext>
            </a:extLst>
          </p:cNvPr>
          <p:cNvSpPr/>
          <p:nvPr/>
        </p:nvSpPr>
        <p:spPr>
          <a:xfrm>
            <a:off x="0" y="0"/>
            <a:ext cx="9144000" cy="6858000"/>
          </a:xfrm>
          <a:prstGeom prst="rect">
            <a:avLst/>
          </a:prstGeom>
          <a:solidFill>
            <a:schemeClr val="accent4">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dirty="0"/>
          </a:p>
        </p:txBody>
      </p:sp>
      <p:pic>
        <p:nvPicPr>
          <p:cNvPr id="11266" name="Picture 2" descr="See the source image">
            <a:extLst>
              <a:ext uri="{FF2B5EF4-FFF2-40B4-BE49-F238E27FC236}">
                <a16:creationId xmlns:a16="http://schemas.microsoft.com/office/drawing/2014/main" id="{DE026511-597C-4D2A-AD54-6EE1378AB5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7570" y="3915359"/>
            <a:ext cx="1941530" cy="1490565"/>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309AFBB-9F59-4DF5-91E5-A910502E6DC2}"/>
              </a:ext>
            </a:extLst>
          </p:cNvPr>
          <p:cNvSpPr>
            <a:spLocks noGrp="1"/>
          </p:cNvSpPr>
          <p:nvPr>
            <p:ph type="title"/>
          </p:nvPr>
        </p:nvSpPr>
        <p:spPr/>
        <p:txBody>
          <a:bodyPr/>
          <a:lstStyle/>
          <a:p>
            <a:r>
              <a:rPr lang="en-US" dirty="0"/>
              <a:t>Important Lessons!</a:t>
            </a:r>
          </a:p>
        </p:txBody>
      </p:sp>
      <p:sp>
        <p:nvSpPr>
          <p:cNvPr id="3" name="Content Placeholder 2">
            <a:extLst>
              <a:ext uri="{FF2B5EF4-FFF2-40B4-BE49-F238E27FC236}">
                <a16:creationId xmlns:a16="http://schemas.microsoft.com/office/drawing/2014/main" id="{0528F470-33B8-4710-A88F-0B6F6273A8A2}"/>
              </a:ext>
            </a:extLst>
          </p:cNvPr>
          <p:cNvSpPr>
            <a:spLocks noGrp="1"/>
          </p:cNvSpPr>
          <p:nvPr>
            <p:ph idx="1"/>
          </p:nvPr>
        </p:nvSpPr>
        <p:spPr>
          <a:xfrm>
            <a:off x="138223" y="1825625"/>
            <a:ext cx="8782493" cy="4351338"/>
          </a:xfrm>
          <a:solidFill>
            <a:srgbClr val="FFF2CC">
              <a:alpha val="65882"/>
            </a:srgbClr>
          </a:solidFill>
        </p:spPr>
        <p:txBody>
          <a:bodyPr>
            <a:normAutofit/>
          </a:bodyPr>
          <a:lstStyle/>
          <a:p>
            <a:r>
              <a:rPr lang="en-US" dirty="0"/>
              <a:t>There is a danger in second chances</a:t>
            </a:r>
          </a:p>
          <a:p>
            <a:pPr lvl="1"/>
            <a:r>
              <a:rPr lang="en-US" dirty="0"/>
              <a:t>Continuation of failing practices shows lack of seriousness</a:t>
            </a:r>
          </a:p>
          <a:p>
            <a:pPr lvl="1"/>
            <a:r>
              <a:rPr lang="en-US" dirty="0"/>
              <a:t>True repentance requires a change of attitude</a:t>
            </a:r>
          </a:p>
          <a:p>
            <a:r>
              <a:rPr lang="en-US" dirty="0"/>
              <a:t>What we love and hate is a window into our soul</a:t>
            </a:r>
          </a:p>
          <a:p>
            <a:pPr lvl="1"/>
            <a:r>
              <a:rPr lang="en-US" dirty="0"/>
              <a:t>Illustrates how much we value self/devalue others</a:t>
            </a:r>
          </a:p>
          <a:p>
            <a:r>
              <a:rPr lang="en-US" dirty="0"/>
              <a:t>Pagans can teach important lessons</a:t>
            </a:r>
          </a:p>
          <a:p>
            <a:pPr lvl="1"/>
            <a:r>
              <a:rPr lang="en-US" dirty="0"/>
              <a:t>Sometimes “good people” have difficulty seeing their sins</a:t>
            </a:r>
          </a:p>
          <a:p>
            <a:pPr lvl="1"/>
            <a:r>
              <a:rPr lang="en-US" dirty="0"/>
              <a:t>Like the king, evil and violence must be put away</a:t>
            </a:r>
          </a:p>
        </p:txBody>
      </p:sp>
    </p:spTree>
    <p:extLst>
      <p:ext uri="{BB962C8B-B14F-4D97-AF65-F5344CB8AC3E}">
        <p14:creationId xmlns:p14="http://schemas.microsoft.com/office/powerpoint/2010/main" val="21459163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F707B-47DF-4FD1-BD0C-89D50ABDA761}"/>
              </a:ext>
            </a:extLst>
          </p:cNvPr>
          <p:cNvSpPr>
            <a:spLocks noGrp="1"/>
          </p:cNvSpPr>
          <p:nvPr>
            <p:ph type="title"/>
          </p:nvPr>
        </p:nvSpPr>
        <p:spPr>
          <a:xfrm>
            <a:off x="5504564" y="3804598"/>
            <a:ext cx="3558371" cy="1146924"/>
          </a:xfrm>
        </p:spPr>
        <p:txBody>
          <a:bodyPr vert="horz" lIns="68580" tIns="34290" rIns="68580" bIns="34290" rtlCol="0" anchor="b">
            <a:normAutofit fontScale="90000"/>
          </a:bodyPr>
          <a:lstStyle/>
          <a:p>
            <a:pPr algn="ctr"/>
            <a:r>
              <a:rPr lang="en-US" sz="3000" dirty="0"/>
              <a:t>Am I More Like the Prophet or the Pagans?</a:t>
            </a:r>
          </a:p>
        </p:txBody>
      </p:sp>
      <p:pic>
        <p:nvPicPr>
          <p:cNvPr id="11266" name="Picture 2" descr="See the source image">
            <a:extLst>
              <a:ext uri="{FF2B5EF4-FFF2-40B4-BE49-F238E27FC236}">
                <a16:creationId xmlns:a16="http://schemas.microsoft.com/office/drawing/2014/main" id="{667716C5-9FEE-4C83-8C56-0935C2C128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629" r="27941" b="-1"/>
          <a:stretch/>
        </p:blipFill>
        <p:spPr bwMode="auto">
          <a:xfrm>
            <a:off x="-1644" y="857257"/>
            <a:ext cx="6327255" cy="5143493"/>
          </a:xfrm>
          <a:custGeom>
            <a:avLst/>
            <a:gdLst/>
            <a:ahLst/>
            <a:cxnLst/>
            <a:rect l="l" t="t" r="r" b="b"/>
            <a:pathLst>
              <a:path w="8436340" h="6858000">
                <a:moveTo>
                  <a:pt x="6950358" y="3911316"/>
                </a:moveTo>
                <a:lnTo>
                  <a:pt x="6950358" y="3925503"/>
                </a:lnTo>
                <a:lnTo>
                  <a:pt x="6948404" y="3918409"/>
                </a:lnTo>
                <a:close/>
                <a:moveTo>
                  <a:pt x="890899" y="2071857"/>
                </a:moveTo>
                <a:cubicBezTo>
                  <a:pt x="890899" y="2071857"/>
                  <a:pt x="890899" y="2071857"/>
                  <a:pt x="4934362" y="2071857"/>
                </a:cubicBezTo>
                <a:cubicBezTo>
                  <a:pt x="5187625" y="2071857"/>
                  <a:pt x="5432153" y="2211072"/>
                  <a:pt x="5554418" y="2437296"/>
                </a:cubicBezTo>
                <a:cubicBezTo>
                  <a:pt x="5554418" y="2437296"/>
                  <a:pt x="5554418" y="2437296"/>
                  <a:pt x="7580515" y="5926372"/>
                </a:cubicBezTo>
                <a:cubicBezTo>
                  <a:pt x="7711513" y="6143896"/>
                  <a:pt x="7711513" y="6422327"/>
                  <a:pt x="7580515" y="6639850"/>
                </a:cubicBezTo>
                <a:cubicBezTo>
                  <a:pt x="7580515" y="6639850"/>
                  <a:pt x="7580515" y="6639850"/>
                  <a:pt x="7473670" y="6823844"/>
                </a:cubicBezTo>
                <a:lnTo>
                  <a:pt x="7453836" y="6858000"/>
                </a:lnTo>
                <a:lnTo>
                  <a:pt x="0" y="6858000"/>
                </a:lnTo>
                <a:lnTo>
                  <a:pt x="0" y="2890622"/>
                </a:lnTo>
                <a:lnTo>
                  <a:pt x="78831" y="2754282"/>
                </a:lnTo>
                <a:cubicBezTo>
                  <a:pt x="137995" y="2651956"/>
                  <a:pt x="199068" y="2546330"/>
                  <a:pt x="262110" y="2437296"/>
                </a:cubicBezTo>
                <a:cubicBezTo>
                  <a:pt x="393108" y="2211072"/>
                  <a:pt x="628904" y="2071857"/>
                  <a:pt x="890899" y="2071857"/>
                </a:cubicBezTo>
                <a:close/>
                <a:moveTo>
                  <a:pt x="6355444" y="753840"/>
                </a:moveTo>
                <a:cubicBezTo>
                  <a:pt x="6355444" y="753840"/>
                  <a:pt x="6355444" y="753840"/>
                  <a:pt x="7595013" y="753840"/>
                </a:cubicBezTo>
                <a:cubicBezTo>
                  <a:pt x="7672653" y="753840"/>
                  <a:pt x="7747616" y="796518"/>
                  <a:pt x="7785098" y="865869"/>
                </a:cubicBezTo>
                <a:cubicBezTo>
                  <a:pt x="7785098" y="865869"/>
                  <a:pt x="7785098" y="865869"/>
                  <a:pt x="8406222" y="1935484"/>
                </a:cubicBezTo>
                <a:cubicBezTo>
                  <a:pt x="8446380" y="2002169"/>
                  <a:pt x="8446380" y="2087523"/>
                  <a:pt x="8406222" y="2154207"/>
                </a:cubicBezTo>
                <a:cubicBezTo>
                  <a:pt x="8406222" y="2154207"/>
                  <a:pt x="8406222" y="2154207"/>
                  <a:pt x="7785098" y="3223823"/>
                </a:cubicBezTo>
                <a:cubicBezTo>
                  <a:pt x="7747616" y="3293174"/>
                  <a:pt x="7672653" y="3335852"/>
                  <a:pt x="7595013" y="3335852"/>
                </a:cubicBezTo>
                <a:cubicBezTo>
                  <a:pt x="7595013" y="3335852"/>
                  <a:pt x="7595013" y="3335852"/>
                  <a:pt x="6355444" y="3335852"/>
                </a:cubicBezTo>
                <a:cubicBezTo>
                  <a:pt x="6275127" y="3335852"/>
                  <a:pt x="6202841" y="3293174"/>
                  <a:pt x="6162682" y="3223823"/>
                </a:cubicBezTo>
                <a:cubicBezTo>
                  <a:pt x="6162682" y="3223823"/>
                  <a:pt x="6162682" y="3223823"/>
                  <a:pt x="5544237" y="2154207"/>
                </a:cubicBezTo>
                <a:cubicBezTo>
                  <a:pt x="5504078" y="2087523"/>
                  <a:pt x="5504078" y="2002169"/>
                  <a:pt x="5544237" y="1935484"/>
                </a:cubicBezTo>
                <a:cubicBezTo>
                  <a:pt x="5544237" y="1935484"/>
                  <a:pt x="5544237" y="1935484"/>
                  <a:pt x="6162682" y="865869"/>
                </a:cubicBezTo>
                <a:cubicBezTo>
                  <a:pt x="6202841" y="796518"/>
                  <a:pt x="6275127" y="753840"/>
                  <a:pt x="6355444" y="753840"/>
                </a:cubicBezTo>
                <a:close/>
                <a:moveTo>
                  <a:pt x="0" y="0"/>
                </a:moveTo>
                <a:lnTo>
                  <a:pt x="6535339" y="0"/>
                </a:lnTo>
                <a:lnTo>
                  <a:pt x="6421432" y="196155"/>
                </a:lnTo>
                <a:cubicBezTo>
                  <a:pt x="6196056" y="584267"/>
                  <a:pt x="5928944" y="1044253"/>
                  <a:pt x="5612367" y="1589421"/>
                </a:cubicBezTo>
                <a:cubicBezTo>
                  <a:pt x="5490102" y="1815646"/>
                  <a:pt x="5245573" y="1954861"/>
                  <a:pt x="4992310" y="1954861"/>
                </a:cubicBezTo>
                <a:cubicBezTo>
                  <a:pt x="4992310" y="1954861"/>
                  <a:pt x="4992310" y="1954861"/>
                  <a:pt x="948847" y="1954861"/>
                </a:cubicBezTo>
                <a:cubicBezTo>
                  <a:pt x="686852" y="1954861"/>
                  <a:pt x="451057" y="1815646"/>
                  <a:pt x="320058" y="1589421"/>
                </a:cubicBezTo>
                <a:cubicBezTo>
                  <a:pt x="320058" y="1589421"/>
                  <a:pt x="320058" y="1589421"/>
                  <a:pt x="4048" y="1042874"/>
                </a:cubicBezTo>
                <a:lnTo>
                  <a:pt x="0" y="1035874"/>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220447"/>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e the source image">
            <a:extLst>
              <a:ext uri="{FF2B5EF4-FFF2-40B4-BE49-F238E27FC236}">
                <a16:creationId xmlns:a16="http://schemas.microsoft.com/office/drawing/2014/main" id="{4844A02F-4507-46A5-9929-3B02281386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00F1BB7-57CD-47E8-A4E0-762EC17A80A0}"/>
              </a:ext>
            </a:extLst>
          </p:cNvPr>
          <p:cNvSpPr>
            <a:spLocks noGrp="1"/>
          </p:cNvSpPr>
          <p:nvPr>
            <p:ph type="title"/>
          </p:nvPr>
        </p:nvSpPr>
        <p:spPr>
          <a:xfrm>
            <a:off x="404037" y="798393"/>
            <a:ext cx="7886700" cy="569633"/>
          </a:xfrm>
        </p:spPr>
        <p:txBody>
          <a:bodyPr>
            <a:normAutofit fontScale="90000"/>
          </a:bodyPr>
          <a:lstStyle/>
          <a:p>
            <a:r>
              <a:rPr lang="en-US" dirty="0">
                <a:solidFill>
                  <a:schemeClr val="bg1"/>
                </a:solidFill>
              </a:rPr>
              <a:t>Introducing the Book</a:t>
            </a:r>
          </a:p>
        </p:txBody>
      </p:sp>
      <p:sp>
        <p:nvSpPr>
          <p:cNvPr id="3" name="Content Placeholder 2">
            <a:extLst>
              <a:ext uri="{FF2B5EF4-FFF2-40B4-BE49-F238E27FC236}">
                <a16:creationId xmlns:a16="http://schemas.microsoft.com/office/drawing/2014/main" id="{2F9FECC9-7C4B-4C24-BFF9-A861C1DA6E3C}"/>
              </a:ext>
            </a:extLst>
          </p:cNvPr>
          <p:cNvSpPr>
            <a:spLocks noGrp="1"/>
          </p:cNvSpPr>
          <p:nvPr>
            <p:ph idx="1"/>
          </p:nvPr>
        </p:nvSpPr>
        <p:spPr>
          <a:xfrm>
            <a:off x="628650" y="1782138"/>
            <a:ext cx="8211249" cy="3707836"/>
          </a:xfrm>
          <a:solidFill>
            <a:srgbClr val="2F5597">
              <a:alpha val="40000"/>
            </a:srgbClr>
          </a:solidFill>
        </p:spPr>
        <p:txBody>
          <a:bodyPr/>
          <a:lstStyle/>
          <a:p>
            <a:r>
              <a:rPr lang="en-US" dirty="0">
                <a:solidFill>
                  <a:schemeClr val="bg1"/>
                </a:solidFill>
              </a:rPr>
              <a:t>Usually considered book of prophecy yet only has 5 words of prophecy</a:t>
            </a:r>
          </a:p>
          <a:p>
            <a:r>
              <a:rPr lang="en-US" dirty="0">
                <a:solidFill>
                  <a:schemeClr val="bg1"/>
                </a:solidFill>
              </a:rPr>
              <a:t>It is a “Great” book…except for Jonah</a:t>
            </a:r>
          </a:p>
          <a:p>
            <a:r>
              <a:rPr lang="en-US" dirty="0">
                <a:solidFill>
                  <a:schemeClr val="bg1"/>
                </a:solidFill>
              </a:rPr>
              <a:t>An upside-down book where the “good guy” is bad and pagans are good</a:t>
            </a:r>
          </a:p>
          <a:p>
            <a:r>
              <a:rPr lang="en-US" dirty="0">
                <a:solidFill>
                  <a:schemeClr val="bg1"/>
                </a:solidFill>
              </a:rPr>
              <a:t>Uniquely structured: Ch. 1 parallels 3; Ch. 2 parallels 4</a:t>
            </a:r>
          </a:p>
          <a:p>
            <a:r>
              <a:rPr lang="en-US" dirty="0">
                <a:solidFill>
                  <a:schemeClr val="bg1"/>
                </a:solidFill>
              </a:rPr>
              <a:t>Neither the fish nor Jonah is the main character</a:t>
            </a:r>
          </a:p>
        </p:txBody>
      </p:sp>
    </p:spTree>
    <p:extLst>
      <p:ext uri="{BB962C8B-B14F-4D97-AF65-F5344CB8AC3E}">
        <p14:creationId xmlns:p14="http://schemas.microsoft.com/office/powerpoint/2010/main" val="375029401"/>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E057E-F46F-464A-9AEB-EC1BA712E5B4}"/>
              </a:ext>
            </a:extLst>
          </p:cNvPr>
          <p:cNvSpPr>
            <a:spLocks noGrp="1"/>
          </p:cNvSpPr>
          <p:nvPr>
            <p:ph type="title"/>
          </p:nvPr>
        </p:nvSpPr>
        <p:spPr>
          <a:xfrm>
            <a:off x="4812763" y="3976173"/>
            <a:ext cx="3483938" cy="2166836"/>
          </a:xfrm>
        </p:spPr>
        <p:txBody>
          <a:bodyPr vert="horz" lIns="68580" tIns="34290" rIns="68580" bIns="34290" rtlCol="0" anchor="b">
            <a:normAutofit/>
          </a:bodyPr>
          <a:lstStyle/>
          <a:p>
            <a:r>
              <a:rPr lang="en-US" sz="3825" dirty="0"/>
              <a:t>Recommissioned</a:t>
            </a:r>
          </a:p>
        </p:txBody>
      </p:sp>
      <p:pic>
        <p:nvPicPr>
          <p:cNvPr id="1026" name="Picture 2">
            <a:extLst>
              <a:ext uri="{FF2B5EF4-FFF2-40B4-BE49-F238E27FC236}">
                <a16:creationId xmlns:a16="http://schemas.microsoft.com/office/drawing/2014/main" id="{E6042CBC-9277-4B9D-BDEB-FC2DB4B6CE6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891" r="1" b="1"/>
          <a:stretch/>
        </p:blipFill>
        <p:spPr bwMode="auto">
          <a:xfrm>
            <a:off x="15" y="857257"/>
            <a:ext cx="4518101" cy="5143493"/>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127702"/>
      </p:ext>
    </p:extLst>
  </p:cSld>
  <p:clrMapOvr>
    <a:overrideClrMapping bg1="dk1" tx1="lt1" bg2="dk2" tx2="lt2" accent1="accent1" accent2="accent2" accent3="accent3" accent4="accent4" accent5="accent5" accent6="accent6" hlink="hlink" folHlink="folHlink"/>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8D03C5-EE38-434C-B1D3-51256F4901A8}"/>
              </a:ext>
            </a:extLst>
          </p:cNvPr>
          <p:cNvSpPr/>
          <p:nvPr/>
        </p:nvSpPr>
        <p:spPr>
          <a:xfrm>
            <a:off x="0" y="0"/>
            <a:ext cx="9144000"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050" name="Picture 2">
            <a:extLst>
              <a:ext uri="{FF2B5EF4-FFF2-40B4-BE49-F238E27FC236}">
                <a16:creationId xmlns:a16="http://schemas.microsoft.com/office/drawing/2014/main" id="{63D179C2-6F6D-4926-A72F-2D5012D360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7326" y="3288167"/>
            <a:ext cx="1771650" cy="2143125"/>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14DBBF4-69AC-494E-8C4A-0513BE6BEF3C}"/>
              </a:ext>
            </a:extLst>
          </p:cNvPr>
          <p:cNvSpPr>
            <a:spLocks noGrp="1"/>
          </p:cNvSpPr>
          <p:nvPr>
            <p:ph type="title"/>
          </p:nvPr>
        </p:nvSpPr>
        <p:spPr/>
        <p:txBody>
          <a:bodyPr/>
          <a:lstStyle/>
          <a:p>
            <a:r>
              <a:rPr lang="en-US" dirty="0">
                <a:solidFill>
                  <a:schemeClr val="bg1"/>
                </a:solidFill>
              </a:rPr>
              <a:t>Recommissioned</a:t>
            </a:r>
          </a:p>
        </p:txBody>
      </p:sp>
      <p:sp>
        <p:nvSpPr>
          <p:cNvPr id="3" name="Content Placeholder 2">
            <a:extLst>
              <a:ext uri="{FF2B5EF4-FFF2-40B4-BE49-F238E27FC236}">
                <a16:creationId xmlns:a16="http://schemas.microsoft.com/office/drawing/2014/main" id="{C1824673-1440-4920-BADB-E3B38472C1BD}"/>
              </a:ext>
            </a:extLst>
          </p:cNvPr>
          <p:cNvSpPr>
            <a:spLocks noGrp="1"/>
          </p:cNvSpPr>
          <p:nvPr>
            <p:ph idx="1"/>
          </p:nvPr>
        </p:nvSpPr>
        <p:spPr>
          <a:xfrm>
            <a:off x="327947" y="1797247"/>
            <a:ext cx="8518341" cy="4167617"/>
          </a:xfrm>
          <a:solidFill>
            <a:srgbClr val="3B3838">
              <a:alpha val="72941"/>
            </a:srgbClr>
          </a:solidFill>
        </p:spPr>
        <p:txBody>
          <a:bodyPr>
            <a:normAutofit/>
          </a:bodyPr>
          <a:lstStyle/>
          <a:p>
            <a:r>
              <a:rPr lang="en-US" dirty="0">
                <a:solidFill>
                  <a:schemeClr val="bg1"/>
                </a:solidFill>
              </a:rPr>
              <a:t>Chapters 1 &amp; 3 begin in similar manner</a:t>
            </a:r>
          </a:p>
          <a:p>
            <a:r>
              <a:rPr lang="en-US" dirty="0">
                <a:solidFill>
                  <a:schemeClr val="bg1"/>
                </a:solidFill>
              </a:rPr>
              <a:t>Jonah preached a very short message (5 Hebrew words)</a:t>
            </a:r>
          </a:p>
          <a:p>
            <a:pPr lvl="1"/>
            <a:r>
              <a:rPr lang="en-US" dirty="0">
                <a:solidFill>
                  <a:schemeClr val="bg1"/>
                </a:solidFill>
              </a:rPr>
              <a:t>Amazingly, all in the pagan city believed</a:t>
            </a:r>
          </a:p>
          <a:p>
            <a:pPr lvl="2"/>
            <a:r>
              <a:rPr lang="en-US" sz="2400" dirty="0">
                <a:solidFill>
                  <a:schemeClr val="bg1"/>
                </a:solidFill>
              </a:rPr>
              <a:t>King repented of evil and violence</a:t>
            </a:r>
          </a:p>
          <a:p>
            <a:pPr lvl="2"/>
            <a:r>
              <a:rPr lang="en-US" sz="2400" dirty="0">
                <a:solidFill>
                  <a:schemeClr val="bg1"/>
                </a:solidFill>
              </a:rPr>
              <a:t>What brought about this great repentance?</a:t>
            </a:r>
          </a:p>
        </p:txBody>
      </p:sp>
    </p:spTree>
    <p:extLst>
      <p:ext uri="{BB962C8B-B14F-4D97-AF65-F5344CB8AC3E}">
        <p14:creationId xmlns:p14="http://schemas.microsoft.com/office/powerpoint/2010/main" val="16380504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7123D9-3D85-4EF1-9F0B-5BD3A62B0EA2}"/>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sp>
        <p:nvSpPr>
          <p:cNvPr id="3" name="Content Placeholder 2">
            <a:extLst>
              <a:ext uri="{FF2B5EF4-FFF2-40B4-BE49-F238E27FC236}">
                <a16:creationId xmlns:a16="http://schemas.microsoft.com/office/drawing/2014/main" id="{11FDD0CF-2A6B-4758-87C2-9567CE83FAE9}"/>
              </a:ext>
            </a:extLst>
          </p:cNvPr>
          <p:cNvSpPr>
            <a:spLocks noGrp="1"/>
          </p:cNvSpPr>
          <p:nvPr>
            <p:ph idx="1"/>
          </p:nvPr>
        </p:nvSpPr>
        <p:spPr>
          <a:xfrm>
            <a:off x="114300" y="5339411"/>
            <a:ext cx="8915400" cy="1202531"/>
          </a:xfrm>
        </p:spPr>
        <p:txBody>
          <a:bodyPr>
            <a:normAutofit fontScale="85000" lnSpcReduction="20000"/>
          </a:bodyPr>
          <a:lstStyle/>
          <a:p>
            <a:pPr marL="0" indent="0">
              <a:buNone/>
            </a:pPr>
            <a:r>
              <a:rPr lang="en-US" b="0" i="0" dirty="0">
                <a:solidFill>
                  <a:schemeClr val="bg1"/>
                </a:solidFill>
                <a:effectLst/>
                <a:latin typeface="system-ui"/>
              </a:rPr>
              <a:t>When the crowds were increasing, he began to say, “This generation is an evil generation. It seeks for a sign, but no sign will be given to it except the sign of Jonah. </a:t>
            </a:r>
            <a:r>
              <a:rPr lang="en-US" b="1" i="0" baseline="30000" dirty="0">
                <a:solidFill>
                  <a:schemeClr val="bg1"/>
                </a:solidFill>
                <a:effectLst/>
                <a:latin typeface="system-ui"/>
              </a:rPr>
              <a:t> </a:t>
            </a:r>
            <a:r>
              <a:rPr lang="en-US" b="0" i="0" dirty="0">
                <a:solidFill>
                  <a:schemeClr val="bg1"/>
                </a:solidFill>
                <a:effectLst/>
                <a:latin typeface="system-ui"/>
              </a:rPr>
              <a:t>For as </a:t>
            </a:r>
            <a:r>
              <a:rPr lang="en-US" b="0" i="0" dirty="0">
                <a:solidFill>
                  <a:srgbClr val="FFFF00"/>
                </a:solidFill>
                <a:effectLst/>
                <a:latin typeface="system-ui"/>
              </a:rPr>
              <a:t>Jonah became a sign to the people of Nineveh</a:t>
            </a:r>
            <a:r>
              <a:rPr lang="en-US" b="0" i="0" dirty="0">
                <a:solidFill>
                  <a:schemeClr val="bg1"/>
                </a:solidFill>
                <a:effectLst/>
                <a:latin typeface="system-ui"/>
              </a:rPr>
              <a:t>, so will the Son of Man be to this generation. – Luke 11:29-30</a:t>
            </a:r>
            <a:endParaRPr lang="en-US" dirty="0">
              <a:solidFill>
                <a:schemeClr val="bg1"/>
              </a:solidFill>
            </a:endParaRPr>
          </a:p>
        </p:txBody>
      </p:sp>
      <p:pic>
        <p:nvPicPr>
          <p:cNvPr id="3074" name="Picture 2" descr="See the source image">
            <a:extLst>
              <a:ext uri="{FF2B5EF4-FFF2-40B4-BE49-F238E27FC236}">
                <a16:creationId xmlns:a16="http://schemas.microsoft.com/office/drawing/2014/main" id="{0634175C-A4A1-432B-8A04-0E10291D59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512" y="1086371"/>
            <a:ext cx="3670362" cy="27416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BBCD777-B220-4111-9251-65A20383AF58}"/>
              </a:ext>
            </a:extLst>
          </p:cNvPr>
          <p:cNvSpPr txBox="1"/>
          <p:nvPr/>
        </p:nvSpPr>
        <p:spPr>
          <a:xfrm>
            <a:off x="318513" y="3784903"/>
            <a:ext cx="3781337" cy="646331"/>
          </a:xfrm>
          <a:prstGeom prst="rect">
            <a:avLst/>
          </a:prstGeom>
          <a:solidFill>
            <a:schemeClr val="tx1"/>
          </a:solidFill>
        </p:spPr>
        <p:txBody>
          <a:bodyPr wrap="square" rtlCol="0">
            <a:spAutoFit/>
          </a:bodyPr>
          <a:lstStyle/>
          <a:p>
            <a:r>
              <a:rPr lang="en-US" dirty="0">
                <a:solidFill>
                  <a:schemeClr val="bg1"/>
                </a:solidFill>
                <a:latin typeface="system-ui"/>
              </a:rPr>
              <a:t>And the </a:t>
            </a:r>
            <a:r>
              <a:rPr lang="en-US" cap="small" dirty="0">
                <a:solidFill>
                  <a:schemeClr val="bg1"/>
                </a:solidFill>
                <a:latin typeface="system-ui"/>
              </a:rPr>
              <a:t>Lord</a:t>
            </a:r>
            <a:r>
              <a:rPr lang="en-US" dirty="0">
                <a:solidFill>
                  <a:schemeClr val="bg1"/>
                </a:solidFill>
                <a:latin typeface="system-ui"/>
              </a:rPr>
              <a:t> spoke to the fish, and it vomited Jonah out upon the dry land</a:t>
            </a:r>
            <a:endParaRPr lang="en-US" dirty="0">
              <a:solidFill>
                <a:schemeClr val="bg1"/>
              </a:solidFill>
            </a:endParaRPr>
          </a:p>
        </p:txBody>
      </p:sp>
      <p:pic>
        <p:nvPicPr>
          <p:cNvPr id="9" name="Picture 8" descr="A picture containing photo, tree, different, sign&#10;&#10;Description automatically generated">
            <a:extLst>
              <a:ext uri="{FF2B5EF4-FFF2-40B4-BE49-F238E27FC236}">
                <a16:creationId xmlns:a16="http://schemas.microsoft.com/office/drawing/2014/main" id="{D47AC1A6-BC8A-48FE-A0E6-22ED780A1A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8960" y="968931"/>
            <a:ext cx="2035010" cy="3508411"/>
          </a:xfrm>
          <a:prstGeom prst="rect">
            <a:avLst/>
          </a:prstGeom>
        </p:spPr>
      </p:pic>
      <p:sp>
        <p:nvSpPr>
          <p:cNvPr id="10" name="Speech Bubble: Rectangle with Corners Rounded 9">
            <a:extLst>
              <a:ext uri="{FF2B5EF4-FFF2-40B4-BE49-F238E27FC236}">
                <a16:creationId xmlns:a16="http://schemas.microsoft.com/office/drawing/2014/main" id="{26F38E86-F78A-44CF-8237-40D893EA3B61}"/>
              </a:ext>
            </a:extLst>
          </p:cNvPr>
          <p:cNvSpPr/>
          <p:nvPr/>
        </p:nvSpPr>
        <p:spPr>
          <a:xfrm>
            <a:off x="4358128" y="1069859"/>
            <a:ext cx="1459685" cy="73613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Speech Bubble: Oval 10">
            <a:extLst>
              <a:ext uri="{FF2B5EF4-FFF2-40B4-BE49-F238E27FC236}">
                <a16:creationId xmlns:a16="http://schemas.microsoft.com/office/drawing/2014/main" id="{6E82FDB6-F721-4EA3-A289-FD01DC711D32}"/>
              </a:ext>
            </a:extLst>
          </p:cNvPr>
          <p:cNvSpPr/>
          <p:nvPr/>
        </p:nvSpPr>
        <p:spPr>
          <a:xfrm>
            <a:off x="4682979" y="2162999"/>
            <a:ext cx="1157951" cy="817927"/>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Speech Bubble: Rectangle with Corners Rounded 11">
            <a:extLst>
              <a:ext uri="{FF2B5EF4-FFF2-40B4-BE49-F238E27FC236}">
                <a16:creationId xmlns:a16="http://schemas.microsoft.com/office/drawing/2014/main" id="{3D3AEE8A-E051-44D4-9C25-6AB9A733C9D1}"/>
              </a:ext>
            </a:extLst>
          </p:cNvPr>
          <p:cNvSpPr/>
          <p:nvPr/>
        </p:nvSpPr>
        <p:spPr>
          <a:xfrm>
            <a:off x="4335013" y="3551341"/>
            <a:ext cx="1505917" cy="73613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extBox 12">
            <a:extLst>
              <a:ext uri="{FF2B5EF4-FFF2-40B4-BE49-F238E27FC236}">
                <a16:creationId xmlns:a16="http://schemas.microsoft.com/office/drawing/2014/main" id="{1A51509D-30A3-4C12-BCE6-FBB578A532C1}"/>
              </a:ext>
            </a:extLst>
          </p:cNvPr>
          <p:cNvSpPr txBox="1"/>
          <p:nvPr/>
        </p:nvSpPr>
        <p:spPr>
          <a:xfrm>
            <a:off x="4438153" y="1256101"/>
            <a:ext cx="1299634" cy="507831"/>
          </a:xfrm>
          <a:prstGeom prst="rect">
            <a:avLst/>
          </a:prstGeom>
          <a:noFill/>
        </p:spPr>
        <p:txBody>
          <a:bodyPr wrap="square" rtlCol="0">
            <a:spAutoFit/>
          </a:bodyPr>
          <a:lstStyle/>
          <a:p>
            <a:r>
              <a:rPr lang="en-US" sz="1350" dirty="0">
                <a:solidFill>
                  <a:schemeClr val="bg1"/>
                </a:solidFill>
              </a:rPr>
              <a:t>Did you hear about Jonah…</a:t>
            </a:r>
          </a:p>
        </p:txBody>
      </p:sp>
      <p:sp>
        <p:nvSpPr>
          <p:cNvPr id="14" name="TextBox 13">
            <a:extLst>
              <a:ext uri="{FF2B5EF4-FFF2-40B4-BE49-F238E27FC236}">
                <a16:creationId xmlns:a16="http://schemas.microsoft.com/office/drawing/2014/main" id="{D47E8C0C-6FE1-47F6-AA88-42C725739034}"/>
              </a:ext>
            </a:extLst>
          </p:cNvPr>
          <p:cNvSpPr txBox="1"/>
          <p:nvPr/>
        </p:nvSpPr>
        <p:spPr>
          <a:xfrm>
            <a:off x="4788350" y="2457181"/>
            <a:ext cx="1299634" cy="300082"/>
          </a:xfrm>
          <a:prstGeom prst="rect">
            <a:avLst/>
          </a:prstGeom>
          <a:noFill/>
        </p:spPr>
        <p:txBody>
          <a:bodyPr wrap="square" rtlCol="0">
            <a:spAutoFit/>
          </a:bodyPr>
          <a:lstStyle/>
          <a:p>
            <a:r>
              <a:rPr lang="en-US" sz="1350" dirty="0">
                <a:solidFill>
                  <a:schemeClr val="bg1"/>
                </a:solidFill>
              </a:rPr>
              <a:t>Yes, a fish!!!</a:t>
            </a:r>
          </a:p>
        </p:txBody>
      </p:sp>
      <p:sp>
        <p:nvSpPr>
          <p:cNvPr id="15" name="TextBox 14">
            <a:extLst>
              <a:ext uri="{FF2B5EF4-FFF2-40B4-BE49-F238E27FC236}">
                <a16:creationId xmlns:a16="http://schemas.microsoft.com/office/drawing/2014/main" id="{EF0A9397-FEA5-457F-B854-4B6752F9EACA}"/>
              </a:ext>
            </a:extLst>
          </p:cNvPr>
          <p:cNvSpPr txBox="1"/>
          <p:nvPr/>
        </p:nvSpPr>
        <p:spPr>
          <a:xfrm>
            <a:off x="4490961" y="3657968"/>
            <a:ext cx="1299634" cy="507831"/>
          </a:xfrm>
          <a:prstGeom prst="rect">
            <a:avLst/>
          </a:prstGeom>
          <a:noFill/>
        </p:spPr>
        <p:txBody>
          <a:bodyPr wrap="square" rtlCol="0">
            <a:spAutoFit/>
          </a:bodyPr>
          <a:lstStyle/>
          <a:p>
            <a:r>
              <a:rPr lang="en-US" sz="1350" dirty="0">
                <a:solidFill>
                  <a:schemeClr val="bg1"/>
                </a:solidFill>
              </a:rPr>
              <a:t>Vomited him up 3 days later!!</a:t>
            </a:r>
          </a:p>
        </p:txBody>
      </p:sp>
    </p:spTree>
    <p:extLst>
      <p:ext uri="{BB962C8B-B14F-4D97-AF65-F5344CB8AC3E}">
        <p14:creationId xmlns:p14="http://schemas.microsoft.com/office/powerpoint/2010/main" val="8179140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8D03C5-EE38-434C-B1D3-51256F4901A8}"/>
              </a:ext>
            </a:extLst>
          </p:cNvPr>
          <p:cNvSpPr/>
          <p:nvPr/>
        </p:nvSpPr>
        <p:spPr>
          <a:xfrm>
            <a:off x="0" y="0"/>
            <a:ext cx="9144000"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050" name="Picture 2">
            <a:extLst>
              <a:ext uri="{FF2B5EF4-FFF2-40B4-BE49-F238E27FC236}">
                <a16:creationId xmlns:a16="http://schemas.microsoft.com/office/drawing/2014/main" id="{63D179C2-6F6D-4926-A72F-2D5012D360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7326" y="3288167"/>
            <a:ext cx="1771650" cy="2143125"/>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14DBBF4-69AC-494E-8C4A-0513BE6BEF3C}"/>
              </a:ext>
            </a:extLst>
          </p:cNvPr>
          <p:cNvSpPr>
            <a:spLocks noGrp="1"/>
          </p:cNvSpPr>
          <p:nvPr>
            <p:ph type="title"/>
          </p:nvPr>
        </p:nvSpPr>
        <p:spPr/>
        <p:txBody>
          <a:bodyPr/>
          <a:lstStyle/>
          <a:p>
            <a:r>
              <a:rPr lang="en-US" dirty="0">
                <a:solidFill>
                  <a:schemeClr val="bg1"/>
                </a:solidFill>
              </a:rPr>
              <a:t>Recommissioned</a:t>
            </a:r>
          </a:p>
        </p:txBody>
      </p:sp>
      <p:sp>
        <p:nvSpPr>
          <p:cNvPr id="3" name="Content Placeholder 2">
            <a:extLst>
              <a:ext uri="{FF2B5EF4-FFF2-40B4-BE49-F238E27FC236}">
                <a16:creationId xmlns:a16="http://schemas.microsoft.com/office/drawing/2014/main" id="{C1824673-1440-4920-BADB-E3B38472C1BD}"/>
              </a:ext>
            </a:extLst>
          </p:cNvPr>
          <p:cNvSpPr>
            <a:spLocks noGrp="1"/>
          </p:cNvSpPr>
          <p:nvPr>
            <p:ph idx="1"/>
          </p:nvPr>
        </p:nvSpPr>
        <p:spPr>
          <a:xfrm>
            <a:off x="242887" y="2018600"/>
            <a:ext cx="8709727" cy="4339669"/>
          </a:xfrm>
          <a:solidFill>
            <a:srgbClr val="3B3838">
              <a:alpha val="72941"/>
            </a:srgbClr>
          </a:solidFill>
        </p:spPr>
        <p:txBody>
          <a:bodyPr>
            <a:normAutofit/>
          </a:bodyPr>
          <a:lstStyle/>
          <a:p>
            <a:r>
              <a:rPr lang="en-US" dirty="0">
                <a:solidFill>
                  <a:schemeClr val="bg1"/>
                </a:solidFill>
              </a:rPr>
              <a:t>An Important Lesson for Us</a:t>
            </a:r>
          </a:p>
          <a:p>
            <a:pPr lvl="1"/>
            <a:r>
              <a:rPr lang="en-US" dirty="0">
                <a:solidFill>
                  <a:schemeClr val="bg1"/>
                </a:solidFill>
              </a:rPr>
              <a:t>The men of Nineveh will rise up at the judgment with this generation and condemn it, for they repented at the preaching of Jonah, and behold, something greater than Jonah is here. 						– Luke 11:32</a:t>
            </a:r>
          </a:p>
          <a:p>
            <a:pPr lvl="1"/>
            <a:r>
              <a:rPr lang="en-US" dirty="0">
                <a:solidFill>
                  <a:schemeClr val="bg1"/>
                </a:solidFill>
              </a:rPr>
              <a:t>How much do we imitate the king of Nineveh?</a:t>
            </a:r>
          </a:p>
          <a:p>
            <a:pPr lvl="2"/>
            <a:r>
              <a:rPr lang="en-US" sz="2400" dirty="0">
                <a:solidFill>
                  <a:schemeClr val="bg1"/>
                </a:solidFill>
              </a:rPr>
              <a:t>One greater than Jonah spoke about evil and violence</a:t>
            </a:r>
          </a:p>
        </p:txBody>
      </p:sp>
    </p:spTree>
    <p:extLst>
      <p:ext uri="{BB962C8B-B14F-4D97-AF65-F5344CB8AC3E}">
        <p14:creationId xmlns:p14="http://schemas.microsoft.com/office/powerpoint/2010/main" val="22998638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8D03C5-EE38-434C-B1D3-51256F4901A8}"/>
              </a:ext>
            </a:extLst>
          </p:cNvPr>
          <p:cNvSpPr/>
          <p:nvPr/>
        </p:nvSpPr>
        <p:spPr>
          <a:xfrm>
            <a:off x="0" y="0"/>
            <a:ext cx="9144000"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050" name="Picture 2">
            <a:extLst>
              <a:ext uri="{FF2B5EF4-FFF2-40B4-BE49-F238E27FC236}">
                <a16:creationId xmlns:a16="http://schemas.microsoft.com/office/drawing/2014/main" id="{63D179C2-6F6D-4926-A72F-2D5012D360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7326" y="3288167"/>
            <a:ext cx="1771650" cy="2143125"/>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14DBBF4-69AC-494E-8C4A-0513BE6BEF3C}"/>
              </a:ext>
            </a:extLst>
          </p:cNvPr>
          <p:cNvSpPr>
            <a:spLocks noGrp="1"/>
          </p:cNvSpPr>
          <p:nvPr>
            <p:ph type="title"/>
          </p:nvPr>
        </p:nvSpPr>
        <p:spPr/>
        <p:txBody>
          <a:bodyPr/>
          <a:lstStyle/>
          <a:p>
            <a:r>
              <a:rPr lang="en-US" dirty="0">
                <a:solidFill>
                  <a:schemeClr val="bg1"/>
                </a:solidFill>
              </a:rPr>
              <a:t>Recommissioned</a:t>
            </a:r>
          </a:p>
        </p:txBody>
      </p:sp>
      <p:sp>
        <p:nvSpPr>
          <p:cNvPr id="3" name="Content Placeholder 2">
            <a:extLst>
              <a:ext uri="{FF2B5EF4-FFF2-40B4-BE49-F238E27FC236}">
                <a16:creationId xmlns:a16="http://schemas.microsoft.com/office/drawing/2014/main" id="{C1824673-1440-4920-BADB-E3B38472C1BD}"/>
              </a:ext>
            </a:extLst>
          </p:cNvPr>
          <p:cNvSpPr>
            <a:spLocks noGrp="1"/>
          </p:cNvSpPr>
          <p:nvPr>
            <p:ph idx="1"/>
          </p:nvPr>
        </p:nvSpPr>
        <p:spPr>
          <a:xfrm>
            <a:off x="287079" y="1825625"/>
            <a:ext cx="8548577" cy="4351338"/>
          </a:xfrm>
          <a:solidFill>
            <a:srgbClr val="3B3838">
              <a:alpha val="72941"/>
            </a:srgbClr>
          </a:solidFill>
        </p:spPr>
        <p:txBody>
          <a:bodyPr>
            <a:normAutofit/>
          </a:bodyPr>
          <a:lstStyle/>
          <a:p>
            <a:r>
              <a:rPr lang="en-US" dirty="0">
                <a:solidFill>
                  <a:schemeClr val="bg1"/>
                </a:solidFill>
              </a:rPr>
              <a:t>God relents</a:t>
            </a:r>
          </a:p>
          <a:p>
            <a:pPr lvl="1"/>
            <a:r>
              <a:rPr lang="en-US" sz="2800" dirty="0">
                <a:solidFill>
                  <a:schemeClr val="bg1"/>
                </a:solidFill>
              </a:rPr>
              <a:t>City was overthrown, but not in expected way</a:t>
            </a:r>
          </a:p>
          <a:p>
            <a:pPr lvl="2"/>
            <a:r>
              <a:rPr lang="en-US" sz="2400" dirty="0">
                <a:solidFill>
                  <a:schemeClr val="bg1"/>
                </a:solidFill>
              </a:rPr>
              <a:t>No foreign invaders; citizens defeated their own evil</a:t>
            </a:r>
          </a:p>
          <a:p>
            <a:r>
              <a:rPr lang="en-US" dirty="0">
                <a:solidFill>
                  <a:schemeClr val="bg1"/>
                </a:solidFill>
              </a:rPr>
              <a:t>Not everyone is happy (4:1)</a:t>
            </a:r>
          </a:p>
        </p:txBody>
      </p:sp>
    </p:spTree>
    <p:extLst>
      <p:ext uri="{BB962C8B-B14F-4D97-AF65-F5344CB8AC3E}">
        <p14:creationId xmlns:p14="http://schemas.microsoft.com/office/powerpoint/2010/main" val="8778950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See the source image">
            <a:extLst>
              <a:ext uri="{FF2B5EF4-FFF2-40B4-BE49-F238E27FC236}">
                <a16:creationId xmlns:a16="http://schemas.microsoft.com/office/drawing/2014/main" id="{CEFA7E2C-8861-4D0A-8205-FF3082528B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644" r="5516"/>
          <a:stretch/>
        </p:blipFill>
        <p:spPr bwMode="auto">
          <a:xfrm>
            <a:off x="2507403" y="492547"/>
            <a:ext cx="6501384" cy="5143493"/>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0875FE1-BFF3-4677-8223-AC8252A1E7E4}"/>
              </a:ext>
            </a:extLst>
          </p:cNvPr>
          <p:cNvSpPr>
            <a:spLocks noGrp="1"/>
          </p:cNvSpPr>
          <p:nvPr>
            <p:ph type="title"/>
          </p:nvPr>
        </p:nvSpPr>
        <p:spPr>
          <a:xfrm>
            <a:off x="251429" y="5872622"/>
            <a:ext cx="3017520" cy="673123"/>
          </a:xfrm>
        </p:spPr>
        <p:txBody>
          <a:bodyPr vert="horz" lIns="68580" tIns="34290" rIns="68580" bIns="34290" rtlCol="0" anchor="b">
            <a:normAutofit/>
          </a:bodyPr>
          <a:lstStyle/>
          <a:p>
            <a:r>
              <a:rPr lang="en-US" sz="3600" dirty="0"/>
              <a:t>Bitter Prayers</a:t>
            </a:r>
          </a:p>
        </p:txBody>
      </p:sp>
      <p:sp>
        <p:nvSpPr>
          <p:cNvPr id="4" name="Rectangle 3">
            <a:extLst>
              <a:ext uri="{FF2B5EF4-FFF2-40B4-BE49-F238E27FC236}">
                <a16:creationId xmlns:a16="http://schemas.microsoft.com/office/drawing/2014/main" id="{B31D2960-A42E-4B2F-9E33-0169AE86B6E8}"/>
              </a:ext>
            </a:extLst>
          </p:cNvPr>
          <p:cNvSpPr/>
          <p:nvPr/>
        </p:nvSpPr>
        <p:spPr>
          <a:xfrm>
            <a:off x="558531" y="1699022"/>
            <a:ext cx="762777" cy="492994"/>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740486079"/>
      </p:ext>
    </p:extLst>
  </p:cSld>
  <p:clrMapOvr>
    <a:overrideClrMapping bg1="dk1" tx1="lt1" bg2="dk2" tx2="lt2" accent1="accent1" accent2="accent2" accent3="accent3" accent4="accent4" accent5="accent5" accent6="accent6" hlink="hlink" folHlink="folHlink"/>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7036A9E-EB8E-4F0D-819A-0D30B9E57806}"/>
              </a:ext>
            </a:extLst>
          </p:cNvPr>
          <p:cNvSpPr/>
          <p:nvPr/>
        </p:nvSpPr>
        <p:spPr>
          <a:xfrm>
            <a:off x="0" y="0"/>
            <a:ext cx="9144000" cy="6858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7170" name="Picture 2" descr="See the source image">
            <a:extLst>
              <a:ext uri="{FF2B5EF4-FFF2-40B4-BE49-F238E27FC236}">
                <a16:creationId xmlns:a16="http://schemas.microsoft.com/office/drawing/2014/main" id="{F6AE44AE-009D-4368-859C-F896BDFEF4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0418" y="3858221"/>
            <a:ext cx="2499985" cy="1499991"/>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87EA28F-A207-4A33-8515-E7BBFAB7F926}"/>
              </a:ext>
            </a:extLst>
          </p:cNvPr>
          <p:cNvSpPr>
            <a:spLocks noGrp="1"/>
          </p:cNvSpPr>
          <p:nvPr>
            <p:ph type="title"/>
          </p:nvPr>
        </p:nvSpPr>
        <p:spPr/>
        <p:txBody>
          <a:bodyPr/>
          <a:lstStyle/>
          <a:p>
            <a:r>
              <a:rPr lang="en-US" dirty="0"/>
              <a:t>Bitter Prayers</a:t>
            </a:r>
          </a:p>
        </p:txBody>
      </p:sp>
      <p:sp>
        <p:nvSpPr>
          <p:cNvPr id="3" name="Content Placeholder 2">
            <a:extLst>
              <a:ext uri="{FF2B5EF4-FFF2-40B4-BE49-F238E27FC236}">
                <a16:creationId xmlns:a16="http://schemas.microsoft.com/office/drawing/2014/main" id="{E21A2DB2-6FCC-4F9F-A3AC-850A9838CC13}"/>
              </a:ext>
            </a:extLst>
          </p:cNvPr>
          <p:cNvSpPr>
            <a:spLocks noGrp="1"/>
          </p:cNvSpPr>
          <p:nvPr>
            <p:ph idx="1"/>
          </p:nvPr>
        </p:nvSpPr>
        <p:spPr>
          <a:solidFill>
            <a:srgbClr val="D0CECE">
              <a:alpha val="83922"/>
            </a:srgbClr>
          </a:solidFill>
        </p:spPr>
        <p:txBody>
          <a:bodyPr>
            <a:normAutofit/>
          </a:bodyPr>
          <a:lstStyle/>
          <a:p>
            <a:r>
              <a:rPr lang="en-US" sz="3200" dirty="0"/>
              <a:t>Chapters 2 &amp; 4 detail Jonah’s prayers</a:t>
            </a:r>
          </a:p>
          <a:p>
            <a:pPr lvl="1"/>
            <a:r>
              <a:rPr lang="en-US" sz="2800" dirty="0"/>
              <a:t>Another unrecorded prayer (4:2)</a:t>
            </a:r>
          </a:p>
          <a:p>
            <a:pPr lvl="1"/>
            <a:r>
              <a:rPr lang="en-US" sz="2800" dirty="0"/>
              <a:t>Turned the Lord’s self-description against Him</a:t>
            </a:r>
          </a:p>
        </p:txBody>
      </p:sp>
      <p:sp>
        <p:nvSpPr>
          <p:cNvPr id="5" name="TextBox 4">
            <a:extLst>
              <a:ext uri="{FF2B5EF4-FFF2-40B4-BE49-F238E27FC236}">
                <a16:creationId xmlns:a16="http://schemas.microsoft.com/office/drawing/2014/main" id="{740E4F93-9922-4BD8-8008-3C8C8905231E}"/>
              </a:ext>
            </a:extLst>
          </p:cNvPr>
          <p:cNvSpPr txBox="1"/>
          <p:nvPr/>
        </p:nvSpPr>
        <p:spPr>
          <a:xfrm>
            <a:off x="159488" y="3297600"/>
            <a:ext cx="4168004" cy="3416320"/>
          </a:xfrm>
          <a:prstGeom prst="rect">
            <a:avLst/>
          </a:prstGeom>
          <a:solidFill>
            <a:schemeClr val="bg1">
              <a:lumMod val="65000"/>
            </a:schemeClr>
          </a:solidFill>
        </p:spPr>
        <p:txBody>
          <a:bodyPr wrap="square" rtlCol="0">
            <a:spAutoFit/>
          </a:bodyPr>
          <a:lstStyle/>
          <a:p>
            <a:r>
              <a:rPr lang="en-US" b="1" baseline="30000" dirty="0">
                <a:solidFill>
                  <a:srgbClr val="000000"/>
                </a:solidFill>
                <a:latin typeface="system-ui"/>
              </a:rPr>
              <a:t> </a:t>
            </a:r>
            <a:r>
              <a:rPr lang="en-US" sz="2400" dirty="0">
                <a:solidFill>
                  <a:srgbClr val="000000"/>
                </a:solidFill>
                <a:latin typeface="system-ui"/>
              </a:rPr>
              <a:t>The </a:t>
            </a:r>
            <a:r>
              <a:rPr lang="en-US" sz="2400" cap="small" dirty="0">
                <a:solidFill>
                  <a:srgbClr val="000000"/>
                </a:solidFill>
                <a:latin typeface="system-ui"/>
              </a:rPr>
              <a:t>Lord</a:t>
            </a:r>
            <a:r>
              <a:rPr lang="en-US" sz="2400" dirty="0">
                <a:solidFill>
                  <a:srgbClr val="000000"/>
                </a:solidFill>
                <a:latin typeface="system-ui"/>
              </a:rPr>
              <a:t> passed before him and proclaimed, “The </a:t>
            </a:r>
            <a:r>
              <a:rPr lang="en-US" sz="2400" cap="small" dirty="0">
                <a:solidFill>
                  <a:srgbClr val="000000"/>
                </a:solidFill>
                <a:latin typeface="system-ui"/>
              </a:rPr>
              <a:t>Lord</a:t>
            </a:r>
            <a:r>
              <a:rPr lang="en-US" sz="2400" dirty="0">
                <a:solidFill>
                  <a:srgbClr val="000000"/>
                </a:solidFill>
                <a:latin typeface="system-ui"/>
              </a:rPr>
              <a:t>, the </a:t>
            </a:r>
            <a:r>
              <a:rPr lang="en-US" sz="2400" cap="small" dirty="0">
                <a:solidFill>
                  <a:srgbClr val="000000"/>
                </a:solidFill>
                <a:latin typeface="system-ui"/>
              </a:rPr>
              <a:t>Lord</a:t>
            </a:r>
            <a:r>
              <a:rPr lang="en-US" sz="2400" dirty="0">
                <a:solidFill>
                  <a:srgbClr val="000000"/>
                </a:solidFill>
                <a:latin typeface="system-ui"/>
              </a:rPr>
              <a:t>, a God merciful and </a:t>
            </a:r>
            <a:r>
              <a:rPr lang="en-US" sz="2400" dirty="0">
                <a:solidFill>
                  <a:srgbClr val="FFFF00"/>
                </a:solidFill>
                <a:latin typeface="system-ui"/>
              </a:rPr>
              <a:t>gracious</a:t>
            </a:r>
            <a:r>
              <a:rPr lang="en-US" sz="2400" dirty="0">
                <a:solidFill>
                  <a:srgbClr val="000000"/>
                </a:solidFill>
                <a:latin typeface="system-ui"/>
              </a:rPr>
              <a:t>, </a:t>
            </a:r>
            <a:r>
              <a:rPr lang="en-US" sz="2400" dirty="0">
                <a:solidFill>
                  <a:srgbClr val="FFFF00"/>
                </a:solidFill>
                <a:latin typeface="system-ui"/>
              </a:rPr>
              <a:t>slow to anger</a:t>
            </a:r>
            <a:r>
              <a:rPr lang="en-US" sz="2400" dirty="0">
                <a:solidFill>
                  <a:srgbClr val="000000"/>
                </a:solidFill>
                <a:latin typeface="system-ui"/>
              </a:rPr>
              <a:t>, and </a:t>
            </a:r>
            <a:r>
              <a:rPr lang="en-US" sz="2400" dirty="0">
                <a:solidFill>
                  <a:srgbClr val="FFFF00"/>
                </a:solidFill>
                <a:latin typeface="system-ui"/>
              </a:rPr>
              <a:t>abounding in steadfast love </a:t>
            </a:r>
            <a:r>
              <a:rPr lang="en-US" sz="2400" dirty="0">
                <a:solidFill>
                  <a:srgbClr val="000000"/>
                </a:solidFill>
                <a:latin typeface="system-ui"/>
              </a:rPr>
              <a:t>and faithfulness, </a:t>
            </a:r>
            <a:r>
              <a:rPr lang="en-US" sz="2400" b="1" baseline="30000" dirty="0">
                <a:solidFill>
                  <a:srgbClr val="000000"/>
                </a:solidFill>
                <a:latin typeface="system-ui"/>
              </a:rPr>
              <a:t> </a:t>
            </a:r>
            <a:r>
              <a:rPr lang="en-US" sz="2400" dirty="0">
                <a:solidFill>
                  <a:srgbClr val="000000"/>
                </a:solidFill>
                <a:latin typeface="system-ui"/>
              </a:rPr>
              <a:t>keeping </a:t>
            </a:r>
            <a:r>
              <a:rPr lang="en-US" sz="2400" dirty="0">
                <a:solidFill>
                  <a:srgbClr val="FFFF00"/>
                </a:solidFill>
                <a:latin typeface="system-ui"/>
              </a:rPr>
              <a:t>steadfast love </a:t>
            </a:r>
            <a:r>
              <a:rPr lang="en-US" sz="2400" dirty="0">
                <a:solidFill>
                  <a:srgbClr val="000000"/>
                </a:solidFill>
                <a:latin typeface="system-ui"/>
              </a:rPr>
              <a:t>for thousands,</a:t>
            </a:r>
            <a:r>
              <a:rPr lang="en-US" sz="2400" baseline="30000" dirty="0">
                <a:solidFill>
                  <a:srgbClr val="000000"/>
                </a:solidFill>
                <a:latin typeface="system-ui"/>
              </a:rPr>
              <a:t> </a:t>
            </a:r>
            <a:r>
              <a:rPr lang="en-US" sz="2400" dirty="0">
                <a:solidFill>
                  <a:srgbClr val="FFFF00"/>
                </a:solidFill>
                <a:latin typeface="system-ui"/>
              </a:rPr>
              <a:t>forgiving</a:t>
            </a:r>
            <a:r>
              <a:rPr lang="en-US" sz="2400" dirty="0">
                <a:solidFill>
                  <a:srgbClr val="000000"/>
                </a:solidFill>
                <a:latin typeface="system-ui"/>
              </a:rPr>
              <a:t> iniquity and transgression and sin – Exodus 34:6-7a</a:t>
            </a:r>
            <a:endParaRPr lang="en-US" dirty="0"/>
          </a:p>
        </p:txBody>
      </p:sp>
      <p:sp>
        <p:nvSpPr>
          <p:cNvPr id="6" name="TextBox 5">
            <a:extLst>
              <a:ext uri="{FF2B5EF4-FFF2-40B4-BE49-F238E27FC236}">
                <a16:creationId xmlns:a16="http://schemas.microsoft.com/office/drawing/2014/main" id="{12123AEB-6EF0-41F7-94DC-7A9986D5DC5B}"/>
              </a:ext>
            </a:extLst>
          </p:cNvPr>
          <p:cNvSpPr txBox="1"/>
          <p:nvPr/>
        </p:nvSpPr>
        <p:spPr>
          <a:xfrm>
            <a:off x="4677386" y="3297600"/>
            <a:ext cx="3837964" cy="3416320"/>
          </a:xfrm>
          <a:prstGeom prst="rect">
            <a:avLst/>
          </a:prstGeom>
          <a:solidFill>
            <a:schemeClr val="bg1">
              <a:lumMod val="65000"/>
            </a:schemeClr>
          </a:solidFill>
        </p:spPr>
        <p:txBody>
          <a:bodyPr wrap="square" rtlCol="0">
            <a:spAutoFit/>
          </a:bodyPr>
          <a:lstStyle/>
          <a:p>
            <a:r>
              <a:rPr lang="en-US" sz="2400" b="1" baseline="30000" dirty="0">
                <a:solidFill>
                  <a:srgbClr val="000000"/>
                </a:solidFill>
                <a:latin typeface="system-ui"/>
              </a:rPr>
              <a:t> </a:t>
            </a:r>
            <a:r>
              <a:rPr lang="en-US" sz="2400" dirty="0">
                <a:solidFill>
                  <a:srgbClr val="000000"/>
                </a:solidFill>
                <a:latin typeface="system-ui"/>
              </a:rPr>
              <a:t>“O </a:t>
            </a:r>
            <a:r>
              <a:rPr lang="en-US" sz="2400" cap="small" dirty="0">
                <a:solidFill>
                  <a:srgbClr val="000000"/>
                </a:solidFill>
                <a:latin typeface="system-ui"/>
              </a:rPr>
              <a:t>Lord</a:t>
            </a:r>
            <a:r>
              <a:rPr lang="en-US" sz="2400" dirty="0">
                <a:solidFill>
                  <a:srgbClr val="000000"/>
                </a:solidFill>
                <a:latin typeface="system-ui"/>
              </a:rPr>
              <a:t>, is not this what I said when I was yet in my country? That is why I made haste to flee to Tarshish; for I knew that you are a </a:t>
            </a:r>
            <a:r>
              <a:rPr lang="en-US" sz="2400" dirty="0">
                <a:solidFill>
                  <a:srgbClr val="FFFF00"/>
                </a:solidFill>
                <a:latin typeface="system-ui"/>
              </a:rPr>
              <a:t>gracious</a:t>
            </a:r>
            <a:r>
              <a:rPr lang="en-US" sz="2400" dirty="0">
                <a:solidFill>
                  <a:srgbClr val="000000"/>
                </a:solidFill>
                <a:latin typeface="system-ui"/>
              </a:rPr>
              <a:t> God and merciful, </a:t>
            </a:r>
            <a:r>
              <a:rPr lang="en-US" sz="2400" dirty="0">
                <a:solidFill>
                  <a:srgbClr val="FFFF00"/>
                </a:solidFill>
                <a:latin typeface="system-ui"/>
              </a:rPr>
              <a:t>slow to anger </a:t>
            </a:r>
            <a:r>
              <a:rPr lang="en-US" sz="2400" dirty="0">
                <a:solidFill>
                  <a:srgbClr val="000000"/>
                </a:solidFill>
                <a:latin typeface="system-ui"/>
              </a:rPr>
              <a:t>and </a:t>
            </a:r>
            <a:r>
              <a:rPr lang="en-US" sz="2400" dirty="0">
                <a:solidFill>
                  <a:srgbClr val="FFFF00"/>
                </a:solidFill>
                <a:latin typeface="system-ui"/>
              </a:rPr>
              <a:t>abounding in steadfast love</a:t>
            </a:r>
            <a:r>
              <a:rPr lang="en-US" sz="2400" dirty="0">
                <a:solidFill>
                  <a:srgbClr val="000000"/>
                </a:solidFill>
                <a:latin typeface="system-ui"/>
              </a:rPr>
              <a:t>, and </a:t>
            </a:r>
            <a:r>
              <a:rPr lang="en-US" sz="2400" dirty="0">
                <a:solidFill>
                  <a:srgbClr val="FFFF00"/>
                </a:solidFill>
                <a:latin typeface="system-ui"/>
              </a:rPr>
              <a:t>relenting from disaster</a:t>
            </a:r>
            <a:r>
              <a:rPr lang="en-US" sz="2400" dirty="0">
                <a:solidFill>
                  <a:srgbClr val="000000"/>
                </a:solidFill>
                <a:latin typeface="system-ui"/>
              </a:rPr>
              <a:t>.</a:t>
            </a:r>
            <a:endParaRPr lang="en-US" sz="2400" dirty="0"/>
          </a:p>
        </p:txBody>
      </p:sp>
    </p:spTree>
    <p:extLst>
      <p:ext uri="{BB962C8B-B14F-4D97-AF65-F5344CB8AC3E}">
        <p14:creationId xmlns:p14="http://schemas.microsoft.com/office/powerpoint/2010/main" val="41857893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1264</TotalTime>
  <Words>626</Words>
  <Application>Microsoft Office PowerPoint</Application>
  <PresentationFormat>On-screen Show (4:3)</PresentationFormat>
  <Paragraphs>64</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system-ui</vt:lpstr>
      <vt:lpstr>Office Theme</vt:lpstr>
      <vt:lpstr>Jonah and the Ninevites</vt:lpstr>
      <vt:lpstr>Introducing the Book</vt:lpstr>
      <vt:lpstr>Recommissioned</vt:lpstr>
      <vt:lpstr>Recommissioned</vt:lpstr>
      <vt:lpstr>PowerPoint Presentation</vt:lpstr>
      <vt:lpstr>Recommissioned</vt:lpstr>
      <vt:lpstr>Recommissioned</vt:lpstr>
      <vt:lpstr>Bitter Prayers</vt:lpstr>
      <vt:lpstr>Bitter Prayers</vt:lpstr>
      <vt:lpstr>Bitter Prayers</vt:lpstr>
      <vt:lpstr>Bitter Prayers</vt:lpstr>
      <vt:lpstr>Important Lessons!</vt:lpstr>
      <vt:lpstr>Important Lessons!</vt:lpstr>
      <vt:lpstr>Am I More Like the Prophet or the Pagans?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Jonah and the Sailors</dc:title>
  <dc:creator>Greg Chandler</dc:creator>
  <cp:lastModifiedBy>Greg Chandler</cp:lastModifiedBy>
  <cp:revision>9</cp:revision>
  <dcterms:created xsi:type="dcterms:W3CDTF">2020-08-26T18:06:50Z</dcterms:created>
  <dcterms:modified xsi:type="dcterms:W3CDTF">2021-05-07T19:41:31Z</dcterms:modified>
</cp:coreProperties>
</file>