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1"/>
    <p:sldMasterId id="2147483842" r:id="rId2"/>
  </p:sldMasterIdLst>
  <p:notesMasterIdLst>
    <p:notesMasterId r:id="rId28"/>
  </p:notesMasterIdLst>
  <p:handoutMasterIdLst>
    <p:handoutMasterId r:id="rId29"/>
  </p:handoutMasterIdLst>
  <p:sldIdLst>
    <p:sldId id="770" r:id="rId3"/>
    <p:sldId id="743" r:id="rId4"/>
    <p:sldId id="811" r:id="rId5"/>
    <p:sldId id="813" r:id="rId6"/>
    <p:sldId id="815" r:id="rId7"/>
    <p:sldId id="817" r:id="rId8"/>
    <p:sldId id="772" r:id="rId9"/>
    <p:sldId id="821" r:id="rId10"/>
    <p:sldId id="823" r:id="rId11"/>
    <p:sldId id="826" r:id="rId12"/>
    <p:sldId id="830" r:id="rId13"/>
    <p:sldId id="831" r:id="rId14"/>
    <p:sldId id="832" r:id="rId15"/>
    <p:sldId id="825" r:id="rId16"/>
    <p:sldId id="833" r:id="rId17"/>
    <p:sldId id="837" r:id="rId18"/>
    <p:sldId id="838" r:id="rId19"/>
    <p:sldId id="835" r:id="rId20"/>
    <p:sldId id="839" r:id="rId21"/>
    <p:sldId id="842" r:id="rId22"/>
    <p:sldId id="845" r:id="rId23"/>
    <p:sldId id="843" r:id="rId24"/>
    <p:sldId id="846" r:id="rId25"/>
    <p:sldId id="847" r:id="rId26"/>
    <p:sldId id="849" r:id="rId2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33"/>
    <a:srgbClr val="66FFFF"/>
    <a:srgbClr val="080808"/>
    <a:srgbClr val="1C1C1C"/>
    <a:srgbClr val="0000FF"/>
    <a:srgbClr val="FFCCFF"/>
    <a:srgbClr val="00CCFF"/>
    <a:srgbClr val="FF00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09" autoAdjust="0"/>
  </p:normalViewPr>
  <p:slideViewPr>
    <p:cSldViewPr snapToObjects="1">
      <p:cViewPr varScale="1">
        <p:scale>
          <a:sx n="95" d="100"/>
          <a:sy n="95" d="100"/>
        </p:scale>
        <p:origin x="1584" y="72"/>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100" d="100"/>
        <a:sy n="100" d="100"/>
      </p:scale>
      <p:origin x="0" y="-1974"/>
    </p:cViewPr>
  </p:sorterViewPr>
  <p:notesViewPr>
    <p:cSldViewPr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954354E7-34B1-4D25-ABA8-F056C79E04A4}" type="slidenum">
              <a:rPr lang="en-US"/>
              <a:pPr>
                <a:defRPr/>
              </a:pPr>
              <a:t>‹#›</a:t>
            </a:fld>
            <a:endParaRPr lang="en-US"/>
          </a:p>
        </p:txBody>
      </p:sp>
    </p:spTree>
    <p:extLst>
      <p:ext uri="{BB962C8B-B14F-4D97-AF65-F5344CB8AC3E}">
        <p14:creationId xmlns:p14="http://schemas.microsoft.com/office/powerpoint/2010/main" val="2628990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51637C1C-2639-487A-AF64-849776CC10CD}" type="slidenum">
              <a:rPr lang="en-US"/>
              <a:pPr>
                <a:defRPr/>
              </a:pPr>
              <a:t>‹#›</a:t>
            </a:fld>
            <a:endParaRPr lang="en-US"/>
          </a:p>
        </p:txBody>
      </p:sp>
    </p:spTree>
    <p:extLst>
      <p:ext uri="{BB962C8B-B14F-4D97-AF65-F5344CB8AC3E}">
        <p14:creationId xmlns:p14="http://schemas.microsoft.com/office/powerpoint/2010/main" val="2675413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Nathan L Morrison</a:t>
            </a:r>
          </a:p>
          <a:p>
            <a:r>
              <a:rPr lang="en-US" dirty="0"/>
              <a:t>All Scripture given is from NASB unless otherwise stated</a:t>
            </a:r>
          </a:p>
          <a:p>
            <a:endParaRPr lang="en-US" dirty="0"/>
          </a:p>
          <a:p>
            <a:r>
              <a:rPr lang="en-US" dirty="0"/>
              <a:t>For further study, or if questions, please Call: 804-277-1983 or Visit www.courthousechurchofchrist.com</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51637C1C-2639-487A-AF64-849776CC10CD}" type="slidenum">
              <a:rPr lang="en-US" smtClean="0"/>
              <a:pPr>
                <a:defRPr/>
              </a:pPr>
              <a:t>1</a:t>
            </a:fld>
            <a:endParaRPr lang="en-US"/>
          </a:p>
        </p:txBody>
      </p:sp>
    </p:spTree>
    <p:extLst>
      <p:ext uri="{BB962C8B-B14F-4D97-AF65-F5344CB8AC3E}">
        <p14:creationId xmlns:p14="http://schemas.microsoft.com/office/powerpoint/2010/main" val="80316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82369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49212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194616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38622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92036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1637C1C-2639-487A-AF64-849776CC10CD}" type="slidenum">
              <a:rPr lang="en-US" smtClean="0"/>
              <a:pPr>
                <a:defRPr/>
              </a:pPr>
              <a:t>25</a:t>
            </a:fld>
            <a:endParaRPr lang="en-US"/>
          </a:p>
        </p:txBody>
      </p:sp>
    </p:spTree>
    <p:extLst>
      <p:ext uri="{BB962C8B-B14F-4D97-AF65-F5344CB8AC3E}">
        <p14:creationId xmlns:p14="http://schemas.microsoft.com/office/powerpoint/2010/main" val="2016661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1637C1C-2639-487A-AF64-849776CC10CD}" type="slidenum">
              <a:rPr lang="en-US" smtClean="0"/>
              <a:pPr>
                <a:defRPr/>
              </a:pPr>
              <a:t>2</a:t>
            </a:fld>
            <a:endParaRPr lang="en-US"/>
          </a:p>
        </p:txBody>
      </p:sp>
    </p:spTree>
    <p:extLst>
      <p:ext uri="{BB962C8B-B14F-4D97-AF65-F5344CB8AC3E}">
        <p14:creationId xmlns:p14="http://schemas.microsoft.com/office/powerpoint/2010/main" val="2931938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7541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91020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8366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27790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Caesar’s Palace in Las Vegas, NV, the pool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637C1C-2639-487A-AF64-849776CC10CD}"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95121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1637C1C-2639-487A-AF64-849776CC10CD}" type="slidenum">
              <a:rPr lang="en-US" smtClean="0"/>
              <a:pPr>
                <a:defRPr/>
              </a:pPr>
              <a:t>14</a:t>
            </a:fld>
            <a:endParaRPr lang="en-US"/>
          </a:p>
        </p:txBody>
      </p:sp>
    </p:spTree>
    <p:extLst>
      <p:ext uri="{BB962C8B-B14F-4D97-AF65-F5344CB8AC3E}">
        <p14:creationId xmlns:p14="http://schemas.microsoft.com/office/powerpoint/2010/main" val="105828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6" name="Rectangle 6"/>
          <p:cNvSpPr>
            <a:spLocks noGrp="1" noChangeArrowheads="1"/>
          </p:cNvSpPr>
          <p:nvPr>
            <p:ph type="sldNum" sz="quarter" idx="12"/>
          </p:nvPr>
        </p:nvSpPr>
        <p:spPr>
          <a:ln/>
        </p:spPr>
        <p:txBody>
          <a:bodyPr/>
          <a:lstStyle>
            <a:lvl1pPr>
              <a:defRPr/>
            </a:lvl1pPr>
          </a:lstStyle>
          <a:p>
            <a:pPr>
              <a:defRPr/>
            </a:pPr>
            <a:fld id="{9620F48D-CA39-4A30-899D-CCDCF0AB1A99}" type="slidenum">
              <a:rPr lang="en-US"/>
              <a:pPr>
                <a:defRPr/>
              </a:pPr>
              <a:t>‹#›</a:t>
            </a:fld>
            <a:endParaRPr lang="en-US" dirty="0"/>
          </a:p>
        </p:txBody>
      </p:sp>
    </p:spTree>
    <p:extLst>
      <p:ext uri="{BB962C8B-B14F-4D97-AF65-F5344CB8AC3E}">
        <p14:creationId xmlns:p14="http://schemas.microsoft.com/office/powerpoint/2010/main" val="135464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6" name="Rectangle 6"/>
          <p:cNvSpPr>
            <a:spLocks noGrp="1" noChangeArrowheads="1"/>
          </p:cNvSpPr>
          <p:nvPr>
            <p:ph type="sldNum" sz="quarter" idx="12"/>
          </p:nvPr>
        </p:nvSpPr>
        <p:spPr>
          <a:ln/>
        </p:spPr>
        <p:txBody>
          <a:bodyPr/>
          <a:lstStyle>
            <a:lvl1pPr>
              <a:defRPr/>
            </a:lvl1pPr>
          </a:lstStyle>
          <a:p>
            <a:pPr>
              <a:defRPr/>
            </a:pPr>
            <a:fld id="{421A611F-4085-4BBC-A244-5346EB145DC5}" type="slidenum">
              <a:rPr lang="en-US"/>
              <a:pPr>
                <a:defRPr/>
              </a:pPr>
              <a:t>‹#›</a:t>
            </a:fld>
            <a:endParaRPr lang="en-US" dirty="0"/>
          </a:p>
        </p:txBody>
      </p:sp>
    </p:spTree>
    <p:extLst>
      <p:ext uri="{BB962C8B-B14F-4D97-AF65-F5344CB8AC3E}">
        <p14:creationId xmlns:p14="http://schemas.microsoft.com/office/powerpoint/2010/main" val="427401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6" name="Rectangle 6"/>
          <p:cNvSpPr>
            <a:spLocks noGrp="1" noChangeArrowheads="1"/>
          </p:cNvSpPr>
          <p:nvPr>
            <p:ph type="sldNum" sz="quarter" idx="12"/>
          </p:nvPr>
        </p:nvSpPr>
        <p:spPr>
          <a:ln/>
        </p:spPr>
        <p:txBody>
          <a:bodyPr/>
          <a:lstStyle>
            <a:lvl1pPr>
              <a:defRPr/>
            </a:lvl1pPr>
          </a:lstStyle>
          <a:p>
            <a:pPr>
              <a:defRPr/>
            </a:pPr>
            <a:fld id="{5725183C-689C-4A71-B8A9-6BB94A09FEA6}" type="slidenum">
              <a:rPr lang="en-US"/>
              <a:pPr>
                <a:defRPr/>
              </a:pPr>
              <a:t>‹#›</a:t>
            </a:fld>
            <a:endParaRPr lang="en-US" dirty="0"/>
          </a:p>
        </p:txBody>
      </p:sp>
    </p:spTree>
    <p:extLst>
      <p:ext uri="{BB962C8B-B14F-4D97-AF65-F5344CB8AC3E}">
        <p14:creationId xmlns:p14="http://schemas.microsoft.com/office/powerpoint/2010/main" val="62396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9620F48D-CA39-4A30-899D-CCDCF0AB1A99}" type="slidenum">
              <a:rPr lang="en-US" smtClean="0"/>
              <a:pPr>
                <a:defRPr/>
              </a:pPr>
              <a:t>‹#›</a:t>
            </a:fld>
            <a:endParaRPr lang="en-US" dirty="0"/>
          </a:p>
        </p:txBody>
      </p:sp>
    </p:spTree>
    <p:extLst>
      <p:ext uri="{BB962C8B-B14F-4D97-AF65-F5344CB8AC3E}">
        <p14:creationId xmlns:p14="http://schemas.microsoft.com/office/powerpoint/2010/main" val="2784223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28CBEB07-E1CC-484F-9BBE-EA7D902740F6}" type="slidenum">
              <a:rPr lang="en-US" smtClean="0"/>
              <a:pPr>
                <a:defRPr/>
              </a:pPr>
              <a:t>‹#›</a:t>
            </a:fld>
            <a:endParaRPr lang="en-US" dirty="0"/>
          </a:p>
        </p:txBody>
      </p:sp>
    </p:spTree>
    <p:extLst>
      <p:ext uri="{BB962C8B-B14F-4D97-AF65-F5344CB8AC3E}">
        <p14:creationId xmlns:p14="http://schemas.microsoft.com/office/powerpoint/2010/main" val="1338067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BBA8525-0A72-4C05-B223-7EDA2B48B231}" type="slidenum">
              <a:rPr lang="en-US" smtClean="0"/>
              <a:pPr>
                <a:defRPr/>
              </a:pPr>
              <a:t>‹#›</a:t>
            </a:fld>
            <a:endParaRPr lang="en-US" dirty="0"/>
          </a:p>
        </p:txBody>
      </p:sp>
    </p:spTree>
    <p:extLst>
      <p:ext uri="{BB962C8B-B14F-4D97-AF65-F5344CB8AC3E}">
        <p14:creationId xmlns:p14="http://schemas.microsoft.com/office/powerpoint/2010/main" val="2337157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A Matter Of The Heart</a:t>
            </a:r>
          </a:p>
        </p:txBody>
      </p:sp>
      <p:sp>
        <p:nvSpPr>
          <p:cNvPr id="7" name="Slide Number Placeholder 6"/>
          <p:cNvSpPr>
            <a:spLocks noGrp="1"/>
          </p:cNvSpPr>
          <p:nvPr>
            <p:ph type="sldNum" sz="quarter" idx="12"/>
          </p:nvPr>
        </p:nvSpPr>
        <p:spPr/>
        <p:txBody>
          <a:bodyPr/>
          <a:lstStyle/>
          <a:p>
            <a:pPr>
              <a:defRPr/>
            </a:pPr>
            <a:fld id="{5041AFF3-16D9-4048-963C-74B13CD744BB}" type="slidenum">
              <a:rPr lang="en-US" smtClean="0"/>
              <a:pPr>
                <a:defRPr/>
              </a:pPr>
              <a:t>‹#›</a:t>
            </a:fld>
            <a:endParaRPr lang="en-US" dirty="0"/>
          </a:p>
        </p:txBody>
      </p:sp>
    </p:spTree>
    <p:extLst>
      <p:ext uri="{BB962C8B-B14F-4D97-AF65-F5344CB8AC3E}">
        <p14:creationId xmlns:p14="http://schemas.microsoft.com/office/powerpoint/2010/main" val="2080530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A Matter Of The Heart</a:t>
            </a:r>
          </a:p>
        </p:txBody>
      </p:sp>
      <p:sp>
        <p:nvSpPr>
          <p:cNvPr id="9" name="Slide Number Placeholder 8"/>
          <p:cNvSpPr>
            <a:spLocks noGrp="1"/>
          </p:cNvSpPr>
          <p:nvPr>
            <p:ph type="sldNum" sz="quarter" idx="12"/>
          </p:nvPr>
        </p:nvSpPr>
        <p:spPr/>
        <p:txBody>
          <a:bodyPr/>
          <a:lstStyle/>
          <a:p>
            <a:pPr>
              <a:defRPr/>
            </a:pPr>
            <a:fld id="{B58C8994-46C1-46C4-BBC7-F13DDF24DE2E}" type="slidenum">
              <a:rPr lang="en-US" smtClean="0"/>
              <a:pPr>
                <a:defRPr/>
              </a:pPr>
              <a:t>‹#›</a:t>
            </a:fld>
            <a:endParaRPr lang="en-US" dirty="0"/>
          </a:p>
        </p:txBody>
      </p:sp>
    </p:spTree>
    <p:extLst>
      <p:ext uri="{BB962C8B-B14F-4D97-AF65-F5344CB8AC3E}">
        <p14:creationId xmlns:p14="http://schemas.microsoft.com/office/powerpoint/2010/main" val="2854881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A Matter Of The Heart</a:t>
            </a:r>
          </a:p>
        </p:txBody>
      </p:sp>
      <p:sp>
        <p:nvSpPr>
          <p:cNvPr id="5" name="Slide Number Placeholder 4"/>
          <p:cNvSpPr>
            <a:spLocks noGrp="1"/>
          </p:cNvSpPr>
          <p:nvPr>
            <p:ph type="sldNum" sz="quarter" idx="12"/>
          </p:nvPr>
        </p:nvSpPr>
        <p:spPr/>
        <p:txBody>
          <a:bodyPr/>
          <a:lstStyle/>
          <a:p>
            <a:pPr>
              <a:defRPr/>
            </a:pPr>
            <a:fld id="{3E36B4CC-5D46-473D-ABCA-5FF63C6E6FB4}" type="slidenum">
              <a:rPr lang="en-US" smtClean="0"/>
              <a:pPr>
                <a:defRPr/>
              </a:pPr>
              <a:t>‹#›</a:t>
            </a:fld>
            <a:endParaRPr lang="en-US" dirty="0"/>
          </a:p>
        </p:txBody>
      </p:sp>
    </p:spTree>
    <p:extLst>
      <p:ext uri="{BB962C8B-B14F-4D97-AF65-F5344CB8AC3E}">
        <p14:creationId xmlns:p14="http://schemas.microsoft.com/office/powerpoint/2010/main" val="2880087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A Matter Of The Heart</a:t>
            </a:r>
          </a:p>
        </p:txBody>
      </p:sp>
      <p:sp>
        <p:nvSpPr>
          <p:cNvPr id="4" name="Slide Number Placeholder 3"/>
          <p:cNvSpPr>
            <a:spLocks noGrp="1"/>
          </p:cNvSpPr>
          <p:nvPr>
            <p:ph type="sldNum" sz="quarter" idx="12"/>
          </p:nvPr>
        </p:nvSpPr>
        <p:spPr/>
        <p:txBody>
          <a:bodyPr/>
          <a:lstStyle/>
          <a:p>
            <a:pPr>
              <a:defRPr/>
            </a:pPr>
            <a:fld id="{94C90D3B-95B3-4CAC-81D8-800069D7D6BE}" type="slidenum">
              <a:rPr lang="en-US" smtClean="0"/>
              <a:pPr>
                <a:defRPr/>
              </a:pPr>
              <a:t>‹#›</a:t>
            </a:fld>
            <a:endParaRPr lang="en-US" dirty="0"/>
          </a:p>
        </p:txBody>
      </p:sp>
    </p:spTree>
    <p:extLst>
      <p:ext uri="{BB962C8B-B14F-4D97-AF65-F5344CB8AC3E}">
        <p14:creationId xmlns:p14="http://schemas.microsoft.com/office/powerpoint/2010/main" val="2787841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A Matter Of The Heart</a:t>
            </a:r>
          </a:p>
        </p:txBody>
      </p:sp>
      <p:sp>
        <p:nvSpPr>
          <p:cNvPr id="7" name="Slide Number Placeholder 6"/>
          <p:cNvSpPr>
            <a:spLocks noGrp="1"/>
          </p:cNvSpPr>
          <p:nvPr>
            <p:ph type="sldNum" sz="quarter" idx="12"/>
          </p:nvPr>
        </p:nvSpPr>
        <p:spPr/>
        <p:txBody>
          <a:bodyPr/>
          <a:lstStyle/>
          <a:p>
            <a:pPr>
              <a:defRPr/>
            </a:pPr>
            <a:fld id="{F888A0E2-5A4F-4F36-BA79-F3AA56B017BF}" type="slidenum">
              <a:rPr lang="en-US" smtClean="0"/>
              <a:pPr>
                <a:defRPr/>
              </a:pPr>
              <a:t>‹#›</a:t>
            </a:fld>
            <a:endParaRPr lang="en-US" dirty="0"/>
          </a:p>
        </p:txBody>
      </p:sp>
    </p:spTree>
    <p:extLst>
      <p:ext uri="{BB962C8B-B14F-4D97-AF65-F5344CB8AC3E}">
        <p14:creationId xmlns:p14="http://schemas.microsoft.com/office/powerpoint/2010/main" val="360482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6" name="Rectangle 6"/>
          <p:cNvSpPr>
            <a:spLocks noGrp="1" noChangeArrowheads="1"/>
          </p:cNvSpPr>
          <p:nvPr>
            <p:ph type="sldNum" sz="quarter" idx="12"/>
          </p:nvPr>
        </p:nvSpPr>
        <p:spPr>
          <a:ln/>
        </p:spPr>
        <p:txBody>
          <a:bodyPr/>
          <a:lstStyle>
            <a:lvl1pPr>
              <a:defRPr/>
            </a:lvl1pPr>
          </a:lstStyle>
          <a:p>
            <a:pPr>
              <a:defRPr/>
            </a:pPr>
            <a:fld id="{28CBEB07-E1CC-484F-9BBE-EA7D902740F6}" type="slidenum">
              <a:rPr lang="en-US"/>
              <a:pPr>
                <a:defRPr/>
              </a:pPr>
              <a:t>‹#›</a:t>
            </a:fld>
            <a:endParaRPr lang="en-US" dirty="0"/>
          </a:p>
        </p:txBody>
      </p:sp>
    </p:spTree>
    <p:extLst>
      <p:ext uri="{BB962C8B-B14F-4D97-AF65-F5344CB8AC3E}">
        <p14:creationId xmlns:p14="http://schemas.microsoft.com/office/powerpoint/2010/main" val="2865508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A Matter Of The Heart</a:t>
            </a:r>
          </a:p>
        </p:txBody>
      </p:sp>
      <p:sp>
        <p:nvSpPr>
          <p:cNvPr id="7" name="Slide Number Placeholder 6"/>
          <p:cNvSpPr>
            <a:spLocks noGrp="1"/>
          </p:cNvSpPr>
          <p:nvPr>
            <p:ph type="sldNum" sz="quarter" idx="12"/>
          </p:nvPr>
        </p:nvSpPr>
        <p:spPr/>
        <p:txBody>
          <a:bodyPr/>
          <a:lstStyle/>
          <a:p>
            <a:pPr>
              <a:defRPr/>
            </a:pPr>
            <a:fld id="{39C8912B-0483-491E-ABB6-A3E9449F6109}" type="slidenum">
              <a:rPr lang="en-US" smtClean="0"/>
              <a:pPr>
                <a:defRPr/>
              </a:pPr>
              <a:t>‹#›</a:t>
            </a:fld>
            <a:endParaRPr lang="en-US" dirty="0"/>
          </a:p>
        </p:txBody>
      </p:sp>
    </p:spTree>
    <p:extLst>
      <p:ext uri="{BB962C8B-B14F-4D97-AF65-F5344CB8AC3E}">
        <p14:creationId xmlns:p14="http://schemas.microsoft.com/office/powerpoint/2010/main" val="3673047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A419474-60A1-45E7-A891-F9F7ABF5CADC}" type="slidenum">
              <a:rPr lang="en-US" smtClean="0"/>
              <a:pPr>
                <a:defRPr/>
              </a:pPr>
              <a:t>‹#›</a:t>
            </a:fld>
            <a:endParaRPr lang="en-US" dirty="0"/>
          </a:p>
        </p:txBody>
      </p:sp>
    </p:spTree>
    <p:extLst>
      <p:ext uri="{BB962C8B-B14F-4D97-AF65-F5344CB8AC3E}">
        <p14:creationId xmlns:p14="http://schemas.microsoft.com/office/powerpoint/2010/main" val="218771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A419474-60A1-45E7-A891-F9F7ABF5CADC}"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9036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A419474-60A1-45E7-A891-F9F7ABF5CADC}" type="slidenum">
              <a:rPr lang="en-US" smtClean="0"/>
              <a:pPr>
                <a:defRPr/>
              </a:pPr>
              <a:t>‹#›</a:t>
            </a:fld>
            <a:endParaRPr lang="en-US" dirty="0"/>
          </a:p>
        </p:txBody>
      </p:sp>
    </p:spTree>
    <p:extLst>
      <p:ext uri="{BB962C8B-B14F-4D97-AF65-F5344CB8AC3E}">
        <p14:creationId xmlns:p14="http://schemas.microsoft.com/office/powerpoint/2010/main" val="1721070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A419474-60A1-45E7-A891-F9F7ABF5CADC}"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3753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3A419474-60A1-45E7-A891-F9F7ABF5CADC}" type="slidenum">
              <a:rPr lang="en-US" smtClean="0"/>
              <a:pPr>
                <a:defRPr/>
              </a:pPr>
              <a:t>‹#›</a:t>
            </a:fld>
            <a:endParaRPr lang="en-US" dirty="0"/>
          </a:p>
        </p:txBody>
      </p:sp>
    </p:spTree>
    <p:extLst>
      <p:ext uri="{BB962C8B-B14F-4D97-AF65-F5344CB8AC3E}">
        <p14:creationId xmlns:p14="http://schemas.microsoft.com/office/powerpoint/2010/main" val="27095895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421A611F-4085-4BBC-A244-5346EB145DC5}" type="slidenum">
              <a:rPr lang="en-US" smtClean="0"/>
              <a:pPr>
                <a:defRPr/>
              </a:pPr>
              <a:t>‹#›</a:t>
            </a:fld>
            <a:endParaRPr lang="en-US" dirty="0"/>
          </a:p>
        </p:txBody>
      </p:sp>
    </p:spTree>
    <p:extLst>
      <p:ext uri="{BB962C8B-B14F-4D97-AF65-F5344CB8AC3E}">
        <p14:creationId xmlns:p14="http://schemas.microsoft.com/office/powerpoint/2010/main" val="3759773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A Matter Of The Heart</a:t>
            </a:r>
          </a:p>
        </p:txBody>
      </p:sp>
      <p:sp>
        <p:nvSpPr>
          <p:cNvPr id="6" name="Slide Number Placeholder 5"/>
          <p:cNvSpPr>
            <a:spLocks noGrp="1"/>
          </p:cNvSpPr>
          <p:nvPr>
            <p:ph type="sldNum" sz="quarter" idx="12"/>
          </p:nvPr>
        </p:nvSpPr>
        <p:spPr/>
        <p:txBody>
          <a:bodyPr/>
          <a:lstStyle/>
          <a:p>
            <a:pPr>
              <a:defRPr/>
            </a:pPr>
            <a:fld id="{5725183C-689C-4A71-B8A9-6BB94A09FEA6}" type="slidenum">
              <a:rPr lang="en-US" smtClean="0"/>
              <a:pPr>
                <a:defRPr/>
              </a:pPr>
              <a:t>‹#›</a:t>
            </a:fld>
            <a:endParaRPr lang="en-US" dirty="0"/>
          </a:p>
        </p:txBody>
      </p:sp>
    </p:spTree>
    <p:extLst>
      <p:ext uri="{BB962C8B-B14F-4D97-AF65-F5344CB8AC3E}">
        <p14:creationId xmlns:p14="http://schemas.microsoft.com/office/powerpoint/2010/main" val="27034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6" name="Rectangle 6"/>
          <p:cNvSpPr>
            <a:spLocks noGrp="1" noChangeArrowheads="1"/>
          </p:cNvSpPr>
          <p:nvPr>
            <p:ph type="sldNum" sz="quarter" idx="12"/>
          </p:nvPr>
        </p:nvSpPr>
        <p:spPr>
          <a:ln/>
        </p:spPr>
        <p:txBody>
          <a:bodyPr/>
          <a:lstStyle>
            <a:lvl1pPr>
              <a:defRPr/>
            </a:lvl1pPr>
          </a:lstStyle>
          <a:p>
            <a:pPr>
              <a:defRPr/>
            </a:pPr>
            <a:fld id="{3BBA8525-0A72-4C05-B223-7EDA2B48B231}" type="slidenum">
              <a:rPr lang="en-US"/>
              <a:pPr>
                <a:defRPr/>
              </a:pPr>
              <a:t>‹#›</a:t>
            </a:fld>
            <a:endParaRPr lang="en-US" dirty="0"/>
          </a:p>
        </p:txBody>
      </p:sp>
    </p:spTree>
    <p:extLst>
      <p:ext uri="{BB962C8B-B14F-4D97-AF65-F5344CB8AC3E}">
        <p14:creationId xmlns:p14="http://schemas.microsoft.com/office/powerpoint/2010/main" val="282614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7" name="Rectangle 6"/>
          <p:cNvSpPr>
            <a:spLocks noGrp="1" noChangeArrowheads="1"/>
          </p:cNvSpPr>
          <p:nvPr>
            <p:ph type="sldNum" sz="quarter" idx="12"/>
          </p:nvPr>
        </p:nvSpPr>
        <p:spPr>
          <a:ln/>
        </p:spPr>
        <p:txBody>
          <a:bodyPr/>
          <a:lstStyle>
            <a:lvl1pPr>
              <a:defRPr/>
            </a:lvl1pPr>
          </a:lstStyle>
          <a:p>
            <a:pPr>
              <a:defRPr/>
            </a:pPr>
            <a:fld id="{5041AFF3-16D9-4048-963C-74B13CD744BB}" type="slidenum">
              <a:rPr lang="en-US"/>
              <a:pPr>
                <a:defRPr/>
              </a:pPr>
              <a:t>‹#›</a:t>
            </a:fld>
            <a:endParaRPr lang="en-US" dirty="0"/>
          </a:p>
        </p:txBody>
      </p:sp>
    </p:spTree>
    <p:extLst>
      <p:ext uri="{BB962C8B-B14F-4D97-AF65-F5344CB8AC3E}">
        <p14:creationId xmlns:p14="http://schemas.microsoft.com/office/powerpoint/2010/main" val="15786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9" name="Rectangle 6"/>
          <p:cNvSpPr>
            <a:spLocks noGrp="1" noChangeArrowheads="1"/>
          </p:cNvSpPr>
          <p:nvPr>
            <p:ph type="sldNum" sz="quarter" idx="12"/>
          </p:nvPr>
        </p:nvSpPr>
        <p:spPr>
          <a:ln/>
        </p:spPr>
        <p:txBody>
          <a:bodyPr/>
          <a:lstStyle>
            <a:lvl1pPr>
              <a:defRPr/>
            </a:lvl1pPr>
          </a:lstStyle>
          <a:p>
            <a:pPr>
              <a:defRPr/>
            </a:pPr>
            <a:fld id="{B58C8994-46C1-46C4-BBC7-F13DDF24DE2E}" type="slidenum">
              <a:rPr lang="en-US"/>
              <a:pPr>
                <a:defRPr/>
              </a:pPr>
              <a:t>‹#›</a:t>
            </a:fld>
            <a:endParaRPr lang="en-US" dirty="0"/>
          </a:p>
        </p:txBody>
      </p:sp>
    </p:spTree>
    <p:extLst>
      <p:ext uri="{BB962C8B-B14F-4D97-AF65-F5344CB8AC3E}">
        <p14:creationId xmlns:p14="http://schemas.microsoft.com/office/powerpoint/2010/main" val="399738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5" name="Rectangle 6"/>
          <p:cNvSpPr>
            <a:spLocks noGrp="1" noChangeArrowheads="1"/>
          </p:cNvSpPr>
          <p:nvPr>
            <p:ph type="sldNum" sz="quarter" idx="12"/>
          </p:nvPr>
        </p:nvSpPr>
        <p:spPr>
          <a:ln/>
        </p:spPr>
        <p:txBody>
          <a:bodyPr/>
          <a:lstStyle>
            <a:lvl1pPr>
              <a:defRPr/>
            </a:lvl1pPr>
          </a:lstStyle>
          <a:p>
            <a:pPr>
              <a:defRPr/>
            </a:pPr>
            <a:fld id="{3E36B4CC-5D46-473D-ABCA-5FF63C6E6FB4}" type="slidenum">
              <a:rPr lang="en-US"/>
              <a:pPr>
                <a:defRPr/>
              </a:pPr>
              <a:t>‹#›</a:t>
            </a:fld>
            <a:endParaRPr lang="en-US" dirty="0"/>
          </a:p>
        </p:txBody>
      </p:sp>
    </p:spTree>
    <p:extLst>
      <p:ext uri="{BB962C8B-B14F-4D97-AF65-F5344CB8AC3E}">
        <p14:creationId xmlns:p14="http://schemas.microsoft.com/office/powerpoint/2010/main" val="273122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4" name="Rectangle 6"/>
          <p:cNvSpPr>
            <a:spLocks noGrp="1" noChangeArrowheads="1"/>
          </p:cNvSpPr>
          <p:nvPr>
            <p:ph type="sldNum" sz="quarter" idx="12"/>
          </p:nvPr>
        </p:nvSpPr>
        <p:spPr>
          <a:ln/>
        </p:spPr>
        <p:txBody>
          <a:bodyPr/>
          <a:lstStyle>
            <a:lvl1pPr>
              <a:defRPr/>
            </a:lvl1pPr>
          </a:lstStyle>
          <a:p>
            <a:pPr>
              <a:defRPr/>
            </a:pPr>
            <a:fld id="{94C90D3B-95B3-4CAC-81D8-800069D7D6BE}" type="slidenum">
              <a:rPr lang="en-US"/>
              <a:pPr>
                <a:defRPr/>
              </a:pPr>
              <a:t>‹#›</a:t>
            </a:fld>
            <a:endParaRPr lang="en-US" dirty="0"/>
          </a:p>
        </p:txBody>
      </p:sp>
    </p:spTree>
    <p:extLst>
      <p:ext uri="{BB962C8B-B14F-4D97-AF65-F5344CB8AC3E}">
        <p14:creationId xmlns:p14="http://schemas.microsoft.com/office/powerpoint/2010/main" val="346005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7" name="Rectangle 6"/>
          <p:cNvSpPr>
            <a:spLocks noGrp="1" noChangeArrowheads="1"/>
          </p:cNvSpPr>
          <p:nvPr>
            <p:ph type="sldNum" sz="quarter" idx="12"/>
          </p:nvPr>
        </p:nvSpPr>
        <p:spPr>
          <a:ln/>
        </p:spPr>
        <p:txBody>
          <a:bodyPr/>
          <a:lstStyle>
            <a:lvl1pPr>
              <a:defRPr/>
            </a:lvl1pPr>
          </a:lstStyle>
          <a:p>
            <a:pPr>
              <a:defRPr/>
            </a:pPr>
            <a:fld id="{F888A0E2-5A4F-4F36-BA79-F3AA56B017BF}" type="slidenum">
              <a:rPr lang="en-US"/>
              <a:pPr>
                <a:defRPr/>
              </a:pPr>
              <a:t>‹#›</a:t>
            </a:fld>
            <a:endParaRPr lang="en-US" dirty="0"/>
          </a:p>
        </p:txBody>
      </p:sp>
    </p:spTree>
    <p:extLst>
      <p:ext uri="{BB962C8B-B14F-4D97-AF65-F5344CB8AC3E}">
        <p14:creationId xmlns:p14="http://schemas.microsoft.com/office/powerpoint/2010/main" val="104254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 Matter Of The Heart</a:t>
            </a:r>
          </a:p>
        </p:txBody>
      </p:sp>
      <p:sp>
        <p:nvSpPr>
          <p:cNvPr id="7" name="Rectangle 6"/>
          <p:cNvSpPr>
            <a:spLocks noGrp="1" noChangeArrowheads="1"/>
          </p:cNvSpPr>
          <p:nvPr>
            <p:ph type="sldNum" sz="quarter" idx="12"/>
          </p:nvPr>
        </p:nvSpPr>
        <p:spPr>
          <a:ln/>
        </p:spPr>
        <p:txBody>
          <a:bodyPr/>
          <a:lstStyle>
            <a:lvl1pPr>
              <a:defRPr/>
            </a:lvl1pPr>
          </a:lstStyle>
          <a:p>
            <a:pPr>
              <a:defRPr/>
            </a:pPr>
            <a:fld id="{39C8912B-0483-491E-ABB6-A3E9449F6109}" type="slidenum">
              <a:rPr lang="en-US"/>
              <a:pPr>
                <a:defRPr/>
              </a:pPr>
              <a:t>‹#›</a:t>
            </a:fld>
            <a:endParaRPr lang="en-US" dirty="0"/>
          </a:p>
        </p:txBody>
      </p:sp>
    </p:spTree>
    <p:extLst>
      <p:ext uri="{BB962C8B-B14F-4D97-AF65-F5344CB8AC3E}">
        <p14:creationId xmlns:p14="http://schemas.microsoft.com/office/powerpoint/2010/main" val="206205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A Matter Of The Heart</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A419474-60A1-45E7-A891-F9F7ABF5CADC}" type="slidenum">
              <a:rPr lang="en-US"/>
              <a:pPr>
                <a:defRPr/>
              </a:pPr>
              <a:t>‹#›</a:t>
            </a:fld>
            <a:endParaRPr lang="en-US" dirty="0"/>
          </a:p>
        </p:txBody>
      </p:sp>
    </p:spTree>
    <p:extLst>
      <p:ext uri="{BB962C8B-B14F-4D97-AF65-F5344CB8AC3E}">
        <p14:creationId xmlns:p14="http://schemas.microsoft.com/office/powerpoint/2010/main" val="2241453706"/>
      </p:ext>
    </p:extLst>
  </p:cSld>
  <p:clrMap bg1="dk2" tx1="lt1" bg2="dk1"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A Matter Of The Heart</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pPr>
              <a:defRPr/>
            </a:pPr>
            <a:fld id="{3A419474-60A1-45E7-A891-F9F7ABF5CADC}" type="slidenum">
              <a:rPr lang="en-US" smtClean="0"/>
              <a:pPr>
                <a:defRPr/>
              </a:pPr>
              <a:t>‹#›</a:t>
            </a:fld>
            <a:endParaRPr lang="en-US" dirty="0"/>
          </a:p>
        </p:txBody>
      </p:sp>
    </p:spTree>
    <p:extLst>
      <p:ext uri="{BB962C8B-B14F-4D97-AF65-F5344CB8AC3E}">
        <p14:creationId xmlns:p14="http://schemas.microsoft.com/office/powerpoint/2010/main" val="3731651068"/>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hf sldNum="0"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7E02E0-7BB1-4813-BA6A-511CD92637A2}"/>
              </a:ext>
            </a:extLst>
          </p:cNvPr>
          <p:cNvPicPr>
            <a:picLocks noChangeAspect="1"/>
          </p:cNvPicPr>
          <p:nvPr/>
        </p:nvPicPr>
        <p:blipFill rotWithShape="1">
          <a:blip r:embed="rId3">
            <a:extLst>
              <a:ext uri="{28A0092B-C50C-407E-A947-70E740481C1C}">
                <a14:useLocalDpi xmlns:a14="http://schemas.microsoft.com/office/drawing/2010/main" val="0"/>
              </a:ext>
            </a:extLst>
          </a:blip>
          <a:srcRect l="24978" t="839" r="21928" b="-2"/>
          <a:stretch/>
        </p:blipFill>
        <p:spPr>
          <a:xfrm>
            <a:off x="20" y="-1"/>
            <a:ext cx="404620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CDC8B6C0-E4B0-4B79-980A-F20C0F3F9687}"/>
              </a:ext>
            </a:extLst>
          </p:cNvPr>
          <p:cNvSpPr>
            <a:spLocks noGrp="1"/>
          </p:cNvSpPr>
          <p:nvPr>
            <p:ph type="ctrTitle"/>
          </p:nvPr>
        </p:nvSpPr>
        <p:spPr>
          <a:xfrm>
            <a:off x="3700305" y="609600"/>
            <a:ext cx="3810000" cy="3441233"/>
          </a:xfrm>
        </p:spPr>
        <p:txBody>
          <a:bodyPr>
            <a:normAutofit/>
          </a:bodyPr>
          <a:lstStyle/>
          <a:p>
            <a:pPr algn="ctr">
              <a:lnSpc>
                <a:spcPct val="90000"/>
              </a:lnSpc>
            </a:pPr>
            <a:r>
              <a:rPr lang="en-US" sz="6600" b="1" dirty="0">
                <a:latin typeface="Arial" panose="020B0604020202020204" pitchFamily="34" charset="0"/>
                <a:cs typeface="Arial" panose="020B0604020202020204" pitchFamily="34" charset="0"/>
              </a:rPr>
              <a:t>A Matter Of The Heart</a:t>
            </a:r>
          </a:p>
        </p:txBody>
      </p:sp>
      <p:sp>
        <p:nvSpPr>
          <p:cNvPr id="3" name="Subtitle 2">
            <a:extLst>
              <a:ext uri="{FF2B5EF4-FFF2-40B4-BE49-F238E27FC236}">
                <a16:creationId xmlns:a16="http://schemas.microsoft.com/office/drawing/2014/main" id="{882439C7-5AE2-4AB1-82B2-4E92E21305D0}"/>
              </a:ext>
            </a:extLst>
          </p:cNvPr>
          <p:cNvSpPr>
            <a:spLocks noGrp="1"/>
          </p:cNvSpPr>
          <p:nvPr>
            <p:ph type="subTitle" idx="1"/>
          </p:nvPr>
        </p:nvSpPr>
        <p:spPr>
          <a:xfrm>
            <a:off x="3640852" y="4267200"/>
            <a:ext cx="3928905" cy="1511767"/>
          </a:xfrm>
        </p:spPr>
        <p:txBody>
          <a:bodyPr>
            <a:normAutofit fontScale="92500" lnSpcReduction="10000"/>
          </a:bodyPr>
          <a:lstStyle/>
          <a:p>
            <a:pPr algn="ctr"/>
            <a:r>
              <a:rPr lang="en-US" sz="2800" b="1" dirty="0">
                <a:solidFill>
                  <a:schemeClr val="tx1"/>
                </a:solidFill>
                <a:latin typeface="Tahoma" panose="020B0604030504040204" pitchFamily="34" charset="0"/>
                <a:ea typeface="Tahoma" panose="020B0604030504040204" pitchFamily="34" charset="0"/>
                <a:cs typeface="Tahoma" panose="020B0604030504040204" pitchFamily="34" charset="0"/>
              </a:rPr>
              <a:t>Text: </a:t>
            </a:r>
          </a:p>
          <a:p>
            <a:pPr algn="ctr"/>
            <a:r>
              <a:rPr lang="en-US" sz="3500" b="1" dirty="0">
                <a:solidFill>
                  <a:schemeClr val="tx1"/>
                </a:solidFill>
                <a:latin typeface="Tahoma" panose="020B0604030504040204" pitchFamily="34" charset="0"/>
                <a:ea typeface="Tahoma" panose="020B0604030504040204" pitchFamily="34" charset="0"/>
                <a:cs typeface="Tahoma" panose="020B0604030504040204" pitchFamily="34" charset="0"/>
              </a:rPr>
              <a:t>Deuteronomy 6:5; Mark 12:30</a:t>
            </a:r>
          </a:p>
        </p:txBody>
      </p:sp>
    </p:spTree>
    <p:extLst>
      <p:ext uri="{BB962C8B-B14F-4D97-AF65-F5344CB8AC3E}">
        <p14:creationId xmlns:p14="http://schemas.microsoft.com/office/powerpoint/2010/main" val="271912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0" y="816638"/>
            <a:ext cx="9143960" cy="1320800"/>
          </a:xfrm>
        </p:spPr>
        <p:txBody>
          <a:bodyPr vert="horz" lIns="91440" tIns="45720" rIns="91440" bIns="45720" rtlCol="0" anchor="t">
            <a:normAutofit fontScale="90000"/>
          </a:bodyPr>
          <a:lstStyle/>
          <a:p>
            <a:pPr algn="ctr"/>
            <a:r>
              <a:rPr lang="en-US" b="1" dirty="0">
                <a:solidFill>
                  <a:schemeClr val="accent1"/>
                </a:solidFill>
              </a:rPr>
              <a:t>Devotions that belong to God alone: </a:t>
            </a:r>
            <a:br>
              <a:rPr lang="en-US" b="1" dirty="0">
                <a:solidFill>
                  <a:schemeClr val="accent1"/>
                </a:solidFill>
              </a:rPr>
            </a:br>
            <a:r>
              <a:rPr lang="en-US" b="1" dirty="0">
                <a:solidFill>
                  <a:schemeClr val="accent1"/>
                </a:solidFill>
              </a:rPr>
              <a:t>Love, </a:t>
            </a:r>
            <a:r>
              <a:rPr lang="en-US" b="1" dirty="0">
                <a:ln>
                  <a:solidFill>
                    <a:srgbClr val="FF0000"/>
                  </a:solidFill>
                </a:ln>
                <a:solidFill>
                  <a:schemeClr val="accent1"/>
                </a:solidFill>
              </a:rPr>
              <a:t>serve</a:t>
            </a:r>
            <a:r>
              <a:rPr lang="en-US" b="1" dirty="0">
                <a:solidFill>
                  <a:schemeClr val="accent1"/>
                </a:solidFill>
              </a:rPr>
              <a:t>, walk after, seek, and worship </a:t>
            </a:r>
            <a:endParaRPr lang="en-US" b="1" i="1" dirty="0">
              <a:solidFill>
                <a:schemeClr val="accent1"/>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76200" y="2358747"/>
            <a:ext cx="4481484"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Matthew 4:10</a:t>
            </a:r>
          </a:p>
          <a:p>
            <a:pPr marL="573088" lvl="0" indent="-573088" defTabSz="457200" fontAlgn="auto">
              <a:spcBef>
                <a:spcPts val="1000"/>
              </a:spcBef>
              <a:spcAft>
                <a:spcPts val="0"/>
              </a:spcAft>
              <a:buClr>
                <a:srgbClr val="F496CB">
                  <a:lumMod val="75000"/>
                </a:srgbClr>
              </a:buClr>
              <a:buSzPct val="80000"/>
              <a:buNone/>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10</a:t>
            </a:r>
            <a:r>
              <a:rPr lang="en-US" b="0" dirty="0">
                <a:solidFill>
                  <a:srgbClr val="FFFFFF"/>
                </a:solidFill>
              </a:rPr>
              <a:t>. Then Jesus said to him, "Go, Satan! For it is written, 'YOU SHALL WORSHIP THE LORD YOUR GOD, AND </a:t>
            </a:r>
            <a:r>
              <a:rPr lang="en-US" dirty="0">
                <a:ln>
                  <a:solidFill>
                    <a:srgbClr val="FF0000"/>
                  </a:solidFill>
                </a:ln>
                <a:solidFill>
                  <a:schemeClr val="accent1">
                    <a:lumMod val="60000"/>
                    <a:lumOff val="40000"/>
                  </a:schemeClr>
                </a:solidFill>
              </a:rPr>
              <a:t>SERVE</a:t>
            </a:r>
            <a:r>
              <a:rPr lang="en-US" b="0" dirty="0">
                <a:solidFill>
                  <a:srgbClr val="FFFFFF"/>
                </a:solidFill>
              </a:rPr>
              <a:t> HIM ONLY.' </a:t>
            </a:r>
            <a:endParaRPr kumimoji="0" lang="en-US" sz="2400" b="0" i="0" u="none" strike="noStrike" kern="1200" cap="none" spc="0" normalizeH="0" baseline="0" noProof="0" dirty="0">
              <a:ln>
                <a:noFill/>
              </a:ln>
              <a:solidFill>
                <a:srgbClr val="FFFFFF"/>
              </a:solidFill>
              <a:effectLst/>
              <a:uLnTx/>
              <a:uFillTx/>
              <a:latin typeface="Tahoma"/>
              <a:ea typeface="+mn-ea"/>
              <a:cs typeface="+mn-cs"/>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0" y="6481780"/>
            <a:ext cx="4723209" cy="365125"/>
          </a:xfrm>
        </p:spPr>
        <p:txBody>
          <a:bodyPr vert="horz" lIns="91440" tIns="45720" rIns="91440" bIns="45720" rtlCol="0" anchor="ctr">
            <a:normAutofit/>
          </a:bodyPr>
          <a:lstStyle/>
          <a:p>
            <a:pPr marL="0" marR="0" lvl="0" indent="0" algn="l"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a:ea typeface="+mn-ea"/>
                <a:cs typeface="Times New Roman" pitchFamily="18" charset="0"/>
              </a:rPr>
              <a:t>A Matter Of The Heart</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75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a:ln>
                <a:noFill/>
              </a:ln>
              <a:solidFill>
                <a:srgbClr val="F496CB">
                  <a:lumMod val="75000"/>
                </a:srgbClr>
              </a:solidFill>
              <a:effectLst/>
              <a:uLnTx/>
              <a:uFillTx/>
              <a:latin typeface="Arial"/>
              <a:ea typeface="+mn-ea"/>
              <a:cs typeface="Times New Roman" pitchFamily="18" charset="0"/>
            </a:endParaRPr>
          </a:p>
        </p:txBody>
      </p:sp>
      <p:sp>
        <p:nvSpPr>
          <p:cNvPr id="8" name="Content Placeholder 9">
            <a:extLst>
              <a:ext uri="{FF2B5EF4-FFF2-40B4-BE49-F238E27FC236}">
                <a16:creationId xmlns:a16="http://schemas.microsoft.com/office/drawing/2014/main" id="{123F07C3-2BF9-4569-962E-AA3F0E84BEB5}"/>
              </a:ext>
            </a:extLst>
          </p:cNvPr>
          <p:cNvSpPr txBox="1">
            <a:spLocks/>
          </p:cNvSpPr>
          <p:nvPr/>
        </p:nvSpPr>
        <p:spPr>
          <a:xfrm>
            <a:off x="4571980" y="2359789"/>
            <a:ext cx="4495820"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fontScale="92500" lnSpcReduction="2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3000" b="1" i="0" u="none" strike="noStrike" kern="1200" cap="none" spc="0" normalizeH="0" baseline="0" noProof="0" dirty="0">
                <a:ln>
                  <a:noFill/>
                </a:ln>
                <a:solidFill>
                  <a:srgbClr val="FFFFFF"/>
                </a:solidFill>
                <a:effectLst/>
                <a:uLnTx/>
                <a:uFillTx/>
                <a:latin typeface="Tahoma"/>
                <a:ea typeface="+mn-ea"/>
                <a:cs typeface="+mn-cs"/>
              </a:rPr>
              <a:t>Deuteronomy 10:12-13</a:t>
            </a:r>
          </a:p>
          <a:p>
            <a:pPr marL="461963" lvl="0" indent="-461963" defTabSz="457200" fontAlgn="auto">
              <a:spcBef>
                <a:spcPts val="1000"/>
              </a:spcBef>
              <a:spcAft>
                <a:spcPts val="0"/>
              </a:spcAft>
              <a:buClr>
                <a:srgbClr val="F496CB">
                  <a:lumMod val="75000"/>
                </a:srgbClr>
              </a:buClr>
              <a:buSzPct val="80000"/>
              <a:buNone/>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12</a:t>
            </a:r>
            <a:r>
              <a:rPr lang="en-US" b="0" dirty="0">
                <a:solidFill>
                  <a:srgbClr val="FFFFFF"/>
                </a:solidFill>
              </a:rPr>
              <a:t>. "Now, Israel, what does the LORD your God require from you, but to fear the LORD your God, to walk in all His ways and love Him, and to </a:t>
            </a:r>
            <a:r>
              <a:rPr lang="en-US" dirty="0">
                <a:ln>
                  <a:solidFill>
                    <a:srgbClr val="FF0000"/>
                  </a:solidFill>
                </a:ln>
                <a:solidFill>
                  <a:schemeClr val="accent1">
                    <a:lumMod val="60000"/>
                    <a:lumOff val="40000"/>
                  </a:schemeClr>
                </a:solidFill>
              </a:rPr>
              <a:t>serve</a:t>
            </a:r>
            <a:r>
              <a:rPr lang="en-US" b="0" dirty="0">
                <a:solidFill>
                  <a:srgbClr val="FFFFFF"/>
                </a:solidFill>
              </a:rPr>
              <a:t> the LORD your God with all your heart and with all your soul, </a:t>
            </a:r>
          </a:p>
          <a:p>
            <a:pPr marL="461963" lvl="0" indent="-461963" defTabSz="457200" fontAlgn="auto">
              <a:spcBef>
                <a:spcPts val="1000"/>
              </a:spcBef>
              <a:spcAft>
                <a:spcPts val="0"/>
              </a:spcAft>
              <a:buClr>
                <a:srgbClr val="F496CB">
                  <a:lumMod val="75000"/>
                </a:srgbClr>
              </a:buClr>
              <a:buSzPct val="80000"/>
              <a:buNone/>
              <a:defRPr/>
            </a:pPr>
            <a:r>
              <a:rPr lang="en-US" b="0" dirty="0">
                <a:solidFill>
                  <a:srgbClr val="FFFFFF"/>
                </a:solidFill>
              </a:rPr>
              <a:t>13.  and to keep the LORD'S commandments and His statutes which I am commanding you today for your good? </a:t>
            </a:r>
            <a:endParaRPr kumimoji="0" lang="en-US" sz="2400" b="0" i="1"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836712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0" y="816638"/>
            <a:ext cx="9143960" cy="1320800"/>
          </a:xfrm>
        </p:spPr>
        <p:txBody>
          <a:bodyPr vert="horz" lIns="91440" tIns="45720" rIns="91440" bIns="45720" rtlCol="0" anchor="t">
            <a:normAutofit fontScale="90000"/>
          </a:bodyPr>
          <a:lstStyle/>
          <a:p>
            <a:pPr algn="ctr"/>
            <a:r>
              <a:rPr lang="en-US" b="1" dirty="0">
                <a:solidFill>
                  <a:schemeClr val="accent1"/>
                </a:solidFill>
              </a:rPr>
              <a:t>Devotions that belong to God alone: </a:t>
            </a:r>
            <a:br>
              <a:rPr lang="en-US" b="1" dirty="0">
                <a:solidFill>
                  <a:schemeClr val="accent1"/>
                </a:solidFill>
              </a:rPr>
            </a:br>
            <a:r>
              <a:rPr lang="en-US" b="1" dirty="0">
                <a:solidFill>
                  <a:schemeClr val="accent1"/>
                </a:solidFill>
              </a:rPr>
              <a:t>Love, serve, </a:t>
            </a:r>
            <a:r>
              <a:rPr lang="en-US" b="1" dirty="0">
                <a:ln>
                  <a:solidFill>
                    <a:srgbClr val="FF0000"/>
                  </a:solidFill>
                </a:ln>
                <a:solidFill>
                  <a:schemeClr val="accent1"/>
                </a:solidFill>
              </a:rPr>
              <a:t>walk after</a:t>
            </a:r>
            <a:r>
              <a:rPr lang="en-US" b="1" dirty="0">
                <a:solidFill>
                  <a:schemeClr val="accent1"/>
                </a:solidFill>
              </a:rPr>
              <a:t>, seek, and worship </a:t>
            </a:r>
            <a:endParaRPr lang="en-US" b="1" i="1" dirty="0">
              <a:solidFill>
                <a:schemeClr val="accent1"/>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76200" y="2349473"/>
            <a:ext cx="4481484" cy="389004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fontScale="92500" lnSpcReduction="2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3000" b="1" i="0" u="none" strike="noStrike" kern="1200" cap="none" spc="0" normalizeH="0" baseline="0" noProof="0" dirty="0">
                <a:ln>
                  <a:noFill/>
                </a:ln>
                <a:solidFill>
                  <a:srgbClr val="FFFFFF"/>
                </a:solidFill>
                <a:effectLst/>
                <a:uLnTx/>
                <a:uFillTx/>
                <a:latin typeface="Tahoma"/>
                <a:ea typeface="+mn-ea"/>
                <a:cs typeface="+mn-cs"/>
              </a:rPr>
              <a:t>Colossians 1:9-10</a:t>
            </a:r>
          </a:p>
          <a:p>
            <a:pPr marL="341313" lvl="0" indent="-341313" defTabSz="457200" fontAlgn="auto">
              <a:spcBef>
                <a:spcPts val="1000"/>
              </a:spcBef>
              <a:spcAft>
                <a:spcPts val="0"/>
              </a:spcAft>
              <a:buClr>
                <a:srgbClr val="F496CB">
                  <a:lumMod val="75000"/>
                </a:srgbClr>
              </a:buClr>
              <a:buSzPct val="80000"/>
              <a:buNone/>
              <a:defRPr/>
            </a:pPr>
            <a:r>
              <a:rPr lang="en-US" sz="2600" b="0" dirty="0">
                <a:solidFill>
                  <a:srgbClr val="FFFFFF"/>
                </a:solidFill>
              </a:rPr>
              <a:t>9.  For this reason also, since the day we heard of it, we have not ceased to pray for you and to ask that you may be filled with the knowledge of His will in all spiritual wisdom and understanding, </a:t>
            </a:r>
          </a:p>
          <a:p>
            <a:pPr marL="341313" lvl="0" indent="-341313" defTabSz="457200" fontAlgn="auto">
              <a:spcBef>
                <a:spcPts val="1000"/>
              </a:spcBef>
              <a:spcAft>
                <a:spcPts val="0"/>
              </a:spcAft>
              <a:buClr>
                <a:srgbClr val="F496CB">
                  <a:lumMod val="75000"/>
                </a:srgbClr>
              </a:buClr>
              <a:buSzPct val="80000"/>
              <a:buNone/>
              <a:defRPr/>
            </a:pPr>
            <a:r>
              <a:rPr lang="en-US" sz="2600" b="0" dirty="0">
                <a:solidFill>
                  <a:srgbClr val="FFFFFF"/>
                </a:solidFill>
              </a:rPr>
              <a:t>10.  so that you will </a:t>
            </a:r>
            <a:r>
              <a:rPr lang="en-US" sz="2600" dirty="0">
                <a:ln>
                  <a:solidFill>
                    <a:srgbClr val="FF0000"/>
                  </a:solidFill>
                </a:ln>
                <a:solidFill>
                  <a:schemeClr val="accent1">
                    <a:lumMod val="60000"/>
                    <a:lumOff val="40000"/>
                  </a:schemeClr>
                </a:solidFill>
              </a:rPr>
              <a:t>walk in a manner</a:t>
            </a:r>
            <a:r>
              <a:rPr lang="en-US" sz="2600" b="0" dirty="0">
                <a:solidFill>
                  <a:srgbClr val="FFFFFF"/>
                </a:solidFill>
              </a:rPr>
              <a:t> worthy of the Lord, to please Him in all respects, bearing fruit in every good work and increasing in the knowledge of God; </a:t>
            </a: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0" y="6481780"/>
            <a:ext cx="4723209" cy="365125"/>
          </a:xfrm>
        </p:spPr>
        <p:txBody>
          <a:bodyPr vert="horz" lIns="91440" tIns="45720" rIns="91440" bIns="45720" rtlCol="0" anchor="ctr">
            <a:normAutofit/>
          </a:bodyPr>
          <a:lstStyle/>
          <a:p>
            <a:pPr marL="0" marR="0" lvl="0" indent="0" algn="l"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a:ea typeface="+mn-ea"/>
                <a:cs typeface="Times New Roman" pitchFamily="18" charset="0"/>
              </a:rPr>
              <a:t>A Matter Of The Heart</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75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a:ln>
                <a:noFill/>
              </a:ln>
              <a:solidFill>
                <a:srgbClr val="F496CB">
                  <a:lumMod val="75000"/>
                </a:srgbClr>
              </a:solidFill>
              <a:effectLst/>
              <a:uLnTx/>
              <a:uFillTx/>
              <a:latin typeface="Arial"/>
              <a:ea typeface="+mn-ea"/>
              <a:cs typeface="Times New Roman" pitchFamily="18" charset="0"/>
            </a:endParaRPr>
          </a:p>
        </p:txBody>
      </p:sp>
      <p:sp>
        <p:nvSpPr>
          <p:cNvPr id="8" name="Content Placeholder 9">
            <a:extLst>
              <a:ext uri="{FF2B5EF4-FFF2-40B4-BE49-F238E27FC236}">
                <a16:creationId xmlns:a16="http://schemas.microsoft.com/office/drawing/2014/main" id="{123F07C3-2BF9-4569-962E-AA3F0E84BEB5}"/>
              </a:ext>
            </a:extLst>
          </p:cNvPr>
          <p:cNvSpPr txBox="1">
            <a:spLocks/>
          </p:cNvSpPr>
          <p:nvPr/>
        </p:nvSpPr>
        <p:spPr>
          <a:xfrm>
            <a:off x="4571980" y="2359789"/>
            <a:ext cx="4495820"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Deuteronomy 5:33</a:t>
            </a:r>
          </a:p>
          <a:p>
            <a:pPr marL="512763" lvl="0" indent="-512763" defTabSz="457200" fontAlgn="auto">
              <a:spcBef>
                <a:spcPts val="1000"/>
              </a:spcBef>
              <a:spcAft>
                <a:spcPts val="0"/>
              </a:spcAft>
              <a:buClr>
                <a:srgbClr val="F496CB">
                  <a:lumMod val="75000"/>
                </a:srgbClr>
              </a:buClr>
              <a:buSzPct val="80000"/>
              <a:buNone/>
              <a:defRPr/>
            </a:pPr>
            <a:r>
              <a:rPr lang="en-US" b="0" dirty="0">
                <a:solidFill>
                  <a:srgbClr val="FFFFFF"/>
                </a:solidFill>
              </a:rPr>
              <a:t>33. "You shall </a:t>
            </a:r>
            <a:r>
              <a:rPr lang="en-US" dirty="0">
                <a:ln>
                  <a:solidFill>
                    <a:srgbClr val="FF0000"/>
                  </a:solidFill>
                </a:ln>
                <a:solidFill>
                  <a:schemeClr val="accent1">
                    <a:lumMod val="60000"/>
                    <a:lumOff val="40000"/>
                  </a:schemeClr>
                </a:solidFill>
              </a:rPr>
              <a:t>walk in all the way</a:t>
            </a:r>
            <a:r>
              <a:rPr lang="en-US" b="0" dirty="0">
                <a:solidFill>
                  <a:srgbClr val="FFFFFF"/>
                </a:solidFill>
              </a:rPr>
              <a:t> which the LORD your God has commanded you, that you may live and that it may be well with you, and that you may prolong your days in the land which you will possess. </a:t>
            </a:r>
            <a:endParaRPr kumimoji="0" lang="en-US" b="0" i="1" u="none" strike="noStrike" kern="1200" cap="none" spc="0" normalizeH="0" baseline="0" noProof="0" dirty="0">
              <a:ln>
                <a:noFill/>
              </a:ln>
              <a:solidFill>
                <a:srgbClr val="FFFFFF"/>
              </a:solidFill>
              <a:effectLst/>
              <a:uLnTx/>
              <a:uFillTx/>
              <a:latin typeface="Tahoma"/>
            </a:endParaRPr>
          </a:p>
        </p:txBody>
      </p:sp>
    </p:spTree>
    <p:extLst>
      <p:ext uri="{BB962C8B-B14F-4D97-AF65-F5344CB8AC3E}">
        <p14:creationId xmlns:p14="http://schemas.microsoft.com/office/powerpoint/2010/main" val="5578462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0" y="816638"/>
            <a:ext cx="9143960" cy="1320800"/>
          </a:xfrm>
        </p:spPr>
        <p:txBody>
          <a:bodyPr vert="horz" lIns="91440" tIns="45720" rIns="91440" bIns="45720" rtlCol="0" anchor="t">
            <a:normAutofit fontScale="90000"/>
          </a:bodyPr>
          <a:lstStyle/>
          <a:p>
            <a:pPr algn="ctr"/>
            <a:r>
              <a:rPr lang="en-US" b="1" dirty="0">
                <a:solidFill>
                  <a:schemeClr val="accent1"/>
                </a:solidFill>
              </a:rPr>
              <a:t>Devotions that belong to God alone: </a:t>
            </a:r>
            <a:br>
              <a:rPr lang="en-US" b="1" dirty="0">
                <a:solidFill>
                  <a:schemeClr val="accent1"/>
                </a:solidFill>
              </a:rPr>
            </a:br>
            <a:r>
              <a:rPr lang="en-US" b="1" dirty="0">
                <a:solidFill>
                  <a:schemeClr val="accent1"/>
                </a:solidFill>
              </a:rPr>
              <a:t>Love, serve, walk after, </a:t>
            </a:r>
            <a:r>
              <a:rPr lang="en-US" b="1" dirty="0">
                <a:ln>
                  <a:solidFill>
                    <a:srgbClr val="FF0000"/>
                  </a:solidFill>
                </a:ln>
                <a:solidFill>
                  <a:schemeClr val="accent1">
                    <a:lumMod val="60000"/>
                    <a:lumOff val="40000"/>
                  </a:schemeClr>
                </a:solidFill>
              </a:rPr>
              <a:t>seek</a:t>
            </a:r>
            <a:r>
              <a:rPr lang="en-US" b="1" dirty="0">
                <a:solidFill>
                  <a:schemeClr val="accent1"/>
                </a:solidFill>
              </a:rPr>
              <a:t>, and worship </a:t>
            </a:r>
            <a:endParaRPr lang="en-US" b="1" i="1" dirty="0">
              <a:solidFill>
                <a:schemeClr val="accent1"/>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76200" y="2349473"/>
            <a:ext cx="4481484" cy="389004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3000" b="1" i="0" u="none" strike="noStrike" kern="1200" cap="none" spc="0" normalizeH="0" baseline="0" noProof="0" dirty="0">
                <a:ln>
                  <a:noFill/>
                </a:ln>
                <a:solidFill>
                  <a:srgbClr val="FFFFFF"/>
                </a:solidFill>
                <a:effectLst/>
                <a:uLnTx/>
                <a:uFillTx/>
                <a:latin typeface="Tahoma"/>
                <a:ea typeface="+mn-ea"/>
                <a:cs typeface="+mn-cs"/>
              </a:rPr>
              <a:t>Matthew 6:33</a:t>
            </a:r>
          </a:p>
          <a:p>
            <a:pPr marL="573088" lvl="0" indent="-573088" defTabSz="457200" fontAlgn="auto">
              <a:spcBef>
                <a:spcPts val="1000"/>
              </a:spcBef>
              <a:spcAft>
                <a:spcPts val="0"/>
              </a:spcAft>
              <a:buClr>
                <a:srgbClr val="F496CB">
                  <a:lumMod val="75000"/>
                </a:srgbClr>
              </a:buClr>
              <a:buSzPct val="80000"/>
              <a:buNone/>
              <a:defRPr/>
            </a:pPr>
            <a:r>
              <a:rPr kumimoji="0" lang="en-US" sz="2600" b="0" i="0" u="none" strike="noStrike" kern="1200" cap="none" spc="0" normalizeH="0" baseline="0" noProof="0" dirty="0">
                <a:ln>
                  <a:noFill/>
                </a:ln>
                <a:solidFill>
                  <a:srgbClr val="FFFFFF"/>
                </a:solidFill>
                <a:effectLst/>
                <a:uLnTx/>
                <a:uFillTx/>
                <a:latin typeface="Tahoma"/>
                <a:ea typeface="+mn-ea"/>
                <a:cs typeface="+mn-cs"/>
              </a:rPr>
              <a:t>33</a:t>
            </a:r>
            <a:r>
              <a:rPr lang="en-US" sz="2600" b="0" dirty="0">
                <a:solidFill>
                  <a:srgbClr val="FFFFFF"/>
                </a:solidFill>
              </a:rPr>
              <a:t>. "But </a:t>
            </a:r>
            <a:r>
              <a:rPr lang="en-US" sz="2600" dirty="0">
                <a:ln>
                  <a:solidFill>
                    <a:srgbClr val="FF0000"/>
                  </a:solidFill>
                </a:ln>
                <a:solidFill>
                  <a:schemeClr val="accent1">
                    <a:lumMod val="60000"/>
                    <a:lumOff val="40000"/>
                  </a:schemeClr>
                </a:solidFill>
              </a:rPr>
              <a:t>seek</a:t>
            </a:r>
            <a:r>
              <a:rPr lang="en-US" sz="2600" b="0" dirty="0">
                <a:solidFill>
                  <a:srgbClr val="FFFFFF"/>
                </a:solidFill>
              </a:rPr>
              <a:t> first His kingdom and His righteousness, and all these things will be added to you. </a:t>
            </a:r>
            <a:endParaRPr kumimoji="0" lang="en-US" sz="2600" b="0" i="0" u="none" strike="noStrike" kern="1200" cap="none" spc="0" normalizeH="0" baseline="0" noProof="0" dirty="0">
              <a:ln>
                <a:noFill/>
              </a:ln>
              <a:solidFill>
                <a:srgbClr val="FFFFFF"/>
              </a:solidFill>
              <a:effectLst/>
              <a:uLnTx/>
              <a:uFillTx/>
              <a:latin typeface="Tahoma"/>
              <a:ea typeface="+mn-ea"/>
              <a:cs typeface="+mn-cs"/>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0" y="6481780"/>
            <a:ext cx="4723209" cy="365125"/>
          </a:xfrm>
        </p:spPr>
        <p:txBody>
          <a:bodyPr vert="horz" lIns="91440" tIns="45720" rIns="91440" bIns="45720" rtlCol="0" anchor="ctr">
            <a:normAutofit/>
          </a:bodyPr>
          <a:lstStyle/>
          <a:p>
            <a:pPr marL="0" marR="0" lvl="0" indent="0" algn="l"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a:ea typeface="+mn-ea"/>
                <a:cs typeface="Times New Roman" pitchFamily="18" charset="0"/>
              </a:rPr>
              <a:t>A Matter Of The Heart</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75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a:ln>
                <a:noFill/>
              </a:ln>
              <a:solidFill>
                <a:srgbClr val="F496CB">
                  <a:lumMod val="75000"/>
                </a:srgbClr>
              </a:solidFill>
              <a:effectLst/>
              <a:uLnTx/>
              <a:uFillTx/>
              <a:latin typeface="Arial"/>
              <a:ea typeface="+mn-ea"/>
              <a:cs typeface="Times New Roman" pitchFamily="18" charset="0"/>
            </a:endParaRPr>
          </a:p>
        </p:txBody>
      </p:sp>
      <p:sp>
        <p:nvSpPr>
          <p:cNvPr id="8" name="Content Placeholder 9">
            <a:extLst>
              <a:ext uri="{FF2B5EF4-FFF2-40B4-BE49-F238E27FC236}">
                <a16:creationId xmlns:a16="http://schemas.microsoft.com/office/drawing/2014/main" id="{123F07C3-2BF9-4569-962E-AA3F0E84BEB5}"/>
              </a:ext>
            </a:extLst>
          </p:cNvPr>
          <p:cNvSpPr txBox="1">
            <a:spLocks/>
          </p:cNvSpPr>
          <p:nvPr/>
        </p:nvSpPr>
        <p:spPr>
          <a:xfrm>
            <a:off x="4571980" y="2359789"/>
            <a:ext cx="4495820"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Deuteronomy 4:29</a:t>
            </a:r>
          </a:p>
          <a:p>
            <a:pPr marL="512763" lvl="0" indent="-512763" defTabSz="457200" fontAlgn="auto">
              <a:spcBef>
                <a:spcPts val="1000"/>
              </a:spcBef>
              <a:spcAft>
                <a:spcPts val="0"/>
              </a:spcAft>
              <a:buClr>
                <a:srgbClr val="F496CB">
                  <a:lumMod val="75000"/>
                </a:srgbClr>
              </a:buClr>
              <a:buSzPct val="80000"/>
              <a:buNone/>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29</a:t>
            </a:r>
            <a:r>
              <a:rPr lang="en-US" b="0" dirty="0">
                <a:solidFill>
                  <a:srgbClr val="FFFFFF"/>
                </a:solidFill>
              </a:rPr>
              <a:t>. "But from there you will </a:t>
            </a:r>
            <a:r>
              <a:rPr lang="en-US" dirty="0">
                <a:ln>
                  <a:solidFill>
                    <a:srgbClr val="FF0000"/>
                  </a:solidFill>
                </a:ln>
                <a:solidFill>
                  <a:schemeClr val="accent1">
                    <a:lumMod val="60000"/>
                    <a:lumOff val="40000"/>
                  </a:schemeClr>
                </a:solidFill>
              </a:rPr>
              <a:t>seek</a:t>
            </a:r>
            <a:r>
              <a:rPr lang="en-US" b="0" dirty="0">
                <a:solidFill>
                  <a:srgbClr val="FFFFFF"/>
                </a:solidFill>
              </a:rPr>
              <a:t> the LORD your God, and you will find Him if you search for Him with all your heart and all your soul.  </a:t>
            </a:r>
            <a:endParaRPr kumimoji="0" lang="en-US" sz="2400" b="0" i="1"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0824732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0" y="816638"/>
            <a:ext cx="9143960" cy="1320800"/>
          </a:xfrm>
        </p:spPr>
        <p:txBody>
          <a:bodyPr vert="horz" lIns="91440" tIns="45720" rIns="91440" bIns="45720" rtlCol="0" anchor="t">
            <a:normAutofit fontScale="90000"/>
          </a:bodyPr>
          <a:lstStyle/>
          <a:p>
            <a:pPr algn="ctr"/>
            <a:r>
              <a:rPr lang="en-US" b="1" dirty="0">
                <a:solidFill>
                  <a:schemeClr val="accent1"/>
                </a:solidFill>
              </a:rPr>
              <a:t>Devotions that belong to God alone: </a:t>
            </a:r>
            <a:br>
              <a:rPr lang="en-US" b="1" dirty="0">
                <a:solidFill>
                  <a:schemeClr val="accent1"/>
                </a:solidFill>
              </a:rPr>
            </a:br>
            <a:r>
              <a:rPr lang="en-US" b="1" dirty="0">
                <a:solidFill>
                  <a:schemeClr val="accent1"/>
                </a:solidFill>
              </a:rPr>
              <a:t>Love, serve, walk after, </a:t>
            </a:r>
            <a:r>
              <a:rPr lang="en-US" b="1" dirty="0">
                <a:solidFill>
                  <a:schemeClr val="accent1">
                    <a:lumMod val="60000"/>
                    <a:lumOff val="40000"/>
                  </a:schemeClr>
                </a:solidFill>
              </a:rPr>
              <a:t>seek</a:t>
            </a:r>
            <a:r>
              <a:rPr lang="en-US" b="1" dirty="0">
                <a:solidFill>
                  <a:schemeClr val="accent1"/>
                </a:solidFill>
              </a:rPr>
              <a:t>, and </a:t>
            </a:r>
            <a:r>
              <a:rPr lang="en-US" b="1" dirty="0">
                <a:ln>
                  <a:solidFill>
                    <a:srgbClr val="FF0000"/>
                  </a:solidFill>
                </a:ln>
                <a:solidFill>
                  <a:schemeClr val="accent1"/>
                </a:solidFill>
              </a:rPr>
              <a:t>worship</a:t>
            </a:r>
            <a:r>
              <a:rPr lang="en-US" b="1" dirty="0">
                <a:solidFill>
                  <a:schemeClr val="accent1"/>
                </a:solidFill>
              </a:rPr>
              <a:t> </a:t>
            </a:r>
            <a:endParaRPr lang="en-US" b="1" i="1" dirty="0">
              <a:solidFill>
                <a:schemeClr val="accent1"/>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76200" y="2349473"/>
            <a:ext cx="4481484" cy="389004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fontScale="92500" lnSpcReduction="1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3000" b="1" i="0" u="none" strike="noStrike" kern="1200" cap="none" spc="0" normalizeH="0" baseline="0" noProof="0" dirty="0">
                <a:ln>
                  <a:noFill/>
                </a:ln>
                <a:solidFill>
                  <a:srgbClr val="FFFFFF"/>
                </a:solidFill>
                <a:effectLst/>
                <a:uLnTx/>
                <a:uFillTx/>
                <a:latin typeface="Tahoma"/>
                <a:ea typeface="+mn-ea"/>
                <a:cs typeface="+mn-cs"/>
              </a:rPr>
              <a:t>John 4:23-24</a:t>
            </a:r>
          </a:p>
          <a:p>
            <a:pPr marL="573088" lvl="0" indent="-573088" defTabSz="457200" fontAlgn="auto">
              <a:spcBef>
                <a:spcPts val="1000"/>
              </a:spcBef>
              <a:spcAft>
                <a:spcPts val="0"/>
              </a:spcAft>
              <a:buClr>
                <a:srgbClr val="F496CB">
                  <a:lumMod val="75000"/>
                </a:srgbClr>
              </a:buClr>
              <a:buSzPct val="80000"/>
              <a:buNone/>
              <a:defRPr/>
            </a:pPr>
            <a:r>
              <a:rPr kumimoji="0" lang="en-US" sz="2600" b="0" i="0" u="none" strike="noStrike" kern="1200" cap="none" spc="0" normalizeH="0" baseline="0" noProof="0" dirty="0">
                <a:ln>
                  <a:noFill/>
                </a:ln>
                <a:solidFill>
                  <a:srgbClr val="FFFFFF"/>
                </a:solidFill>
                <a:effectLst/>
                <a:uLnTx/>
                <a:uFillTx/>
                <a:latin typeface="Tahoma"/>
                <a:ea typeface="+mn-ea"/>
                <a:cs typeface="+mn-cs"/>
              </a:rPr>
              <a:t>23. </a:t>
            </a:r>
            <a:r>
              <a:rPr lang="en-US" sz="2600" b="0" dirty="0">
                <a:solidFill>
                  <a:srgbClr val="FFFFFF"/>
                </a:solidFill>
              </a:rPr>
              <a:t>"But an hour is coming, and now is, when the true worshipers will </a:t>
            </a:r>
            <a:r>
              <a:rPr lang="en-US" sz="2600" dirty="0">
                <a:ln>
                  <a:solidFill>
                    <a:srgbClr val="FF0000"/>
                  </a:solidFill>
                </a:ln>
                <a:solidFill>
                  <a:schemeClr val="accent1">
                    <a:lumMod val="60000"/>
                    <a:lumOff val="40000"/>
                  </a:schemeClr>
                </a:solidFill>
              </a:rPr>
              <a:t>worship</a:t>
            </a:r>
            <a:r>
              <a:rPr lang="en-US" sz="2600" b="0" dirty="0">
                <a:solidFill>
                  <a:srgbClr val="FFFFFF"/>
                </a:solidFill>
              </a:rPr>
              <a:t> the Father in spirit and truth; for such people the Father seeks to be His worshipers. </a:t>
            </a:r>
          </a:p>
          <a:p>
            <a:pPr marL="573088" lvl="0" indent="-573088" defTabSz="457200" fontAlgn="auto">
              <a:spcBef>
                <a:spcPts val="1000"/>
              </a:spcBef>
              <a:spcAft>
                <a:spcPts val="0"/>
              </a:spcAft>
              <a:buClr>
                <a:srgbClr val="F496CB">
                  <a:lumMod val="75000"/>
                </a:srgbClr>
              </a:buClr>
              <a:buSzPct val="80000"/>
              <a:buNone/>
              <a:defRPr/>
            </a:pPr>
            <a:r>
              <a:rPr lang="en-US" sz="2600" b="0" dirty="0">
                <a:solidFill>
                  <a:srgbClr val="FFFFFF"/>
                </a:solidFill>
              </a:rPr>
              <a:t>24.  "God is spirit, and those who </a:t>
            </a:r>
            <a:r>
              <a:rPr lang="en-US" sz="2600" dirty="0">
                <a:ln>
                  <a:solidFill>
                    <a:srgbClr val="FF0000"/>
                  </a:solidFill>
                </a:ln>
                <a:solidFill>
                  <a:schemeClr val="accent1">
                    <a:lumMod val="60000"/>
                    <a:lumOff val="40000"/>
                  </a:schemeClr>
                </a:solidFill>
              </a:rPr>
              <a:t>worship</a:t>
            </a:r>
            <a:r>
              <a:rPr lang="en-US" sz="2600" b="0" dirty="0">
                <a:solidFill>
                  <a:srgbClr val="FFFFFF"/>
                </a:solidFill>
              </a:rPr>
              <a:t> Him must </a:t>
            </a:r>
            <a:r>
              <a:rPr lang="en-US" sz="2600" dirty="0">
                <a:ln>
                  <a:solidFill>
                    <a:srgbClr val="FF0000"/>
                  </a:solidFill>
                </a:ln>
                <a:solidFill>
                  <a:schemeClr val="accent1">
                    <a:lumMod val="60000"/>
                    <a:lumOff val="40000"/>
                  </a:schemeClr>
                </a:solidFill>
              </a:rPr>
              <a:t>worship</a:t>
            </a:r>
            <a:r>
              <a:rPr lang="en-US" sz="2600" b="0" dirty="0">
                <a:solidFill>
                  <a:srgbClr val="FFFFFF"/>
                </a:solidFill>
              </a:rPr>
              <a:t> in spirit and truth." </a:t>
            </a:r>
            <a:endParaRPr kumimoji="0" lang="en-US" sz="2600" b="0" i="0" u="none" strike="noStrike" kern="1200" cap="none" spc="0" normalizeH="0" baseline="0" noProof="0" dirty="0">
              <a:ln>
                <a:noFill/>
              </a:ln>
              <a:solidFill>
                <a:srgbClr val="FFFFFF"/>
              </a:solidFill>
              <a:effectLst/>
              <a:uLnTx/>
              <a:uFillTx/>
              <a:latin typeface="Tahoma"/>
              <a:ea typeface="+mn-ea"/>
              <a:cs typeface="+mn-cs"/>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0" y="6481780"/>
            <a:ext cx="4723209" cy="365125"/>
          </a:xfrm>
        </p:spPr>
        <p:txBody>
          <a:bodyPr vert="horz" lIns="91440" tIns="45720" rIns="91440" bIns="45720" rtlCol="0" anchor="ctr">
            <a:normAutofit/>
          </a:bodyPr>
          <a:lstStyle/>
          <a:p>
            <a:pPr marL="0" marR="0" lvl="0" indent="0" algn="l"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a:ea typeface="+mn-ea"/>
                <a:cs typeface="Times New Roman" pitchFamily="18" charset="0"/>
              </a:rPr>
              <a:t>A Matter Of The Heart</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75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dirty="0">
              <a:ln>
                <a:noFill/>
              </a:ln>
              <a:solidFill>
                <a:srgbClr val="F496CB">
                  <a:lumMod val="75000"/>
                </a:srgbClr>
              </a:solidFill>
              <a:effectLst/>
              <a:uLnTx/>
              <a:uFillTx/>
              <a:latin typeface="Arial"/>
              <a:ea typeface="+mn-ea"/>
              <a:cs typeface="Times New Roman" pitchFamily="18" charset="0"/>
            </a:endParaRPr>
          </a:p>
        </p:txBody>
      </p:sp>
      <p:sp>
        <p:nvSpPr>
          <p:cNvPr id="8" name="Content Placeholder 9">
            <a:extLst>
              <a:ext uri="{FF2B5EF4-FFF2-40B4-BE49-F238E27FC236}">
                <a16:creationId xmlns:a16="http://schemas.microsoft.com/office/drawing/2014/main" id="{123F07C3-2BF9-4569-962E-AA3F0E84BEB5}"/>
              </a:ext>
            </a:extLst>
          </p:cNvPr>
          <p:cNvSpPr txBox="1">
            <a:spLocks/>
          </p:cNvSpPr>
          <p:nvPr/>
        </p:nvSpPr>
        <p:spPr>
          <a:xfrm>
            <a:off x="4571980" y="2359789"/>
            <a:ext cx="4495820"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Deuteronomy 6:13</a:t>
            </a:r>
          </a:p>
          <a:p>
            <a:pPr marL="512763" lvl="0" indent="-512763" defTabSz="457200" fontAlgn="auto">
              <a:spcBef>
                <a:spcPts val="1000"/>
              </a:spcBef>
              <a:spcAft>
                <a:spcPts val="0"/>
              </a:spcAft>
              <a:buClr>
                <a:srgbClr val="F496CB">
                  <a:lumMod val="75000"/>
                </a:srgbClr>
              </a:buClr>
              <a:buSzPct val="80000"/>
              <a:buNone/>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13</a:t>
            </a:r>
            <a:r>
              <a:rPr lang="en-US" b="0" dirty="0">
                <a:solidFill>
                  <a:srgbClr val="FFFFFF"/>
                </a:solidFill>
              </a:rPr>
              <a:t>. "You shall fear only the LORD your God; and you shall </a:t>
            </a:r>
            <a:r>
              <a:rPr lang="en-US" dirty="0">
                <a:ln>
                  <a:solidFill>
                    <a:srgbClr val="FF0000"/>
                  </a:solidFill>
                </a:ln>
                <a:solidFill>
                  <a:schemeClr val="accent1">
                    <a:lumMod val="60000"/>
                    <a:lumOff val="40000"/>
                  </a:schemeClr>
                </a:solidFill>
              </a:rPr>
              <a:t>worship</a:t>
            </a:r>
            <a:r>
              <a:rPr lang="en-US" b="0" dirty="0">
                <a:solidFill>
                  <a:srgbClr val="FFFFFF"/>
                </a:solidFill>
              </a:rPr>
              <a:t> Him and swear by His name.   </a:t>
            </a:r>
            <a:endParaRPr kumimoji="0" lang="en-US" sz="2400" b="0" i="1"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5713650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a:blip r:embed="rId3">
            <a:extLst>
              <a:ext uri="{28A0092B-C50C-407E-A947-70E740481C1C}">
                <a14:useLocalDpi xmlns:a14="http://schemas.microsoft.com/office/drawing/2010/main" val="0"/>
              </a:ext>
            </a:extLst>
          </a:blip>
          <a:srcRect t="19286" b="19286"/>
          <a:stretch/>
        </p:blipFill>
        <p:spPr>
          <a:xfrm>
            <a:off x="20" y="10"/>
            <a:ext cx="9143980" cy="4212698"/>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1" y="4212708"/>
            <a:ext cx="4332131" cy="2312605"/>
          </a:xfrm>
        </p:spPr>
        <p:txBody>
          <a:bodyPr vert="horz" lIns="91440" tIns="45720" rIns="91440" bIns="45720" rtlCol="0" anchor="ctr">
            <a:normAutofit/>
          </a:bodyPr>
          <a:lstStyle/>
          <a:p>
            <a:pPr algn="ctr">
              <a:lnSpc>
                <a:spcPct val="85000"/>
              </a:lnSpc>
            </a:pPr>
            <a:r>
              <a:rPr lang="en-US" sz="2800" b="1" dirty="0">
                <a:solidFill>
                  <a:srgbClr val="FFFFFF"/>
                </a:solidFill>
              </a:rPr>
              <a:t>God has always wanted the heart of His people and foretold a time where the physical reminders would be done away with</a:t>
            </a:r>
            <a:endParaRPr lang="en-US" sz="2800" b="1" i="1" dirty="0">
              <a:solidFill>
                <a:srgbClr val="FFFFFF"/>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4332130" y="4212708"/>
            <a:ext cx="4811849" cy="2645281"/>
          </a:xfrm>
          <a:prstGeom prst="rect">
            <a:avLst/>
          </a:prstGeom>
        </p:spPr>
        <p:txBody>
          <a:bodyPr vert="horz" lIns="91440" tIns="45720" rIns="91440" bIns="45720" rtlCol="0" anchor="ctr">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341313" lvl="0" indent="-341313" fontAlgn="auto">
              <a:spcAft>
                <a:spcPts val="0"/>
              </a:spcAft>
              <a:buFont typeface="Wingdings" panose="05000000000000000000" pitchFamily="2" charset="2"/>
              <a:buChar char="ü"/>
              <a:defRPr/>
            </a:pPr>
            <a:r>
              <a:rPr lang="en-US" sz="2800" dirty="0">
                <a:ln>
                  <a:solidFill>
                    <a:srgbClr val="FF0000"/>
                  </a:solidFill>
                </a:ln>
                <a:solidFill>
                  <a:srgbClr val="FFFFFF"/>
                </a:solidFill>
              </a:rPr>
              <a:t>Jeremiah 31:31-34</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chemeClr val="accent1">
                    <a:lumMod val="60000"/>
                    <a:lumOff val="40000"/>
                  </a:schemeClr>
                </a:solidFill>
                <a:effectLst/>
                <a:uLnTx/>
                <a:uFillTx/>
                <a:ea typeface="+mn-ea"/>
                <a:cs typeface="Times New Roman" pitchFamily="18" charset="0"/>
              </a:rPr>
              <a:t>Give Me Your Heart!</a:t>
            </a:r>
            <a:endParaRPr kumimoji="0" lang="en-US" sz="3200" b="1" i="0" u="none" strike="noStrike" kern="1200" cap="all" spc="0" normalizeH="0" baseline="0" noProof="0" dirty="0">
              <a:ln>
                <a:noFill/>
              </a:ln>
              <a:solidFill>
                <a:schemeClr val="accent1">
                  <a:lumMod val="60000"/>
                  <a:lumOff val="40000"/>
                </a:schemeClr>
              </a:solidFill>
              <a:effectLst/>
              <a:uLnTx/>
              <a:uFillTx/>
              <a:latin typeface="Arial"/>
              <a:ea typeface="+mn-ea"/>
              <a:cs typeface="Times New Roman" pitchFamily="18" charset="0"/>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4524376" y="6525313"/>
            <a:ext cx="4622973"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rPr>
              <a:t>A Matter Of The Heart</a:t>
            </a:r>
          </a:p>
        </p:txBody>
      </p:sp>
    </p:spTree>
    <p:extLst>
      <p:ext uri="{BB962C8B-B14F-4D97-AF65-F5344CB8AC3E}">
        <p14:creationId xmlns:p14="http://schemas.microsoft.com/office/powerpoint/2010/main" val="33059951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wipe(left)">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a:blip r:embed="rId3">
            <a:extLst>
              <a:ext uri="{28A0092B-C50C-407E-A947-70E740481C1C}">
                <a14:useLocalDpi xmlns:a14="http://schemas.microsoft.com/office/drawing/2010/main" val="0"/>
              </a:ext>
            </a:extLst>
          </a:blip>
          <a:srcRect t="19286" b="19286"/>
          <a:stretch/>
        </p:blipFill>
        <p:spPr>
          <a:xfrm>
            <a:off x="20" y="10"/>
            <a:ext cx="9143980" cy="4212698"/>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1" y="4212708"/>
            <a:ext cx="4332131" cy="2312605"/>
          </a:xfrm>
        </p:spPr>
        <p:txBody>
          <a:bodyPr vert="horz" lIns="91440" tIns="45720" rIns="91440" bIns="45720" rtlCol="0" anchor="ctr">
            <a:normAutofit/>
          </a:bodyPr>
          <a:lstStyle/>
          <a:p>
            <a:pPr algn="ctr">
              <a:lnSpc>
                <a:spcPct val="85000"/>
              </a:lnSpc>
            </a:pPr>
            <a:r>
              <a:rPr lang="en-US" sz="2800" b="1" dirty="0">
                <a:solidFill>
                  <a:srgbClr val="FFFFFF"/>
                </a:solidFill>
              </a:rPr>
              <a:t>The “New Covenant” is here and demands our hearts</a:t>
            </a:r>
            <a:endParaRPr lang="en-US" sz="2800" b="1" i="1" dirty="0">
              <a:solidFill>
                <a:srgbClr val="FFFFFF"/>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4332130" y="4212708"/>
            <a:ext cx="4811849" cy="2645281"/>
          </a:xfrm>
          <a:prstGeom prst="rect">
            <a:avLst/>
          </a:prstGeom>
        </p:spPr>
        <p:txBody>
          <a:bodyPr vert="horz" lIns="91440" tIns="45720" rIns="91440" bIns="45720" rtlCol="0" anchor="ctr">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341313" marR="0" lvl="0" indent="-341313" algn="l" defTabSz="914400" rtl="0" eaLnBrk="1" fontAlgn="auto" latinLnBrk="0" hangingPunct="1">
              <a:lnSpc>
                <a:spcPct val="85000"/>
              </a:lnSpc>
              <a:spcBef>
                <a:spcPts val="1300"/>
              </a:spcBef>
              <a:spcAft>
                <a:spcPts val="0"/>
              </a:spcAft>
              <a:buClrTx/>
              <a:buSzTx/>
              <a:buFont typeface="Wingdings" panose="05000000000000000000" pitchFamily="2" charset="2"/>
              <a:buChar char="ü"/>
              <a:tabLst/>
              <a:defRPr/>
            </a:pPr>
            <a:r>
              <a:rPr kumimoji="0" lang="en-US" sz="2800" b="1" i="0" u="none" strike="noStrike" kern="1200" cap="none" spc="0" normalizeH="0" baseline="0" noProof="0" dirty="0">
                <a:ln>
                  <a:solidFill>
                    <a:srgbClr val="FF0000"/>
                  </a:solidFill>
                </a:ln>
                <a:solidFill>
                  <a:srgbClr val="FFFFFF"/>
                </a:solidFill>
                <a:effectLst/>
                <a:uLnTx/>
                <a:uFillTx/>
                <a:latin typeface="Tahoma"/>
                <a:ea typeface="+mn-ea"/>
                <a:cs typeface="+mn-cs"/>
              </a:rPr>
              <a:t>John 4:21-24</a:t>
            </a:r>
          </a:p>
          <a:p>
            <a:pPr marL="341313" marR="0" lvl="0" indent="-341313" algn="l" defTabSz="914400" rtl="0" eaLnBrk="1" fontAlgn="auto" latinLnBrk="0" hangingPunct="1">
              <a:lnSpc>
                <a:spcPct val="85000"/>
              </a:lnSpc>
              <a:spcBef>
                <a:spcPts val="1300"/>
              </a:spcBef>
              <a:spcAft>
                <a:spcPts val="0"/>
              </a:spcAft>
              <a:buClrTx/>
              <a:buSzTx/>
              <a:buFont typeface="Wingdings" panose="05000000000000000000" pitchFamily="2" charset="2"/>
              <a:buChar char="ü"/>
              <a:tabLst/>
              <a:defRPr/>
            </a:pPr>
            <a:r>
              <a:rPr lang="en-US" sz="2800" dirty="0">
                <a:ln>
                  <a:solidFill>
                    <a:srgbClr val="FF0000"/>
                  </a:solidFill>
                </a:ln>
                <a:solidFill>
                  <a:srgbClr val="FFFFFF"/>
                </a:solidFill>
                <a:latin typeface="Tahoma"/>
              </a:rPr>
              <a:t>Luke 22:20</a:t>
            </a:r>
          </a:p>
          <a:p>
            <a:pPr marL="341313" lvl="0" indent="-341313" fontAlgn="auto">
              <a:spcAft>
                <a:spcPts val="0"/>
              </a:spcAft>
              <a:buFont typeface="Wingdings" panose="05000000000000000000" pitchFamily="2" charset="2"/>
              <a:buChar char="ü"/>
              <a:defRPr/>
            </a:pPr>
            <a:r>
              <a:rPr lang="en-US" sz="2800" dirty="0">
                <a:ln>
                  <a:solidFill>
                    <a:srgbClr val="FF0000"/>
                  </a:solidFill>
                </a:ln>
                <a:solidFill>
                  <a:srgbClr val="FFFFFF"/>
                </a:solidFill>
              </a:rPr>
              <a:t>Heb. 8:7-13; 10:15-18</a:t>
            </a:r>
          </a:p>
          <a:p>
            <a:pPr marL="341313" lvl="0" indent="-341313" fontAlgn="auto">
              <a:spcAft>
                <a:spcPts val="0"/>
              </a:spcAft>
              <a:buFont typeface="Wingdings" panose="05000000000000000000" pitchFamily="2" charset="2"/>
              <a:buChar char="ü"/>
              <a:defRPr/>
            </a:pPr>
            <a:r>
              <a:rPr lang="en-US" sz="2800" dirty="0">
                <a:ln>
                  <a:solidFill>
                    <a:srgbClr val="FF0000"/>
                  </a:solidFill>
                </a:ln>
                <a:solidFill>
                  <a:srgbClr val="FFFFFF"/>
                </a:solidFill>
              </a:rPr>
              <a:t>Heb. 9:15</a:t>
            </a:r>
          </a:p>
          <a:p>
            <a:pPr marL="341313" lvl="0" indent="-341313" fontAlgn="auto">
              <a:spcAft>
                <a:spcPts val="0"/>
              </a:spcAft>
              <a:buFont typeface="Wingdings" panose="05000000000000000000" pitchFamily="2" charset="2"/>
              <a:buChar char="ü"/>
              <a:defRPr/>
            </a:pPr>
            <a:r>
              <a:rPr lang="en-US" sz="2800" dirty="0">
                <a:ln>
                  <a:solidFill>
                    <a:srgbClr val="FF0000"/>
                  </a:solidFill>
                </a:ln>
                <a:solidFill>
                  <a:srgbClr val="FFFFFF"/>
                </a:solidFill>
              </a:rPr>
              <a:t>Heb. 10:19-25</a:t>
            </a:r>
            <a:endParaRPr kumimoji="0" lang="en-US" sz="2800" b="1" i="0" u="none" strike="noStrike" kern="1200" cap="none" spc="0" normalizeH="0" baseline="0" noProof="0" dirty="0">
              <a:ln>
                <a:solidFill>
                  <a:srgbClr val="FF0000"/>
                </a:solidFill>
              </a:ln>
              <a:solidFill>
                <a:srgbClr val="FFFFFF"/>
              </a:solidFill>
              <a:effectLst/>
              <a:uLnTx/>
              <a:uFillTx/>
              <a:latin typeface="Tahoma"/>
              <a:ea typeface="+mn-ea"/>
              <a:cs typeface="+mn-cs"/>
            </a:endParaRP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60000"/>
                    <a:lumOff val="40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dirty="0">
              <a:ln>
                <a:noFill/>
              </a:ln>
              <a:solidFill>
                <a:srgbClr val="F496CB">
                  <a:lumMod val="60000"/>
                  <a:lumOff val="40000"/>
                </a:srgbClr>
              </a:solidFill>
              <a:effectLst/>
              <a:uLnTx/>
              <a:uFillTx/>
              <a:latin typeface="Arial"/>
              <a:ea typeface="+mn-ea"/>
              <a:cs typeface="Times New Roman" pitchFamily="18" charset="0"/>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4524376" y="6525313"/>
            <a:ext cx="4622973"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rPr>
              <a:t>A Matter Of The Heart</a:t>
            </a:r>
          </a:p>
        </p:txBody>
      </p:sp>
    </p:spTree>
    <p:extLst>
      <p:ext uri="{BB962C8B-B14F-4D97-AF65-F5344CB8AC3E}">
        <p14:creationId xmlns:p14="http://schemas.microsoft.com/office/powerpoint/2010/main" val="42810590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wipe(left)">
                                      <p:cBhvr>
                                        <p:cTn id="13" dur="500"/>
                                        <p:tgtEl>
                                          <p:spTgt spid="12">
                                            <p:txEl>
                                              <p:pRg st="0" end="0"/>
                                            </p:txEl>
                                          </p:spTgt>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wipe(left)">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left)">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wipe(left)">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wipe(left)">
                                      <p:cBhvr>
                                        <p:cTn id="3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4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 y="-44337"/>
            <a:ext cx="4287654" cy="892830"/>
          </a:xfrm>
        </p:spPr>
        <p:txBody>
          <a:bodyPr vert="horz" lIns="91440" tIns="45720" rIns="91440" bIns="45720" rtlCol="0" anchor="ctr">
            <a:normAutofit fontScale="90000"/>
          </a:bodyPr>
          <a:lstStyle/>
          <a:p>
            <a:r>
              <a:rPr lang="en-US" b="1" dirty="0">
                <a:solidFill>
                  <a:schemeClr val="accent1">
                    <a:lumMod val="60000"/>
                    <a:lumOff val="40000"/>
                  </a:schemeClr>
                </a:solidFill>
              </a:rPr>
              <a:t>Give Me Your Heart!</a:t>
            </a:r>
          </a:p>
        </p:txBody>
      </p:sp>
      <p:sp>
        <p:nvSpPr>
          <p:cNvPr id="3" name="TextBox 2">
            <a:extLst>
              <a:ext uri="{FF2B5EF4-FFF2-40B4-BE49-F238E27FC236}">
                <a16:creationId xmlns:a16="http://schemas.microsoft.com/office/drawing/2014/main" id="{C35925A1-D4A9-477A-B1B1-89C0A5101085}"/>
              </a:ext>
            </a:extLst>
          </p:cNvPr>
          <p:cNvSpPr txBox="1"/>
          <p:nvPr/>
        </p:nvSpPr>
        <p:spPr>
          <a:xfrm>
            <a:off x="-155172" y="1384682"/>
            <a:ext cx="3886199" cy="4572000"/>
          </a:xfrm>
          <a:prstGeom prst="rect">
            <a:avLst/>
          </a:prstGeom>
        </p:spPr>
        <p:txBody>
          <a:bodyPr vert="horz" lIns="91440" tIns="45720" rIns="91440" bIns="45720" rtlCol="0">
            <a:noAutofit/>
          </a:bodyPr>
          <a:lstStyle/>
          <a:p>
            <a:pPr lvl="0" algn="ctr" defTabSz="457200">
              <a:spcBef>
                <a:spcPts val="1000"/>
              </a:spcBef>
              <a:spcAft>
                <a:spcPts val="0"/>
              </a:spcAft>
              <a:buClr>
                <a:schemeClr val="accent1">
                  <a:lumMod val="75000"/>
                </a:schemeClr>
              </a:buClr>
              <a:buSzPct val="80000"/>
            </a:pPr>
            <a:r>
              <a:rPr lang="en-US" sz="4000" i="1" dirty="0">
                <a:ln w="22225">
                  <a:solidFill>
                    <a:srgbClr val="FF0000"/>
                  </a:solidFill>
                  <a:prstDash val="solid"/>
                </a:ln>
                <a:solidFill>
                  <a:schemeClr val="accent1">
                    <a:lumMod val="40000"/>
                    <a:lumOff val="60000"/>
                  </a:schemeClr>
                </a:solidFill>
                <a:latin typeface="+mn-lt"/>
                <a:cs typeface="+mn-cs"/>
              </a:rPr>
              <a:t>Jesus paid for the New Covenant in His blood and wants your love from a sincere heart!</a:t>
            </a:r>
            <a:endParaRPr kumimoji="0" lang="en-US" sz="4000" i="1" u="none" strike="noStrike" normalizeH="0" baseline="0" noProof="0" dirty="0">
              <a:ln w="22225">
                <a:solidFill>
                  <a:srgbClr val="FF0000"/>
                </a:solidFill>
                <a:prstDash val="solid"/>
              </a:ln>
              <a:solidFill>
                <a:schemeClr val="accent1">
                  <a:lumMod val="40000"/>
                  <a:lumOff val="60000"/>
                </a:schemeClr>
              </a:solidFill>
              <a:uLnTx/>
              <a:uFillTx/>
              <a:latin typeface="+mn-lt"/>
              <a:cs typeface="+mn-cs"/>
            </a:endParaRP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5402438" y="6492872"/>
            <a:ext cx="3448975" cy="365125"/>
          </a:xfrm>
        </p:spPr>
        <p:txBody>
          <a:bodyPr vert="horz" lIns="91440" tIns="45720" rIns="91440" bIns="45720" rtlCol="0" anchor="ctr">
            <a:normAutofit/>
          </a:bodyPr>
          <a:lstStyle/>
          <a:p>
            <a:pPr marR="0" lvl="0" indent="0" algn="r" defTabSz="457200" fontAlgn="base">
              <a:spcBef>
                <a:spcPct val="0"/>
              </a:spcBef>
              <a:spcAft>
                <a:spcPts val="600"/>
              </a:spcAft>
              <a:buClrTx/>
              <a:buSzTx/>
              <a:buFontTx/>
              <a:buNone/>
              <a:tabLst/>
              <a:defRPr/>
            </a:pPr>
            <a:r>
              <a:rPr kumimoji="0" lang="en-US" b="1" i="0" u="none" strike="noStrike" kern="1200" cap="none" spc="0" normalizeH="0" baseline="0" noProof="0" dirty="0">
                <a:ln>
                  <a:noFill/>
                </a:ln>
                <a:solidFill>
                  <a:schemeClr val="tx1">
                    <a:lumMod val="65000"/>
                    <a:lumOff val="35000"/>
                  </a:schemeClr>
                </a:solidFill>
                <a:effectLst/>
                <a:uLnTx/>
                <a:uFillTx/>
                <a:latin typeface="+mn-lt"/>
                <a:ea typeface="+mn-ea"/>
                <a:cs typeface="+mn-cs"/>
              </a:rPr>
              <a:t>A Matter Of The Heart</a:t>
            </a:r>
          </a:p>
        </p:txBody>
      </p:sp>
      <p:sp>
        <p:nvSpPr>
          <p:cNvPr id="62" name="Isosceles Triangle 4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7" name="Picture 6" descr="Logo&#10;&#10;Description automatically generated">
            <a:extLst>
              <a:ext uri="{FF2B5EF4-FFF2-40B4-BE49-F238E27FC236}">
                <a16:creationId xmlns:a16="http://schemas.microsoft.com/office/drawing/2014/main" id="{AD16D3AB-CAEF-4660-BBCF-742335FDB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332" y="1166407"/>
            <a:ext cx="4733081" cy="5008551"/>
          </a:xfrm>
          <a:prstGeom prst="rect">
            <a:avLst/>
          </a:prstGeom>
        </p:spPr>
      </p:pic>
    </p:spTree>
    <p:extLst>
      <p:ext uri="{BB962C8B-B14F-4D97-AF65-F5344CB8AC3E}">
        <p14:creationId xmlns:p14="http://schemas.microsoft.com/office/powerpoint/2010/main" val="27707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9143960" cy="688103"/>
          </a:xfrm>
        </p:spPr>
        <p:txBody>
          <a:bodyPr>
            <a:noAutofit/>
          </a:bodyPr>
          <a:lstStyle/>
          <a:p>
            <a:pPr algn="r"/>
            <a:r>
              <a:rPr lang="en-US" b="1" i="1" dirty="0">
                <a:solidFill>
                  <a:schemeClr val="accent1">
                    <a:lumMod val="60000"/>
                    <a:lumOff val="40000"/>
                  </a:schemeClr>
                </a:solidFill>
              </a:rPr>
              <a:t>Contrast of Physical Old Law &amp; Spiritual Gospel Of Jesus </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629400"/>
            <a:ext cx="4723209" cy="230903"/>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graphicFrame>
        <p:nvGraphicFramePr>
          <p:cNvPr id="47" name="Table 46">
            <a:extLst>
              <a:ext uri="{FF2B5EF4-FFF2-40B4-BE49-F238E27FC236}">
                <a16:creationId xmlns:a16="http://schemas.microsoft.com/office/drawing/2014/main" id="{0C5964B9-E54B-4B12-BFAA-69400BBC5B7E}"/>
              </a:ext>
            </a:extLst>
          </p:cNvPr>
          <p:cNvGraphicFramePr>
            <a:graphicFrameLocks noGrp="1"/>
          </p:cNvGraphicFramePr>
          <p:nvPr>
            <p:extLst>
              <p:ext uri="{D42A27DB-BD31-4B8C-83A1-F6EECF244321}">
                <p14:modId xmlns:p14="http://schemas.microsoft.com/office/powerpoint/2010/main" val="2386996855"/>
              </p:ext>
            </p:extLst>
          </p:nvPr>
        </p:nvGraphicFramePr>
        <p:xfrm>
          <a:off x="76200" y="1219200"/>
          <a:ext cx="8991600" cy="5362661"/>
        </p:xfrm>
        <a:graphic>
          <a:graphicData uri="http://schemas.openxmlformats.org/drawingml/2006/table">
            <a:tbl>
              <a:tblPr firstRow="1" firstCol="1" bandRow="1">
                <a:tableStyleId>{69CF1AB2-1976-4502-BF36-3FF5EA218861}</a:tableStyleId>
              </a:tblPr>
              <a:tblGrid>
                <a:gridCol w="4495800">
                  <a:extLst>
                    <a:ext uri="{9D8B030D-6E8A-4147-A177-3AD203B41FA5}">
                      <a16:colId xmlns:a16="http://schemas.microsoft.com/office/drawing/2014/main" val="1446042127"/>
                    </a:ext>
                  </a:extLst>
                </a:gridCol>
                <a:gridCol w="4495800">
                  <a:extLst>
                    <a:ext uri="{9D8B030D-6E8A-4147-A177-3AD203B41FA5}">
                      <a16:colId xmlns:a16="http://schemas.microsoft.com/office/drawing/2014/main" val="4172176119"/>
                    </a:ext>
                  </a:extLst>
                </a:gridCol>
              </a:tblGrid>
              <a:tr h="446185">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algn="ctr" fontAlgn="base">
                        <a:lnSpc>
                          <a:spcPct val="107000"/>
                        </a:lnSpc>
                        <a:spcBef>
                          <a:spcPts val="0"/>
                        </a:spcBef>
                        <a:spcAft>
                          <a:spcPts val="0"/>
                        </a:spcAft>
                      </a:pPr>
                      <a:r>
                        <a:rPr lang="en-US" sz="3200" b="1" dirty="0">
                          <a:ln>
                            <a:solidFill>
                              <a:srgbClr val="FF0000"/>
                            </a:solidFill>
                          </a:ln>
                          <a:solidFill>
                            <a:schemeClr val="tx1"/>
                          </a:solidFill>
                          <a:effectLst/>
                          <a:latin typeface="+mn-lt"/>
                        </a:rPr>
                        <a:t>Old Covenant</a:t>
                      </a:r>
                      <a:endParaRPr lang="en-US" sz="2400" dirty="0">
                        <a:ln>
                          <a:solidFill>
                            <a:srgbClr val="FF0000"/>
                          </a:solidFill>
                        </a:ln>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algn="ctr" fontAlgn="base">
                        <a:lnSpc>
                          <a:spcPct val="107000"/>
                        </a:lnSpc>
                        <a:spcBef>
                          <a:spcPts val="0"/>
                        </a:spcBef>
                        <a:spcAft>
                          <a:spcPts val="0"/>
                        </a:spcAft>
                      </a:pPr>
                      <a:r>
                        <a:rPr lang="en-US" sz="3200" b="1" dirty="0">
                          <a:ln>
                            <a:solidFill>
                              <a:srgbClr val="FF0000"/>
                            </a:solidFill>
                          </a:ln>
                          <a:solidFill>
                            <a:schemeClr val="tx1"/>
                          </a:solidFill>
                          <a:effectLst/>
                          <a:latin typeface="+mn-lt"/>
                        </a:rPr>
                        <a:t>New Covenant</a:t>
                      </a:r>
                      <a:endParaRPr lang="en-US" sz="2400" dirty="0">
                        <a:ln>
                          <a:solidFill>
                            <a:srgbClr val="FF0000"/>
                          </a:solidFill>
                        </a:ln>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464349502"/>
                  </a:ext>
                </a:extLst>
              </a:tr>
              <a:tr h="382537">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algn="ctr" fontAlgn="base">
                        <a:lnSpc>
                          <a:spcPct val="107000"/>
                        </a:lnSpc>
                        <a:spcBef>
                          <a:spcPts val="0"/>
                        </a:spcBef>
                        <a:spcAft>
                          <a:spcPts val="0"/>
                        </a:spcAft>
                      </a:pPr>
                      <a:r>
                        <a:rPr lang="en-US" sz="2400" b="1" i="1" dirty="0">
                          <a:ln>
                            <a:solidFill>
                              <a:schemeClr val="tx1"/>
                            </a:solidFill>
                          </a:ln>
                          <a:solidFill>
                            <a:srgbClr val="FF0000"/>
                          </a:solidFill>
                          <a:effectLst/>
                          <a:latin typeface="+mn-lt"/>
                        </a:rPr>
                        <a:t>Exodus 20:3-17</a:t>
                      </a:r>
                      <a:endParaRPr lang="en-US" sz="2000" b="1" i="1" dirty="0">
                        <a:ln>
                          <a:solidFill>
                            <a:schemeClr val="tx1"/>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90000"/>
                      </a:schemeClr>
                    </a:solidFill>
                  </a:tcPr>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algn="ctr" fontAlgn="base">
                        <a:lnSpc>
                          <a:spcPct val="107000"/>
                        </a:lnSpc>
                        <a:spcBef>
                          <a:spcPts val="0"/>
                        </a:spcBef>
                        <a:spcAft>
                          <a:spcPts val="0"/>
                        </a:spcAft>
                      </a:pPr>
                      <a:r>
                        <a:rPr lang="en-US" sz="2400" b="1" i="1" dirty="0">
                          <a:ln>
                            <a:solidFill>
                              <a:schemeClr val="tx1"/>
                            </a:solidFill>
                          </a:ln>
                          <a:solidFill>
                            <a:srgbClr val="FF0000"/>
                          </a:solidFill>
                          <a:effectLst/>
                          <a:latin typeface="+mn-lt"/>
                        </a:rPr>
                        <a:t>Hebrews 8:6-13</a:t>
                      </a:r>
                      <a:endParaRPr lang="en-US" sz="2000" b="1" i="1" dirty="0">
                        <a:ln>
                          <a:solidFill>
                            <a:schemeClr val="tx1"/>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90000"/>
                      </a:schemeClr>
                    </a:solidFill>
                  </a:tcPr>
                </a:tc>
                <a:extLst>
                  <a:ext uri="{0D108BD9-81ED-4DB2-BD59-A6C34878D82A}">
                    <a16:rowId xmlns:a16="http://schemas.microsoft.com/office/drawing/2014/main" val="236532327"/>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1.   No other gods</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Acts 14:15-17; I Thess. 1:9; </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1280252"/>
                  </a:ext>
                </a:extLst>
              </a:tr>
              <a:tr h="653970">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2.   No idols</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Acts 17; I Cor. 6:9; I Thess. 1:9;        I John 5:21</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5920264"/>
                  </a:ext>
                </a:extLst>
              </a:tr>
              <a:tr h="653970">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403225" marR="0" lvl="0" indent="-403225"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3.   Don’t take the Lord’s name in vain</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Mt. 6:9; James 5:12</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6253084"/>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4.   Keep the Sabbath Day holy</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 </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922848"/>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5.   Honor father &amp; mother</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Eph. 6:1-2</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5636945"/>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6.   Do not murder</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Rom. 13:9; Rev. 21:8</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5547246"/>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7.   Do not commit adultery</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Rom. 13:9; I Cor. 6:9</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926964"/>
                  </a:ext>
                </a:extLst>
              </a:tr>
              <a:tr h="653970">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8.   Do not steal</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Rom. 13:9; I Cor. 6:10; Eph. 4:26</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7814205"/>
                  </a:ext>
                </a:extLst>
              </a:tr>
              <a:tr h="318696">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9.   Do not bear false witness</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Col. 3:9; Rev. 21:8</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7752020"/>
                  </a:ext>
                </a:extLst>
              </a:tr>
              <a:tr h="631185">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10. Do not covet</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lvl1pPr marL="0" algn="l" defTabSz="457200" rtl="0" eaLnBrk="1" latinLnBrk="0" hangingPunct="1">
                        <a:defRPr sz="1800" kern="1200">
                          <a:solidFill>
                            <a:schemeClr val="tx1"/>
                          </a:solidFill>
                          <a:latin typeface="Microsoft Sans Serif"/>
                        </a:defRPr>
                      </a:lvl1pPr>
                      <a:lvl2pPr marL="457200" algn="l" defTabSz="457200" rtl="0" eaLnBrk="1" latinLnBrk="0" hangingPunct="1">
                        <a:defRPr sz="1800" kern="1200">
                          <a:solidFill>
                            <a:schemeClr val="tx1"/>
                          </a:solidFill>
                          <a:latin typeface="Microsoft Sans Serif"/>
                        </a:defRPr>
                      </a:lvl2pPr>
                      <a:lvl3pPr marL="914400" algn="l" defTabSz="457200" rtl="0" eaLnBrk="1" latinLnBrk="0" hangingPunct="1">
                        <a:defRPr sz="1800" kern="1200">
                          <a:solidFill>
                            <a:schemeClr val="tx1"/>
                          </a:solidFill>
                          <a:latin typeface="Microsoft Sans Serif"/>
                        </a:defRPr>
                      </a:lvl3pPr>
                      <a:lvl4pPr marL="1371600" algn="l" defTabSz="457200" rtl="0" eaLnBrk="1" latinLnBrk="0" hangingPunct="1">
                        <a:defRPr sz="1800" kern="1200">
                          <a:solidFill>
                            <a:schemeClr val="tx1"/>
                          </a:solidFill>
                          <a:latin typeface="Microsoft Sans Serif"/>
                        </a:defRPr>
                      </a:lvl4pPr>
                      <a:lvl5pPr marL="1828800" algn="l" defTabSz="457200" rtl="0" eaLnBrk="1" latinLnBrk="0" hangingPunct="1">
                        <a:defRPr sz="1800" kern="1200">
                          <a:solidFill>
                            <a:schemeClr val="tx1"/>
                          </a:solidFill>
                          <a:latin typeface="Microsoft Sans Serif"/>
                        </a:defRPr>
                      </a:lvl5pPr>
                      <a:lvl6pPr marL="2286000" algn="l" defTabSz="457200" rtl="0" eaLnBrk="1" latinLnBrk="0" hangingPunct="1">
                        <a:defRPr sz="1800" kern="1200">
                          <a:solidFill>
                            <a:schemeClr val="tx1"/>
                          </a:solidFill>
                          <a:latin typeface="Microsoft Sans Serif"/>
                        </a:defRPr>
                      </a:lvl6pPr>
                      <a:lvl7pPr marL="2743200" algn="l" defTabSz="457200" rtl="0" eaLnBrk="1" latinLnBrk="0" hangingPunct="1">
                        <a:defRPr sz="1800" kern="1200">
                          <a:solidFill>
                            <a:schemeClr val="tx1"/>
                          </a:solidFill>
                          <a:latin typeface="Microsoft Sans Serif"/>
                        </a:defRPr>
                      </a:lvl7pPr>
                      <a:lvl8pPr marL="3200400" algn="l" defTabSz="457200" rtl="0" eaLnBrk="1" latinLnBrk="0" hangingPunct="1">
                        <a:defRPr sz="1800" kern="1200">
                          <a:solidFill>
                            <a:schemeClr val="tx1"/>
                          </a:solidFill>
                          <a:latin typeface="Microsoft Sans Serif"/>
                        </a:defRPr>
                      </a:lvl8pPr>
                      <a:lvl9pPr marL="3657600" algn="l" defTabSz="457200" rtl="0" eaLnBrk="1" latinLnBrk="0" hangingPunct="1">
                        <a:defRPr sz="1800" kern="1200">
                          <a:solidFill>
                            <a:schemeClr val="tx1"/>
                          </a:solidFill>
                          <a:latin typeface="Microsoft Sans Serif"/>
                        </a:defRPr>
                      </a:lvl9pPr>
                    </a:lstStyle>
                    <a:p>
                      <a:pPr marL="0" marR="0" lvl="0" indent="0" algn="l" fontAlgn="base">
                        <a:lnSpc>
                          <a:spcPct val="107000"/>
                        </a:lnSpc>
                        <a:spcBef>
                          <a:spcPts val="0"/>
                        </a:spcBef>
                        <a:spcAft>
                          <a:spcPts val="0"/>
                        </a:spcAft>
                        <a:buFont typeface="+mj-lt"/>
                        <a:buNone/>
                      </a:pPr>
                      <a:r>
                        <a:rPr lang="en-US" sz="2000" b="0" dirty="0">
                          <a:ln>
                            <a:solidFill>
                              <a:srgbClr val="FF0000"/>
                            </a:solidFill>
                          </a:ln>
                          <a:solidFill>
                            <a:srgbClr val="FF0000"/>
                          </a:solidFill>
                          <a:effectLst/>
                          <a:latin typeface="+mn-lt"/>
                        </a:rPr>
                        <a:t>Rom. 13:9; I Cor. 6:10; Col. 3:5</a:t>
                      </a:r>
                      <a:endParaRPr lang="en-US" sz="2000" b="0" dirty="0">
                        <a:ln>
                          <a:solidFill>
                            <a:srgbClr val="FF0000"/>
                          </a:solidFill>
                        </a:ln>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440656"/>
                  </a:ext>
                </a:extLst>
              </a:tr>
            </a:tbl>
          </a:graphicData>
        </a:graphic>
      </p:graphicFrame>
    </p:spTree>
    <p:extLst>
      <p:ext uri="{BB962C8B-B14F-4D97-AF65-F5344CB8AC3E}">
        <p14:creationId xmlns:p14="http://schemas.microsoft.com/office/powerpoint/2010/main" val="14388084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A8D0-D4E7-4D2E-B464-0BF9E11F648A}"/>
              </a:ext>
            </a:extLst>
          </p:cNvPr>
          <p:cNvSpPr>
            <a:spLocks noGrp="1"/>
          </p:cNvSpPr>
          <p:nvPr>
            <p:ph type="title"/>
          </p:nvPr>
        </p:nvSpPr>
        <p:spPr>
          <a:xfrm>
            <a:off x="0" y="0"/>
            <a:ext cx="9137301" cy="609600"/>
          </a:xfrm>
        </p:spPr>
        <p:txBody>
          <a:bodyPr>
            <a:normAutofit/>
          </a:bodyPr>
          <a:lstStyle/>
          <a:p>
            <a:r>
              <a:rPr lang="en-US" sz="2400" b="1" dirty="0">
                <a:ln>
                  <a:solidFill>
                    <a:schemeClr val="bg1"/>
                  </a:solidFill>
                </a:ln>
              </a:rPr>
              <a:t>Contrast of Physical Old Law &amp; Spiritual Gospel Of Jesus </a:t>
            </a:r>
          </a:p>
        </p:txBody>
      </p:sp>
      <p:sp>
        <p:nvSpPr>
          <p:cNvPr id="4" name="Footer Placeholder 3">
            <a:extLst>
              <a:ext uri="{FF2B5EF4-FFF2-40B4-BE49-F238E27FC236}">
                <a16:creationId xmlns:a16="http://schemas.microsoft.com/office/drawing/2014/main" id="{8DD18622-68E9-4067-945F-3BA2B7050AFC}"/>
              </a:ext>
            </a:extLst>
          </p:cNvPr>
          <p:cNvSpPr>
            <a:spLocks noGrp="1"/>
          </p:cNvSpPr>
          <p:nvPr>
            <p:ph type="ftr" sz="quarter" idx="11"/>
          </p:nvPr>
        </p:nvSpPr>
        <p:spPr>
          <a:xfrm rot="16200000">
            <a:off x="8228289" y="3634339"/>
            <a:ext cx="1566921" cy="365125"/>
          </a:xfrm>
        </p:spPr>
        <p:txBody>
          <a:bodyPr/>
          <a:lstStyle/>
          <a:p>
            <a:pPr algn="r">
              <a:defRPr/>
            </a:pPr>
            <a:r>
              <a:rPr lang="en-US" dirty="0"/>
              <a:t>A Matter Of The Heart</a:t>
            </a:r>
          </a:p>
        </p:txBody>
      </p:sp>
      <p:graphicFrame>
        <p:nvGraphicFramePr>
          <p:cNvPr id="5" name="Table 4">
            <a:extLst>
              <a:ext uri="{FF2B5EF4-FFF2-40B4-BE49-F238E27FC236}">
                <a16:creationId xmlns:a16="http://schemas.microsoft.com/office/drawing/2014/main" id="{191C9F94-9A00-4BC8-98F6-57825970418A}"/>
              </a:ext>
            </a:extLst>
          </p:cNvPr>
          <p:cNvGraphicFramePr>
            <a:graphicFrameLocks noGrp="1"/>
          </p:cNvGraphicFramePr>
          <p:nvPr>
            <p:extLst>
              <p:ext uri="{D42A27DB-BD31-4B8C-83A1-F6EECF244321}">
                <p14:modId xmlns:p14="http://schemas.microsoft.com/office/powerpoint/2010/main" val="1958916138"/>
              </p:ext>
            </p:extLst>
          </p:nvPr>
        </p:nvGraphicFramePr>
        <p:xfrm>
          <a:off x="82898" y="795577"/>
          <a:ext cx="8832502" cy="6042651"/>
        </p:xfrm>
        <a:graphic>
          <a:graphicData uri="http://schemas.openxmlformats.org/drawingml/2006/table">
            <a:tbl>
              <a:tblPr firstRow="1" firstCol="1" bandRow="1"/>
              <a:tblGrid>
                <a:gridCol w="4416251">
                  <a:extLst>
                    <a:ext uri="{9D8B030D-6E8A-4147-A177-3AD203B41FA5}">
                      <a16:colId xmlns:a16="http://schemas.microsoft.com/office/drawing/2014/main" val="1039693888"/>
                    </a:ext>
                  </a:extLst>
                </a:gridCol>
                <a:gridCol w="4416251">
                  <a:extLst>
                    <a:ext uri="{9D8B030D-6E8A-4147-A177-3AD203B41FA5}">
                      <a16:colId xmlns:a16="http://schemas.microsoft.com/office/drawing/2014/main" val="3294949092"/>
                    </a:ext>
                  </a:extLst>
                </a:gridCol>
              </a:tblGrid>
              <a:tr h="707167">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Precedent set by God – Blessings and possession of the Promised Land (their reward) was </a:t>
                      </a:r>
                      <a:r>
                        <a:rPr lang="en-US" sz="1400" b="1" dirty="0">
                          <a:solidFill>
                            <a:srgbClr val="FF0000"/>
                          </a:solidFill>
                          <a:effectLst/>
                          <a:latin typeface="+mn-lt"/>
                          <a:ea typeface="Calibri" panose="020F0502020204030204" pitchFamily="34" charset="0"/>
                          <a:cs typeface="Times New Roman" panose="02020603050405020304" pitchFamily="18" charset="0"/>
                        </a:rPr>
                        <a:t>conditional</a:t>
                      </a:r>
                      <a:r>
                        <a:rPr lang="en-US" sz="1400" dirty="0">
                          <a:effectLst/>
                          <a:latin typeface="+mn-lt"/>
                          <a:ea typeface="Calibri" panose="020F0502020204030204" pitchFamily="34" charset="0"/>
                          <a:cs typeface="Times New Roman" panose="02020603050405020304" pitchFamily="18" charset="0"/>
                        </a:rPr>
                        <a:t> – they had to be </a:t>
                      </a:r>
                      <a:r>
                        <a:rPr lang="en-US" sz="1400" b="1" dirty="0">
                          <a:solidFill>
                            <a:srgbClr val="FF0000"/>
                          </a:solidFill>
                          <a:effectLst/>
                          <a:latin typeface="+mn-lt"/>
                          <a:ea typeface="Calibri" panose="020F0502020204030204" pitchFamily="34" charset="0"/>
                          <a:cs typeface="Times New Roman" panose="02020603050405020304" pitchFamily="18" charset="0"/>
                        </a:rPr>
                        <a:t>obedient</a:t>
                      </a:r>
                      <a:r>
                        <a:rPr lang="en-US" sz="1400" dirty="0">
                          <a:effectLst/>
                          <a:latin typeface="+mn-lt"/>
                          <a:ea typeface="Calibri" panose="020F0502020204030204" pitchFamily="34" charset="0"/>
                          <a:cs typeface="Times New Roman" panose="02020603050405020304" pitchFamily="18" charset="0"/>
                        </a:rPr>
                        <a:t> (Deut. Chapters 28-30; Deut. 29:22-29; 30:1-10)</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The Christian’s reward (Heaven) is </a:t>
                      </a:r>
                      <a:r>
                        <a:rPr lang="en-US" sz="1400" b="1" dirty="0">
                          <a:solidFill>
                            <a:srgbClr val="FF0000"/>
                          </a:solidFill>
                          <a:effectLst/>
                          <a:latin typeface="+mn-lt"/>
                          <a:ea typeface="Times New Roman" panose="02020603050405020304" pitchFamily="18" charset="0"/>
                          <a:cs typeface="Times New Roman" panose="02020603050405020304" pitchFamily="18" charset="0"/>
                        </a:rPr>
                        <a:t>conditional</a:t>
                      </a:r>
                      <a:r>
                        <a:rPr lang="en-US" sz="1400" dirty="0">
                          <a:effectLst/>
                          <a:latin typeface="+mn-lt"/>
                          <a:ea typeface="Times New Roman" panose="02020603050405020304" pitchFamily="18" charset="0"/>
                          <a:cs typeface="Times New Roman" panose="02020603050405020304" pitchFamily="18" charset="0"/>
                        </a:rPr>
                        <a:t> – we must be </a:t>
                      </a:r>
                      <a:r>
                        <a:rPr lang="en-US" sz="1400" b="1" dirty="0">
                          <a:solidFill>
                            <a:srgbClr val="FF0000"/>
                          </a:solidFill>
                          <a:effectLst/>
                          <a:latin typeface="+mn-lt"/>
                          <a:ea typeface="Times New Roman" panose="02020603050405020304" pitchFamily="18" charset="0"/>
                          <a:cs typeface="Times New Roman" panose="02020603050405020304" pitchFamily="18" charset="0"/>
                        </a:rPr>
                        <a:t>obedient</a:t>
                      </a:r>
                      <a:r>
                        <a:rPr lang="en-US" sz="1400" dirty="0">
                          <a:effectLst/>
                          <a:latin typeface="+mn-lt"/>
                          <a:ea typeface="Times New Roman" panose="02020603050405020304" pitchFamily="18" charset="0"/>
                          <a:cs typeface="Times New Roman" panose="02020603050405020304" pitchFamily="18" charset="0"/>
                        </a:rPr>
                        <a:t> </a:t>
                      </a:r>
                      <a:r>
                        <a:rPr lang="en-US" sz="1400" dirty="0">
                          <a:solidFill>
                            <a:srgbClr val="000000"/>
                          </a:solidFill>
                          <a:effectLst/>
                          <a:latin typeface="+mn-lt"/>
                          <a:ea typeface="Times New Roman" panose="02020603050405020304" pitchFamily="18" charset="0"/>
                          <a:cs typeface="Times New Roman" panose="02020603050405020304" pitchFamily="18" charset="0"/>
                        </a:rPr>
                        <a:t>(Heb. 5:9)</a:t>
                      </a:r>
                      <a:endParaRPr lang="en-US" sz="1400" dirty="0">
                        <a:effectLst/>
                        <a:latin typeface="+mn-lt"/>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 </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629187"/>
                  </a:ext>
                </a:extLst>
              </a:tr>
              <a:tr h="1065155">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Priests</a:t>
                      </a:r>
                      <a:r>
                        <a:rPr lang="en-US" sz="1400" dirty="0">
                          <a:effectLst/>
                          <a:latin typeface="+mn-lt"/>
                          <a:ea typeface="Calibri" panose="020F0502020204030204" pitchFamily="34" charset="0"/>
                          <a:cs typeface="Times New Roman" panose="02020603050405020304" pitchFamily="18" charset="0"/>
                        </a:rPr>
                        <a:t>: from tribe of Levi, did the “church” work, access to God, must go through them for forgiveness (II Chron. 35:2-4)</a:t>
                      </a:r>
                    </a:p>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 </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All Christians are </a:t>
                      </a:r>
                      <a:r>
                        <a:rPr lang="en-US" sz="1400" b="1" dirty="0">
                          <a:solidFill>
                            <a:srgbClr val="FF0000"/>
                          </a:solidFill>
                          <a:effectLst/>
                          <a:latin typeface="+mn-lt"/>
                          <a:ea typeface="Calibri" panose="020F0502020204030204" pitchFamily="34" charset="0"/>
                          <a:cs typeface="Times New Roman" panose="02020603050405020304" pitchFamily="18" charset="0"/>
                        </a:rPr>
                        <a:t>saints</a:t>
                      </a:r>
                      <a:r>
                        <a:rPr lang="en-US" sz="1400" dirty="0">
                          <a:effectLst/>
                          <a:latin typeface="+mn-lt"/>
                          <a:ea typeface="Calibri" panose="020F0502020204030204" pitchFamily="34" charset="0"/>
                          <a:cs typeface="Times New Roman" panose="02020603050405020304" pitchFamily="18" charset="0"/>
                        </a:rPr>
                        <a:t> (Phil. 1:1, Eph. 1:1, Col.1:2) &amp; </a:t>
                      </a:r>
                      <a:r>
                        <a:rPr lang="en-US" sz="1400" b="1" dirty="0">
                          <a:solidFill>
                            <a:srgbClr val="FF0000"/>
                          </a:solidFill>
                          <a:effectLst/>
                          <a:latin typeface="+mn-lt"/>
                          <a:ea typeface="Calibri" panose="020F0502020204030204" pitchFamily="34" charset="0"/>
                          <a:cs typeface="Times New Roman" panose="02020603050405020304" pitchFamily="18" charset="0"/>
                        </a:rPr>
                        <a:t>priests</a:t>
                      </a:r>
                      <a:r>
                        <a:rPr lang="en-US" sz="1400" dirty="0">
                          <a:effectLst/>
                          <a:latin typeface="+mn-lt"/>
                          <a:ea typeface="Calibri" panose="020F0502020204030204" pitchFamily="34" charset="0"/>
                          <a:cs typeface="Times New Roman" panose="02020603050405020304" pitchFamily="18" charset="0"/>
                        </a:rPr>
                        <a:t> (I Pet. 2:9) </a:t>
                      </a:r>
                      <a:r>
                        <a:rPr lang="nl-NL" sz="1400" dirty="0">
                          <a:effectLst/>
                          <a:latin typeface="+mn-lt"/>
                          <a:ea typeface="Calibri" panose="020F0502020204030204" pitchFamily="34" charset="0"/>
                          <a:cs typeface="Times New Roman" panose="02020603050405020304" pitchFamily="18" charset="0"/>
                        </a:rPr>
                        <a:t>– Jesus is High Priest (Heb. 7:17). </a:t>
                      </a:r>
                      <a:r>
                        <a:rPr lang="en-US" sz="1400" dirty="0">
                          <a:effectLst/>
                          <a:latin typeface="+mn-lt"/>
                          <a:ea typeface="Calibri" panose="020F0502020204030204" pitchFamily="34" charset="0"/>
                          <a:cs typeface="Times New Roman" panose="02020603050405020304" pitchFamily="18" charset="0"/>
                        </a:rPr>
                        <a:t>Saints have direct access to God and forgiveness through prayer and the word (Jn. 14:6; Acts 8:22). Repentance = Change of heart; a change of direction.</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470781"/>
                  </a:ext>
                </a:extLst>
              </a:tr>
              <a:tr h="528173">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Day of Atonement – yearly </a:t>
                      </a:r>
                      <a:r>
                        <a:rPr lang="en-US" sz="1400" b="1" dirty="0">
                          <a:solidFill>
                            <a:srgbClr val="FF0000"/>
                          </a:solidFill>
                          <a:effectLst/>
                          <a:latin typeface="+mn-lt"/>
                          <a:ea typeface="Calibri" panose="020F0502020204030204" pitchFamily="34" charset="0"/>
                          <a:cs typeface="Times New Roman" panose="02020603050405020304" pitchFamily="18" charset="0"/>
                        </a:rPr>
                        <a:t>animal sacrifice</a:t>
                      </a:r>
                      <a:r>
                        <a:rPr lang="en-US" sz="1400" dirty="0">
                          <a:effectLst/>
                          <a:latin typeface="+mn-lt"/>
                          <a:ea typeface="Calibri" panose="020F0502020204030204" pitchFamily="34" charset="0"/>
                          <a:cs typeface="Times New Roman" panose="02020603050405020304" pitchFamily="18" charset="0"/>
                        </a:rPr>
                        <a:t> for forgiveness of sins, performed by the High Priest (Ex. 30:9, 10; Lev. 23:28)</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Christ (our High Priest Heb. 2:13-17) </a:t>
                      </a:r>
                      <a:r>
                        <a:rPr lang="en-US" sz="1400" b="1" dirty="0">
                          <a:solidFill>
                            <a:srgbClr val="FF0000"/>
                          </a:solidFill>
                          <a:effectLst/>
                          <a:latin typeface="+mn-lt"/>
                          <a:ea typeface="Calibri" panose="020F0502020204030204" pitchFamily="34" charset="0"/>
                          <a:cs typeface="Times New Roman" panose="02020603050405020304" pitchFamily="18" charset="0"/>
                        </a:rPr>
                        <a:t>died once for all </a:t>
                      </a:r>
                      <a:r>
                        <a:rPr lang="en-US" sz="1400" dirty="0">
                          <a:effectLst/>
                          <a:latin typeface="+mn-lt"/>
                          <a:ea typeface="Calibri" panose="020F0502020204030204" pitchFamily="34" charset="0"/>
                          <a:cs typeface="Times New Roman" panose="02020603050405020304" pitchFamily="18" charset="0"/>
                        </a:rPr>
                        <a:t>(Heb. 9:12; 10:10) </a:t>
                      </a:r>
                      <a:r>
                        <a:rPr lang="en-US" sz="1400" b="1" dirty="0">
                          <a:solidFill>
                            <a:srgbClr val="FF0000"/>
                          </a:solidFill>
                          <a:effectLst/>
                          <a:latin typeface="+mn-lt"/>
                          <a:ea typeface="Calibri" panose="020F0502020204030204" pitchFamily="34" charset="0"/>
                          <a:cs typeface="Times New Roman" panose="02020603050405020304" pitchFamily="18" charset="0"/>
                        </a:rPr>
                        <a:t>and for all time</a:t>
                      </a:r>
                      <a:r>
                        <a:rPr lang="en-US" sz="1400" dirty="0">
                          <a:effectLst/>
                          <a:latin typeface="+mn-lt"/>
                          <a:ea typeface="Calibri" panose="020F0502020204030204" pitchFamily="34" charset="0"/>
                          <a:cs typeface="Times New Roman" panose="02020603050405020304" pitchFamily="18" charset="0"/>
                        </a:rPr>
                        <a:t>! (Heb. 10:12, 14)</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8279"/>
                  </a:ext>
                </a:extLst>
              </a:tr>
              <a:tr h="363860">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Gave 1/10 of all they had</a:t>
                      </a:r>
                      <a:r>
                        <a:rPr lang="en-US" sz="1400" dirty="0">
                          <a:effectLst/>
                          <a:latin typeface="+mn-lt"/>
                          <a:ea typeface="Calibri" panose="020F0502020204030204" pitchFamily="34" charset="0"/>
                          <a:cs typeface="Times New Roman" panose="02020603050405020304" pitchFamily="18" charset="0"/>
                        </a:rPr>
                        <a:t>, various offerings (grain, oil, etc.) Lev. 6:20, Ex. 29:40</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Christians give as prospered (I Cor. 16:2) &amp; </a:t>
                      </a:r>
                      <a:r>
                        <a:rPr lang="en-US" sz="1400" b="1" dirty="0">
                          <a:solidFill>
                            <a:srgbClr val="FF0000"/>
                          </a:solidFill>
                          <a:effectLst/>
                          <a:latin typeface="+mn-lt"/>
                          <a:ea typeface="Calibri" panose="020F0502020204030204" pitchFamily="34" charset="0"/>
                          <a:cs typeface="Times New Roman" panose="02020603050405020304" pitchFamily="18" charset="0"/>
                        </a:rPr>
                        <a:t>purposed in heart</a:t>
                      </a:r>
                      <a:r>
                        <a:rPr lang="en-US" sz="1400" dirty="0">
                          <a:effectLst/>
                          <a:latin typeface="+mn-lt"/>
                          <a:ea typeface="Calibri" panose="020F0502020204030204" pitchFamily="34" charset="0"/>
                          <a:cs typeface="Times New Roman" panose="02020603050405020304" pitchFamily="18" charset="0"/>
                        </a:rPr>
                        <a:t> – not a set amount (II Cor. 9:7)</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243778"/>
                  </a:ext>
                </a:extLst>
              </a:tr>
              <a:tr h="528173">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Circumcision – a physical procedure</a:t>
                      </a:r>
                      <a:r>
                        <a:rPr lang="en-US" sz="1400" dirty="0">
                          <a:effectLst/>
                          <a:latin typeface="+mn-lt"/>
                          <a:ea typeface="Calibri" panose="020F0502020204030204" pitchFamily="34" charset="0"/>
                          <a:cs typeface="Times New Roman" panose="02020603050405020304" pitchFamily="18" charset="0"/>
                        </a:rPr>
                        <a:t> commanded by God for all male Jews – a physical sign of the covenant with God (Gen. 17:11; Lev. 12:3)</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Circumcision of the heart by the Spirit </a:t>
                      </a:r>
                      <a:r>
                        <a:rPr lang="en-US" sz="1400" dirty="0">
                          <a:effectLst/>
                          <a:latin typeface="+mn-lt"/>
                          <a:ea typeface="Calibri" panose="020F0502020204030204" pitchFamily="34" charset="0"/>
                          <a:cs typeface="Times New Roman" panose="02020603050405020304" pitchFamily="18" charset="0"/>
                        </a:rPr>
                        <a:t>(Romans 2:29). A pure heart separated unto God – the heart must be changed.</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674789"/>
                  </a:ext>
                </a:extLst>
              </a:tr>
              <a:tr h="363860">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Do not murder </a:t>
                      </a:r>
                      <a:r>
                        <a:rPr lang="en-US" sz="1400" dirty="0">
                          <a:effectLst/>
                          <a:latin typeface="+mn-lt"/>
                          <a:ea typeface="Calibri" panose="020F0502020204030204" pitchFamily="34" charset="0"/>
                          <a:cs typeface="Times New Roman" panose="02020603050405020304" pitchFamily="18" charset="0"/>
                        </a:rPr>
                        <a:t>(physical murder) - (Ex. 20:13)</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If you </a:t>
                      </a:r>
                      <a:r>
                        <a:rPr lang="en-US" sz="1400" b="1" dirty="0">
                          <a:solidFill>
                            <a:srgbClr val="FF0000"/>
                          </a:solidFill>
                          <a:effectLst/>
                          <a:latin typeface="+mn-lt"/>
                          <a:ea typeface="Calibri" panose="020F0502020204030204" pitchFamily="34" charset="0"/>
                          <a:cs typeface="Times New Roman" panose="02020603050405020304" pitchFamily="18" charset="0"/>
                        </a:rPr>
                        <a:t>hate your brother, you are a murderer </a:t>
                      </a:r>
                    </a:p>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(I John 3:15-17)</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307596"/>
                  </a:ext>
                </a:extLst>
              </a:tr>
              <a:tr h="363860">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Do not commit adultery </a:t>
                      </a:r>
                      <a:r>
                        <a:rPr lang="en-US" sz="1400" dirty="0">
                          <a:effectLst/>
                          <a:latin typeface="+mn-lt"/>
                          <a:ea typeface="Calibri" panose="020F0502020204030204" pitchFamily="34" charset="0"/>
                          <a:cs typeface="Times New Roman" panose="02020603050405020304" pitchFamily="18" charset="0"/>
                        </a:rPr>
                        <a:t>(Ex. 20:14)</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If a man looks at a woman to lust after her, he has </a:t>
                      </a:r>
                      <a:r>
                        <a:rPr lang="en-US" sz="1400" b="1" dirty="0">
                          <a:solidFill>
                            <a:srgbClr val="FF0000"/>
                          </a:solidFill>
                          <a:effectLst/>
                          <a:latin typeface="+mn-lt"/>
                          <a:ea typeface="Calibri" panose="020F0502020204030204" pitchFamily="34" charset="0"/>
                          <a:cs typeface="Times New Roman" panose="02020603050405020304" pitchFamily="18" charset="0"/>
                        </a:rPr>
                        <a:t>committed adultery in his heart </a:t>
                      </a:r>
                      <a:r>
                        <a:rPr lang="en-US" sz="1400" dirty="0">
                          <a:effectLst/>
                          <a:latin typeface="+mn-lt"/>
                          <a:ea typeface="Calibri" panose="020F0502020204030204" pitchFamily="34" charset="0"/>
                          <a:cs typeface="Times New Roman" panose="02020603050405020304" pitchFamily="18" charset="0"/>
                        </a:rPr>
                        <a:t>(Mt. 5:28)</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629883"/>
                  </a:ext>
                </a:extLst>
              </a:tr>
              <a:tr h="727952">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Music</a:t>
                      </a:r>
                      <a:r>
                        <a:rPr lang="en-US" sz="1400" dirty="0">
                          <a:effectLst/>
                          <a:latin typeface="+mn-lt"/>
                          <a:ea typeface="Calibri" panose="020F0502020204030204" pitchFamily="34" charset="0"/>
                          <a:cs typeface="Times New Roman" panose="02020603050405020304" pitchFamily="18" charset="0"/>
                        </a:rPr>
                        <a:t> – </a:t>
                      </a:r>
                      <a:r>
                        <a:rPr lang="en-US" sz="1400" b="1" dirty="0">
                          <a:solidFill>
                            <a:srgbClr val="FF0000"/>
                          </a:solidFill>
                          <a:effectLst/>
                          <a:latin typeface="+mn-lt"/>
                          <a:ea typeface="Calibri" panose="020F0502020204030204" pitchFamily="34" charset="0"/>
                          <a:cs typeface="Times New Roman" panose="02020603050405020304" pitchFamily="18" charset="0"/>
                        </a:rPr>
                        <a:t>played, sang</a:t>
                      </a:r>
                      <a:r>
                        <a:rPr lang="en-US" sz="1400" dirty="0">
                          <a:effectLst/>
                          <a:latin typeface="+mn-lt"/>
                          <a:ea typeface="Calibri" panose="020F0502020204030204" pitchFamily="34" charset="0"/>
                          <a:cs typeface="Times New Roman" panose="02020603050405020304" pitchFamily="18" charset="0"/>
                        </a:rPr>
                        <a:t>. Playing &amp; singing were part of the ceremony accompanying </a:t>
                      </a:r>
                      <a:r>
                        <a:rPr lang="en-US" sz="1400" b="1" dirty="0">
                          <a:solidFill>
                            <a:srgbClr val="FF0000"/>
                          </a:solidFill>
                          <a:effectLst/>
                          <a:latin typeface="+mn-lt"/>
                          <a:ea typeface="Calibri" panose="020F0502020204030204" pitchFamily="34" charset="0"/>
                          <a:cs typeface="Times New Roman" panose="02020603050405020304" pitchFamily="18" charset="0"/>
                        </a:rPr>
                        <a:t>animal sacrifices</a:t>
                      </a:r>
                      <a:r>
                        <a:rPr lang="en-US" sz="1400" dirty="0">
                          <a:effectLst/>
                          <a:latin typeface="+mn-lt"/>
                          <a:ea typeface="Calibri" panose="020F0502020204030204" pitchFamily="34" charset="0"/>
                          <a:cs typeface="Times New Roman" panose="02020603050405020304" pitchFamily="18" charset="0"/>
                        </a:rPr>
                        <a:t>   (II Chr. 29:25-29)</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Music</a:t>
                      </a:r>
                      <a:r>
                        <a:rPr lang="en-US" sz="1400" dirty="0">
                          <a:effectLst/>
                          <a:latin typeface="+mn-lt"/>
                          <a:ea typeface="Calibri" panose="020F0502020204030204" pitchFamily="34" charset="0"/>
                          <a:cs typeface="Times New Roman" panose="02020603050405020304" pitchFamily="18" charset="0"/>
                        </a:rPr>
                        <a:t> – </a:t>
                      </a:r>
                      <a:r>
                        <a:rPr lang="en-US" sz="1400" b="1" dirty="0">
                          <a:solidFill>
                            <a:srgbClr val="FF0000"/>
                          </a:solidFill>
                          <a:effectLst/>
                          <a:latin typeface="+mn-lt"/>
                          <a:ea typeface="Calibri" panose="020F0502020204030204" pitchFamily="34" charset="0"/>
                          <a:cs typeface="Times New Roman" panose="02020603050405020304" pitchFamily="18" charset="0"/>
                        </a:rPr>
                        <a:t>singing &amp; making melody in the heart</a:t>
                      </a:r>
                      <a:r>
                        <a:rPr lang="en-US" sz="1400" dirty="0">
                          <a:effectLst/>
                          <a:latin typeface="+mn-lt"/>
                          <a:ea typeface="Calibri" panose="020F0502020204030204" pitchFamily="34" charset="0"/>
                          <a:cs typeface="Times New Roman" panose="02020603050405020304" pitchFamily="18" charset="0"/>
                        </a:rPr>
                        <a:t> (Eph. 5:19) – </a:t>
                      </a:r>
                      <a:r>
                        <a:rPr lang="en-US" sz="1400" b="1" i="1" dirty="0">
                          <a:solidFill>
                            <a:srgbClr val="FF0000"/>
                          </a:solidFill>
                          <a:effectLst/>
                          <a:latin typeface="+mn-lt"/>
                          <a:ea typeface="Calibri" panose="020F0502020204030204" pitchFamily="34" charset="0"/>
                          <a:cs typeface="Times New Roman" panose="02020603050405020304" pitchFamily="18" charset="0"/>
                        </a:rPr>
                        <a:t>Jesus is our perfect sacrifice </a:t>
                      </a:r>
                      <a:r>
                        <a:rPr lang="en-US" sz="1400" i="1" dirty="0">
                          <a:effectLst/>
                          <a:latin typeface="+mn-lt"/>
                          <a:ea typeface="Calibri" panose="020F0502020204030204" pitchFamily="34" charset="0"/>
                          <a:cs typeface="Times New Roman" panose="02020603050405020304" pitchFamily="18" charset="0"/>
                        </a:rPr>
                        <a:t>(Heb. 10:12, 14) – No animal sacrifices (Heb. 10:4)</a:t>
                      </a:r>
                      <a:endParaRPr lang="en-US" sz="1400" dirty="0">
                        <a:effectLst/>
                        <a:latin typeface="+mn-lt"/>
                        <a:ea typeface="Calibri" panose="020F0502020204030204" pitchFamily="34" charset="0"/>
                        <a:cs typeface="Times New Roman" panose="02020603050405020304" pitchFamily="18" charset="0"/>
                      </a:endParaRP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0068267"/>
                  </a:ext>
                </a:extLst>
              </a:tr>
              <a:tr h="363860">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God’s dwelling place </a:t>
                      </a:r>
                      <a:r>
                        <a:rPr lang="en-US" sz="1400" dirty="0">
                          <a:effectLst/>
                          <a:latin typeface="+mn-lt"/>
                          <a:ea typeface="Calibri" panose="020F0502020204030204" pitchFamily="34" charset="0"/>
                          <a:cs typeface="Times New Roman" panose="02020603050405020304" pitchFamily="18" charset="0"/>
                        </a:rPr>
                        <a:t>– </a:t>
                      </a:r>
                      <a:r>
                        <a:rPr lang="en-US" sz="1400" b="1" dirty="0">
                          <a:solidFill>
                            <a:srgbClr val="FF0000"/>
                          </a:solidFill>
                          <a:effectLst/>
                          <a:latin typeface="+mn-lt"/>
                          <a:ea typeface="Calibri" panose="020F0502020204030204" pitchFamily="34" charset="0"/>
                          <a:cs typeface="Times New Roman" panose="02020603050405020304" pitchFamily="18" charset="0"/>
                        </a:rPr>
                        <a:t>Tabernacle</a:t>
                      </a:r>
                      <a:r>
                        <a:rPr lang="en-US" sz="1400" dirty="0">
                          <a:effectLst/>
                          <a:latin typeface="+mn-lt"/>
                          <a:ea typeface="Calibri" panose="020F0502020204030204" pitchFamily="34" charset="0"/>
                          <a:cs typeface="Times New Roman" panose="02020603050405020304" pitchFamily="18" charset="0"/>
                        </a:rPr>
                        <a:t> (Ex. 36:8-39:43) and later the </a:t>
                      </a:r>
                      <a:r>
                        <a:rPr lang="en-US" sz="1400" b="1" dirty="0">
                          <a:solidFill>
                            <a:srgbClr val="FF0000"/>
                          </a:solidFill>
                          <a:effectLst/>
                          <a:latin typeface="+mn-lt"/>
                          <a:ea typeface="Calibri" panose="020F0502020204030204" pitchFamily="34" charset="0"/>
                          <a:cs typeface="Times New Roman" panose="02020603050405020304" pitchFamily="18" charset="0"/>
                        </a:rPr>
                        <a:t>Temple</a:t>
                      </a:r>
                      <a:r>
                        <a:rPr lang="en-US" sz="1400" dirty="0">
                          <a:effectLst/>
                          <a:latin typeface="+mn-lt"/>
                          <a:ea typeface="Calibri" panose="020F0502020204030204" pitchFamily="34" charset="0"/>
                          <a:cs typeface="Times New Roman" panose="02020603050405020304" pitchFamily="18" charset="0"/>
                        </a:rPr>
                        <a:t> (II Kings 23:27)</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400" b="1" dirty="0">
                          <a:solidFill>
                            <a:srgbClr val="FF0000"/>
                          </a:solidFill>
                          <a:effectLst/>
                          <a:latin typeface="+mn-lt"/>
                          <a:ea typeface="Calibri" panose="020F0502020204030204" pitchFamily="34" charset="0"/>
                          <a:cs typeface="Times New Roman" panose="02020603050405020304" pitchFamily="18" charset="0"/>
                        </a:rPr>
                        <a:t>God dwells in the Christian’s heart </a:t>
                      </a:r>
                      <a:r>
                        <a:rPr lang="en-US" sz="1400" dirty="0">
                          <a:effectLst/>
                          <a:latin typeface="+mn-lt"/>
                          <a:ea typeface="Calibri" panose="020F0502020204030204" pitchFamily="34" charset="0"/>
                          <a:cs typeface="Times New Roman" panose="02020603050405020304" pitchFamily="18" charset="0"/>
                        </a:rPr>
                        <a:t>(I Cor. 3:16; Rom. 8:9; Eph. 2:20-22)</a:t>
                      </a:r>
                    </a:p>
                  </a:txBody>
                  <a:tcPr marL="53847" marR="538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724313"/>
                  </a:ext>
                </a:extLst>
              </a:tr>
            </a:tbl>
          </a:graphicData>
        </a:graphic>
      </p:graphicFrame>
      <p:sp>
        <p:nvSpPr>
          <p:cNvPr id="6" name="TextBox 5">
            <a:extLst>
              <a:ext uri="{FF2B5EF4-FFF2-40B4-BE49-F238E27FC236}">
                <a16:creationId xmlns:a16="http://schemas.microsoft.com/office/drawing/2014/main" id="{CFA5F373-C7D0-4F9F-992E-7AD7FF817BCC}"/>
              </a:ext>
            </a:extLst>
          </p:cNvPr>
          <p:cNvSpPr txBox="1"/>
          <p:nvPr/>
        </p:nvSpPr>
        <p:spPr>
          <a:xfrm>
            <a:off x="6698" y="426243"/>
            <a:ext cx="8832502" cy="738664"/>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ln>
                  <a:solidFill>
                    <a:schemeClr val="bg1"/>
                  </a:solidFill>
                </a:ln>
                <a:solidFill>
                  <a:srgbClr val="FF0000"/>
                </a:solidFill>
                <a:effectLst/>
                <a:latin typeface="+mn-lt"/>
                <a:ea typeface="Calibri" panose="020F0502020204030204" pitchFamily="34" charset="0"/>
                <a:cs typeface="Times New Roman" panose="02020603050405020304" pitchFamily="18" charset="0"/>
              </a:rPr>
              <a:t>Old Law (ceremonial, physical)            New Law (spiritual, from the heart)</a:t>
            </a:r>
            <a:endParaRPr lang="en-US" sz="1800" dirty="0">
              <a:ln>
                <a:solidFill>
                  <a:schemeClr val="bg1"/>
                </a:solidFill>
              </a:ln>
              <a:solidFill>
                <a:srgbClr val="FF0000"/>
              </a:solidFill>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939457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9143980" cy="688103"/>
          </a:xfrm>
        </p:spPr>
        <p:txBody>
          <a:bodyPr>
            <a:noAutofit/>
          </a:bodyPr>
          <a:lstStyle/>
          <a:p>
            <a:pPr algn="r"/>
            <a:r>
              <a:rPr lang="en-US" b="1" i="1" dirty="0">
                <a:solidFill>
                  <a:schemeClr val="accent1">
                    <a:lumMod val="60000"/>
                    <a:lumOff val="40000"/>
                  </a:schemeClr>
                </a:solidFill>
              </a:rPr>
              <a:t>Contrast of Physical Old Law &amp; Spiritual Gospel Of Jesus </a:t>
            </a:r>
            <a:endParaRPr lang="en-US" b="1" i="1" dirty="0"/>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629400"/>
            <a:ext cx="4723209" cy="230903"/>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rPr>
              <a:t>A Matter Of The Heart</a:t>
            </a: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40" y="1371600"/>
            <a:ext cx="9143960" cy="2560638"/>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Hebrews 8:6 (of Jesus – 7:24)</a:t>
            </a:r>
          </a:p>
          <a:p>
            <a:pPr marL="461963" indent="-461963">
              <a:buNone/>
            </a:pPr>
            <a:r>
              <a:rPr lang="en-US" sz="2800" b="1" dirty="0">
                <a:solidFill>
                  <a:srgbClr val="BC80E0">
                    <a:lumMod val="20000"/>
                    <a:lumOff val="80000"/>
                  </a:srgbClr>
                </a:solidFill>
                <a:latin typeface="Tahoma" pitchFamily="34" charset="0"/>
                <a:cs typeface="Times New Roman" pitchFamily="18" charset="0"/>
              </a:rPr>
              <a:t>6. But now He has obtained a more excellent ministry, by as much as He is also the mediator of a better covenant, which has been enacted on better promises.</a:t>
            </a:r>
            <a:endParaRPr lang="en-US" sz="2800" dirty="0"/>
          </a:p>
        </p:txBody>
      </p:sp>
      <p:sp>
        <p:nvSpPr>
          <p:cNvPr id="8" name="TextBox 7">
            <a:extLst>
              <a:ext uri="{FF2B5EF4-FFF2-40B4-BE49-F238E27FC236}">
                <a16:creationId xmlns:a16="http://schemas.microsoft.com/office/drawing/2014/main" id="{0DCFC776-8259-4A06-872B-94A00F1A1536}"/>
              </a:ext>
            </a:extLst>
          </p:cNvPr>
          <p:cNvSpPr txBox="1"/>
          <p:nvPr/>
        </p:nvSpPr>
        <p:spPr>
          <a:xfrm>
            <a:off x="40" y="4024670"/>
            <a:ext cx="9143920" cy="2378075"/>
          </a:xfrm>
          <a:prstGeom prst="rect">
            <a:avLst/>
          </a:prstGeom>
        </p:spPr>
        <p:txBody>
          <a:bodyPr vert="horz" lIns="91440" tIns="45720" rIns="91440" bIns="45720" rtlCol="0">
            <a:noAutofit/>
          </a:bodyPr>
          <a:lstStyle/>
          <a:p>
            <a:pPr lvl="0" algn="ctr" defTabSz="457200">
              <a:spcBef>
                <a:spcPts val="1000"/>
              </a:spcBef>
              <a:spcAft>
                <a:spcPts val="0"/>
              </a:spcAft>
              <a:buClr>
                <a:schemeClr val="accent1">
                  <a:lumMod val="75000"/>
                </a:schemeClr>
              </a:buClr>
              <a:buSzPct val="80000"/>
            </a:pPr>
            <a:r>
              <a:rPr lang="en-US" sz="3200" i="1" dirty="0">
                <a:ln w="22225">
                  <a:solidFill>
                    <a:srgbClr val="FF0000"/>
                  </a:solidFill>
                  <a:prstDash val="solid"/>
                </a:ln>
                <a:solidFill>
                  <a:schemeClr val="accent1">
                    <a:lumMod val="40000"/>
                    <a:lumOff val="60000"/>
                  </a:schemeClr>
                </a:solidFill>
                <a:latin typeface="+mn-lt"/>
                <a:cs typeface="+mn-cs"/>
              </a:rPr>
              <a:t>We are no longer under the Old Covenant but under the New Covenant in Christ’s blood (Luke 22:20), the law of Christ         (I Cor. 9:21), also called the Law of Liberty (James 1:25; 2:12)!</a:t>
            </a:r>
            <a:endParaRPr kumimoji="0" lang="en-US" sz="4400" i="1" u="none" strike="noStrike" normalizeH="0" baseline="0" noProof="0" dirty="0">
              <a:ln w="22225">
                <a:solidFill>
                  <a:srgbClr val="FF0000"/>
                </a:solidFill>
                <a:prstDash val="solid"/>
              </a:ln>
              <a:solidFill>
                <a:schemeClr val="accent1">
                  <a:lumMod val="40000"/>
                  <a:lumOff val="60000"/>
                </a:schemeClr>
              </a:solidFill>
              <a:uLnTx/>
              <a:uFillTx/>
              <a:latin typeface="+mn-lt"/>
              <a:cs typeface="+mn-cs"/>
            </a:endParaRPr>
          </a:p>
        </p:txBody>
      </p:sp>
    </p:spTree>
    <p:extLst>
      <p:ext uri="{BB962C8B-B14F-4D97-AF65-F5344CB8AC3E}">
        <p14:creationId xmlns:p14="http://schemas.microsoft.com/office/powerpoint/2010/main" val="40940315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r="16212" b="1"/>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8739" y="-3349"/>
            <a:ext cx="2888343" cy="917749"/>
          </a:xfrm>
        </p:spPr>
        <p:txBody>
          <a:bodyPr>
            <a:normAutofit/>
          </a:bodyPr>
          <a:lstStyle/>
          <a:p>
            <a:r>
              <a:rPr lang="en-US" sz="4000" b="1" dirty="0"/>
              <a:t>Intro</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405853" y="6492875"/>
            <a:ext cx="2796538" cy="365125"/>
          </a:xfrm>
        </p:spPr>
        <p:txBody>
          <a:bodyPr>
            <a:normAutofit/>
          </a:bodyPr>
          <a:lstStyle/>
          <a:p>
            <a:pPr marL="0" marR="0" lvl="0" indent="0" defTabSz="914400" rtl="0" eaLnBrk="1" fontAlgn="base" latinLnBrk="0" hangingPunct="1">
              <a:spcBef>
                <a:spcPct val="0"/>
              </a:spcBef>
              <a:spcAft>
                <a:spcPts val="600"/>
              </a:spcAft>
              <a:buClrTx/>
              <a:buSzTx/>
              <a:buFontTx/>
              <a:buNone/>
              <a:tabLst/>
              <a:defRPr/>
            </a:pPr>
            <a:r>
              <a:rPr kumimoji="0" lang="en-US" b="1" i="0" u="none" strike="noStrike" kern="1200" cap="none" spc="0" normalizeH="0" baseline="0" noProof="0" dirty="0">
                <a:ln>
                  <a:noFill/>
                </a:ln>
                <a:effectLst/>
                <a:uLnTx/>
                <a:uFillTx/>
                <a:latin typeface="Tahoma" pitchFamily="34" charset="0"/>
                <a:ea typeface="+mn-ea"/>
                <a:cs typeface="Times New Roman" pitchFamily="18" charset="0"/>
              </a:rPr>
              <a:t>A Matter Of The Heart</a:t>
            </a:r>
          </a:p>
        </p:txBody>
      </p:sp>
      <p:cxnSp>
        <p:nvCxnSpPr>
          <p:cNvPr id="20" name="Straight Connector 1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Content Placeholder 6">
            <a:extLst>
              <a:ext uri="{FF2B5EF4-FFF2-40B4-BE49-F238E27FC236}">
                <a16:creationId xmlns:a16="http://schemas.microsoft.com/office/drawing/2014/main" id="{A26FB54A-BE00-4EF3-AFD7-B3089F597E17}"/>
              </a:ext>
            </a:extLst>
          </p:cNvPr>
          <p:cNvSpPr>
            <a:spLocks noGrp="1"/>
          </p:cNvSpPr>
          <p:nvPr>
            <p:ph idx="1"/>
          </p:nvPr>
        </p:nvSpPr>
        <p:spPr>
          <a:xfrm>
            <a:off x="0" y="2001573"/>
            <a:ext cx="4038599" cy="3176588"/>
          </a:xfrm>
        </p:spPr>
        <p:txBody>
          <a:bodyPr>
            <a:normAutofit fontScale="92500" lnSpcReduction="20000"/>
          </a:bodyPr>
          <a:lstStyle/>
          <a:p>
            <a:pPr marL="0" indent="0" algn="ctr">
              <a:buNone/>
            </a:pPr>
            <a:r>
              <a:rPr lang="en-US" sz="3200" b="1" i="1" dirty="0">
                <a:solidFill>
                  <a:srgbClr val="FF0000"/>
                </a:solidFill>
              </a:rPr>
              <a:t>No matter what time-period it is God has always wanted His people to serve Him from their hearts, and has specified how to worship Him!</a:t>
            </a:r>
          </a:p>
          <a:p>
            <a:pPr marL="0" indent="0" algn="ctr">
              <a:buNone/>
            </a:pPr>
            <a:endParaRPr lang="en-US" dirty="0"/>
          </a:p>
        </p:txBody>
      </p:sp>
    </p:spTree>
    <p:extLst>
      <p:ext uri="{BB962C8B-B14F-4D97-AF65-F5344CB8AC3E}">
        <p14:creationId xmlns:p14="http://schemas.microsoft.com/office/powerpoint/2010/main" val="6811109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r="16212" b="1"/>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8739" y="-3349"/>
            <a:ext cx="2888343" cy="917749"/>
          </a:xfrm>
        </p:spPr>
        <p:txBody>
          <a:bodyPr>
            <a:normAutofit fontScale="90000"/>
          </a:bodyPr>
          <a:lstStyle/>
          <a:p>
            <a:r>
              <a:rPr lang="en-US" sz="4000" b="1" dirty="0"/>
              <a:t>Conclusion</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405853" y="6492875"/>
            <a:ext cx="2796538"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prstClr val="black">
                    <a:tint val="75000"/>
                  </a:prstClr>
                </a:solidFill>
                <a:effectLst/>
                <a:uLnTx/>
                <a:uFillTx/>
                <a:latin typeface="Tahoma" pitchFamily="34" charset="0"/>
                <a:ea typeface="+mn-ea"/>
                <a:cs typeface="Times New Roman" pitchFamily="18" charset="0"/>
              </a:rPr>
              <a:t>A Matter Of The Heart</a:t>
            </a:r>
          </a:p>
        </p:txBody>
      </p:sp>
      <p:cxnSp>
        <p:nvCxnSpPr>
          <p:cNvPr id="20" name="Straight Connector 1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Content Placeholder 6">
            <a:extLst>
              <a:ext uri="{FF2B5EF4-FFF2-40B4-BE49-F238E27FC236}">
                <a16:creationId xmlns:a16="http://schemas.microsoft.com/office/drawing/2014/main" id="{A26FB54A-BE00-4EF3-AFD7-B3089F597E17}"/>
              </a:ext>
            </a:extLst>
          </p:cNvPr>
          <p:cNvSpPr>
            <a:spLocks noGrp="1"/>
          </p:cNvSpPr>
          <p:nvPr>
            <p:ph idx="1"/>
          </p:nvPr>
        </p:nvSpPr>
        <p:spPr>
          <a:xfrm>
            <a:off x="9210" y="1341438"/>
            <a:ext cx="4038599" cy="4724399"/>
          </a:xfrm>
        </p:spPr>
        <p:txBody>
          <a:bodyPr>
            <a:normAutofit fontScale="77500" lnSpcReduction="20000"/>
          </a:bodyPr>
          <a:lstStyle/>
          <a:p>
            <a:pPr marL="0" indent="0" algn="ctr">
              <a:buNone/>
            </a:pPr>
            <a:r>
              <a:rPr lang="en-US" sz="4000" b="1" i="1" dirty="0">
                <a:solidFill>
                  <a:srgbClr val="FF0000"/>
                </a:solidFill>
              </a:rPr>
              <a:t>No matter what time-period it is, Old Covenant or New Covenant, God has always wanted His people to serve Him from their hearts, and He has always specified how He wanted mankind to worship Him!</a:t>
            </a:r>
          </a:p>
          <a:p>
            <a:pPr marL="0" indent="0" algn="ctr">
              <a:buNone/>
            </a:pPr>
            <a:endParaRPr lang="en-US" dirty="0"/>
          </a:p>
        </p:txBody>
      </p:sp>
    </p:spTree>
    <p:extLst>
      <p:ext uri="{BB962C8B-B14F-4D97-AF65-F5344CB8AC3E}">
        <p14:creationId xmlns:p14="http://schemas.microsoft.com/office/powerpoint/2010/main" val="30053783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r>
              <a:rPr lang="en-US" sz="4000" b="1" i="1" dirty="0"/>
              <a:t>Conclusion</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40" y="1173162"/>
            <a:ext cx="9143960" cy="5197475"/>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Mark 12:29-31 </a:t>
            </a:r>
            <a:r>
              <a:rPr lang="en-US" sz="3200" b="1" i="1" dirty="0">
                <a:solidFill>
                  <a:srgbClr val="BC80E0">
                    <a:lumMod val="20000"/>
                    <a:lumOff val="80000"/>
                  </a:srgbClr>
                </a:solidFill>
                <a:latin typeface="Tahoma" pitchFamily="34" charset="0"/>
                <a:cs typeface="Times New Roman" pitchFamily="18" charset="0"/>
              </a:rPr>
              <a:t>(Matthew 22:40)</a:t>
            </a:r>
          </a:p>
          <a:p>
            <a:pPr marL="682625" indent="-682625">
              <a:buNone/>
            </a:pPr>
            <a:r>
              <a:rPr lang="en-US" sz="2800" b="1" dirty="0">
                <a:solidFill>
                  <a:srgbClr val="BC80E0">
                    <a:lumMod val="20000"/>
                    <a:lumOff val="80000"/>
                  </a:srgbClr>
                </a:solidFill>
                <a:latin typeface="Tahoma" pitchFamily="34" charset="0"/>
                <a:cs typeface="Times New Roman" pitchFamily="18" charset="0"/>
              </a:rPr>
              <a:t>29.  Jesus answered, "The foremost is, 'HEAR, O ISRAEL! THE LORD OUR GOD IS ONE LORD; </a:t>
            </a:r>
          </a:p>
          <a:p>
            <a:pPr marL="682625" indent="-682625">
              <a:buNone/>
            </a:pPr>
            <a:r>
              <a:rPr lang="en-US" sz="2800" b="1" dirty="0">
                <a:solidFill>
                  <a:srgbClr val="BC80E0">
                    <a:lumMod val="20000"/>
                    <a:lumOff val="80000"/>
                  </a:srgbClr>
                </a:solidFill>
                <a:latin typeface="Tahoma" pitchFamily="34" charset="0"/>
                <a:cs typeface="Times New Roman" pitchFamily="18" charset="0"/>
              </a:rPr>
              <a:t>30.  AND YOU SHALL LOVE THE LORD YOUR GOD WITH ALL YOUR HEART, AND WITH ALL YOUR SOUL, AND WITH ALL YOUR MIND, AND WITH ALL YOUR STRENGTH.' </a:t>
            </a:r>
          </a:p>
          <a:p>
            <a:pPr marL="682625" indent="-682625">
              <a:buNone/>
            </a:pPr>
            <a:r>
              <a:rPr lang="en-US" sz="2800" b="1" dirty="0">
                <a:solidFill>
                  <a:srgbClr val="BC80E0">
                    <a:lumMod val="20000"/>
                    <a:lumOff val="80000"/>
                  </a:srgbClr>
                </a:solidFill>
                <a:latin typeface="Tahoma" pitchFamily="34" charset="0"/>
                <a:cs typeface="Times New Roman" pitchFamily="18" charset="0"/>
              </a:rPr>
              <a:t>31.  "The second is this, 'YOU SHALL LOVE YOUR NEIGHBOR AS YOURSELF.' There is no other commandment greater than these."</a:t>
            </a:r>
            <a:endParaRPr lang="en-US" sz="2800" dirty="0"/>
          </a:p>
        </p:txBody>
      </p:sp>
    </p:spTree>
    <p:extLst>
      <p:ext uri="{BB962C8B-B14F-4D97-AF65-F5344CB8AC3E}">
        <p14:creationId xmlns:p14="http://schemas.microsoft.com/office/powerpoint/2010/main" val="8082269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r>
              <a:rPr lang="en-US" sz="4000" b="1" i="1" dirty="0"/>
              <a:t>Conclusion</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20" y="1371600"/>
            <a:ext cx="9143960" cy="5121275"/>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John 14:15</a:t>
            </a:r>
          </a:p>
          <a:p>
            <a:pPr marL="914400" indent="-914400">
              <a:buNone/>
              <a:tabLst>
                <a:tab pos="914400" algn="l"/>
              </a:tabLst>
            </a:pPr>
            <a:r>
              <a:rPr lang="en-US" sz="2800" b="1" dirty="0">
                <a:solidFill>
                  <a:srgbClr val="BC80E0">
                    <a:lumMod val="20000"/>
                    <a:lumOff val="80000"/>
                  </a:srgbClr>
                </a:solidFill>
                <a:latin typeface="Tahoma" pitchFamily="34" charset="0"/>
                <a:cs typeface="Times New Roman" pitchFamily="18" charset="0"/>
              </a:rPr>
              <a:t>15.   If you love Me, you will keep My commandments. </a:t>
            </a:r>
            <a:endParaRPr lang="en-US" sz="2800" dirty="0"/>
          </a:p>
        </p:txBody>
      </p:sp>
    </p:spTree>
    <p:extLst>
      <p:ext uri="{BB962C8B-B14F-4D97-AF65-F5344CB8AC3E}">
        <p14:creationId xmlns:p14="http://schemas.microsoft.com/office/powerpoint/2010/main" val="38459364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r>
              <a:rPr lang="en-US" sz="4000" b="1" i="1" dirty="0"/>
              <a:t>Conclusion</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20" y="1371600"/>
            <a:ext cx="9143960" cy="5121275"/>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I John 5:2-3</a:t>
            </a:r>
          </a:p>
          <a:p>
            <a:pPr marL="573088" indent="-573088">
              <a:buNone/>
              <a:tabLst>
                <a:tab pos="914400" algn="l"/>
              </a:tabLst>
            </a:pPr>
            <a:r>
              <a:rPr lang="en-US" sz="2800" b="1" dirty="0">
                <a:solidFill>
                  <a:srgbClr val="BC80E0">
                    <a:lumMod val="20000"/>
                    <a:lumOff val="80000"/>
                  </a:srgbClr>
                </a:solidFill>
                <a:latin typeface="Tahoma" pitchFamily="34" charset="0"/>
                <a:cs typeface="Times New Roman" pitchFamily="18" charset="0"/>
              </a:rPr>
              <a:t>2.  By this we know that we love the children of God, when we love God and observe His commandments. </a:t>
            </a:r>
          </a:p>
          <a:p>
            <a:pPr marL="573088" indent="-573088">
              <a:buNone/>
              <a:tabLst>
                <a:tab pos="914400" algn="l"/>
              </a:tabLst>
            </a:pPr>
            <a:r>
              <a:rPr lang="en-US" sz="2800" b="1" dirty="0">
                <a:solidFill>
                  <a:srgbClr val="BC80E0">
                    <a:lumMod val="20000"/>
                    <a:lumOff val="80000"/>
                  </a:srgbClr>
                </a:solidFill>
                <a:latin typeface="Tahoma" pitchFamily="34" charset="0"/>
                <a:cs typeface="Times New Roman" pitchFamily="18" charset="0"/>
              </a:rPr>
              <a:t>3.  For this is the love of God, that we keep His commandments; and His commandments are not burdensome.  </a:t>
            </a:r>
            <a:endParaRPr lang="en-US" sz="2800" dirty="0"/>
          </a:p>
        </p:txBody>
      </p:sp>
    </p:spTree>
    <p:extLst>
      <p:ext uri="{BB962C8B-B14F-4D97-AF65-F5344CB8AC3E}">
        <p14:creationId xmlns:p14="http://schemas.microsoft.com/office/powerpoint/2010/main" val="34831931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sp>
        <p:nvSpPr>
          <p:cNvPr id="60" name="Rectangle 4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sp>
        <p:nvSpPr>
          <p:cNvPr id="61" name="Isosceles Triangle 4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Tahoma"/>
              <a:ea typeface="+mn-ea"/>
              <a:cs typeface="+mn-cs"/>
            </a:endParaRPr>
          </a:p>
        </p:txBody>
      </p:sp>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 y="-44337"/>
            <a:ext cx="4287654" cy="892830"/>
          </a:xfrm>
        </p:spPr>
        <p:txBody>
          <a:bodyPr vert="horz" lIns="91440" tIns="45720" rIns="91440" bIns="45720" rtlCol="0" anchor="ctr">
            <a:normAutofit/>
          </a:bodyPr>
          <a:lstStyle/>
          <a:p>
            <a:r>
              <a:rPr lang="en-US" sz="4000" b="1" dirty="0">
                <a:solidFill>
                  <a:schemeClr val="accent1">
                    <a:lumMod val="60000"/>
                    <a:lumOff val="40000"/>
                  </a:schemeClr>
                </a:solidFill>
              </a:rPr>
              <a:t>Conclusion</a:t>
            </a:r>
          </a:p>
        </p:txBody>
      </p:sp>
      <p:sp>
        <p:nvSpPr>
          <p:cNvPr id="3" name="TextBox 2">
            <a:extLst>
              <a:ext uri="{FF2B5EF4-FFF2-40B4-BE49-F238E27FC236}">
                <a16:creationId xmlns:a16="http://schemas.microsoft.com/office/drawing/2014/main" id="{C35925A1-D4A9-477A-B1B1-89C0A5101085}"/>
              </a:ext>
            </a:extLst>
          </p:cNvPr>
          <p:cNvSpPr txBox="1"/>
          <p:nvPr/>
        </p:nvSpPr>
        <p:spPr>
          <a:xfrm>
            <a:off x="-117796" y="870659"/>
            <a:ext cx="3886199" cy="5600045"/>
          </a:xfrm>
          <a:prstGeom prst="rect">
            <a:avLst/>
          </a:prstGeom>
        </p:spPr>
        <p:txBody>
          <a:bodyPr vert="horz" lIns="91440" tIns="45720" rIns="91440" bIns="45720" rtlCol="0">
            <a:noAutofit/>
          </a:bodyPr>
          <a:lstStyle/>
          <a:p>
            <a:pPr lvl="0" algn="ctr" defTabSz="457200">
              <a:spcBef>
                <a:spcPts val="1000"/>
              </a:spcBef>
              <a:spcAft>
                <a:spcPts val="0"/>
              </a:spcAft>
              <a:buClr>
                <a:srgbClr val="F496CB">
                  <a:lumMod val="75000"/>
                </a:srgbClr>
              </a:buClr>
              <a:buSzPct val="80000"/>
            </a:pPr>
            <a:r>
              <a:rPr lang="en-US" sz="4000" i="1" dirty="0">
                <a:ln w="22225">
                  <a:solidFill>
                    <a:srgbClr val="FF0000"/>
                  </a:solidFill>
                  <a:prstDash val="solid"/>
                </a:ln>
                <a:solidFill>
                  <a:srgbClr val="F496CB">
                    <a:lumMod val="40000"/>
                    <a:lumOff val="60000"/>
                  </a:srgbClr>
                </a:solidFill>
                <a:latin typeface="Tahoma"/>
              </a:rPr>
              <a:t>The gospel of Jesus calls us through grace to love from a pure heart and a good conscience and a sincere faith!</a:t>
            </a:r>
            <a:endParaRPr kumimoji="0" lang="en-US" sz="4000" b="1" i="1" u="none" strike="noStrike" kern="1200" cap="none" spc="0" normalizeH="0" baseline="0" noProof="0" dirty="0">
              <a:ln w="22225">
                <a:solidFill>
                  <a:srgbClr val="FF0000"/>
                </a:solidFill>
                <a:prstDash val="solid"/>
              </a:ln>
              <a:solidFill>
                <a:srgbClr val="F496CB">
                  <a:lumMod val="40000"/>
                  <a:lumOff val="60000"/>
                </a:srgbClr>
              </a:solidFill>
              <a:effectLst/>
              <a:uLnTx/>
              <a:uFillTx/>
              <a:latin typeface="Tahoma"/>
              <a:ea typeface="+mn-ea"/>
              <a:cs typeface="Times New Roman" pitchFamily="18" charset="0"/>
            </a:endParaRP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5402438" y="6492872"/>
            <a:ext cx="3448975" cy="365125"/>
          </a:xfrm>
        </p:spPr>
        <p:txBody>
          <a:bodyPr vert="horz" lIns="91440" tIns="45720" rIns="91440" bIns="45720" rtlCol="0" anchor="ctr">
            <a:normAutofit/>
          </a:bodyPr>
          <a:lstStyle/>
          <a:p>
            <a:pPr marL="0" marR="0" lvl="0" indent="0" algn="r"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prstClr val="black">
                    <a:lumMod val="65000"/>
                    <a:lumOff val="35000"/>
                  </a:prstClr>
                </a:solidFill>
                <a:effectLst/>
                <a:uLnTx/>
                <a:uFillTx/>
                <a:latin typeface="Tahoma"/>
                <a:ea typeface="+mn-ea"/>
                <a:cs typeface="Times New Roman" pitchFamily="18" charset="0"/>
              </a:rPr>
              <a:t>A Matter Of The Heart</a:t>
            </a:r>
          </a:p>
        </p:txBody>
      </p:sp>
      <p:sp>
        <p:nvSpPr>
          <p:cNvPr id="62" name="Isosceles Triangle 4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Tahoma"/>
              <a:ea typeface="+mn-ea"/>
              <a:cs typeface="+mn-cs"/>
            </a:endParaRPr>
          </a:p>
        </p:txBody>
      </p:sp>
      <p:pic>
        <p:nvPicPr>
          <p:cNvPr id="7" name="Picture 6" descr="Logo&#10;&#10;Description automatically generated">
            <a:extLst>
              <a:ext uri="{FF2B5EF4-FFF2-40B4-BE49-F238E27FC236}">
                <a16:creationId xmlns:a16="http://schemas.microsoft.com/office/drawing/2014/main" id="{AD16D3AB-CAEF-4660-BBCF-742335FDB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332" y="1166407"/>
            <a:ext cx="4733081" cy="5008551"/>
          </a:xfrm>
          <a:prstGeom prst="rect">
            <a:avLst/>
          </a:prstGeom>
        </p:spPr>
      </p:pic>
    </p:spTree>
    <p:extLst>
      <p:ext uri="{BB962C8B-B14F-4D97-AF65-F5344CB8AC3E}">
        <p14:creationId xmlns:p14="http://schemas.microsoft.com/office/powerpoint/2010/main" val="14051911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11" name="Rectangle 2">
            <a:extLst>
              <a:ext uri="{FF2B5EF4-FFF2-40B4-BE49-F238E27FC236}">
                <a16:creationId xmlns:a16="http://schemas.microsoft.com/office/drawing/2014/main" id="{A8C7E598-A294-4209-AAAD-EC134195AED3}"/>
              </a:ext>
            </a:extLst>
          </p:cNvPr>
          <p:cNvSpPr>
            <a:spLocks noGrp="1" noChangeArrowheads="1"/>
          </p:cNvSpPr>
          <p:nvPr>
            <p:ph type="title"/>
          </p:nvPr>
        </p:nvSpPr>
        <p:spPr>
          <a:xfrm>
            <a:off x="0" y="0"/>
            <a:ext cx="9144000" cy="990600"/>
          </a:xfrm>
          <a:solidFill>
            <a:srgbClr val="FFFF00"/>
          </a:solidFill>
        </p:spPr>
        <p:txBody>
          <a:bodyPr/>
          <a:lstStyle/>
          <a:p>
            <a:pPr marL="0" indent="0" algn="ctr" eaLnBrk="1" hangingPunct="1">
              <a:buNone/>
            </a:pPr>
            <a:r>
              <a:rPr lang="en-US" sz="4600" b="1" u="sng" dirty="0">
                <a:solidFill>
                  <a:srgbClr val="0000FF"/>
                </a:solidFill>
                <a:latin typeface="Ameretto"/>
              </a:rPr>
              <a:t>“What Must I Do To Be Saved?”</a:t>
            </a:r>
          </a:p>
        </p:txBody>
      </p:sp>
      <p:sp>
        <p:nvSpPr>
          <p:cNvPr id="13" name="Text Box 3">
            <a:extLst>
              <a:ext uri="{FF2B5EF4-FFF2-40B4-BE49-F238E27FC236}">
                <a16:creationId xmlns:a16="http://schemas.microsoft.com/office/drawing/2014/main" id="{6FE23A85-B68B-41C5-A37E-2922EBACCF78}"/>
              </a:ext>
            </a:extLst>
          </p:cNvPr>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Hear The Gospel (Jn. 5:24; Rom. 10:17)</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Believe In Christ (Jn. 3:16-18; Jn. 8:24)</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Repent Of Sins (Lk. 13:3-5; Acts 2:38)</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Confess Christ (Mt. 10:32; Rom. 10:10)</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Be Baptized (Mk. 16:16; Acts 22:16)</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Tahoma" pitchFamily="34" charset="0"/>
                <a:ea typeface="Tahoma" pitchFamily="34" charset="0"/>
                <a:cs typeface="Tahoma" pitchFamily="34" charset="0"/>
              </a:rPr>
              <a:t>Remain Faithful (Jn. 8:31; Rev. 2:10)</a:t>
            </a:r>
          </a:p>
        </p:txBody>
      </p:sp>
      <p:sp>
        <p:nvSpPr>
          <p:cNvPr id="16" name="Rectangle 7">
            <a:extLst>
              <a:ext uri="{FF2B5EF4-FFF2-40B4-BE49-F238E27FC236}">
                <a16:creationId xmlns:a16="http://schemas.microsoft.com/office/drawing/2014/main" id="{24B46173-FA1D-4402-A349-66B2A10E2E3A}"/>
              </a:ext>
            </a:extLst>
          </p:cNvPr>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
        <p:nvSpPr>
          <p:cNvPr id="15" name="Text Box 4">
            <a:extLst>
              <a:ext uri="{FF2B5EF4-FFF2-40B4-BE49-F238E27FC236}">
                <a16:creationId xmlns:a16="http://schemas.microsoft.com/office/drawing/2014/main" id="{B4331416-5AB9-4652-A4F2-8027F906D0B0}"/>
              </a:ext>
            </a:extLst>
          </p:cNvPr>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For The Erring Saint:</a:t>
            </a:r>
            <a:r>
              <a:rPr kumimoji="0" lang="en-US" sz="4000" b="1" i="0" u="none"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Arial" pitchFamily="34" charset="0"/>
                <a:ea typeface="+mn-ea"/>
                <a:cs typeface="Arial" pitchFamily="34" charset="0"/>
              </a:rPr>
              <a:t>Repent (Acts 8:22), Confess (I Jn.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accent1">
                    <a:lumMod val="60000"/>
                    <a:lumOff val="40000"/>
                  </a:schemeClr>
                </a:solidFill>
                <a:effectLst/>
                <a:uLnTx/>
                <a:uFillTx/>
                <a:latin typeface="Arial" pitchFamily="34" charset="0"/>
                <a:ea typeface="+mn-ea"/>
                <a:cs typeface="Arial" pitchFamily="34" charset="0"/>
              </a:rPr>
              <a:t>Pray (Acts 8:22)</a:t>
            </a:r>
          </a:p>
        </p:txBody>
      </p:sp>
    </p:spTree>
    <p:extLst>
      <p:ext uri="{BB962C8B-B14F-4D97-AF65-F5344CB8AC3E}">
        <p14:creationId xmlns:p14="http://schemas.microsoft.com/office/powerpoint/2010/main" val="16514538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out)">
                                      <p:cBhvr>
                                        <p:cTn id="7" dur="1000"/>
                                        <p:tgtEl>
                                          <p:spTgt spid="13">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circle(out)">
                                      <p:cBhvr>
                                        <p:cTn id="11" dur="1000"/>
                                        <p:tgtEl>
                                          <p:spTgt spid="13">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circle(out)">
                                      <p:cBhvr>
                                        <p:cTn id="15" dur="1000"/>
                                        <p:tgtEl>
                                          <p:spTgt spid="13">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circle(out)">
                                      <p:cBhvr>
                                        <p:cTn id="19" dur="1000"/>
                                        <p:tgtEl>
                                          <p:spTgt spid="13">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circle(out)">
                                      <p:cBhvr>
                                        <p:cTn id="23" dur="1000"/>
                                        <p:tgtEl>
                                          <p:spTgt spid="13">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circle(out)">
                                      <p:cBhvr>
                                        <p:cTn id="27" dur="1000"/>
                                        <p:tgtEl>
                                          <p:spTgt spid="13">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ircle(in)">
                                      <p:cBhvr>
                                        <p:cTn id="31" dur="2000"/>
                                        <p:tgtEl>
                                          <p:spTgt spid="1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ircle(out)">
                                      <p:cBhvr>
                                        <p:cTn id="3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r>
              <a:rPr lang="en-US" sz="4000" b="1" i="1" dirty="0"/>
              <a:t>Intro</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20" y="685800"/>
            <a:ext cx="9143960" cy="5807075"/>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Deuteronomy 6:4-7</a:t>
            </a:r>
          </a:p>
          <a:p>
            <a:pPr marL="682625" indent="-682625">
              <a:buNone/>
            </a:pPr>
            <a:r>
              <a:rPr lang="en-US" sz="2800" b="1" dirty="0">
                <a:solidFill>
                  <a:srgbClr val="BC80E0">
                    <a:lumMod val="20000"/>
                    <a:lumOff val="80000"/>
                  </a:srgbClr>
                </a:solidFill>
                <a:latin typeface="Tahoma" pitchFamily="34" charset="0"/>
                <a:cs typeface="Times New Roman" pitchFamily="18" charset="0"/>
              </a:rPr>
              <a:t>4.  "Hear, O Israel! The LORD is our God, the LORD is one! </a:t>
            </a:r>
          </a:p>
          <a:p>
            <a:pPr marL="682625" indent="-682625">
              <a:buNone/>
            </a:pPr>
            <a:r>
              <a:rPr lang="en-US" sz="2800" b="1" dirty="0">
                <a:solidFill>
                  <a:srgbClr val="BC80E0">
                    <a:lumMod val="20000"/>
                    <a:lumOff val="80000"/>
                  </a:srgbClr>
                </a:solidFill>
                <a:latin typeface="Tahoma" pitchFamily="34" charset="0"/>
                <a:cs typeface="Times New Roman" pitchFamily="18" charset="0"/>
              </a:rPr>
              <a:t>5.  "You shall love the LORD your God with all your heart and with all your soul and with all your might. </a:t>
            </a:r>
          </a:p>
          <a:p>
            <a:pPr marL="682625" indent="-682625">
              <a:buNone/>
            </a:pPr>
            <a:r>
              <a:rPr lang="en-US" sz="2800" b="1" dirty="0">
                <a:solidFill>
                  <a:srgbClr val="BC80E0">
                    <a:lumMod val="20000"/>
                    <a:lumOff val="80000"/>
                  </a:srgbClr>
                </a:solidFill>
                <a:latin typeface="Tahoma" pitchFamily="34" charset="0"/>
                <a:cs typeface="Times New Roman" pitchFamily="18" charset="0"/>
              </a:rPr>
              <a:t>6.  "These words, which I am commanding you today, shall be on your heart. </a:t>
            </a:r>
          </a:p>
          <a:p>
            <a:pPr marL="682625" indent="-682625">
              <a:buNone/>
            </a:pPr>
            <a:r>
              <a:rPr lang="en-US" sz="2800" b="1" dirty="0">
                <a:solidFill>
                  <a:srgbClr val="BC80E0">
                    <a:lumMod val="20000"/>
                    <a:lumOff val="80000"/>
                  </a:srgbClr>
                </a:solidFill>
                <a:latin typeface="Tahoma" pitchFamily="34" charset="0"/>
                <a:cs typeface="Times New Roman" pitchFamily="18" charset="0"/>
              </a:rPr>
              <a:t>7.  "You shall teach them diligently to your sons and shall talk of them when you sit in your house and when you walk by the way and when you lie down and when you rise up. </a:t>
            </a:r>
            <a:endParaRPr lang="en-US" sz="2800" dirty="0"/>
          </a:p>
        </p:txBody>
      </p:sp>
    </p:spTree>
    <p:extLst>
      <p:ext uri="{BB962C8B-B14F-4D97-AF65-F5344CB8AC3E}">
        <p14:creationId xmlns:p14="http://schemas.microsoft.com/office/powerpoint/2010/main" val="204693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r="16212" b="1"/>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8739" y="-3349"/>
            <a:ext cx="2888343" cy="1320800"/>
          </a:xfrm>
        </p:spPr>
        <p:txBody>
          <a:bodyPr>
            <a:normAutofit/>
          </a:bodyPr>
          <a:lstStyle/>
          <a:p>
            <a:r>
              <a:rPr lang="en-US" sz="4000" b="1" dirty="0"/>
              <a:t>Intro</a:t>
            </a:r>
          </a:p>
        </p:txBody>
      </p:sp>
      <p:sp>
        <p:nvSpPr>
          <p:cNvPr id="10" name="Content Placeholder 9">
            <a:extLst>
              <a:ext uri="{FF2B5EF4-FFF2-40B4-BE49-F238E27FC236}">
                <a16:creationId xmlns:a16="http://schemas.microsoft.com/office/drawing/2014/main" id="{0460CB3A-4192-4415-8A18-BBBED9F6F7AF}"/>
              </a:ext>
            </a:extLst>
          </p:cNvPr>
          <p:cNvSpPr>
            <a:spLocks noGrp="1"/>
          </p:cNvSpPr>
          <p:nvPr>
            <p:ph idx="1"/>
          </p:nvPr>
        </p:nvSpPr>
        <p:spPr>
          <a:xfrm>
            <a:off x="42270" y="2735841"/>
            <a:ext cx="4343400" cy="3280026"/>
          </a:xfrm>
        </p:spPr>
        <p:style>
          <a:lnRef idx="0">
            <a:scrgbClr r="0" g="0" b="0"/>
          </a:lnRef>
          <a:fillRef idx="0">
            <a:scrgbClr r="0" g="0" b="0"/>
          </a:fillRef>
          <a:effectRef idx="0">
            <a:scrgbClr r="0" g="0" b="0"/>
          </a:effectRef>
          <a:fontRef idx="minor">
            <a:schemeClr val="lt1"/>
          </a:fontRef>
        </p:style>
        <p:txBody>
          <a:bodyPr>
            <a:noAutofit/>
          </a:bodyPr>
          <a:lstStyle/>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Bind God’s word on wrists and foreheads </a:t>
            </a:r>
          </a:p>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Write it on door posts &amp; gates</a:t>
            </a:r>
          </a:p>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Wear tassels with blue cord to symbolize their obedience and holiness (Num. 15:37-41)</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405853" y="6492875"/>
            <a:ext cx="2796538"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prstClr val="black">
                    <a:tint val="75000"/>
                  </a:prstClr>
                </a:solidFill>
                <a:effectLst/>
                <a:uLnTx/>
                <a:uFillTx/>
                <a:latin typeface="Tahoma" pitchFamily="34" charset="0"/>
                <a:ea typeface="+mn-ea"/>
                <a:cs typeface="Times New Roman" pitchFamily="18" charset="0"/>
              </a:rPr>
              <a:t>A Matter Of The Heart</a:t>
            </a:r>
          </a:p>
        </p:txBody>
      </p:sp>
      <p:cxnSp>
        <p:nvCxnSpPr>
          <p:cNvPr id="20" name="Straight Connector 1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C35925A1-D4A9-477A-B1B1-89C0A5101085}"/>
              </a:ext>
            </a:extLst>
          </p:cNvPr>
          <p:cNvSpPr txBox="1"/>
          <p:nvPr/>
        </p:nvSpPr>
        <p:spPr>
          <a:xfrm>
            <a:off x="-76199" y="1166181"/>
            <a:ext cx="4065838" cy="156966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God also commanded physical manifestations of their love to</a:t>
            </a:r>
            <a:r>
              <a:rPr kumimoji="0" lang="en-US" b="1" i="1" u="none" strike="noStrike" kern="1200" cap="none" spc="0" normalizeH="0" noProof="0" dirty="0">
                <a:ln>
                  <a:noFill/>
                </a:ln>
                <a:solidFill>
                  <a:srgbClr val="FF0000"/>
                </a:solidFill>
                <a:effectLst/>
                <a:uLnTx/>
                <a:uFillTx/>
                <a:latin typeface="Tahoma" pitchFamily="34" charset="0"/>
                <a:ea typeface="+mn-ea"/>
                <a:cs typeface="Times New Roman" pitchFamily="18" charset="0"/>
              </a:rPr>
              <a:t> not forget God – Deut. 6:8-12</a:t>
            </a:r>
            <a:endParaRPr kumimoji="0" lang="en-US"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31373249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 calcmode="lin" valueType="num">
                                      <p:cBhvr additive="base">
                                        <p:cTn id="16"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additive="base">
                                        <p:cTn id="21"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r>
              <a:rPr lang="en-US" sz="4000" b="1" i="1" dirty="0"/>
              <a:t>Intro</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40" y="1173162"/>
            <a:ext cx="9143960" cy="5197475"/>
          </a:xfrm>
        </p:spPr>
        <p:txBody>
          <a:bodyPr>
            <a:normAutofit/>
          </a:bodyPr>
          <a:lstStyle/>
          <a:p>
            <a:pPr marL="0" indent="0">
              <a:buNone/>
            </a:pPr>
            <a:r>
              <a:rPr lang="en-US" sz="3200" b="1" dirty="0">
                <a:solidFill>
                  <a:srgbClr val="BC80E0">
                    <a:lumMod val="20000"/>
                    <a:lumOff val="80000"/>
                  </a:srgbClr>
                </a:solidFill>
                <a:latin typeface="Tahoma" pitchFamily="34" charset="0"/>
                <a:cs typeface="Times New Roman" pitchFamily="18" charset="0"/>
              </a:rPr>
              <a:t>Mark 12:29-31</a:t>
            </a:r>
          </a:p>
          <a:p>
            <a:pPr marL="682625" indent="-682625">
              <a:buNone/>
            </a:pPr>
            <a:r>
              <a:rPr lang="en-US" sz="2800" b="1" dirty="0">
                <a:solidFill>
                  <a:srgbClr val="BC80E0">
                    <a:lumMod val="20000"/>
                    <a:lumOff val="80000"/>
                  </a:srgbClr>
                </a:solidFill>
                <a:latin typeface="Tahoma" pitchFamily="34" charset="0"/>
                <a:cs typeface="Times New Roman" pitchFamily="18" charset="0"/>
              </a:rPr>
              <a:t>29.  Jesus answered, "The foremost is, 'HEAR, O ISRAEL! THE LORD OUR GOD IS ONE LORD; </a:t>
            </a:r>
          </a:p>
          <a:p>
            <a:pPr marL="682625" indent="-682625">
              <a:buNone/>
            </a:pPr>
            <a:r>
              <a:rPr lang="en-US" sz="2800" b="1" dirty="0">
                <a:solidFill>
                  <a:srgbClr val="BC80E0">
                    <a:lumMod val="20000"/>
                    <a:lumOff val="80000"/>
                  </a:srgbClr>
                </a:solidFill>
                <a:latin typeface="Tahoma" pitchFamily="34" charset="0"/>
                <a:cs typeface="Times New Roman" pitchFamily="18" charset="0"/>
              </a:rPr>
              <a:t>30.  AND YOU SHALL LOVE THE LORD YOUR GOD WITH ALL YOUR HEART, AND WITH ALL YOUR SOUL, AND WITH ALL YOUR MIND, AND WITH ALL YOUR STRENGTH.' </a:t>
            </a:r>
          </a:p>
          <a:p>
            <a:pPr marL="682625" indent="-682625">
              <a:buNone/>
            </a:pPr>
            <a:r>
              <a:rPr lang="en-US" sz="2800" b="1" dirty="0">
                <a:solidFill>
                  <a:srgbClr val="BC80E0">
                    <a:lumMod val="20000"/>
                    <a:lumOff val="80000"/>
                  </a:srgbClr>
                </a:solidFill>
                <a:latin typeface="Tahoma" pitchFamily="34" charset="0"/>
                <a:cs typeface="Times New Roman" pitchFamily="18" charset="0"/>
              </a:rPr>
              <a:t>31.  "The second is this, 'YOU SHALL LOVE YOUR NEIGHBOR AS YOURSELF.' There is no other commandment greater than these."</a:t>
            </a:r>
            <a:endParaRPr lang="en-US" sz="2800" dirty="0"/>
          </a:p>
        </p:txBody>
      </p:sp>
    </p:spTree>
    <p:extLst>
      <p:ext uri="{BB962C8B-B14F-4D97-AF65-F5344CB8AC3E}">
        <p14:creationId xmlns:p14="http://schemas.microsoft.com/office/powerpoint/2010/main" val="5321363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r="16212" b="1"/>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18739" y="-3349"/>
            <a:ext cx="2888343" cy="1320800"/>
          </a:xfrm>
        </p:spPr>
        <p:txBody>
          <a:bodyPr>
            <a:normAutofit/>
          </a:bodyPr>
          <a:lstStyle/>
          <a:p>
            <a:r>
              <a:rPr lang="en-US" sz="4000" b="1" dirty="0"/>
              <a:t>Intro</a:t>
            </a:r>
          </a:p>
        </p:txBody>
      </p:sp>
      <p:sp>
        <p:nvSpPr>
          <p:cNvPr id="10" name="Content Placeholder 9">
            <a:extLst>
              <a:ext uri="{FF2B5EF4-FFF2-40B4-BE49-F238E27FC236}">
                <a16:creationId xmlns:a16="http://schemas.microsoft.com/office/drawing/2014/main" id="{0460CB3A-4192-4415-8A18-BBBED9F6F7AF}"/>
              </a:ext>
            </a:extLst>
          </p:cNvPr>
          <p:cNvSpPr>
            <a:spLocks noGrp="1"/>
          </p:cNvSpPr>
          <p:nvPr>
            <p:ph idx="1"/>
          </p:nvPr>
        </p:nvSpPr>
        <p:spPr>
          <a:xfrm>
            <a:off x="-64332" y="2363354"/>
            <a:ext cx="3794770" cy="3757034"/>
          </a:xfrm>
        </p:spPr>
        <p:style>
          <a:lnRef idx="0">
            <a:scrgbClr r="0" g="0" b="0"/>
          </a:lnRef>
          <a:fillRef idx="0">
            <a:scrgbClr r="0" g="0" b="0"/>
          </a:fillRef>
          <a:effectRef idx="0">
            <a:scrgbClr r="0" g="0" b="0"/>
          </a:effectRef>
          <a:fontRef idx="minor">
            <a:schemeClr val="lt1"/>
          </a:fontRef>
        </p:style>
        <p:txBody>
          <a:bodyPr>
            <a:noAutofit/>
          </a:bodyPr>
          <a:lstStyle/>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The physical reminders became a stumbling block </a:t>
            </a:r>
          </a:p>
          <a:p>
            <a:pPr marL="341313" indent="-341313">
              <a:lnSpc>
                <a:spcPct val="90000"/>
              </a:lnSpc>
              <a:buClr>
                <a:schemeClr val="accent1">
                  <a:lumMod val="50000"/>
                </a:schemeClr>
              </a:buClr>
              <a:buSzPct val="100000"/>
              <a:buFont typeface="Wingdings" panose="05000000000000000000" pitchFamily="2" charset="2"/>
              <a:buChar char="v"/>
            </a:pPr>
            <a:r>
              <a:rPr lang="en-US" sz="2400" b="1" dirty="0">
                <a:solidFill>
                  <a:srgbClr val="FF0000"/>
                </a:solidFill>
              </a:rPr>
              <a:t>Matthew 23:5:</a:t>
            </a:r>
            <a:r>
              <a:rPr lang="en-US" sz="2400" dirty="0">
                <a:solidFill>
                  <a:srgbClr val="FF0000"/>
                </a:solidFill>
              </a:rPr>
              <a:t>They wrote extra stuff and added more than the blue tassel! </a:t>
            </a:r>
          </a:p>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It became showy!</a:t>
            </a:r>
          </a:p>
          <a:p>
            <a:pPr marL="341313" indent="-341313">
              <a:lnSpc>
                <a:spcPct val="90000"/>
              </a:lnSpc>
              <a:buClr>
                <a:schemeClr val="accent1">
                  <a:lumMod val="50000"/>
                </a:schemeClr>
              </a:buClr>
              <a:buSzPct val="100000"/>
              <a:buFont typeface="Wingdings" panose="05000000000000000000" pitchFamily="2" charset="2"/>
              <a:buChar char="v"/>
            </a:pPr>
            <a:r>
              <a:rPr lang="en-US" sz="2400" dirty="0">
                <a:solidFill>
                  <a:srgbClr val="FF0000"/>
                </a:solidFill>
              </a:rPr>
              <a:t>Jesus told His followers they needed to give God their whole hearts!</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405853" y="6649425"/>
            <a:ext cx="2796538" cy="208575"/>
          </a:xfrm>
        </p:spPr>
        <p:txBody>
          <a:bodyPr>
            <a:normAutofit fontScale="92500" lnSpcReduction="10000"/>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prstClr val="black">
                    <a:tint val="75000"/>
                  </a:prstClr>
                </a:solidFill>
                <a:effectLst/>
                <a:uLnTx/>
                <a:uFillTx/>
                <a:latin typeface="Tahoma" pitchFamily="34" charset="0"/>
                <a:ea typeface="+mn-ea"/>
                <a:cs typeface="Times New Roman" pitchFamily="18" charset="0"/>
              </a:rPr>
              <a:t>A Matter Of The Heart</a:t>
            </a:r>
          </a:p>
        </p:txBody>
      </p:sp>
      <p:cxnSp>
        <p:nvCxnSpPr>
          <p:cNvPr id="20" name="Straight Connector 1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C35925A1-D4A9-477A-B1B1-89C0A5101085}"/>
              </a:ext>
            </a:extLst>
          </p:cNvPr>
          <p:cNvSpPr txBox="1"/>
          <p:nvPr/>
        </p:nvSpPr>
        <p:spPr>
          <a:xfrm>
            <a:off x="-97480" y="801054"/>
            <a:ext cx="3913241" cy="1569660"/>
          </a:xfrm>
          <a:prstGeom prst="rect">
            <a:avLst/>
          </a:prstGeom>
          <a:noFill/>
        </p:spPr>
        <p:txBody>
          <a:bodyPr wrap="square" rtlCol="0">
            <a:spAutoFit/>
          </a:bodyPr>
          <a:lstStyle/>
          <a:p>
            <a:pPr lvl="0" algn="ctr">
              <a:spcAft>
                <a:spcPts val="600"/>
              </a:spcAft>
            </a:pPr>
            <a:r>
              <a:rPr lang="en-US" i="1" dirty="0">
                <a:solidFill>
                  <a:srgbClr val="FF0000"/>
                </a:solidFill>
              </a:rPr>
              <a:t>“On these two commandments depend the whole Law and the Prophets” – </a:t>
            </a:r>
            <a:r>
              <a:rPr kumimoji="0" lang="en-US" sz="2400"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Mt. 22:40</a:t>
            </a:r>
          </a:p>
        </p:txBody>
      </p:sp>
    </p:spTree>
    <p:extLst>
      <p:ext uri="{BB962C8B-B14F-4D97-AF65-F5344CB8AC3E}">
        <p14:creationId xmlns:p14="http://schemas.microsoft.com/office/powerpoint/2010/main" val="36193907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 calcmode="lin" valueType="num">
                                      <p:cBhvr additive="base">
                                        <p:cTn id="16"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additive="base">
                                        <p:cTn id="21"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 calcmode="lin" valueType="num">
                                      <p:cBhvr additive="base">
                                        <p:cTn id="26"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a:blip r:embed="rId3">
            <a:extLst>
              <a:ext uri="{28A0092B-C50C-407E-A947-70E740481C1C}">
                <a14:useLocalDpi xmlns:a14="http://schemas.microsoft.com/office/drawing/2010/main" val="0"/>
              </a:ext>
            </a:extLst>
          </a:blip>
          <a:srcRect t="19286" b="19286"/>
          <a:stretch/>
        </p:blipFill>
        <p:spPr>
          <a:xfrm>
            <a:off x="20" y="-914400"/>
            <a:ext cx="9143980" cy="4212698"/>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10"/>
            <a:ext cx="3632666" cy="789186"/>
          </a:xfrm>
        </p:spPr>
        <p:txBody>
          <a:bodyPr>
            <a:normAutofit/>
          </a:bodyPr>
          <a:lstStyle/>
          <a:p>
            <a:r>
              <a:rPr lang="en-US" sz="4200" b="1" dirty="0"/>
              <a:t>Intro</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629390"/>
            <a:ext cx="3771900" cy="228600"/>
          </a:xfrm>
        </p:spPr>
        <p:txBody>
          <a:bodyPr>
            <a:normAutofit/>
          </a:bodyPr>
          <a:lstStyle/>
          <a:p>
            <a:pPr marL="0" marR="0" lvl="0" indent="0" defTabSz="914400" rtl="0" eaLnBrk="1" fontAlgn="base" latinLnBrk="0" hangingPunct="1">
              <a:lnSpc>
                <a:spcPct val="90000"/>
              </a:lnSpc>
              <a:spcBef>
                <a:spcPct val="0"/>
              </a:spcBef>
              <a:spcAft>
                <a:spcPts val="600"/>
              </a:spcAft>
              <a:buClrTx/>
              <a:buSzTx/>
              <a:buFontTx/>
              <a:buNone/>
              <a:tabLst/>
              <a:defRPr/>
            </a:pPr>
            <a:r>
              <a:rPr kumimoji="0" lang="en-US" b="1" i="0" u="none" strike="noStrike" kern="1200" cap="none" spc="0" normalizeH="0" baseline="0" noProof="0">
                <a:ln>
                  <a:noFill/>
                </a:ln>
                <a:solidFill>
                  <a:srgbClr val="FFFFFF">
                    <a:alpha val="80000"/>
                  </a:srgbClr>
                </a:solidFill>
                <a:effectLst/>
                <a:uLnTx/>
                <a:uFillTx/>
                <a:latin typeface="Tahoma" pitchFamily="34" charset="0"/>
                <a:ea typeface="+mn-ea"/>
                <a:cs typeface="Times New Roman" pitchFamily="18" charset="0"/>
              </a:rPr>
              <a:t>A Matter Of The Heart</a:t>
            </a:r>
            <a:endParaRPr kumimoji="0" lang="en-US" b="1" i="0" u="none" strike="noStrike" kern="1200" cap="none" spc="0" normalizeH="0" baseline="0" noProof="0" dirty="0">
              <a:ln>
                <a:noFill/>
              </a:ln>
              <a:solidFill>
                <a:srgbClr val="FFFFFF">
                  <a:alpha val="80000"/>
                </a:srgbClr>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BE15F016-7186-478F-8D20-457886585C10}"/>
              </a:ext>
            </a:extLst>
          </p:cNvPr>
          <p:cNvSpPr>
            <a:spLocks noGrp="1"/>
          </p:cNvSpPr>
          <p:nvPr>
            <p:ph idx="1"/>
          </p:nvPr>
        </p:nvSpPr>
        <p:spPr>
          <a:xfrm>
            <a:off x="152400" y="3319426"/>
            <a:ext cx="7391400" cy="2701211"/>
          </a:xfrm>
        </p:spPr>
        <p:txBody>
          <a:bodyPr>
            <a:normAutofit/>
          </a:bodyPr>
          <a:lstStyle/>
          <a:p>
            <a:pPr marL="0" indent="0" algn="ctr">
              <a:buNone/>
            </a:pPr>
            <a:r>
              <a:rPr lang="en-US" sz="3200" b="1" dirty="0">
                <a:ln>
                  <a:solidFill>
                    <a:srgbClr val="FF0000"/>
                  </a:solidFill>
                </a:ln>
                <a:solidFill>
                  <a:schemeClr val="accent1">
                    <a:lumMod val="60000"/>
                    <a:lumOff val="40000"/>
                  </a:schemeClr>
                </a:solidFill>
                <a:latin typeface="Tahoma" pitchFamily="34" charset="0"/>
                <a:cs typeface="Times New Roman" pitchFamily="18" charset="0"/>
              </a:rPr>
              <a:t>A contrast can be seen in the physical manifestations of the Law of Moses and the spiritual focus of the Gospel of Jesus! </a:t>
            </a:r>
          </a:p>
          <a:p>
            <a:pPr marL="0" indent="0" algn="ctr">
              <a:buNone/>
            </a:pPr>
            <a:r>
              <a:rPr lang="en-US" sz="2400" b="1" i="1" dirty="0">
                <a:ln>
                  <a:solidFill>
                    <a:srgbClr val="FF0000"/>
                  </a:solidFill>
                </a:ln>
                <a:solidFill>
                  <a:schemeClr val="accent1">
                    <a:lumMod val="60000"/>
                    <a:lumOff val="40000"/>
                  </a:schemeClr>
                </a:solidFill>
                <a:latin typeface="Tahoma" pitchFamily="34" charset="0"/>
                <a:cs typeface="Times New Roman" pitchFamily="18" charset="0"/>
              </a:rPr>
              <a:t>(Law of Liberty – James 1:25; 2:12)</a:t>
            </a:r>
            <a:endParaRPr lang="en-US" sz="2400" b="1" i="1" dirty="0">
              <a:ln>
                <a:solidFill>
                  <a:srgbClr val="FF0000"/>
                </a:solidFill>
              </a:ln>
              <a:solidFill>
                <a:schemeClr val="accent1">
                  <a:lumMod val="60000"/>
                  <a:lumOff val="40000"/>
                </a:schemeClr>
              </a:solidFill>
            </a:endParaRPr>
          </a:p>
        </p:txBody>
      </p:sp>
    </p:spTree>
    <p:extLst>
      <p:ext uri="{BB962C8B-B14F-4D97-AF65-F5344CB8AC3E}">
        <p14:creationId xmlns:p14="http://schemas.microsoft.com/office/powerpoint/2010/main" val="7885699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6" name="Content Placeholder 5">
            <a:extLst>
              <a:ext uri="{FF2B5EF4-FFF2-40B4-BE49-F238E27FC236}">
                <a16:creationId xmlns:a16="http://schemas.microsoft.com/office/drawing/2014/main" id="{1C5A623A-400E-4E24-A667-BBC885FCCDF1}"/>
              </a:ext>
            </a:extLst>
          </p:cNvPr>
          <p:cNvPicPr>
            <a:picLocks noChangeAspect="1"/>
          </p:cNvPicPr>
          <p:nvPr/>
        </p:nvPicPr>
        <p:blipFill rotWithShape="1">
          <a:blip r:embed="rId3">
            <a:duotone>
              <a:prstClr val="black"/>
              <a:schemeClr val="tx2">
                <a:tint val="45000"/>
                <a:satMod val="400000"/>
              </a:schemeClr>
            </a:duotone>
            <a:alphaModFix amt="40000"/>
            <a:extLst>
              <a:ext uri="{28A0092B-C50C-407E-A947-70E740481C1C}">
                <a14:useLocalDpi xmlns:a14="http://schemas.microsoft.com/office/drawing/2010/main" val="0"/>
              </a:ext>
            </a:extLst>
          </a:blip>
          <a:srcRect b="3846"/>
          <a:stretch/>
        </p:blipFill>
        <p:spPr>
          <a:xfrm>
            <a:off x="20" y="10"/>
            <a:ext cx="9143980" cy="6857990"/>
          </a:xfrm>
          <a:prstGeom prst="rect">
            <a:avLst/>
          </a:prstGeom>
        </p:spPr>
      </p:pic>
      <p:sp>
        <p:nvSpPr>
          <p:cNvPr id="2" name="Title 1">
            <a:extLst>
              <a:ext uri="{FF2B5EF4-FFF2-40B4-BE49-F238E27FC236}">
                <a16:creationId xmlns:a16="http://schemas.microsoft.com/office/drawing/2014/main" id="{ED1B722F-ADE6-4C30-9E24-9C1255B72092}"/>
              </a:ext>
            </a:extLst>
          </p:cNvPr>
          <p:cNvSpPr>
            <a:spLocks noGrp="1"/>
          </p:cNvSpPr>
          <p:nvPr>
            <p:ph type="title"/>
          </p:nvPr>
        </p:nvSpPr>
        <p:spPr>
          <a:xfrm>
            <a:off x="20" y="-2303"/>
            <a:ext cx="6447501" cy="688103"/>
          </a:xfrm>
        </p:spPr>
        <p:txBody>
          <a:bodyPr>
            <a:noAutofit/>
          </a:bodyPr>
          <a:lstStyle/>
          <a:p>
            <a:pPr algn="ctr"/>
            <a:r>
              <a:rPr lang="en-US" sz="4000" b="1" i="1" dirty="0"/>
              <a:t>Give Me Your Heart!</a:t>
            </a:r>
          </a:p>
        </p:txBody>
      </p:sp>
      <p:sp>
        <p:nvSpPr>
          <p:cNvPr id="4" name="Footer Placeholder 3">
            <a:extLst>
              <a:ext uri="{FF2B5EF4-FFF2-40B4-BE49-F238E27FC236}">
                <a16:creationId xmlns:a16="http://schemas.microsoft.com/office/drawing/2014/main" id="{3E357395-60CB-4021-BB70-7E1F89125558}"/>
              </a:ext>
            </a:extLst>
          </p:cNvPr>
          <p:cNvSpPr>
            <a:spLocks noGrp="1"/>
          </p:cNvSpPr>
          <p:nvPr>
            <p:ph type="ftr" sz="quarter" idx="11"/>
          </p:nvPr>
        </p:nvSpPr>
        <p:spPr>
          <a:xfrm>
            <a:off x="20" y="6495178"/>
            <a:ext cx="4723209" cy="365125"/>
          </a:xfrm>
        </p:spPr>
        <p:txBody>
          <a:bodyPr>
            <a:norm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a:ln>
                  <a:noFill/>
                </a:ln>
                <a:solidFill>
                  <a:srgbClr val="FFFFFF"/>
                </a:solidFill>
                <a:effectLst/>
                <a:uLnTx/>
                <a:uFillTx/>
                <a:latin typeface="Tahoma" pitchFamily="34" charset="0"/>
                <a:ea typeface="+mn-ea"/>
                <a:cs typeface="Times New Roman" pitchFamily="18" charset="0"/>
              </a:rPr>
              <a:t>A Matter Of The Heart</a:t>
            </a:r>
            <a:endParaRPr kumimoji="0" lang="en-US" sz="900" b="1" i="0" u="none" strike="noStrike" kern="1200" cap="none" spc="0" normalizeH="0" baseline="0" noProof="0" dirty="0">
              <a:ln>
                <a:noFill/>
              </a:ln>
              <a:solidFill>
                <a:srgbClr val="FFFFFF"/>
              </a:solidFill>
              <a:effectLst/>
              <a:uLnTx/>
              <a:uFillTx/>
              <a:latin typeface="Tahoma" pitchFamily="34" charset="0"/>
              <a:ea typeface="+mn-ea"/>
              <a:cs typeface="Times New Roman" pitchFamily="18" charset="0"/>
            </a:endParaRPr>
          </a:p>
        </p:txBody>
      </p:sp>
      <p:sp>
        <p:nvSpPr>
          <p:cNvPr id="7" name="Content Placeholder 6">
            <a:extLst>
              <a:ext uri="{FF2B5EF4-FFF2-40B4-BE49-F238E27FC236}">
                <a16:creationId xmlns:a16="http://schemas.microsoft.com/office/drawing/2014/main" id="{F17BBC1C-894F-4C14-BF87-8015275F8AE6}"/>
              </a:ext>
            </a:extLst>
          </p:cNvPr>
          <p:cNvSpPr>
            <a:spLocks noGrp="1"/>
          </p:cNvSpPr>
          <p:nvPr>
            <p:ph idx="1"/>
          </p:nvPr>
        </p:nvSpPr>
        <p:spPr>
          <a:xfrm>
            <a:off x="40" y="1173162"/>
            <a:ext cx="9143960" cy="5197475"/>
          </a:xfrm>
        </p:spPr>
        <p:txBody>
          <a:bodyPr>
            <a:normAutofit fontScale="92500" lnSpcReduction="10000"/>
          </a:bodyPr>
          <a:lstStyle/>
          <a:p>
            <a:pPr marL="0" indent="0">
              <a:buNone/>
            </a:pPr>
            <a:r>
              <a:rPr lang="en-US" sz="3200" b="1" dirty="0">
                <a:solidFill>
                  <a:srgbClr val="BC80E0">
                    <a:lumMod val="20000"/>
                    <a:lumOff val="80000"/>
                  </a:srgbClr>
                </a:solidFill>
                <a:latin typeface="Tahoma" pitchFamily="34" charset="0"/>
                <a:cs typeface="Times New Roman" pitchFamily="18" charset="0"/>
              </a:rPr>
              <a:t>Jeremiah 8:1-2</a:t>
            </a:r>
          </a:p>
          <a:p>
            <a:pPr marL="682625" indent="-682625">
              <a:buNone/>
            </a:pPr>
            <a:r>
              <a:rPr lang="en-US" sz="2800" b="1" dirty="0">
                <a:solidFill>
                  <a:srgbClr val="BC80E0">
                    <a:lumMod val="20000"/>
                    <a:lumOff val="80000"/>
                  </a:srgbClr>
                </a:solidFill>
                <a:latin typeface="Tahoma" pitchFamily="34" charset="0"/>
                <a:cs typeface="Times New Roman" pitchFamily="18" charset="0"/>
              </a:rPr>
              <a:t>1.  "At that time," declares the LORD, "they will bring out the bones of the kings of Judah and the bones of its princes, and the bones of the priests and the bones of the prophets, and the bones of the inhabitants of Jerusalem from their graves. </a:t>
            </a:r>
          </a:p>
          <a:p>
            <a:pPr marL="682625" indent="-682625">
              <a:buNone/>
            </a:pPr>
            <a:r>
              <a:rPr lang="en-US" sz="2800" b="1" dirty="0">
                <a:solidFill>
                  <a:srgbClr val="BC80E0">
                    <a:lumMod val="20000"/>
                    <a:lumOff val="80000"/>
                  </a:srgbClr>
                </a:solidFill>
                <a:latin typeface="Tahoma" pitchFamily="34" charset="0"/>
                <a:cs typeface="Times New Roman" pitchFamily="18" charset="0"/>
              </a:rPr>
              <a:t>2.  "They will spread them out to the sun, the moon and to all the host of heaven, which they have </a:t>
            </a:r>
            <a:r>
              <a:rPr lang="en-US" sz="2800" b="1" dirty="0">
                <a:ln>
                  <a:solidFill>
                    <a:srgbClr val="FF0000"/>
                  </a:solidFill>
                </a:ln>
                <a:solidFill>
                  <a:schemeClr val="accent1">
                    <a:lumMod val="75000"/>
                  </a:schemeClr>
                </a:solidFill>
                <a:latin typeface="Tahoma" pitchFamily="34" charset="0"/>
                <a:cs typeface="Times New Roman" pitchFamily="18" charset="0"/>
              </a:rPr>
              <a:t>loved</a:t>
            </a:r>
            <a:r>
              <a:rPr lang="en-US" sz="2800" b="1" dirty="0">
                <a:solidFill>
                  <a:srgbClr val="BC80E0">
                    <a:lumMod val="20000"/>
                    <a:lumOff val="80000"/>
                  </a:srgbClr>
                </a:solidFill>
                <a:latin typeface="Tahoma" pitchFamily="34" charset="0"/>
                <a:cs typeface="Times New Roman" pitchFamily="18" charset="0"/>
              </a:rPr>
              <a:t> and which they have </a:t>
            </a:r>
            <a:r>
              <a:rPr lang="en-US" sz="2800" b="1" dirty="0">
                <a:ln>
                  <a:solidFill>
                    <a:srgbClr val="FF0000"/>
                  </a:solidFill>
                </a:ln>
                <a:solidFill>
                  <a:schemeClr val="accent1">
                    <a:lumMod val="75000"/>
                  </a:schemeClr>
                </a:solidFill>
                <a:latin typeface="Tahoma" pitchFamily="34" charset="0"/>
                <a:cs typeface="Times New Roman" pitchFamily="18" charset="0"/>
              </a:rPr>
              <a:t>served</a:t>
            </a:r>
            <a:r>
              <a:rPr lang="en-US" sz="2800" b="1" dirty="0">
                <a:solidFill>
                  <a:srgbClr val="BC80E0">
                    <a:lumMod val="20000"/>
                    <a:lumOff val="80000"/>
                  </a:srgbClr>
                </a:solidFill>
                <a:latin typeface="Tahoma" pitchFamily="34" charset="0"/>
                <a:cs typeface="Times New Roman" pitchFamily="18" charset="0"/>
              </a:rPr>
              <a:t>, and which they have </a:t>
            </a:r>
            <a:r>
              <a:rPr lang="en-US" sz="2800" b="1" dirty="0">
                <a:ln>
                  <a:solidFill>
                    <a:srgbClr val="FF0000"/>
                  </a:solidFill>
                </a:ln>
                <a:solidFill>
                  <a:schemeClr val="accent1">
                    <a:lumMod val="75000"/>
                  </a:schemeClr>
                </a:solidFill>
                <a:latin typeface="Tahoma" pitchFamily="34" charset="0"/>
                <a:cs typeface="Times New Roman" pitchFamily="18" charset="0"/>
              </a:rPr>
              <a:t>gone after</a:t>
            </a:r>
            <a:r>
              <a:rPr lang="en-US" sz="2800" b="1" dirty="0">
                <a:solidFill>
                  <a:srgbClr val="BC80E0">
                    <a:lumMod val="20000"/>
                    <a:lumOff val="80000"/>
                  </a:srgbClr>
                </a:solidFill>
                <a:latin typeface="Tahoma" pitchFamily="34" charset="0"/>
                <a:cs typeface="Times New Roman" pitchFamily="18" charset="0"/>
              </a:rPr>
              <a:t> and which they have </a:t>
            </a:r>
            <a:r>
              <a:rPr lang="en-US" sz="2800" b="1" dirty="0">
                <a:ln>
                  <a:solidFill>
                    <a:srgbClr val="FF0000"/>
                  </a:solidFill>
                </a:ln>
                <a:solidFill>
                  <a:schemeClr val="accent1">
                    <a:lumMod val="75000"/>
                  </a:schemeClr>
                </a:solidFill>
                <a:latin typeface="Tahoma" pitchFamily="34" charset="0"/>
                <a:cs typeface="Times New Roman" pitchFamily="18" charset="0"/>
              </a:rPr>
              <a:t>sought</a:t>
            </a:r>
            <a:r>
              <a:rPr lang="en-US" sz="2800" b="1" dirty="0">
                <a:solidFill>
                  <a:srgbClr val="BC80E0">
                    <a:lumMod val="20000"/>
                    <a:lumOff val="80000"/>
                  </a:srgbClr>
                </a:solidFill>
                <a:latin typeface="Tahoma" pitchFamily="34" charset="0"/>
                <a:cs typeface="Times New Roman" pitchFamily="18" charset="0"/>
              </a:rPr>
              <a:t>, and which they have </a:t>
            </a:r>
            <a:r>
              <a:rPr lang="en-US" sz="2800" b="1" dirty="0">
                <a:ln>
                  <a:solidFill>
                    <a:srgbClr val="FF0000"/>
                  </a:solidFill>
                </a:ln>
                <a:solidFill>
                  <a:schemeClr val="accent1">
                    <a:lumMod val="75000"/>
                  </a:schemeClr>
                </a:solidFill>
                <a:latin typeface="Tahoma" pitchFamily="34" charset="0"/>
                <a:cs typeface="Times New Roman" pitchFamily="18" charset="0"/>
              </a:rPr>
              <a:t>worshiped</a:t>
            </a:r>
            <a:r>
              <a:rPr lang="en-US" sz="2800" b="1" dirty="0">
                <a:solidFill>
                  <a:srgbClr val="BC80E0">
                    <a:lumMod val="20000"/>
                    <a:lumOff val="80000"/>
                  </a:srgbClr>
                </a:solidFill>
                <a:latin typeface="Tahoma" pitchFamily="34" charset="0"/>
                <a:cs typeface="Times New Roman" pitchFamily="18" charset="0"/>
              </a:rPr>
              <a:t>. They will not be gathered or buried; they will be as dung on the face of the ground."</a:t>
            </a:r>
            <a:endParaRPr lang="en-US" sz="2800" dirty="0"/>
          </a:p>
        </p:txBody>
      </p:sp>
    </p:spTree>
    <p:extLst>
      <p:ext uri="{BB962C8B-B14F-4D97-AF65-F5344CB8AC3E}">
        <p14:creationId xmlns:p14="http://schemas.microsoft.com/office/powerpoint/2010/main" val="42197431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Tahoma"/>
              <a:ea typeface="+mn-ea"/>
              <a:cs typeface="+mn-cs"/>
            </a:endParaRPr>
          </a:p>
        </p:txBody>
      </p:sp>
      <p:pic>
        <p:nvPicPr>
          <p:cNvPr id="6" name="Picture 5">
            <a:extLst>
              <a:ext uri="{FF2B5EF4-FFF2-40B4-BE49-F238E27FC236}">
                <a16:creationId xmlns:a16="http://schemas.microsoft.com/office/drawing/2014/main" id="{0F31049F-737B-420A-B8CD-A29EE744A4D0}"/>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01D303AB-E556-4195-B757-17101E1C0D9A}"/>
              </a:ext>
            </a:extLst>
          </p:cNvPr>
          <p:cNvSpPr>
            <a:spLocks noGrp="1"/>
          </p:cNvSpPr>
          <p:nvPr>
            <p:ph type="title"/>
          </p:nvPr>
        </p:nvSpPr>
        <p:spPr>
          <a:xfrm>
            <a:off x="0" y="816638"/>
            <a:ext cx="9143960" cy="1320800"/>
          </a:xfrm>
        </p:spPr>
        <p:txBody>
          <a:bodyPr vert="horz" lIns="91440" tIns="45720" rIns="91440" bIns="45720" rtlCol="0" anchor="t">
            <a:normAutofit fontScale="90000"/>
          </a:bodyPr>
          <a:lstStyle/>
          <a:p>
            <a:pPr algn="ctr"/>
            <a:r>
              <a:rPr lang="en-US" b="1" dirty="0">
                <a:solidFill>
                  <a:schemeClr val="accent1"/>
                </a:solidFill>
              </a:rPr>
              <a:t>Devotions that belong to God alone: </a:t>
            </a:r>
            <a:br>
              <a:rPr lang="en-US" b="1" dirty="0">
                <a:solidFill>
                  <a:schemeClr val="accent1"/>
                </a:solidFill>
              </a:rPr>
            </a:br>
            <a:r>
              <a:rPr lang="en-US" b="1" dirty="0">
                <a:ln>
                  <a:solidFill>
                    <a:srgbClr val="FF0000"/>
                  </a:solidFill>
                </a:ln>
                <a:solidFill>
                  <a:schemeClr val="accent1"/>
                </a:solidFill>
              </a:rPr>
              <a:t>Love</a:t>
            </a:r>
            <a:r>
              <a:rPr lang="en-US" b="1" dirty="0">
                <a:solidFill>
                  <a:schemeClr val="accent1"/>
                </a:solidFill>
              </a:rPr>
              <a:t>, serve, walk after, seek, and worship </a:t>
            </a:r>
            <a:endParaRPr lang="en-US" b="1" i="1" dirty="0">
              <a:solidFill>
                <a:schemeClr val="accent1"/>
              </a:solidFill>
            </a:endParaRPr>
          </a:p>
        </p:txBody>
      </p:sp>
      <p:sp>
        <p:nvSpPr>
          <p:cNvPr id="12" name="Content Placeholder 9">
            <a:extLst>
              <a:ext uri="{FF2B5EF4-FFF2-40B4-BE49-F238E27FC236}">
                <a16:creationId xmlns:a16="http://schemas.microsoft.com/office/drawing/2014/main" id="{164EC0F3-30E3-4638-AB46-B2FC5D5051B8}"/>
              </a:ext>
            </a:extLst>
          </p:cNvPr>
          <p:cNvSpPr txBox="1">
            <a:spLocks/>
          </p:cNvSpPr>
          <p:nvPr/>
        </p:nvSpPr>
        <p:spPr>
          <a:xfrm>
            <a:off x="76200" y="2358747"/>
            <a:ext cx="4481484"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lnSpcReduction="1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Mark 12:29-30</a:t>
            </a:r>
          </a:p>
          <a:p>
            <a:pPr marL="461963" marR="0" lvl="0" indent="-461963"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29.  Jesus answered, "The foremost is, 'HEAR, O ISRAEL! THE LORD OUR GOD IS ONE LORD; </a:t>
            </a:r>
          </a:p>
          <a:p>
            <a:pPr marL="461963" marR="0" lvl="0" indent="-461963"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30.  AND YOU SHALL </a:t>
            </a:r>
            <a:r>
              <a:rPr kumimoji="0" lang="en-US" sz="2400" i="0" u="none" strike="noStrike" kern="1200" cap="none" spc="0" normalizeH="0" baseline="0" noProof="0" dirty="0">
                <a:ln>
                  <a:solidFill>
                    <a:srgbClr val="FF0000"/>
                  </a:solidFill>
                </a:ln>
                <a:solidFill>
                  <a:schemeClr val="accent1">
                    <a:lumMod val="60000"/>
                    <a:lumOff val="40000"/>
                  </a:schemeClr>
                </a:solidFill>
                <a:effectLst/>
                <a:uLnTx/>
                <a:uFillTx/>
                <a:latin typeface="Tahoma"/>
                <a:ea typeface="+mn-ea"/>
                <a:cs typeface="+mn-cs"/>
              </a:rPr>
              <a:t>LOVE</a:t>
            </a:r>
            <a:r>
              <a:rPr kumimoji="0" lang="en-US" sz="2400" b="0" i="0" u="none" strike="noStrike" kern="1200" cap="none" spc="0" normalizeH="0" baseline="0" noProof="0" dirty="0">
                <a:ln>
                  <a:noFill/>
                </a:ln>
                <a:solidFill>
                  <a:srgbClr val="FFFFFF"/>
                </a:solidFill>
                <a:effectLst/>
                <a:uLnTx/>
                <a:uFillTx/>
                <a:latin typeface="Tahoma"/>
                <a:ea typeface="+mn-ea"/>
                <a:cs typeface="+mn-cs"/>
              </a:rPr>
              <a:t> THE LORD YOUR GOD WITH ALL YOUR HEART, AND WITH ALL YOUR SOUL, AND WITH ALL YOUR MIND, AND WITH ALL YOUR STRENGTH.' </a:t>
            </a:r>
            <a:endParaRPr kumimoji="0" lang="en-US" sz="2400" b="0" i="1" u="none" strike="noStrike" kern="1200" cap="none" spc="0" normalizeH="0" baseline="0" noProof="0" dirty="0">
              <a:ln>
                <a:noFill/>
              </a:ln>
              <a:solidFill>
                <a:srgbClr val="FFFFFF"/>
              </a:solidFill>
              <a:effectLst/>
              <a:uLnTx/>
              <a:uFillTx/>
              <a:latin typeface="Tahoma"/>
              <a:ea typeface="+mn-ea"/>
              <a:cs typeface="+mn-cs"/>
            </a:endParaRPr>
          </a:p>
        </p:txBody>
      </p:sp>
      <p:sp>
        <p:nvSpPr>
          <p:cNvPr id="4" name="Footer Placeholder 3">
            <a:extLst>
              <a:ext uri="{FF2B5EF4-FFF2-40B4-BE49-F238E27FC236}">
                <a16:creationId xmlns:a16="http://schemas.microsoft.com/office/drawing/2014/main" id="{6DC19521-1AE2-472C-A463-F785904E67AF}"/>
              </a:ext>
            </a:extLst>
          </p:cNvPr>
          <p:cNvSpPr>
            <a:spLocks noGrp="1"/>
          </p:cNvSpPr>
          <p:nvPr>
            <p:ph type="ftr" sz="quarter" idx="11"/>
          </p:nvPr>
        </p:nvSpPr>
        <p:spPr>
          <a:xfrm>
            <a:off x="0" y="6481780"/>
            <a:ext cx="4723209" cy="365125"/>
          </a:xfrm>
        </p:spPr>
        <p:txBody>
          <a:bodyPr vert="horz" lIns="91440" tIns="45720" rIns="91440" bIns="45720" rtlCol="0" anchor="ctr">
            <a:normAutofit/>
          </a:bodyPr>
          <a:lstStyle/>
          <a:p>
            <a:pPr marL="0" marR="0" lvl="0" indent="0" algn="l" defTabSz="457200" rtl="0" eaLnBrk="1" fontAlgn="base" latinLnBrk="0" hangingPunct="1">
              <a:lnSpc>
                <a:spcPct val="100000"/>
              </a:lnSpc>
              <a:spcBef>
                <a:spcPct val="0"/>
              </a:spcBef>
              <a:spcAft>
                <a:spcPts val="60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Tahoma"/>
                <a:ea typeface="+mn-ea"/>
                <a:cs typeface="Times New Roman" pitchFamily="18" charset="0"/>
              </a:rPr>
              <a:t>A Matter Of The Heart</a:t>
            </a:r>
          </a:p>
        </p:txBody>
      </p:sp>
      <p:sp>
        <p:nvSpPr>
          <p:cNvPr id="3" name="Footer Placeholder 3">
            <a:extLst>
              <a:ext uri="{FF2B5EF4-FFF2-40B4-BE49-F238E27FC236}">
                <a16:creationId xmlns:a16="http://schemas.microsoft.com/office/drawing/2014/main" id="{98E0073E-0FC2-4247-BFEA-297920954B95}"/>
              </a:ext>
            </a:extLst>
          </p:cNvPr>
          <p:cNvSpPr txBox="1">
            <a:spLocks/>
          </p:cNvSpPr>
          <p:nvPr/>
        </p:nvSpPr>
        <p:spPr>
          <a:xfrm>
            <a:off x="20" y="10"/>
            <a:ext cx="9143960" cy="60459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defPPr>
              <a:defRPr lang="en-US"/>
            </a:defPPr>
            <a:lvl1pPr algn="l" rtl="0" fontAlgn="base">
              <a:spcBef>
                <a:spcPct val="0"/>
              </a:spcBef>
              <a:spcAft>
                <a:spcPct val="0"/>
              </a:spcAft>
              <a:defRPr sz="950" b="1" kern="1200" cap="all" baseline="0">
                <a:solidFill>
                  <a:schemeClr val="tx1">
                    <a:alpha val="75000"/>
                  </a:schemeClr>
                </a:solidFill>
                <a:latin typeface="Tahoma" pitchFamily="34" charset="0"/>
                <a:ea typeface="+mn-ea"/>
                <a:cs typeface="Times New Roman" pitchFamily="18" charset="0"/>
              </a:defRPr>
            </a:lvl1pPr>
            <a:lvl2pPr marL="457200" algn="l" rtl="0" fontAlgn="base">
              <a:spcBef>
                <a:spcPct val="0"/>
              </a:spcBef>
              <a:spcAft>
                <a:spcPct val="0"/>
              </a:spcAft>
              <a:defRPr sz="2400" b="1"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b="1"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b="1"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b="1" kern="1200">
                <a:solidFill>
                  <a:schemeClr val="tx1"/>
                </a:solidFill>
                <a:latin typeface="Tahoma" pitchFamily="34" charset="0"/>
                <a:ea typeface="+mn-ea"/>
                <a:cs typeface="Times New Roman" pitchFamily="18" charset="0"/>
              </a:defRPr>
            </a:lvl5pPr>
            <a:lvl6pPr marL="2286000" algn="l" defTabSz="914400" rtl="0" eaLnBrk="1" latinLnBrk="0" hangingPunct="1">
              <a:defRPr sz="2400" b="1" kern="1200">
                <a:solidFill>
                  <a:schemeClr val="tx1"/>
                </a:solidFill>
                <a:latin typeface="Tahoma" pitchFamily="34" charset="0"/>
                <a:ea typeface="+mn-ea"/>
                <a:cs typeface="Times New Roman" pitchFamily="18" charset="0"/>
              </a:defRPr>
            </a:lvl6pPr>
            <a:lvl7pPr marL="2743200" algn="l" defTabSz="914400" rtl="0" eaLnBrk="1" latinLnBrk="0" hangingPunct="1">
              <a:defRPr sz="2400" b="1" kern="1200">
                <a:solidFill>
                  <a:schemeClr val="tx1"/>
                </a:solidFill>
                <a:latin typeface="Tahoma" pitchFamily="34" charset="0"/>
                <a:ea typeface="+mn-ea"/>
                <a:cs typeface="Times New Roman" pitchFamily="18" charset="0"/>
              </a:defRPr>
            </a:lvl7pPr>
            <a:lvl8pPr marL="3200400" algn="l" defTabSz="914400" rtl="0" eaLnBrk="1" latinLnBrk="0" hangingPunct="1">
              <a:defRPr sz="2400" b="1" kern="1200">
                <a:solidFill>
                  <a:schemeClr val="tx1"/>
                </a:solidFill>
                <a:latin typeface="Tahoma" pitchFamily="34" charset="0"/>
                <a:ea typeface="+mn-ea"/>
                <a:cs typeface="Times New Roman" pitchFamily="18" charset="0"/>
              </a:defRPr>
            </a:lvl8pPr>
            <a:lvl9pPr marL="3657600" algn="l" defTabSz="914400" rtl="0" eaLnBrk="1" latinLnBrk="0" hangingPunct="1">
              <a:defRPr sz="2400" b="1" kern="1200">
                <a:solidFill>
                  <a:schemeClr val="tx1"/>
                </a:solidFill>
                <a:latin typeface="Tahoma" pitchFamily="34" charset="0"/>
                <a:ea typeface="+mn-ea"/>
                <a:cs typeface="Times New Roman" pitchFamily="18"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3200" b="1" i="1" u="none" strike="noStrike" kern="1200" cap="all" spc="0" normalizeH="0" baseline="0" noProof="0" dirty="0">
                <a:ln>
                  <a:noFill/>
                </a:ln>
                <a:solidFill>
                  <a:srgbClr val="F496CB">
                    <a:lumMod val="75000"/>
                  </a:srgbClr>
                </a:solidFill>
                <a:effectLst/>
                <a:uLnTx/>
                <a:uFillTx/>
                <a:latin typeface="Tahoma" pitchFamily="34" charset="0"/>
                <a:ea typeface="+mn-ea"/>
                <a:cs typeface="Times New Roman" pitchFamily="18" charset="0"/>
              </a:rPr>
              <a:t>Give Me Your Heart!</a:t>
            </a:r>
            <a:endParaRPr kumimoji="0" lang="en-US" sz="3200" b="1" i="0" u="none" strike="noStrike" kern="1200" cap="all" spc="0" normalizeH="0" baseline="0" noProof="0">
              <a:ln>
                <a:noFill/>
              </a:ln>
              <a:solidFill>
                <a:srgbClr val="F496CB">
                  <a:lumMod val="75000"/>
                </a:srgbClr>
              </a:solidFill>
              <a:effectLst/>
              <a:uLnTx/>
              <a:uFillTx/>
              <a:latin typeface="Arial"/>
              <a:ea typeface="+mn-ea"/>
              <a:cs typeface="Times New Roman" pitchFamily="18" charset="0"/>
            </a:endParaRPr>
          </a:p>
        </p:txBody>
      </p:sp>
      <p:sp>
        <p:nvSpPr>
          <p:cNvPr id="8" name="Content Placeholder 9">
            <a:extLst>
              <a:ext uri="{FF2B5EF4-FFF2-40B4-BE49-F238E27FC236}">
                <a16:creationId xmlns:a16="http://schemas.microsoft.com/office/drawing/2014/main" id="{123F07C3-2BF9-4569-962E-AA3F0E84BEB5}"/>
              </a:ext>
            </a:extLst>
          </p:cNvPr>
          <p:cNvSpPr txBox="1">
            <a:spLocks/>
          </p:cNvSpPr>
          <p:nvPr/>
        </p:nvSpPr>
        <p:spPr>
          <a:xfrm>
            <a:off x="4571980" y="2359789"/>
            <a:ext cx="4495820" cy="388077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800" b="1" i="0" u="none" strike="noStrike" kern="1200" cap="none" spc="0" normalizeH="0" baseline="0" noProof="0" dirty="0">
                <a:ln>
                  <a:noFill/>
                </a:ln>
                <a:solidFill>
                  <a:srgbClr val="FFFFFF"/>
                </a:solidFill>
                <a:effectLst/>
                <a:uLnTx/>
                <a:uFillTx/>
                <a:latin typeface="Tahoma"/>
                <a:ea typeface="+mn-ea"/>
                <a:cs typeface="+mn-cs"/>
              </a:rPr>
              <a:t>Deuteronomy 6:5</a:t>
            </a:r>
          </a:p>
          <a:p>
            <a:pPr marL="461963" marR="0" lvl="0" indent="-461963" algn="l" defTabSz="457200" rtl="0" eaLnBrk="1" fontAlgn="auto" latinLnBrk="0" hangingPunct="1">
              <a:lnSpc>
                <a:spcPct val="85000"/>
              </a:lnSpc>
              <a:spcBef>
                <a:spcPts val="1000"/>
              </a:spcBef>
              <a:spcAft>
                <a:spcPts val="0"/>
              </a:spcAft>
              <a:buClr>
                <a:srgbClr val="F496CB">
                  <a:lumMod val="75000"/>
                </a:srgbClr>
              </a:buClr>
              <a:buSzPct val="80000"/>
              <a:buFont typeface="Arial" pitchFamily="34" charset="0"/>
              <a:buNone/>
              <a:tabLst/>
              <a:defRPr/>
            </a:pPr>
            <a:r>
              <a:rPr kumimoji="0" lang="en-US" sz="2400" b="0" i="0" u="none" strike="noStrike" kern="1200" cap="none" spc="0" normalizeH="0" baseline="0" noProof="0" dirty="0">
                <a:ln>
                  <a:noFill/>
                </a:ln>
                <a:solidFill>
                  <a:srgbClr val="FFFFFF"/>
                </a:solidFill>
                <a:effectLst/>
                <a:uLnTx/>
                <a:uFillTx/>
                <a:latin typeface="Tahoma"/>
                <a:ea typeface="+mn-ea"/>
                <a:cs typeface="+mn-cs"/>
              </a:rPr>
              <a:t>5. You shall </a:t>
            </a:r>
            <a:r>
              <a:rPr kumimoji="0" lang="en-US" sz="2400" i="0" u="none" strike="noStrike" kern="1200" cap="none" spc="0" normalizeH="0" baseline="0" noProof="0" dirty="0">
                <a:ln>
                  <a:solidFill>
                    <a:srgbClr val="FF0000"/>
                  </a:solidFill>
                </a:ln>
                <a:solidFill>
                  <a:schemeClr val="accent1">
                    <a:lumMod val="60000"/>
                    <a:lumOff val="40000"/>
                  </a:schemeClr>
                </a:solidFill>
                <a:effectLst/>
                <a:uLnTx/>
                <a:uFillTx/>
                <a:latin typeface="Tahoma"/>
                <a:ea typeface="+mn-ea"/>
                <a:cs typeface="+mn-cs"/>
              </a:rPr>
              <a:t>love</a:t>
            </a:r>
            <a:r>
              <a:rPr kumimoji="0" lang="en-US" sz="2400" b="0" i="0" u="none" strike="noStrike" kern="1200" cap="none" spc="0" normalizeH="0" baseline="0" noProof="0" dirty="0">
                <a:ln>
                  <a:noFill/>
                </a:ln>
                <a:solidFill>
                  <a:srgbClr val="FFFFFF"/>
                </a:solidFill>
                <a:effectLst/>
                <a:uLnTx/>
                <a:uFillTx/>
                <a:latin typeface="Tahoma"/>
                <a:ea typeface="+mn-ea"/>
                <a:cs typeface="+mn-cs"/>
              </a:rPr>
              <a:t> the LORD your God with all your heart and with all your soul and with all your might. </a:t>
            </a:r>
            <a:endParaRPr kumimoji="0" lang="en-US" sz="2400" b="0" i="1" u="none" strike="noStrike" kern="1200" cap="none" spc="0" normalizeH="0" baseline="0" noProof="0" dirty="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18691967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8" grpId="0" animBg="1"/>
    </p:bldLst>
  </p:timing>
</p:sld>
</file>

<file path=ppt/theme/theme1.xml><?xml version="1.0" encoding="utf-8"?>
<a:theme xmlns:a="http://schemas.openxmlformats.org/drawingml/2006/main" name="1_eye">
  <a:themeElements>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fontScheme name="ey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ey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ey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ey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ey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ey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ey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ey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ey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ey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ey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ey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ey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ey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ey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ey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Custom 1">
      <a:majorFont>
        <a:latin typeface="Arial"/>
        <a:ea typeface=""/>
        <a:cs typeface=""/>
      </a:majorFont>
      <a:minorFont>
        <a:latin typeface="Tahom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2410</Words>
  <Application>Microsoft Office PowerPoint</Application>
  <PresentationFormat>On-screen Show (4:3)</PresentationFormat>
  <Paragraphs>200</Paragraphs>
  <Slides>25</Slides>
  <Notes>19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Ameretto</vt:lpstr>
      <vt:lpstr>Arial</vt:lpstr>
      <vt:lpstr>Calisto MT</vt:lpstr>
      <vt:lpstr>Tahoma</vt:lpstr>
      <vt:lpstr>Times New Roman</vt:lpstr>
      <vt:lpstr>Trebuchet MS</vt:lpstr>
      <vt:lpstr>Wingdings</vt:lpstr>
      <vt:lpstr>Wingdings 3</vt:lpstr>
      <vt:lpstr>1_eye</vt:lpstr>
      <vt:lpstr>Facet</vt:lpstr>
      <vt:lpstr>A Matter Of The Heart</vt:lpstr>
      <vt:lpstr>Intro</vt:lpstr>
      <vt:lpstr>Intro</vt:lpstr>
      <vt:lpstr>Intro</vt:lpstr>
      <vt:lpstr>Intro</vt:lpstr>
      <vt:lpstr>Intro</vt:lpstr>
      <vt:lpstr>Intro</vt:lpstr>
      <vt:lpstr>Give Me Your Heart!</vt:lpstr>
      <vt:lpstr>Devotions that belong to God alone:  Love, serve, walk after, seek, and worship </vt:lpstr>
      <vt:lpstr>Devotions that belong to God alone:  Love, serve, walk after, seek, and worship </vt:lpstr>
      <vt:lpstr>Devotions that belong to God alone:  Love, serve, walk after, seek, and worship </vt:lpstr>
      <vt:lpstr>Devotions that belong to God alone:  Love, serve, walk after, seek, and worship </vt:lpstr>
      <vt:lpstr>Devotions that belong to God alone:  Love, serve, walk after, seek, and worship </vt:lpstr>
      <vt:lpstr>God has always wanted the heart of His people and foretold a time where the physical reminders would be done away with</vt:lpstr>
      <vt:lpstr>The “New Covenant” is here and demands our hearts</vt:lpstr>
      <vt:lpstr>Give Me Your Heart!</vt:lpstr>
      <vt:lpstr>Contrast of Physical Old Law &amp; Spiritual Gospel Of Jesus </vt:lpstr>
      <vt:lpstr>Contrast of Physical Old Law &amp; Spiritual Gospel Of Jesus </vt:lpstr>
      <vt:lpstr>Contrast of Physical Old Law &amp; Spiritual Gospel Of Jesus </vt:lpstr>
      <vt:lpstr>Conclusion</vt:lpstr>
      <vt:lpstr>Conclusion</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Matter Of The Heart</dc:title>
  <dc:subject>11/29/2020</dc:subject>
  <dc:creator>DarkWolf</dc:creator>
  <cp:lastModifiedBy>Nathan Morrison</cp:lastModifiedBy>
  <cp:revision>15</cp:revision>
  <dcterms:created xsi:type="dcterms:W3CDTF">2020-11-23T20:58:04Z</dcterms:created>
  <dcterms:modified xsi:type="dcterms:W3CDTF">2020-11-28T02:23:19Z</dcterms:modified>
</cp:coreProperties>
</file>