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733" r:id="rId2"/>
    <p:sldMasterId id="2147483751" r:id="rId3"/>
    <p:sldMasterId id="2147483769" r:id="rId4"/>
    <p:sldMasterId id="2147483788" r:id="rId5"/>
    <p:sldMasterId id="2147483800" r:id="rId6"/>
  </p:sldMasterIdLst>
  <p:notesMasterIdLst>
    <p:notesMasterId r:id="rId29"/>
  </p:notesMasterIdLst>
  <p:handoutMasterIdLst>
    <p:handoutMasterId r:id="rId30"/>
  </p:handoutMasterIdLst>
  <p:sldIdLst>
    <p:sldId id="378" r:id="rId7"/>
    <p:sldId id="425" r:id="rId8"/>
    <p:sldId id="678" r:id="rId9"/>
    <p:sldId id="402" r:id="rId10"/>
    <p:sldId id="428" r:id="rId11"/>
    <p:sldId id="534" r:id="rId12"/>
    <p:sldId id="679" r:id="rId13"/>
    <p:sldId id="681" r:id="rId14"/>
    <p:sldId id="536" r:id="rId15"/>
    <p:sldId id="684" r:id="rId16"/>
    <p:sldId id="685" r:id="rId17"/>
    <p:sldId id="688" r:id="rId18"/>
    <p:sldId id="689" r:id="rId19"/>
    <p:sldId id="690" r:id="rId20"/>
    <p:sldId id="691" r:id="rId21"/>
    <p:sldId id="692" r:id="rId22"/>
    <p:sldId id="676" r:id="rId23"/>
    <p:sldId id="694" r:id="rId24"/>
    <p:sldId id="696" r:id="rId25"/>
    <p:sldId id="698" r:id="rId26"/>
    <p:sldId id="457" r:id="rId27"/>
    <p:sldId id="649" r:id="rId2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09"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800" b="1" i="1" dirty="0">
              <a:latin typeface="Tahoma" panose="020B0604030504040204" pitchFamily="34" charset="0"/>
              <a:ea typeface="Tahoma" panose="020B0604030504040204" pitchFamily="34" charset="0"/>
              <a:cs typeface="Tahoma" panose="020B0604030504040204" pitchFamily="34" charset="0"/>
            </a:rPr>
            <a:t>Influence</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227687" custLinFactNeighborX="1856" custLinFactNeighborY="15950">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302500">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43774">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6948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16239" y="1429440"/>
          <a:ext cx="359633" cy="150246"/>
        </a:xfrm>
        <a:custGeom>
          <a:avLst/>
          <a:gdLst/>
          <a:ahLst/>
          <a:cxnLst/>
          <a:rect l="0" t="0" r="0" b="0"/>
          <a:pathLst>
            <a:path>
              <a:moveTo>
                <a:pt x="0" y="0"/>
              </a:moveTo>
              <a:lnTo>
                <a:pt x="196916" y="0"/>
              </a:lnTo>
              <a:lnTo>
                <a:pt x="196916" y="150246"/>
              </a:lnTo>
              <a:lnTo>
                <a:pt x="359633" y="150246"/>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5602" y="1502756"/>
        <a:ext cx="20907" cy="3614"/>
      </dsp:txXfrm>
    </dsp:sp>
    <dsp:sp modelId="{5DC2EE0D-72B5-4DE5-8F88-1157F4C2CCEF}">
      <dsp:nvSpPr>
        <dsp:cNvPr id="0" name=""/>
        <dsp:cNvSpPr/>
      </dsp:nvSpPr>
      <dsp:spPr>
        <a:xfrm>
          <a:off x="20155" y="779120"/>
          <a:ext cx="1897884" cy="130063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1244600">
            <a:lnSpc>
              <a:spcPct val="90000"/>
            </a:lnSpc>
            <a:spcBef>
              <a:spcPct val="0"/>
            </a:spcBef>
            <a:spcAft>
              <a:spcPct val="35000"/>
            </a:spcAft>
            <a:buNone/>
          </a:pPr>
          <a:r>
            <a:rPr lang="en-US" sz="2800" b="1" i="1" kern="1200" dirty="0">
              <a:latin typeface="Tahoma" panose="020B0604030504040204" pitchFamily="34" charset="0"/>
              <a:ea typeface="Tahoma" panose="020B0604030504040204" pitchFamily="34" charset="0"/>
              <a:cs typeface="Tahoma" panose="020B0604030504040204" pitchFamily="34" charset="0"/>
            </a:rPr>
            <a:t>Influence</a:t>
          </a:r>
          <a:endParaRPr lang="en-US" sz="2800" kern="1200" dirty="0">
            <a:latin typeface="Tahoma" panose="020B0604030504040204" pitchFamily="34" charset="0"/>
            <a:ea typeface="Tahoma" panose="020B0604030504040204" pitchFamily="34" charset="0"/>
            <a:cs typeface="Tahoma" panose="020B0604030504040204" pitchFamily="34" charset="0"/>
          </a:endParaRPr>
        </a:p>
      </dsp:txBody>
      <dsp:txXfrm>
        <a:off x="20155" y="779120"/>
        <a:ext cx="1897884" cy="1300639"/>
      </dsp:txXfrm>
    </dsp:sp>
    <dsp:sp modelId="{A7A7AD6B-D852-4114-9053-7BEBD18CCAC5}">
      <dsp:nvSpPr>
        <dsp:cNvPr id="0" name=""/>
        <dsp:cNvSpPr/>
      </dsp:nvSpPr>
      <dsp:spPr>
        <a:xfrm>
          <a:off x="4276058" y="1429440"/>
          <a:ext cx="301356" cy="150246"/>
        </a:xfrm>
        <a:custGeom>
          <a:avLst/>
          <a:gdLst/>
          <a:ahLst/>
          <a:cxnLst/>
          <a:rect l="0" t="0" r="0" b="0"/>
          <a:pathLst>
            <a:path>
              <a:moveTo>
                <a:pt x="0" y="150246"/>
              </a:moveTo>
              <a:lnTo>
                <a:pt x="167778" y="150246"/>
              </a:lnTo>
              <a:lnTo>
                <a:pt x="167778" y="0"/>
              </a:lnTo>
              <a:lnTo>
                <a:pt x="301356" y="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7627" y="1502756"/>
        <a:ext cx="18218" cy="3614"/>
      </dsp:txXfrm>
    </dsp:sp>
    <dsp:sp modelId="{E29D1D59-02EC-4B3B-B10A-388E7A557737}">
      <dsp:nvSpPr>
        <dsp:cNvPr id="0" name=""/>
        <dsp:cNvSpPr/>
      </dsp:nvSpPr>
      <dsp:spPr>
        <a:xfrm>
          <a:off x="2308273" y="507296"/>
          <a:ext cx="1969585" cy="2144782"/>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8273" y="507296"/>
        <a:ext cx="1969585" cy="2144782"/>
      </dsp:txXfrm>
    </dsp:sp>
    <dsp:sp modelId="{3C4E10B1-2AD4-400E-9BB7-BF1B702CD41A}">
      <dsp:nvSpPr>
        <dsp:cNvPr id="0" name=""/>
        <dsp:cNvSpPr/>
      </dsp:nvSpPr>
      <dsp:spPr>
        <a:xfrm>
          <a:off x="6689791" y="1383720"/>
          <a:ext cx="330495" cy="91440"/>
        </a:xfrm>
        <a:custGeom>
          <a:avLst/>
          <a:gdLst/>
          <a:ahLst/>
          <a:cxnLst/>
          <a:rect l="0" t="0" r="0" b="0"/>
          <a:pathLst>
            <a:path>
              <a:moveTo>
                <a:pt x="0" y="45720"/>
              </a:moveTo>
              <a:lnTo>
                <a:pt x="330495"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46011" y="1427633"/>
        <a:ext cx="18054" cy="3614"/>
      </dsp:txXfrm>
    </dsp:sp>
    <dsp:sp modelId="{978BB535-2176-4914-A027-86C57ACB8101}">
      <dsp:nvSpPr>
        <dsp:cNvPr id="0" name=""/>
        <dsp:cNvSpPr/>
      </dsp:nvSpPr>
      <dsp:spPr>
        <a:xfrm>
          <a:off x="4609815" y="618304"/>
          <a:ext cx="2081776" cy="1622271"/>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09815" y="618304"/>
        <a:ext cx="2081776" cy="1622271"/>
      </dsp:txXfrm>
    </dsp:sp>
    <dsp:sp modelId="{46610ABF-0CB8-41EB-B024-D02498B00266}">
      <dsp:nvSpPr>
        <dsp:cNvPr id="0" name=""/>
        <dsp:cNvSpPr/>
      </dsp:nvSpPr>
      <dsp:spPr>
        <a:xfrm>
          <a:off x="1223614" y="2852396"/>
          <a:ext cx="6614061" cy="451578"/>
        </a:xfrm>
        <a:custGeom>
          <a:avLst/>
          <a:gdLst/>
          <a:ahLst/>
          <a:cxnLst/>
          <a:rect l="0" t="0" r="0" b="0"/>
          <a:pathLst>
            <a:path>
              <a:moveTo>
                <a:pt x="6614061" y="0"/>
              </a:moveTo>
              <a:lnTo>
                <a:pt x="6614061" y="242889"/>
              </a:lnTo>
              <a:lnTo>
                <a:pt x="0" y="242889"/>
              </a:lnTo>
              <a:lnTo>
                <a:pt x="0" y="451578"/>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854" y="3076378"/>
        <a:ext cx="331580" cy="3614"/>
      </dsp:txXfrm>
    </dsp:sp>
    <dsp:sp modelId="{18224CA0-21BE-49F5-8515-70F8D16466BC}">
      <dsp:nvSpPr>
        <dsp:cNvPr id="0" name=""/>
        <dsp:cNvSpPr/>
      </dsp:nvSpPr>
      <dsp:spPr>
        <a:xfrm>
          <a:off x="7052686" y="4684"/>
          <a:ext cx="1569978" cy="2849511"/>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52686" y="4684"/>
        <a:ext cx="1569978" cy="2849511"/>
      </dsp:txXfrm>
    </dsp:sp>
    <dsp:sp modelId="{D4B37988-2B01-4591-BBEA-5505952ACEAF}">
      <dsp:nvSpPr>
        <dsp:cNvPr id="0" name=""/>
        <dsp:cNvSpPr/>
      </dsp:nvSpPr>
      <dsp:spPr>
        <a:xfrm>
          <a:off x="2425273" y="3967820"/>
          <a:ext cx="330495" cy="91440"/>
        </a:xfrm>
        <a:custGeom>
          <a:avLst/>
          <a:gdLst/>
          <a:ahLst/>
          <a:cxnLst/>
          <a:rect l="0" t="0" r="0" b="0"/>
          <a:pathLst>
            <a:path>
              <a:moveTo>
                <a:pt x="0" y="45720"/>
              </a:moveTo>
              <a:lnTo>
                <a:pt x="330495"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1494" y="4011733"/>
        <a:ext cx="18054" cy="3614"/>
      </dsp:txXfrm>
    </dsp:sp>
    <dsp:sp modelId="{FA51BD83-2614-4BB8-B327-7590A6DDE03C}">
      <dsp:nvSpPr>
        <dsp:cNvPr id="0" name=""/>
        <dsp:cNvSpPr/>
      </dsp:nvSpPr>
      <dsp:spPr>
        <a:xfrm>
          <a:off x="20155" y="3336374"/>
          <a:ext cx="2406918" cy="1354332"/>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0155" y="3336374"/>
        <a:ext cx="2406918" cy="1354332"/>
      </dsp:txXfrm>
    </dsp:sp>
    <dsp:sp modelId="{A401BAB3-A543-411E-ABBA-D3A972136650}">
      <dsp:nvSpPr>
        <dsp:cNvPr id="0" name=""/>
        <dsp:cNvSpPr/>
      </dsp:nvSpPr>
      <dsp:spPr>
        <a:xfrm>
          <a:off x="5386897" y="3967820"/>
          <a:ext cx="330495" cy="91440"/>
        </a:xfrm>
        <a:custGeom>
          <a:avLst/>
          <a:gdLst/>
          <a:ahLst/>
          <a:cxnLst/>
          <a:rect l="0" t="0" r="0" b="0"/>
          <a:pathLst>
            <a:path>
              <a:moveTo>
                <a:pt x="0" y="45720"/>
              </a:moveTo>
              <a:lnTo>
                <a:pt x="330495"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3117" y="4011733"/>
        <a:ext cx="18054" cy="3614"/>
      </dsp:txXfrm>
    </dsp:sp>
    <dsp:sp modelId="{814F76BA-394F-421A-A013-61773657090D}">
      <dsp:nvSpPr>
        <dsp:cNvPr id="0" name=""/>
        <dsp:cNvSpPr/>
      </dsp:nvSpPr>
      <dsp:spPr>
        <a:xfrm>
          <a:off x="2788168" y="3215291"/>
          <a:ext cx="2600528" cy="1596498"/>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8168" y="3215291"/>
        <a:ext cx="2600528" cy="1596498"/>
      </dsp:txXfrm>
    </dsp:sp>
    <dsp:sp modelId="{5A540F1B-D9D7-44B1-81AF-96FC50EF138F}">
      <dsp:nvSpPr>
        <dsp:cNvPr id="0" name=""/>
        <dsp:cNvSpPr/>
      </dsp:nvSpPr>
      <dsp:spPr>
        <a:xfrm>
          <a:off x="5749792" y="3230476"/>
          <a:ext cx="3145452" cy="156612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930" tIns="80752" rIns="76930" bIns="80752"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49792" y="3230476"/>
        <a:ext cx="3145452" cy="156612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1750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320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227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830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660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73292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5371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2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869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805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Sources: </a:t>
            </a:r>
          </a:p>
          <a:p>
            <a:pPr eaLnBrk="1" hangingPunct="1"/>
            <a:endParaRPr lang="en-US" altLang="en-US" dirty="0"/>
          </a:p>
          <a:p>
            <a:pPr eaLnBrk="1" hangingPunct="1"/>
            <a:r>
              <a:rPr lang="en-US" altLang="en-US" dirty="0"/>
              <a:t>A.	https://www.biblestudytools.com/history/foxs-book-of-martyrs/ </a:t>
            </a:r>
          </a:p>
          <a:p>
            <a:pPr eaLnBrk="1" hangingPunct="1"/>
            <a:r>
              <a:rPr lang="en-US" altLang="en-US" dirty="0"/>
              <a:t>B.	https://www.documentacatholicaomnia.eu/03d/0265-0339,_Eusebius_Caesariensis,_Church_History,_EN.pdf </a:t>
            </a:r>
          </a:p>
          <a:p>
            <a:pPr eaLnBrk="1" hangingPunct="1"/>
            <a:r>
              <a:rPr lang="en-US" altLang="en-US" dirty="0"/>
              <a:t>C.	https://takingupspace.wordpress.com/2007/01/22/the-story-of-the-crucifixion-of-andrew-the-apostle-adapted-from-foxes-book-of-martyrs/ </a:t>
            </a:r>
          </a:p>
          <a:p>
            <a:pPr eaLnBrk="1" hangingPunct="1"/>
            <a:endParaRPr lang="en-US" altLang="en-US" dirty="0"/>
          </a:p>
          <a:p>
            <a:pPr eaLnBrk="1" hangingPunct="1"/>
            <a:r>
              <a:rPr lang="en-US" altLang="en-US" dirty="0"/>
              <a:t>The “X”-shaped cross became known as “Andrew’s Cross” (also known as a “saltire”) and is the shape on the Scottish National Flag, as well as many others.</a:t>
            </a:r>
          </a:p>
          <a:p>
            <a:pPr eaLnBrk="1" hangingPunct="1"/>
            <a:endParaRPr lang="en-US" altLang="en-US" dirty="0"/>
          </a:p>
        </p:txBody>
      </p:sp>
    </p:spTree>
    <p:extLst>
      <p:ext uri="{BB962C8B-B14F-4D97-AF65-F5344CB8AC3E}">
        <p14:creationId xmlns:p14="http://schemas.microsoft.com/office/powerpoint/2010/main" val="2452811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CBC437-8BB8-4AAD-AA0A-62C2FBF4536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2979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670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1160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650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7971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Dare To Be Like Caleb!</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16306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424426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87234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Caleb!</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Caleb!</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Caleb!</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0106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Caleb!</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Dare To Be Like Caleb!</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1562985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Dare To Be Like Caleb!</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Dare To Be Like Caleb!</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Dare To Be Like Caleb!</a:t>
            </a:r>
          </a:p>
        </p:txBody>
      </p:sp>
    </p:spTree>
    <p:extLst>
      <p:ext uri="{BB962C8B-B14F-4D97-AF65-F5344CB8AC3E}">
        <p14:creationId xmlns:p14="http://schemas.microsoft.com/office/powerpoint/2010/main" val="1311400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Dare To Be Like Caleb!</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Dare To Be Like Caleb!</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Caleb!</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8707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5678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543789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728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Dare To Be Like Caleb!</a:t>
            </a:r>
          </a:p>
        </p:txBody>
      </p:sp>
    </p:spTree>
    <p:extLst>
      <p:ext uri="{BB962C8B-B14F-4D97-AF65-F5344CB8AC3E}">
        <p14:creationId xmlns:p14="http://schemas.microsoft.com/office/powerpoint/2010/main" val="2027568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37402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888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50298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0099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446440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88537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7348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7585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9642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4134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Dare To Be Like Caleb!</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9504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68267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05653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80698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943893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Dare To Be Like Caleb!</a:t>
            </a:r>
          </a:p>
        </p:txBody>
      </p:sp>
    </p:spTree>
    <p:extLst>
      <p:ext uri="{BB962C8B-B14F-4D97-AF65-F5344CB8AC3E}">
        <p14:creationId xmlns:p14="http://schemas.microsoft.com/office/powerpoint/2010/main" val="1621978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Dare To Be Like Caleb!</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Dare To Be Like Caleb!</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Dare To Be Like Caleb!</a:t>
            </a:r>
          </a:p>
        </p:txBody>
      </p:sp>
    </p:spTree>
    <p:extLst>
      <p:ext uri="{BB962C8B-B14F-4D97-AF65-F5344CB8AC3E}">
        <p14:creationId xmlns:p14="http://schemas.microsoft.com/office/powerpoint/2010/main" val="26670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Dare To Be Like Caleb!</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Caleb!</a:t>
            </a:r>
          </a:p>
        </p:txBody>
      </p:sp>
    </p:spTree>
    <p:extLst>
      <p:ext uri="{BB962C8B-B14F-4D97-AF65-F5344CB8AC3E}">
        <p14:creationId xmlns:p14="http://schemas.microsoft.com/office/powerpoint/2010/main" val="304815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jp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7.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Dare To Be Like Caleb!</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54659749"/>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Dare To Be Like Caleb!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Dare To Be Like Caleb!</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106079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Dare To Be Like Caleb!</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Dare To Be Like Caleb!</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24" y="990600"/>
            <a:ext cx="9144000" cy="1219200"/>
          </a:xfrm>
        </p:spPr>
        <p:txBody>
          <a:bodyPr>
            <a:normAutofit/>
          </a:bodyPr>
          <a:lstStyle/>
          <a:p>
            <a:pPr marL="182880" algn="ctr">
              <a:buClr>
                <a:schemeClr val="accent6">
                  <a:lumMod val="75000"/>
                </a:schemeClr>
              </a:buClr>
              <a:defRPr/>
            </a:pPr>
            <a:r>
              <a:rPr lang="en-US" u="sng" dirty="0">
                <a:solidFill>
                  <a:srgbClr val="66FFFF"/>
                </a:solidFill>
                <a:latin typeface="Arial" pitchFamily="34" charset="0"/>
                <a:cs typeface="Arial" pitchFamily="34" charset="0"/>
              </a:rPr>
              <a:t>Andrew!</a:t>
            </a:r>
          </a:p>
        </p:txBody>
      </p:sp>
      <p:sp>
        <p:nvSpPr>
          <p:cNvPr id="2051" name="Rectangle 3"/>
          <p:cNvSpPr>
            <a:spLocks noGrp="1" noChangeArrowheads="1"/>
          </p:cNvSpPr>
          <p:nvPr>
            <p:ph type="subTitle" idx="1"/>
          </p:nvPr>
        </p:nvSpPr>
        <p:spPr>
          <a:xfrm>
            <a:off x="5024" y="3200400"/>
            <a:ext cx="2738176" cy="1219200"/>
          </a:xfrm>
        </p:spPr>
        <p:txBody>
          <a:bodyPr rtlCol="0">
            <a:normAutofit fontScale="47500" lnSpcReduction="20000"/>
          </a:bodyPr>
          <a:lstStyle/>
          <a:p>
            <a:pPr algn="ctr">
              <a:buClr>
                <a:schemeClr val="accent6">
                  <a:lumMod val="75000"/>
                </a:schemeClr>
              </a:buClr>
              <a:defRPr/>
            </a:pPr>
            <a:r>
              <a:rPr lang="en-US" sz="5100" b="1" i="0" dirty="0">
                <a:latin typeface="Arial" pitchFamily="34" charset="0"/>
                <a:cs typeface="Arial" pitchFamily="34" charset="0"/>
              </a:rPr>
              <a:t>Text:</a:t>
            </a:r>
            <a:r>
              <a:rPr lang="en-US" sz="4100" b="1" i="0" dirty="0">
                <a:latin typeface="Arial" pitchFamily="34" charset="0"/>
                <a:cs typeface="Arial" pitchFamily="34" charset="0"/>
              </a:rPr>
              <a:t> </a:t>
            </a:r>
          </a:p>
          <a:p>
            <a:pPr algn="ctr">
              <a:buClr>
                <a:schemeClr val="accent6">
                  <a:lumMod val="75000"/>
                </a:schemeClr>
              </a:buClr>
              <a:defRPr/>
            </a:pPr>
            <a:r>
              <a:rPr lang="en-US" sz="6000" b="1" i="0" dirty="0">
                <a:latin typeface="Arial" pitchFamily="34" charset="0"/>
                <a:cs typeface="Arial" pitchFamily="34" charset="0"/>
              </a:rPr>
              <a:t>John 1:35-42</a:t>
            </a:r>
          </a:p>
        </p:txBody>
      </p:sp>
      <p:sp>
        <p:nvSpPr>
          <p:cNvPr id="2" name="Rectangle 2">
            <a:extLst>
              <a:ext uri="{FF2B5EF4-FFF2-40B4-BE49-F238E27FC236}">
                <a16:creationId xmlns:a16="http://schemas.microsoft.com/office/drawing/2014/main" id="{72A05EE3-A4AE-4BF5-BE89-8822305EE68A}"/>
              </a:ext>
            </a:extLst>
          </p:cNvPr>
          <p:cNvSpPr txBox="1">
            <a:spLocks noChangeArrowheads="1"/>
          </p:cNvSpPr>
          <p:nvPr/>
        </p:nvSpPr>
        <p:spPr>
          <a:xfrm>
            <a:off x="152400" y="203200"/>
            <a:ext cx="8915400" cy="1219200"/>
          </a:xfrm>
          <a:prstGeom prst="rect">
            <a:avLst/>
          </a:prstGeom>
        </p:spPr>
        <p:txBody>
          <a:bodyPr vert="horz" lIns="91440" tIns="45720" rIns="91440" bIns="45720" rtlCol="0" anchor="b" anchorCtr="0">
            <a:prstTxWarp prst="textCascadeUp">
              <a:avLst/>
            </a:prstTxWarp>
            <a:norm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182880" marR="0" lvl="0" indent="0" algn="ctr" defTabSz="914400" rtl="0" eaLnBrk="1" fontAlgn="auto" latinLnBrk="0" hangingPunct="1">
              <a:lnSpc>
                <a:spcPct val="100000"/>
              </a:lnSpc>
              <a:spcBef>
                <a:spcPts val="0"/>
              </a:spcBef>
              <a:spcAft>
                <a:spcPts val="0"/>
              </a:spcAft>
              <a:buClr>
                <a:srgbClr val="687B66">
                  <a:lumMod val="75000"/>
                </a:srgbClr>
              </a:buClr>
              <a:buSzTx/>
              <a:buFontTx/>
              <a:buNone/>
              <a:tabLst/>
              <a:defRPr/>
            </a:pPr>
            <a:r>
              <a:rPr kumimoji="0" lang="en-US" sz="5400" b="1" i="0" u="sng" strike="noStrike" kern="1200" cap="none" spc="0" normalizeH="0" baseline="0" noProof="0" dirty="0">
                <a:ln w="28575">
                  <a:solidFill>
                    <a:srgbClr val="FF0000"/>
                  </a:solidFill>
                </a:ln>
                <a:solidFill>
                  <a:srgbClr val="FFFF00"/>
                </a:solidFill>
                <a:effectLst/>
                <a:uLnTx/>
                <a:uFillTx/>
                <a:latin typeface="Arial" pitchFamily="34" charset="0"/>
                <a:ea typeface="+mj-ea"/>
                <a:cs typeface="Arial" pitchFamily="34" charset="0"/>
              </a:rPr>
              <a:t>Dare To Be Like…</a:t>
            </a:r>
          </a:p>
        </p:txBody>
      </p:sp>
      <p:pic>
        <p:nvPicPr>
          <p:cNvPr id="4" name="Picture 3">
            <a:extLst>
              <a:ext uri="{FF2B5EF4-FFF2-40B4-BE49-F238E27FC236}">
                <a16:creationId xmlns:a16="http://schemas.microsoft.com/office/drawing/2014/main" id="{8D3F8BF8-E22F-4E32-918C-1BBA10E1D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380" y="2323353"/>
            <a:ext cx="3810000" cy="45346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Conviction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1:40-41: “We have found the Messiah!”</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Before Peter’s confession of faith in Mt. 16:16 that Jesus is “the Christ,” Andrew declared to Peter that he had found the Messiah (Christ)!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One whom Moses (Deut. 18:18-19) and the prophets foretold – cf. John 1:45: Philip’s similar declaration.</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Isaiah called Him the Suffering Servant (Is. 53) and He would save the world.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Andrew believed in (Mt. 4:18) and confessed Jesus as the Christ and brought his brother Peter to Him</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F66AF5E-B2AC-42D4-A7C2-F1A0F042A8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1528"/>
            <a:ext cx="3490080" cy="2613683"/>
          </a:xfrm>
          <a:prstGeom prst="rect">
            <a:avLst/>
          </a:prstGeom>
        </p:spPr>
      </p:pic>
    </p:spTree>
    <p:extLst>
      <p:ext uri="{BB962C8B-B14F-4D97-AF65-F5344CB8AC3E}">
        <p14:creationId xmlns:p14="http://schemas.microsoft.com/office/powerpoint/2010/main" val="2024958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Andrew!</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Andrew’s Conviction</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800" dirty="0">
                <a:solidFill>
                  <a:srgbClr val="FFFF00"/>
                </a:solidFill>
              </a:rPr>
              <a:t>Talk about Jesus;  confess Him to your friends and family</a:t>
            </a:r>
          </a:p>
          <a:p>
            <a:pPr marL="342900" lvl="0" indent="-342900" fontAlgn="auto">
              <a:spcAft>
                <a:spcPts val="0"/>
              </a:spcAft>
              <a:buClr>
                <a:srgbClr val="6DA5D4"/>
              </a:buClr>
              <a:buSzPct val="160000"/>
              <a:buFont typeface="Arial" panose="020B0604020202020204" pitchFamily="34" charset="0"/>
              <a:buChar char="•"/>
              <a:defRPr/>
            </a:pPr>
            <a:r>
              <a:rPr lang="en-US" sz="2800" dirty="0">
                <a:solidFill>
                  <a:srgbClr val="FFFF00"/>
                </a:solidFill>
              </a:rPr>
              <a:t>Invite a family member to services or to a Bible study with you! </a:t>
            </a:r>
          </a:p>
          <a:p>
            <a:pPr marL="342900" lvl="0" indent="-342900" fontAlgn="auto">
              <a:spcAft>
                <a:spcPts val="0"/>
              </a:spcAft>
              <a:buClr>
                <a:srgbClr val="6DA5D4"/>
              </a:buClr>
              <a:buSzPct val="160000"/>
              <a:buFont typeface="Arial" panose="020B0604020202020204" pitchFamily="34" charset="0"/>
              <a:buChar char="•"/>
              <a:defRPr/>
            </a:pPr>
            <a:r>
              <a:rPr lang="en-US" sz="2800" dirty="0">
                <a:solidFill>
                  <a:srgbClr val="FFFF00"/>
                </a:solidFill>
              </a:rPr>
              <a:t>Use an Invitation Card or just a time and address to the next study opportunity!</a:t>
            </a:r>
            <a:endParaRPr kumimoji="0" lang="en-US" sz="2800" b="1" i="0" u="none" strike="noStrike" kern="1200" cap="all" spc="0" normalizeH="0" baseline="0" noProof="0" dirty="0">
              <a:ln>
                <a:noFill/>
              </a:ln>
              <a:solidFill>
                <a:srgbClr val="FFFF00"/>
              </a:solidFill>
              <a:effectLst/>
              <a:uLnTx/>
              <a:uFillTx/>
              <a:latin typeface="Arial"/>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87452" y="3735380"/>
            <a:ext cx="3072462" cy="23083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Andrew and have strong convictions to follow Jesus and bring others to Him!</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733474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Conduct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1:40-42: He was convinced Jesus was the Christ so brought Peter to Him!</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575339"/>
            <a:ext cx="3490080" cy="2029319"/>
          </a:xfrm>
          <a:prstGeom prst="rect">
            <a:avLst/>
          </a:prstGeom>
        </p:spPr>
      </p:pic>
    </p:spTree>
    <p:extLst>
      <p:ext uri="{BB962C8B-B14F-4D97-AF65-F5344CB8AC3E}">
        <p14:creationId xmlns:p14="http://schemas.microsoft.com/office/powerpoint/2010/main" val="3858360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John 1:40-42</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Dare To Be Like Andrew!</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9144000" cy="50167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40. One of the two who heard John speak and followed Him, was Andrew, Simon Peter's brother.</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41.  He found first his own brother Simon and said to him, "We have found the Messiah" (which translated means Christ).</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42.  He brought him to Jesus. Jesus looked at him and said, "You are Simon the son of John; you shall be called Cephas" (which is translated Peter).</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Andrew’s Conduct</a:t>
            </a:r>
          </a:p>
        </p:txBody>
      </p:sp>
    </p:spTree>
    <p:extLst>
      <p:ext uri="{BB962C8B-B14F-4D97-AF65-F5344CB8AC3E}">
        <p14:creationId xmlns:p14="http://schemas.microsoft.com/office/powerpoint/2010/main" val="1967684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Conduct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1:40-42: He was convinced Jesus was the Christ so brought Peter to Him!</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would become a “pillar” – Gal. 2:9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given the “keys of the kingdom” – Mt. 16:17-19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with the 11, preached the first gospel sermon that saved 3,000 people on the Day of Pentecost – Acts 2</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opened the door of the kingdom to the Gentiles – Acts 10</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wrote two epistles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All because Andrew brought him to Jesus!</a:t>
            </a:r>
            <a:endParaRPr kumimoji="0" lang="en-US" altLang="en-US" sz="20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A04D4F6C-0112-48AE-A3AA-B2365DAF5C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600080"/>
            <a:ext cx="3490080" cy="2029319"/>
          </a:xfrm>
          <a:prstGeom prst="rect">
            <a:avLst/>
          </a:prstGeom>
        </p:spPr>
      </p:pic>
    </p:spTree>
    <p:extLst>
      <p:ext uri="{BB962C8B-B14F-4D97-AF65-F5344CB8AC3E}">
        <p14:creationId xmlns:p14="http://schemas.microsoft.com/office/powerpoint/2010/main" val="342843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Conduct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6:4-14: Andrew identified the lad who had the “five barley loaves and two fish”</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12:20-22: When Greeks came to see Jesus, it was Andrew who told Jesus</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1:13; 2:1-4: He was numbered with the apostles on Pentecost</a:t>
            </a:r>
          </a:p>
        </p:txBody>
      </p:sp>
      <p:pic>
        <p:nvPicPr>
          <p:cNvPr id="3" name="Picture 2">
            <a:extLst>
              <a:ext uri="{FF2B5EF4-FFF2-40B4-BE49-F238E27FC236}">
                <a16:creationId xmlns:a16="http://schemas.microsoft.com/office/drawing/2014/main" id="{A04D4F6C-0112-48AE-A3AA-B2365DAF5C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600080"/>
            <a:ext cx="3490080" cy="2029319"/>
          </a:xfrm>
          <a:prstGeom prst="rect">
            <a:avLst/>
          </a:prstGeom>
        </p:spPr>
      </p:pic>
    </p:spTree>
    <p:extLst>
      <p:ext uri="{BB962C8B-B14F-4D97-AF65-F5344CB8AC3E}">
        <p14:creationId xmlns:p14="http://schemas.microsoft.com/office/powerpoint/2010/main" val="1333305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Andrew!</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Andrew’s Conduct</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Be excited to tell others about the foretold Messiah! </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Bring others to know Jesus, the “Lamb of God who takes away the sin of the world!” </a:t>
            </a:r>
            <a:r>
              <a:rPr lang="en-US" sz="2400" i="1" dirty="0">
                <a:solidFill>
                  <a:srgbClr val="FFFF00"/>
                </a:solidFill>
              </a:rPr>
              <a:t>(John 1:29)</a:t>
            </a:r>
          </a:p>
          <a:p>
            <a:pPr marL="342900" lvl="0" indent="-342900" fontAlgn="auto">
              <a:spcAft>
                <a:spcPts val="0"/>
              </a:spcAft>
              <a:buClr>
                <a:srgbClr val="6DA5D4"/>
              </a:buClr>
              <a:buSzPct val="160000"/>
              <a:buFont typeface="Arial" panose="020B0604020202020204" pitchFamily="34" charset="0"/>
              <a:buChar char="•"/>
              <a:defRPr/>
            </a:pPr>
            <a:r>
              <a:rPr lang="en-US" sz="2400" dirty="0">
                <a:solidFill>
                  <a:srgbClr val="FFFF00"/>
                </a:solidFill>
              </a:rPr>
              <a:t>Invite strangers to services or to a Bible study with you!</a:t>
            </a:r>
            <a:r>
              <a:rPr kumimoji="0" lang="en-US" sz="2400" b="1" i="0" u="none" strike="noStrike" kern="1200" cap="all" spc="0" normalizeH="0" baseline="0" noProof="0" dirty="0">
                <a:ln>
                  <a:noFill/>
                </a:ln>
                <a:solidFill>
                  <a:srgbClr val="FFFF00"/>
                </a:solidFill>
                <a:effectLst/>
                <a:uLnTx/>
                <a:uFillTx/>
                <a:latin typeface="Arial"/>
              </a:rPr>
              <a:t> </a:t>
            </a:r>
          </a:p>
          <a:p>
            <a:pPr marL="342900" marR="0" lvl="0" indent="-342900" algn="l" defTabSz="914400" rtl="0" eaLnBrk="1" fontAlgn="auto" latinLnBrk="0" hangingPunct="1">
              <a:lnSpc>
                <a:spcPct val="90000"/>
              </a:lnSpc>
              <a:spcBef>
                <a:spcPct val="0"/>
              </a:spcBef>
              <a:spcAft>
                <a:spcPts val="0"/>
              </a:spcAft>
              <a:buClr>
                <a:srgbClr val="6DA5D4"/>
              </a:buClr>
              <a:buSzPct val="160000"/>
              <a:buFont typeface="Arial" panose="020B0604020202020204" pitchFamily="34" charset="0"/>
              <a:buChar char="•"/>
              <a:tabLst/>
              <a:defRPr/>
            </a:pPr>
            <a:r>
              <a:rPr kumimoji="0" lang="en-US" sz="2400" b="1" i="0" u="none" strike="noStrike" kern="1200" cap="all" spc="0" normalizeH="0" baseline="0" noProof="0" dirty="0">
                <a:ln>
                  <a:noFill/>
                </a:ln>
                <a:solidFill>
                  <a:srgbClr val="FFFF00"/>
                </a:solidFill>
                <a:effectLst/>
                <a:uLnTx/>
                <a:uFillTx/>
                <a:latin typeface="Arial"/>
              </a:rPr>
              <a:t>Use an Invitation Card or just a time and address to the next study opportunity!</a:t>
            </a: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87452" y="4419600"/>
            <a:ext cx="3072462" cy="15696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Andrew and bring others to know Jesus Christ!</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505884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 little as we know of Andrew, his actions speak volumes about his service for Christ: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Every time we see him in the Gospels, he was bringing someone to Christ!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one that influenced others to serve Christ.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brought men to Jesus, knowing He was the Messiah (Christ)!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didn’t resent the second seat to Peter.</a:t>
            </a:r>
            <a:endParaRPr kumimoji="0" lang="en-US" altLang="en-US" sz="18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94600"/>
            <a:ext cx="3484307" cy="4795816"/>
          </a:xfrm>
          <a:prstGeom prst="rect">
            <a:avLst/>
          </a:prstGeom>
        </p:spPr>
      </p:pic>
    </p:spTree>
    <p:extLst>
      <p:ext uri="{BB962C8B-B14F-4D97-AF65-F5344CB8AC3E}">
        <p14:creationId xmlns:p14="http://schemas.microsoft.com/office/powerpoint/2010/main" val="201314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left)">
                                      <p:cBhvr>
                                        <p:cTn id="2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Like others he took a back seat to the leadership of those he influenced and didn’t complain</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Think:</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Bette Midler’s 1988 </a:t>
            </a:r>
            <a:r>
              <a:rPr lang="en-US" altLang="en-US" sz="2000" b="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Wind Beneath My Wings</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about the person in the shadows content to let the singer have the spotlight.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Joseph – Gen. 41:39-43</a:t>
            </a:r>
          </a:p>
          <a:p>
            <a:pPr marL="1255713" lvl="2" indent="-341313"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content to ride the “second chariot” – didn’t aspire to the #1 spot.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Benaiah</a:t>
            </a: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 II Sam. 20:23; 23:20-23</a:t>
            </a:r>
          </a:p>
          <a:p>
            <a:pPr marL="1316038" lvl="2" indent="-401638"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a Mighty Man and was over David’s bodyguards, and although honored among the thirty, “he did not attain to the three.”</a:t>
            </a:r>
          </a:p>
          <a:p>
            <a:pPr marL="1316038" lvl="2" indent="-401638" fontAlgn="auto">
              <a:lnSpc>
                <a:spcPct val="120000"/>
              </a:lnSpc>
              <a:spcBef>
                <a:spcPct val="0"/>
              </a:spcBef>
              <a:spcAft>
                <a:spcPts val="600"/>
              </a:spcAft>
              <a:buClr>
                <a:srgbClr val="006600"/>
              </a:buClr>
              <a:buSzPct val="160000"/>
              <a:buFont typeface="Wingdings" panose="05000000000000000000" pitchFamily="2" charset="2"/>
              <a:buChar char="q"/>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passed over as general, which went to Joab (not a Mighty Man).</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3009951"/>
            <a:ext cx="3490080" cy="3568979"/>
          </a:xfrm>
          <a:prstGeom prst="rect">
            <a:avLst/>
          </a:prstGeom>
        </p:spPr>
      </p:pic>
    </p:spTree>
    <p:extLst>
      <p:ext uri="{BB962C8B-B14F-4D97-AF65-F5344CB8AC3E}">
        <p14:creationId xmlns:p14="http://schemas.microsoft.com/office/powerpoint/2010/main" val="24918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wipe(left)">
                                      <p:cBhvr>
                                        <p:cTn id="26" dur="500"/>
                                        <p:tgtEl>
                                          <p:spTgt spid="13">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wipe(left)">
                                      <p:cBhvr>
                                        <p:cTn id="30" dur="500"/>
                                        <p:tgtEl>
                                          <p:spTgt spid="13">
                                            <p:txEl>
                                              <p:pRg st="5" end="5"/>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wipe(left)">
                                      <p:cBhvr>
                                        <p:cTn id="34"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Andrew in many ways was honored among the apostles (listed in top four), but “he did not attain to the three” </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(Mark 13:3-4: In group of 4 that questioned Jesus privately)</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17:1-8: Jesus took Peter, James and John with Him at the Transfiguration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5:37-43: Jesus took Peter, James and John with Him to raise Jairus’ daughter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14:32-33: Jesus took Peter, James and John to the Garden of Gethsemane </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Not told why Andrew was not invited to these occasions, but we don’t see any jealousy or complaint from Andrew, but he filled the role he was given!</a:t>
            </a:r>
            <a:endParaRPr kumimoji="0" lang="en-US" altLang="en-US" sz="18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4232308"/>
            <a:ext cx="3490079" cy="2322871"/>
          </a:xfrm>
          <a:prstGeom prst="rect">
            <a:avLst/>
          </a:prstGeom>
        </p:spPr>
      </p:pic>
    </p:spTree>
    <p:extLst>
      <p:ext uri="{BB962C8B-B14F-4D97-AF65-F5344CB8AC3E}">
        <p14:creationId xmlns:p14="http://schemas.microsoft.com/office/powerpoint/2010/main" val="394647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52" y="9053"/>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intro</a:t>
            </a:r>
          </a:p>
        </p:txBody>
      </p:sp>
      <p:sp>
        <p:nvSpPr>
          <p:cNvPr id="5" name="Footer Placeholder 4"/>
          <p:cNvSpPr>
            <a:spLocks noGrp="1"/>
          </p:cNvSpPr>
          <p:nvPr>
            <p:ph type="ftr" sz="quarter" idx="11"/>
          </p:nvPr>
        </p:nvSpPr>
        <p:spPr>
          <a:xfrm>
            <a:off x="0" y="6648704"/>
            <a:ext cx="5004649" cy="209296"/>
          </a:xfrm>
        </p:spPr>
        <p:txBody>
          <a:bodyPr vert="horz" lIns="91440" tIns="45720" rIns="91440" bIns="45720" rtlCol="0">
            <a:normAutofit fontScale="92500" lnSpcReduction="2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Dare To Be Like Andrew!</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2858322583"/>
              </p:ext>
            </p:extLst>
          </p:nvPr>
        </p:nvGraphicFramePr>
        <p:xfrm>
          <a:off x="108019" y="455522"/>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22490" y="1093382"/>
            <a:ext cx="1981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There are those in life that lead and influence…</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33656" y="485877"/>
            <a:ext cx="18247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Many times those that influence others take a back seat to the other’s abilities and deeds</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35084" y="1111439"/>
            <a:ext cx="213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sz="2400" dirty="0">
                <a:solidFill>
                  <a:prstClr val="white"/>
                </a:solidFill>
              </a:rPr>
              <a:t>…and others that influence the leaders!</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71175" y="3933052"/>
            <a:ext cx="24626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dirty="0">
                <a:solidFill>
                  <a:prstClr val="white"/>
                </a:solidFill>
              </a:rPr>
              <a:t>Andrew was an apostle and “Peter’s brother”</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68868" y="3933052"/>
            <a:ext cx="27227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 </a:t>
            </a:r>
            <a:r>
              <a:rPr lang="en-US" dirty="0">
                <a:solidFill>
                  <a:prstClr val="white"/>
                </a:solidFill>
              </a:rPr>
              <a:t>knew Jesus first and brought Peter to Him!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896341" y="3563720"/>
            <a:ext cx="304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Dare to be like Andrew!</a:t>
            </a:r>
          </a:p>
        </p:txBody>
      </p:sp>
      <p:sp>
        <p:nvSpPr>
          <p:cNvPr id="14" name="Text Box 8">
            <a:extLst>
              <a:ext uri="{FF2B5EF4-FFF2-40B4-BE49-F238E27FC236}">
                <a16:creationId xmlns:a16="http://schemas.microsoft.com/office/drawing/2014/main" id="{10BDA6A0-D4ED-4FFD-9B57-76C1288D4BDA}"/>
              </a:ext>
            </a:extLst>
          </p:cNvPr>
          <p:cNvSpPr txBox="1">
            <a:spLocks noChangeArrowheads="1"/>
          </p:cNvSpPr>
          <p:nvPr/>
        </p:nvSpPr>
        <p:spPr bwMode="auto">
          <a:xfrm>
            <a:off x="22" y="5535058"/>
            <a:ext cx="9143978"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Influence</a:t>
            </a:r>
          </a:p>
          <a:p>
            <a:pPr marL="0" lvl="0" indent="0">
              <a:defRPr/>
            </a:pPr>
            <a:r>
              <a:rPr lang="en-US" sz="2000" b="0" dirty="0">
                <a:solidFill>
                  <a:srgbClr val="006600"/>
                </a:solidFill>
                <a:latin typeface="Tahoma" pitchFamily="34" charset="0"/>
              </a:rPr>
              <a:t>“The capacity or power of persons or things to produce effects on others by intangible or indirect means” (Webster).</a:t>
            </a:r>
            <a:endPar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Secular writings record that he preached to Russia and other places (Eusebius, A.D. 260-340,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Church History, Book III</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and was crucified on an “X” shaped cross in Patras, Greece (John Foxe’s </a:t>
            </a:r>
            <a:r>
              <a:rPr lang="en-US" altLang="en-US" sz="20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Book of Martyrs, A.D. 1563</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A1E73023-6068-40DE-A043-8CB20E6D0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87470"/>
            <a:ext cx="3490080" cy="2331318"/>
          </a:xfrm>
          <a:prstGeom prst="rect">
            <a:avLst/>
          </a:prstGeom>
        </p:spPr>
      </p:pic>
    </p:spTree>
    <p:extLst>
      <p:ext uri="{BB962C8B-B14F-4D97-AF65-F5344CB8AC3E}">
        <p14:creationId xmlns:p14="http://schemas.microsoft.com/office/powerpoint/2010/main" val="2644000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solidFill>
                  <a:srgbClr val="FFFFFF">
                    <a:alpha val="65000"/>
                  </a:srgbClr>
                </a:solidFill>
                <a:effectLst/>
                <a:uLnTx/>
                <a:uFillTx/>
                <a:latin typeface="Arial" charset="0"/>
                <a:ea typeface="+mn-ea"/>
                <a:cs typeface="Arial" charset="0"/>
              </a:rPr>
              <a:t>Dare To Be Like Andrew!</a:t>
            </a:r>
          </a:p>
        </p:txBody>
      </p:sp>
      <p:sp>
        <p:nvSpPr>
          <p:cNvPr id="157698" name="Rectangle 1026"/>
          <p:cNvSpPr>
            <a:spLocks noGrp="1" noChangeArrowheads="1"/>
          </p:cNvSpPr>
          <p:nvPr>
            <p:ph type="title"/>
          </p:nvPr>
        </p:nvSpPr>
        <p:spPr>
          <a:xfrm>
            <a:off x="14748" y="-7118"/>
            <a:ext cx="9144000" cy="652462"/>
          </a:xfrm>
        </p:spPr>
        <p:txBody>
          <a:bodyPr>
            <a:noAutofit/>
          </a:bodyPr>
          <a:lstStyle/>
          <a:p>
            <a:pPr marL="0" indent="0"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sp>
        <p:nvSpPr>
          <p:cNvPr id="6" name="Text Box 6"/>
          <p:cNvSpPr txBox="1">
            <a:spLocks noChangeArrowheads="1"/>
          </p:cNvSpPr>
          <p:nvPr/>
        </p:nvSpPr>
        <p:spPr bwMode="auto">
          <a:xfrm>
            <a:off x="14748" y="73591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3600" dirty="0">
                <a:solidFill>
                  <a:srgbClr val="FFFF00"/>
                </a:solidFill>
                <a:latin typeface="Tahoma" pitchFamily="34" charset="0"/>
                <a:cs typeface="Times New Roman" pitchFamily="18" charset="0"/>
              </a:rPr>
              <a:t>Andrew was a man that brought people to Christ! </a:t>
            </a:r>
          </a:p>
          <a:p>
            <a:pPr lvl="0" algn="ctr" eaLnBrk="1" hangingPunct="1">
              <a:defRPr/>
            </a:pPr>
            <a:r>
              <a:rPr lang="en-US" sz="3200" i="1" dirty="0">
                <a:solidFill>
                  <a:srgbClr val="FFFF00"/>
                </a:solidFill>
                <a:latin typeface="Tahoma" pitchFamily="34" charset="0"/>
                <a:cs typeface="Times New Roman" pitchFamily="18" charset="0"/>
              </a:rPr>
              <a:t>(the positive influence behind their faith) </a:t>
            </a:r>
            <a:endParaRPr kumimoji="0" lang="en-US" sz="3600" b="1" i="1" u="none" strike="noStrike" kern="1200" cap="none" spc="0" normalizeH="0" baseline="0" noProof="0" dirty="0">
              <a:ln>
                <a:noFill/>
              </a:ln>
              <a:solidFill>
                <a:srgbClr val="FFFF00"/>
              </a:solidFill>
              <a:effectLst/>
              <a:uLnTx/>
              <a:uFillTx/>
              <a:latin typeface="Tahoma" pitchFamily="34" charset="0"/>
              <a:cs typeface="Times New Roman" pitchFamily="18" charset="0"/>
            </a:endParaRPr>
          </a:p>
        </p:txBody>
      </p:sp>
      <p:sp>
        <p:nvSpPr>
          <p:cNvPr id="9" name="Text Box 3"/>
          <p:cNvSpPr txBox="1">
            <a:spLocks noChangeArrowheads="1"/>
          </p:cNvSpPr>
          <p:nvPr/>
        </p:nvSpPr>
        <p:spPr bwMode="auto">
          <a:xfrm>
            <a:off x="-8603" y="2552897"/>
            <a:ext cx="9161206" cy="1569660"/>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lvl="0" indent="0" algn="ctr">
              <a:defRPr/>
            </a:pPr>
            <a:r>
              <a:rPr lang="en-US" dirty="0">
                <a:solidFill>
                  <a:srgbClr val="FF0000"/>
                </a:solidFill>
              </a:rPr>
              <a:t>We may not know what great deeds someone will accomplish for Christ, but we need to introduce them! </a:t>
            </a:r>
            <a:r>
              <a:rPr lang="en-US" i="1" dirty="0">
                <a:solidFill>
                  <a:srgbClr val="FF0000"/>
                </a:solidFill>
              </a:rPr>
              <a:t>(Like the Sower, sow the seed: you don’t know their heart – Matthew 13:18-23)</a:t>
            </a:r>
            <a:endParaRPr kumimoji="0" lang="en-US" sz="2400" b="1" i="1" u="none" strike="noStrike" kern="1200" cap="none" spc="0" normalizeH="0" baseline="0" noProof="0" dirty="0">
              <a:ln>
                <a:noFill/>
              </a:ln>
              <a:solidFill>
                <a:srgbClr val="FF0000"/>
              </a:solidFill>
              <a:effectLst/>
              <a:uLnTx/>
              <a:uFillTx/>
            </a:endParaRPr>
          </a:p>
        </p:txBody>
      </p:sp>
      <p:sp>
        <p:nvSpPr>
          <p:cNvPr id="8" name="Text Box 7"/>
          <p:cNvSpPr txBox="1">
            <a:spLocks noChangeArrowheads="1"/>
          </p:cNvSpPr>
          <p:nvPr/>
        </p:nvSpPr>
        <p:spPr bwMode="auto">
          <a:xfrm>
            <a:off x="14748" y="4736779"/>
            <a:ext cx="5471652"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E0DACC"/>
                </a:solidFill>
                <a:latin typeface="Tahoma" pitchFamily="34" charset="0"/>
                <a:cs typeface="Times New Roman" pitchFamily="18" charset="0"/>
              </a:rPr>
              <a:t>Dare to be like Andrew and bring others to Christ!</a:t>
            </a:r>
            <a:endParaRPr kumimoji="0" lang="en-US" sz="3600" b="1" i="0" u="none" strike="noStrike" kern="1200" cap="none" spc="0" normalizeH="0" baseline="0" noProof="0" dirty="0">
              <a:ln>
                <a:noFill/>
              </a:ln>
              <a:solidFill>
                <a:srgbClr val="E0DACC"/>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538891" y="4185218"/>
            <a:ext cx="3571102" cy="2672782"/>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 the Brother of Peter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John 1:35-42: Andrew was a disciple of John the Baptist and then followed Jesus</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1528"/>
            <a:ext cx="3490080" cy="2613683"/>
          </a:xfrm>
          <a:prstGeom prst="rect">
            <a:avLst/>
          </a:prstGeom>
        </p:spPr>
      </p:pic>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John 1:35-42</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Dare To Be Like Andrew!</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46617"/>
            <a:ext cx="9144000" cy="501675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35.  Again the next day John was standing with two of his disciples,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36.  and he looked at Jesus as He walked, and said, "Behold, the Lamb of God!"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37.  The two disciples heard him speak, and they followed Jesus.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38.  And Jesus turned and saw them following, and said to them, "What do you seek?" They said to Him, "Rabbi (which translated means Teacher), where are You staying?"</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39.  He said to them, "Come, and you will see." So they came and saw where He was staying; and they stayed with Him that day, for it was about the tenth hour.</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40. One of the two who heard John speak and followed Him, was Andrew, Simon Peter's brother.</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41.  He found first his own brother Simon and said to him, "We have found the Messiah" (which translated means Christ).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42.  He brought him to Jesus. Jesus looked at him and said, "You are Simon the son of John; you shall be called Cephas" (which is translated Peter).</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algn="ctr">
              <a:defRPr/>
            </a:pPr>
            <a:r>
              <a:rPr lang="en-US" sz="2400" u="sng" kern="0" dirty="0">
                <a:solidFill>
                  <a:srgbClr val="0000FF"/>
                </a:solidFill>
                <a:cs typeface="Times New Roman" pitchFamily="18" charset="0"/>
              </a:rPr>
              <a:t>Andrew, the Brother of Peter</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 the Brother of Peter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1:35-42: Andrew was a disciple of John the Baptist and then followed Jesus</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16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brought his brother Peter to Jesus</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1:44: He was born in Bethsaida on the Sea of Galilee, “the city of Andrew and Peter”</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4:18: Andrew was Peter’s brother, and also a fisherman </a:t>
            </a: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1:16)</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1:21, 29: He lived in a house with Peter’s family (wife and mother-in-law) in Capernaum</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10:2-4: Andrew was an apostle of Jesus, and is always listed with the first four</a:t>
            </a:r>
          </a:p>
          <a:p>
            <a:pPr marL="682625" lvl="1" indent="-401638"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1:13; 2:1: Andrew was in the upper room and on the Day of Pentecost with the apostles</a:t>
            </a:r>
            <a:endParaRPr kumimoji="0" lang="en-US" altLang="en-US" sz="180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1528"/>
            <a:ext cx="3490080" cy="2613683"/>
          </a:xfrm>
          <a:prstGeom prst="rect">
            <a:avLst/>
          </a:prstGeom>
        </p:spPr>
      </p:pic>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left)">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wipe(left)">
                                      <p:cBhvr>
                                        <p:cTn id="3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397943"/>
            <a:ext cx="9143980" cy="6067299"/>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98673" y="545542"/>
            <a:ext cx="5138391" cy="845442"/>
          </a:xfrm>
        </p:spPr>
        <p:txBody>
          <a:bodyPr vert="horz" lIns="91440" tIns="45720" rIns="91440" bIns="45720" rtlCol="0" anchor="ctr">
            <a:normAutofit/>
          </a:bodyPr>
          <a:lstStyle/>
          <a:p>
            <a:pPr algn="ctr">
              <a:defRPr/>
            </a:pPr>
            <a:r>
              <a:rPr lang="en-US" sz="4800" b="1" u="sng" dirty="0">
                <a:solidFill>
                  <a:schemeClr val="bg1"/>
                </a:solidFill>
              </a:rPr>
              <a:t>Application!</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6344773"/>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Dare To Be Like Andrew!</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 y="-19814"/>
            <a:ext cx="8839200" cy="41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Andrew, the Brother of Peter</a:t>
            </a:r>
          </a:p>
        </p:txBody>
      </p:sp>
      <p:sp>
        <p:nvSpPr>
          <p:cNvPr id="10" name="Rectangle 2">
            <a:extLst>
              <a:ext uri="{FF2B5EF4-FFF2-40B4-BE49-F238E27FC236}">
                <a16:creationId xmlns:a16="http://schemas.microsoft.com/office/drawing/2014/main" id="{1A4E6DA9-C4A0-400C-9668-DE7B81026B38}"/>
              </a:ext>
            </a:extLst>
          </p:cNvPr>
          <p:cNvSpPr txBox="1">
            <a:spLocks noChangeArrowheads="1"/>
          </p:cNvSpPr>
          <p:nvPr/>
        </p:nvSpPr>
        <p:spPr>
          <a:xfrm rot="21420000">
            <a:off x="103992" y="1368330"/>
            <a:ext cx="5831982" cy="473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342900" lvl="0" indent="-342900" fontAlgn="auto">
              <a:spcAft>
                <a:spcPts val="0"/>
              </a:spcAft>
              <a:buClr>
                <a:schemeClr val="accent2"/>
              </a:buClr>
              <a:buSzPct val="160000"/>
              <a:buFont typeface="Arial" panose="020B0604020202020204" pitchFamily="34" charset="0"/>
              <a:buChar char="•"/>
              <a:defRPr/>
            </a:pPr>
            <a:r>
              <a:rPr lang="en-US" sz="2400" dirty="0">
                <a:solidFill>
                  <a:srgbClr val="FFFF00"/>
                </a:solidFill>
              </a:rPr>
              <a:t>After coming to know Jesus is the Christ, the Son of God, and the Lamb of God Who died to wash away your sins, who is the first person you want to tell?</a:t>
            </a:r>
          </a:p>
          <a:p>
            <a:pPr marL="342900" lvl="0" indent="-342900" fontAlgn="auto">
              <a:spcAft>
                <a:spcPts val="0"/>
              </a:spcAft>
              <a:buClr>
                <a:schemeClr val="accent2"/>
              </a:buClr>
              <a:buSzPct val="160000"/>
              <a:buFont typeface="Arial" panose="020B0604020202020204" pitchFamily="34" charset="0"/>
              <a:buChar char="•"/>
              <a:defRPr/>
            </a:pPr>
            <a:endParaRPr kumimoji="0" lang="en-US" sz="2400" b="1" i="0" u="none" strike="noStrike" kern="1200" cap="all" spc="0" normalizeH="0" baseline="0" noProof="0" dirty="0">
              <a:ln>
                <a:noFill/>
              </a:ln>
              <a:solidFill>
                <a:srgbClr val="FFFF00"/>
              </a:solidFill>
              <a:effectLst/>
              <a:uLnTx/>
              <a:uFillTx/>
              <a:latin typeface="Arial"/>
            </a:endParaRPr>
          </a:p>
          <a:p>
            <a:pPr marL="342900" lvl="0" indent="-342900" fontAlgn="auto">
              <a:spcAft>
                <a:spcPts val="0"/>
              </a:spcAft>
              <a:buClr>
                <a:schemeClr val="accent2"/>
              </a:buClr>
              <a:buSzPct val="160000"/>
              <a:buFont typeface="Arial" panose="020B0604020202020204" pitchFamily="34" charset="0"/>
              <a:buChar char="•"/>
              <a:defRPr/>
            </a:pPr>
            <a:r>
              <a:rPr lang="en-US" sz="2400" dirty="0">
                <a:solidFill>
                  <a:srgbClr val="FFFF00"/>
                </a:solidFill>
              </a:rPr>
              <a:t>The Samaritan woman at the well told her whole village, and when they came out to meet Jesus, they came to know Him as the “Savior of the world” (John 4:28-30, 39-42)</a:t>
            </a:r>
            <a:endParaRPr kumimoji="0" lang="en-US" sz="2400" b="1" i="0" u="none" strike="noStrike" kern="1200" cap="all" spc="0" normalizeH="0" baseline="0" noProof="0" dirty="0">
              <a:ln>
                <a:noFill/>
              </a:ln>
              <a:solidFill>
                <a:srgbClr val="FFFF00"/>
              </a:solidFill>
              <a:effectLst/>
              <a:uLnTx/>
              <a:uFillTx/>
              <a:latin typeface="Arial"/>
            </a:endParaRPr>
          </a:p>
        </p:txBody>
      </p:sp>
      <p:sp>
        <p:nvSpPr>
          <p:cNvPr id="11" name="Text Box 7">
            <a:extLst>
              <a:ext uri="{FF2B5EF4-FFF2-40B4-BE49-F238E27FC236}">
                <a16:creationId xmlns:a16="http://schemas.microsoft.com/office/drawing/2014/main" id="{BD3331F6-591F-4268-8635-29D5671C838C}"/>
              </a:ext>
            </a:extLst>
          </p:cNvPr>
          <p:cNvSpPr txBox="1">
            <a:spLocks noChangeArrowheads="1"/>
          </p:cNvSpPr>
          <p:nvPr/>
        </p:nvSpPr>
        <p:spPr bwMode="auto">
          <a:xfrm>
            <a:off x="6085147" y="3965646"/>
            <a:ext cx="3072462"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dirty="0">
                <a:solidFill>
                  <a:prstClr val="white">
                    <a:lumMod val="85000"/>
                  </a:prstClr>
                </a:solidFill>
                <a:latin typeface="Tahoma" pitchFamily="34" charset="0"/>
                <a:cs typeface="Times New Roman" pitchFamily="18" charset="0"/>
              </a:rPr>
              <a:t>Dare to be like Andrew, who had a strong faith and brought his brother to Jesus!</a:t>
            </a:r>
            <a:endParaRPr kumimoji="0" lang="en-US" sz="2400" b="1" i="0" u="none" strike="noStrike" kern="1200" cap="none" spc="0" normalizeH="0" baseline="0" noProof="0" dirty="0">
              <a:ln>
                <a:noFill/>
              </a:ln>
              <a:solidFill>
                <a:prstClr val="white">
                  <a:lumMod val="8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98471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Andrew!</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Conviction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1:35-39: Andrew heard John the Baptist call Jesus, “The Lamb of God!”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1528"/>
            <a:ext cx="3490080" cy="2613683"/>
          </a:xfrm>
          <a:prstGeom prst="rect">
            <a:avLst/>
          </a:prstGeom>
        </p:spPr>
      </p:pic>
    </p:spTree>
    <p:extLst>
      <p:ext uri="{BB962C8B-B14F-4D97-AF65-F5344CB8AC3E}">
        <p14:creationId xmlns:p14="http://schemas.microsoft.com/office/powerpoint/2010/main" val="2613417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John 1:35-39</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Dare To Be Like Andrew!</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677504"/>
            <a:ext cx="9144000" cy="415498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35.  Again the next day John was standing with two of his disciples,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36.  and he looked at Jesus as He walked, and said, "Behold, the Lamb of God!"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37.  The two disciples heard him speak, and they followed Jesus.</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38.  And Jesus turned and saw them following, and said to them, "What do you seek?" They said to Him, "Rabbi (which translated means Teacher), where are You staying?"</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39.  He said to them, "Come, and you will see." So they came and saw where He was staying; and they stayed with Him that day, for it was about the tenth hour.</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Andrew’s Conviction</a:t>
            </a:r>
          </a:p>
        </p:txBody>
      </p:sp>
    </p:spTree>
    <p:extLst>
      <p:ext uri="{BB962C8B-B14F-4D97-AF65-F5344CB8AC3E}">
        <p14:creationId xmlns:p14="http://schemas.microsoft.com/office/powerpoint/2010/main" val="17098537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t>
            </a:r>
            <a:r>
              <a:rPr lang="en-US" sz="1200" b="0" cap="all" dirty="0">
                <a:solidFill>
                  <a:srgbClr val="FFFFCC"/>
                </a:solidFill>
                <a:latin typeface="Corbel" panose="020B0503020204020204"/>
                <a:cs typeface="Arial" charset="0"/>
              </a:rPr>
              <a:t>Andrew</a:t>
            </a: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Andrew’s Conviction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1:35-39: Andrew heard John the Baptist call Jesus, “The Lamb of God!”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Andrew and his unnamed companion believed John the Baptist and followed Jesus.</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asked to stay with Jesus and stayed with Him that day.</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believed Jesus was the “Lamb of God who takes away the sin of the world!” – Jn. 1:29</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came to save the world from sin – Eph. 1:7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0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Andrew believed in and was not afraid to confess Him – Jn. 1:40-41; Jn. 12:42</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FF66AF5E-B2AC-42D4-A7C2-F1A0F042A8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11528"/>
            <a:ext cx="3490080" cy="2613683"/>
          </a:xfrm>
          <a:prstGeom prst="rect">
            <a:avLst/>
          </a:prstGeom>
        </p:spPr>
      </p:pic>
    </p:spTree>
    <p:extLst>
      <p:ext uri="{BB962C8B-B14F-4D97-AF65-F5344CB8AC3E}">
        <p14:creationId xmlns:p14="http://schemas.microsoft.com/office/powerpoint/2010/main" val="404078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5.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3424</TotalTime>
  <Words>2276</Words>
  <Application>Microsoft Office PowerPoint</Application>
  <PresentationFormat>On-screen Show (4:3)</PresentationFormat>
  <Paragraphs>216</Paragraphs>
  <Slides>22</Slides>
  <Notes>22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Ameretto</vt:lpstr>
      <vt:lpstr>Arial</vt:lpstr>
      <vt:lpstr>Bookman Old Style</vt:lpstr>
      <vt:lpstr>Calisto MT</vt:lpstr>
      <vt:lpstr>Corbel</vt:lpstr>
      <vt:lpstr>Rockwell</vt:lpstr>
      <vt:lpstr>Tahoma</vt:lpstr>
      <vt:lpstr>Times New Roman</vt:lpstr>
      <vt:lpstr>Wingdings</vt:lpstr>
      <vt:lpstr>Mylar</vt:lpstr>
      <vt:lpstr>Damask</vt:lpstr>
      <vt:lpstr>Depth</vt:lpstr>
      <vt:lpstr>1_Main Event</vt:lpstr>
      <vt:lpstr>1_eye</vt:lpstr>
      <vt:lpstr>Theme1</vt:lpstr>
      <vt:lpstr>Andrew!</vt:lpstr>
      <vt:lpstr>intro</vt:lpstr>
      <vt:lpstr>Andrew, the Brother of Peter</vt:lpstr>
      <vt:lpstr>John 1:35-42</vt:lpstr>
      <vt:lpstr>Andrew, the Brother of Peter</vt:lpstr>
      <vt:lpstr>Application!</vt:lpstr>
      <vt:lpstr>Andrew’s Conviction</vt:lpstr>
      <vt:lpstr>John 1:35-39</vt:lpstr>
      <vt:lpstr>Andrew’s Conviction</vt:lpstr>
      <vt:lpstr>Andrew’s Conviction</vt:lpstr>
      <vt:lpstr>Application!</vt:lpstr>
      <vt:lpstr>Andrew’s Conduct</vt:lpstr>
      <vt:lpstr>John 1:40-42</vt:lpstr>
      <vt:lpstr>Andrew’s Conduct</vt:lpstr>
      <vt:lpstr>Andrew’s Conduct</vt:lpstr>
      <vt:lpstr>Application!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Like Andrew</dc:title>
  <dc:subject>10/25/2020</dc:subject>
  <dc:creator>DarkWolf</dc:creator>
  <cp:lastModifiedBy>Nathan Morrison</cp:lastModifiedBy>
  <cp:revision>32</cp:revision>
  <dcterms:created xsi:type="dcterms:W3CDTF">2005-06-04T23:49:02Z</dcterms:created>
  <dcterms:modified xsi:type="dcterms:W3CDTF">2020-10-15T18:38:55Z</dcterms:modified>
</cp:coreProperties>
</file>