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799" r:id="rId10"/>
  </p:sldMasterIdLst>
  <p:notesMasterIdLst>
    <p:notesMasterId r:id="rId43"/>
  </p:notesMasterIdLst>
  <p:handoutMasterIdLst>
    <p:handoutMasterId r:id="rId44"/>
  </p:handoutMasterIdLst>
  <p:sldIdLst>
    <p:sldId id="256" r:id="rId11"/>
    <p:sldId id="395" r:id="rId12"/>
    <p:sldId id="462" r:id="rId13"/>
    <p:sldId id="463" r:id="rId14"/>
    <p:sldId id="471" r:id="rId15"/>
    <p:sldId id="469" r:id="rId16"/>
    <p:sldId id="472" r:id="rId17"/>
    <p:sldId id="476" r:id="rId18"/>
    <p:sldId id="477" r:id="rId19"/>
    <p:sldId id="478" r:id="rId20"/>
    <p:sldId id="651" r:id="rId21"/>
    <p:sldId id="663" r:id="rId22"/>
    <p:sldId id="657" r:id="rId23"/>
    <p:sldId id="662" r:id="rId24"/>
    <p:sldId id="664" r:id="rId25"/>
    <p:sldId id="668" r:id="rId26"/>
    <p:sldId id="669" r:id="rId27"/>
    <p:sldId id="673" r:id="rId28"/>
    <p:sldId id="674" r:id="rId29"/>
    <p:sldId id="675" r:id="rId30"/>
    <p:sldId id="676" r:id="rId31"/>
    <p:sldId id="677" r:id="rId32"/>
    <p:sldId id="679" r:id="rId33"/>
    <p:sldId id="680" r:id="rId34"/>
    <p:sldId id="681" r:id="rId35"/>
    <p:sldId id="683" r:id="rId36"/>
    <p:sldId id="685" r:id="rId37"/>
    <p:sldId id="445" r:id="rId38"/>
    <p:sldId id="455" r:id="rId39"/>
    <p:sldId id="686" r:id="rId40"/>
    <p:sldId id="456" r:id="rId41"/>
    <p:sldId id="458" r:id="rId42"/>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FF"/>
    <a:srgbClr val="66FFFF"/>
    <a:srgbClr val="003300"/>
    <a:srgbClr val="FFFFFF"/>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0"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1452"/>
    </p:cViewPr>
  </p:outlineViewPr>
  <p:notesTextViewPr>
    <p:cViewPr>
      <p:scale>
        <a:sx n="100" d="100"/>
        <a:sy n="100" d="100"/>
      </p:scale>
      <p:origin x="0" y="0"/>
    </p:cViewPr>
  </p:notesTextViewPr>
  <p:sorterViewPr>
    <p:cViewPr>
      <p:scale>
        <a:sx n="100" d="100"/>
        <a:sy n="100" d="100"/>
      </p:scale>
      <p:origin x="0" y="-2346"/>
    </p:cViewPr>
  </p:sorter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for Sunday August 2, 2020</a:t>
            </a:r>
          </a:p>
          <a:p>
            <a:r>
              <a:rPr lang="en-US" altLang="en-US" dirty="0"/>
              <a:t>All Scripture given is from NASB unless otherwise stated</a:t>
            </a:r>
          </a:p>
          <a:p>
            <a:endParaRPr lang="en-US" altLang="en-US" dirty="0"/>
          </a:p>
          <a:p>
            <a:r>
              <a:rPr lang="en-US" altLang="en-US" dirty="0"/>
              <a:t>For further study or if questions, Call: </a:t>
            </a:r>
            <a:r>
              <a:rPr lang="en-US" sz="1200" kern="1200" dirty="0">
                <a:solidFill>
                  <a:schemeClr val="tx1"/>
                </a:solidFill>
                <a:effectLst/>
                <a:latin typeface="Times New Roman" pitchFamily="18" charset="0"/>
                <a:ea typeface="+mn-ea"/>
                <a:cs typeface="+mn-cs"/>
              </a:rPr>
              <a:t>804-277-1983, or Visit: www.courthousechurchofchrist.com</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0511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0123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8559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32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1888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3369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36023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6165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83882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8113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28</a:t>
            </a:fld>
            <a:endParaRPr lang="en-US" altLang="en-US"/>
          </a:p>
        </p:txBody>
      </p:sp>
    </p:spTree>
    <p:extLst>
      <p:ext uri="{BB962C8B-B14F-4D97-AF65-F5344CB8AC3E}">
        <p14:creationId xmlns:p14="http://schemas.microsoft.com/office/powerpoint/2010/main" val="96497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Borg from Star Trek:</a:t>
            </a:r>
          </a:p>
          <a:p>
            <a:r>
              <a:rPr lang="en-US" dirty="0"/>
              <a:t>For Trekkies (fans of Star Trek) the ideal or what is perfect might call to mind The Borg! (a race of aliens that assimilated other races into a hive-mind collective, which was to them, “perfection”)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4697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0729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7693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919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1053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0468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3710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Climbing Mountains, Slaying Giants!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37079201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085356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41171406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45621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Climbing Mountains, Slaying Giants!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666597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5769194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Climbing Mountains, Slaying Giants!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22792287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432004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3196014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2186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283991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5123779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Climbing Mountains, Slaying Giants!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450090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976099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Climbing Mountains, Slaying Giants!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919179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186981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Climbing Mountains, Slaying Giants!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8533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fr-FR" altLang="en-US"/>
              <a:t>VSCO Christian</a:t>
            </a:r>
            <a:endParaRPr lang="en-US" altLang="en-US"/>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fr-FR" altLang="en-US"/>
              <a:t>VSCO Christian</a:t>
            </a:r>
            <a:endParaRPr lang="en-US" altLang="en-US"/>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fr-FR" altLang="en-US"/>
              <a:t>VSCO Christian</a:t>
            </a:r>
            <a:endParaRPr lang="en-US" altLang="en-US"/>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fr-FR" altLang="en-US"/>
              <a:t>VSCO Christian</a:t>
            </a:r>
            <a:endParaRPr lang="en-US" altLang="en-US"/>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fr-FR" altLang="en-US"/>
              <a:t>VSCO Christian</a:t>
            </a:r>
            <a:endParaRPr lang="en-US" altLang="en-US"/>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image" Target="../media/image10.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Climbing Mountains, Slaying Giants!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1733755686"/>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fr-FR" altLang="en-US"/>
              <a:t>VSCO Christian</a:t>
            </a:r>
            <a:endParaRPr lang="en-US" altLang="en-US"/>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14.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4916" y="181766"/>
            <a:ext cx="9144000" cy="1272515"/>
          </a:xfrm>
        </p:spPr>
        <p:txBody>
          <a:bodyPr>
            <a:prstTxWarp prst="textSlantUp">
              <a:avLst/>
            </a:prstTxWarp>
          </a:bodyPr>
          <a:lstStyle/>
          <a:p>
            <a:r>
              <a:rPr lang="en-US" altLang="en-US" sz="8000" b="1" u="sng" dirty="0">
                <a:solidFill>
                  <a:schemeClr val="tx1"/>
                </a:solidFill>
                <a:cs typeface="Times New Roman" pitchFamily="18" charset="0"/>
              </a:rPr>
              <a:t>VSCO Christian</a:t>
            </a:r>
            <a:endParaRPr lang="en-US" altLang="en-US" sz="8000" b="1" dirty="0">
              <a:solidFill>
                <a:schemeClr val="accent1"/>
              </a:solidFill>
              <a:cs typeface="Times New Roman" pitchFamily="18" charset="0"/>
            </a:endParaRPr>
          </a:p>
        </p:txBody>
      </p:sp>
      <p:sp>
        <p:nvSpPr>
          <p:cNvPr id="4" name="Rectangle 12">
            <a:extLst>
              <a:ext uri="{FF2B5EF4-FFF2-40B4-BE49-F238E27FC236}">
                <a16:creationId xmlns:a16="http://schemas.microsoft.com/office/drawing/2014/main" id="{D6A9E300-85F0-486D-8E4D-FDBD31899083}"/>
              </a:ext>
            </a:extLst>
          </p:cNvPr>
          <p:cNvSpPr txBox="1">
            <a:spLocks noChangeArrowheads="1"/>
          </p:cNvSpPr>
          <p:nvPr/>
        </p:nvSpPr>
        <p:spPr bwMode="auto">
          <a:xfrm>
            <a:off x="15802" y="1041862"/>
            <a:ext cx="9144000" cy="238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solidFill>
                  <a:schemeClr val="accent2">
                    <a:lumMod val="75000"/>
                  </a:schemeClr>
                </a:solidFill>
                <a:cs typeface="Times New Roman" pitchFamily="18" charset="0"/>
              </a:rPr>
              <a:t>Text: </a:t>
            </a:r>
          </a:p>
          <a:p>
            <a:r>
              <a:rPr lang="en-US" altLang="en-US" sz="4000" b="1" kern="0" dirty="0">
                <a:solidFill>
                  <a:schemeClr val="accent2">
                    <a:lumMod val="75000"/>
                  </a:schemeClr>
                </a:solidFill>
                <a:cs typeface="Times New Roman" pitchFamily="18" charset="0"/>
              </a:rPr>
              <a:t>Colossians 3:12-14</a:t>
            </a:r>
            <a:br>
              <a:rPr lang="en-US" altLang="en-US" sz="3200" b="1" kern="0" dirty="0">
                <a:solidFill>
                  <a:schemeClr val="accent2">
                    <a:lumMod val="75000"/>
                  </a:schemeClr>
                </a:solidFill>
                <a:cs typeface="Times New Roman" pitchFamily="18" charset="0"/>
              </a:rPr>
            </a:br>
            <a:endParaRPr lang="en-US" altLang="en-US" sz="3200" b="1" kern="0" dirty="0">
              <a:solidFill>
                <a:schemeClr val="accent1"/>
              </a:solidFill>
              <a:cs typeface="Times New Roman" pitchFamily="18" charset="0"/>
            </a:endParaRPr>
          </a:p>
        </p:txBody>
      </p:sp>
      <p:pic>
        <p:nvPicPr>
          <p:cNvPr id="3" name="Picture 2">
            <a:extLst>
              <a:ext uri="{FF2B5EF4-FFF2-40B4-BE49-F238E27FC236}">
                <a16:creationId xmlns:a16="http://schemas.microsoft.com/office/drawing/2014/main" id="{35557302-936E-414F-8939-579D810F82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2017" y="2722268"/>
            <a:ext cx="7351569" cy="41357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C926-9621-44DF-91BE-6DE4C33597DB}"/>
              </a:ext>
            </a:extLst>
          </p:cNvPr>
          <p:cNvSpPr>
            <a:spLocks noGrp="1"/>
          </p:cNvSpPr>
          <p:nvPr>
            <p:ph type="title"/>
          </p:nvPr>
        </p:nvSpPr>
        <p:spPr>
          <a:xfrm>
            <a:off x="457200" y="-17256"/>
            <a:ext cx="8229600" cy="792162"/>
          </a:xfrm>
        </p:spPr>
        <p:txBody>
          <a:bodyPr/>
          <a:lstStyle/>
          <a:p>
            <a:r>
              <a:rPr lang="en-US" sz="4000" b="1" dirty="0"/>
              <a:t>The Look</a:t>
            </a:r>
          </a:p>
        </p:txBody>
      </p:sp>
      <p:sp>
        <p:nvSpPr>
          <p:cNvPr id="3" name="Content Placeholder 2">
            <a:extLst>
              <a:ext uri="{FF2B5EF4-FFF2-40B4-BE49-F238E27FC236}">
                <a16:creationId xmlns:a16="http://schemas.microsoft.com/office/drawing/2014/main" id="{F0BC273B-47D3-4269-B8B1-DF82AC38AB1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86EA671-6D12-4882-A526-17D50C29F370}"/>
              </a:ext>
            </a:extLst>
          </p:cNvPr>
          <p:cNvSpPr>
            <a:spLocks noGrp="1"/>
          </p:cNvSpPr>
          <p:nvPr>
            <p:ph type="ftr" sz="quarter" idx="11"/>
          </p:nvPr>
        </p:nvSpPr>
        <p:spPr>
          <a:xfrm>
            <a:off x="3124200" y="6583362"/>
            <a:ext cx="2895600" cy="262976"/>
          </a:xfrm>
        </p:spPr>
        <p:txBody>
          <a:bodyPr/>
          <a:lstStyle/>
          <a:p>
            <a:r>
              <a:rPr lang="fr-FR" altLang="en-US" sz="1000" dirty="0"/>
              <a:t>VSCO Christian</a:t>
            </a:r>
            <a:endParaRPr lang="en-US" altLang="en-US" sz="1000" dirty="0"/>
          </a:p>
        </p:txBody>
      </p:sp>
      <p:pic>
        <p:nvPicPr>
          <p:cNvPr id="5" name="Content Placeholder 9">
            <a:extLst>
              <a:ext uri="{FF2B5EF4-FFF2-40B4-BE49-F238E27FC236}">
                <a16:creationId xmlns:a16="http://schemas.microsoft.com/office/drawing/2014/main" id="{C9DDB022-E461-4C2F-A712-C9039DB5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982663"/>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1D51CE16-F3AA-4993-87AD-9C442EE3F364}"/>
              </a:ext>
            </a:extLst>
          </p:cNvPr>
          <p:cNvSpPr txBox="1">
            <a:spLocks noChangeArrowheads="1"/>
          </p:cNvSpPr>
          <p:nvPr/>
        </p:nvSpPr>
        <p:spPr bwMode="auto">
          <a:xfrm>
            <a:off x="7990" y="2119046"/>
            <a:ext cx="31062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p:txBody>
      </p:sp>
      <p:sp>
        <p:nvSpPr>
          <p:cNvPr id="9" name="Text Box 4">
            <a:extLst>
              <a:ext uri="{FF2B5EF4-FFF2-40B4-BE49-F238E27FC236}">
                <a16:creationId xmlns:a16="http://schemas.microsoft.com/office/drawing/2014/main" id="{A97347D8-4223-42DD-9DA3-39D904C20DF2}"/>
              </a:ext>
            </a:extLst>
          </p:cNvPr>
          <p:cNvSpPr txBox="1">
            <a:spLocks noChangeArrowheads="1"/>
          </p:cNvSpPr>
          <p:nvPr/>
        </p:nvSpPr>
        <p:spPr bwMode="auto">
          <a:xfrm>
            <a:off x="2514600" y="1005044"/>
            <a:ext cx="4395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0" name="Text Box 4">
            <a:extLst>
              <a:ext uri="{FF2B5EF4-FFF2-40B4-BE49-F238E27FC236}">
                <a16:creationId xmlns:a16="http://schemas.microsoft.com/office/drawing/2014/main" id="{86498251-E992-4EAC-A835-1CB8F36E33EF}"/>
              </a:ext>
            </a:extLst>
          </p:cNvPr>
          <p:cNvSpPr txBox="1">
            <a:spLocks noChangeArrowheads="1"/>
          </p:cNvSpPr>
          <p:nvPr/>
        </p:nvSpPr>
        <p:spPr bwMode="auto">
          <a:xfrm>
            <a:off x="0" y="1501509"/>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Tree>
    <p:extLst>
      <p:ext uri="{BB962C8B-B14F-4D97-AF65-F5344CB8AC3E}">
        <p14:creationId xmlns:p14="http://schemas.microsoft.com/office/powerpoint/2010/main" val="5950737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VSCO Christian</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286002"/>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Put on Compassion </a:t>
            </a:r>
            <a:r>
              <a:rPr lang="en-US" sz="3200" dirty="0">
                <a:solidFill>
                  <a:srgbClr val="FFFF00"/>
                </a:solidFill>
              </a:rPr>
              <a:t>(“Put on” means to “adorn,” “to clothe oneself”)</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showed compassion </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9:36; 14:14; 15:32; 20:34; Mk. 1:41; 6:34; 8:2 </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show compassion</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5:7: The one who shows mercy (compassion) will receive mercy (compassion)</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Jude 1:21-23: We are to show mercy (compassion) to the lost and those weak in the faith</a:t>
            </a:r>
            <a:endParaRPr kumimoji="0" lang="en-US" altLang="en-US" sz="180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2" descr="Image result for put on heart of compassion">
            <a:extLst>
              <a:ext uri="{FF2B5EF4-FFF2-40B4-BE49-F238E27FC236}">
                <a16:creationId xmlns:a16="http://schemas.microsoft.com/office/drawing/2014/main" id="{CDF35099-8DB6-4084-AE2A-7452D7D8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4295"/>
            <a:ext cx="3490080" cy="232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060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wipe(left)">
                                      <p:cBhvr>
                                        <p:cTn id="31" dur="500"/>
                                        <p:tgtEl>
                                          <p:spTgt spid="13">
                                            <p:txEl>
                                              <p:pRg st="3" end="3"/>
                                            </p:txEl>
                                          </p:spTgt>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C926-9621-44DF-91BE-6DE4C33597DB}"/>
              </a:ext>
            </a:extLst>
          </p:cNvPr>
          <p:cNvSpPr>
            <a:spLocks noGrp="1"/>
          </p:cNvSpPr>
          <p:nvPr>
            <p:ph type="title"/>
          </p:nvPr>
        </p:nvSpPr>
        <p:spPr>
          <a:xfrm>
            <a:off x="457200" y="-17256"/>
            <a:ext cx="8229600" cy="792162"/>
          </a:xfrm>
        </p:spPr>
        <p:txBody>
          <a:bodyPr/>
          <a:lstStyle/>
          <a:p>
            <a:r>
              <a:rPr lang="en-US" sz="4000" b="1" dirty="0"/>
              <a:t>The Look</a:t>
            </a:r>
          </a:p>
        </p:txBody>
      </p:sp>
      <p:sp>
        <p:nvSpPr>
          <p:cNvPr id="3" name="Content Placeholder 2">
            <a:extLst>
              <a:ext uri="{FF2B5EF4-FFF2-40B4-BE49-F238E27FC236}">
                <a16:creationId xmlns:a16="http://schemas.microsoft.com/office/drawing/2014/main" id="{F0BC273B-47D3-4269-B8B1-DF82AC38AB1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86EA671-6D12-4882-A526-17D50C29F370}"/>
              </a:ext>
            </a:extLst>
          </p:cNvPr>
          <p:cNvSpPr>
            <a:spLocks noGrp="1"/>
          </p:cNvSpPr>
          <p:nvPr>
            <p:ph type="ftr" sz="quarter" idx="11"/>
          </p:nvPr>
        </p:nvSpPr>
        <p:spPr>
          <a:xfrm>
            <a:off x="3124200" y="6583362"/>
            <a:ext cx="2895600" cy="26297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pic>
        <p:nvPicPr>
          <p:cNvPr id="5" name="Content Placeholder 9">
            <a:extLst>
              <a:ext uri="{FF2B5EF4-FFF2-40B4-BE49-F238E27FC236}">
                <a16:creationId xmlns:a16="http://schemas.microsoft.com/office/drawing/2014/main" id="{C9DDB022-E461-4C2F-A712-C9039DB5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982663"/>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1D51CE16-F3AA-4993-87AD-9C442EE3F364}"/>
              </a:ext>
            </a:extLst>
          </p:cNvPr>
          <p:cNvSpPr txBox="1">
            <a:spLocks noChangeArrowheads="1"/>
          </p:cNvSpPr>
          <p:nvPr/>
        </p:nvSpPr>
        <p:spPr bwMode="auto">
          <a:xfrm>
            <a:off x="7990" y="2119046"/>
            <a:ext cx="31062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p:txBody>
      </p:sp>
      <p:sp>
        <p:nvSpPr>
          <p:cNvPr id="9" name="Text Box 4">
            <a:extLst>
              <a:ext uri="{FF2B5EF4-FFF2-40B4-BE49-F238E27FC236}">
                <a16:creationId xmlns:a16="http://schemas.microsoft.com/office/drawing/2014/main" id="{A97347D8-4223-42DD-9DA3-39D904C20DF2}"/>
              </a:ext>
            </a:extLst>
          </p:cNvPr>
          <p:cNvSpPr txBox="1">
            <a:spLocks noChangeArrowheads="1"/>
          </p:cNvSpPr>
          <p:nvPr/>
        </p:nvSpPr>
        <p:spPr bwMode="auto">
          <a:xfrm>
            <a:off x="2514600" y="1005044"/>
            <a:ext cx="4395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0" name="Text Box 4">
            <a:extLst>
              <a:ext uri="{FF2B5EF4-FFF2-40B4-BE49-F238E27FC236}">
                <a16:creationId xmlns:a16="http://schemas.microsoft.com/office/drawing/2014/main" id="{86498251-E992-4EAC-A835-1CB8F36E33EF}"/>
              </a:ext>
            </a:extLst>
          </p:cNvPr>
          <p:cNvSpPr txBox="1">
            <a:spLocks noChangeArrowheads="1"/>
          </p:cNvSpPr>
          <p:nvPr/>
        </p:nvSpPr>
        <p:spPr bwMode="auto">
          <a:xfrm>
            <a:off x="0" y="1501509"/>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Tree>
    <p:extLst>
      <p:ext uri="{BB962C8B-B14F-4D97-AF65-F5344CB8AC3E}">
        <p14:creationId xmlns:p14="http://schemas.microsoft.com/office/powerpoint/2010/main" val="4359099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VSCO Christian</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83760" y="-152400"/>
            <a:ext cx="3657600" cy="2286002"/>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Put on Kindness</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1" indent="-461963"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Jesus demonstrated kindness</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 showed kindness to mankind through Jesus Christ! </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In Jesus God’s kindness was extended to man in that we could be saved – Eph. 2:4-9; Titus 3:4-7 </a:t>
            </a:r>
            <a:endParaRPr kumimoji="0" lang="en-US" altLang="en-US" sz="18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1" indent="-461963"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Saints are to show Kindness </a:t>
            </a: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 fruit</a:t>
            </a:r>
            <a:r>
              <a:rPr kumimoji="0" lang="en-US" altLang="en-US" sz="2000" b="1" i="1" u="none" strike="noStrike" kern="1200" cap="all" spc="0" normalizeH="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of the Spirit – Gal. 5:22)</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Pet. 1:5-7: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“brotherly kindness” </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4:32: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are to be kind, tenderhearted and forgiving to others</a:t>
            </a:r>
            <a:endPar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2" descr="Image result for just a cup of cold water">
            <a:extLst>
              <a:ext uri="{FF2B5EF4-FFF2-40B4-BE49-F238E27FC236}">
                <a16:creationId xmlns:a16="http://schemas.microsoft.com/office/drawing/2014/main" id="{814E2D56-D879-45EA-9E0C-8DB4AF4A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9319"/>
            <a:ext cx="3490080" cy="349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78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wipe(left)">
                                      <p:cBhvr>
                                        <p:cTn id="3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C926-9621-44DF-91BE-6DE4C33597DB}"/>
              </a:ext>
            </a:extLst>
          </p:cNvPr>
          <p:cNvSpPr>
            <a:spLocks noGrp="1"/>
          </p:cNvSpPr>
          <p:nvPr>
            <p:ph type="title"/>
          </p:nvPr>
        </p:nvSpPr>
        <p:spPr>
          <a:xfrm>
            <a:off x="457200" y="-17256"/>
            <a:ext cx="8229600" cy="792162"/>
          </a:xfrm>
        </p:spPr>
        <p:txBody>
          <a:bodyPr/>
          <a:lstStyle/>
          <a:p>
            <a:r>
              <a:rPr lang="en-US" sz="4000" b="1" dirty="0"/>
              <a:t>The Look</a:t>
            </a:r>
          </a:p>
        </p:txBody>
      </p:sp>
      <p:sp>
        <p:nvSpPr>
          <p:cNvPr id="3" name="Content Placeholder 2">
            <a:extLst>
              <a:ext uri="{FF2B5EF4-FFF2-40B4-BE49-F238E27FC236}">
                <a16:creationId xmlns:a16="http://schemas.microsoft.com/office/drawing/2014/main" id="{F0BC273B-47D3-4269-B8B1-DF82AC38AB1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86EA671-6D12-4882-A526-17D50C29F370}"/>
              </a:ext>
            </a:extLst>
          </p:cNvPr>
          <p:cNvSpPr>
            <a:spLocks noGrp="1"/>
          </p:cNvSpPr>
          <p:nvPr>
            <p:ph type="ftr" sz="quarter" idx="11"/>
          </p:nvPr>
        </p:nvSpPr>
        <p:spPr>
          <a:xfrm>
            <a:off x="3124200" y="6583362"/>
            <a:ext cx="2895600" cy="26297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pic>
        <p:nvPicPr>
          <p:cNvPr id="5" name="Content Placeholder 9">
            <a:extLst>
              <a:ext uri="{FF2B5EF4-FFF2-40B4-BE49-F238E27FC236}">
                <a16:creationId xmlns:a16="http://schemas.microsoft.com/office/drawing/2014/main" id="{C9DDB022-E461-4C2F-A712-C9039DB5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982663"/>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1D51CE16-F3AA-4993-87AD-9C442EE3F364}"/>
              </a:ext>
            </a:extLst>
          </p:cNvPr>
          <p:cNvSpPr txBox="1">
            <a:spLocks noChangeArrowheads="1"/>
          </p:cNvSpPr>
          <p:nvPr/>
        </p:nvSpPr>
        <p:spPr bwMode="auto">
          <a:xfrm>
            <a:off x="7990" y="2119046"/>
            <a:ext cx="31062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Humility</a:t>
            </a:r>
          </a:p>
        </p:txBody>
      </p:sp>
      <p:sp>
        <p:nvSpPr>
          <p:cNvPr id="9" name="Text Box 4">
            <a:extLst>
              <a:ext uri="{FF2B5EF4-FFF2-40B4-BE49-F238E27FC236}">
                <a16:creationId xmlns:a16="http://schemas.microsoft.com/office/drawing/2014/main" id="{A97347D8-4223-42DD-9DA3-39D904C20DF2}"/>
              </a:ext>
            </a:extLst>
          </p:cNvPr>
          <p:cNvSpPr txBox="1">
            <a:spLocks noChangeArrowheads="1"/>
          </p:cNvSpPr>
          <p:nvPr/>
        </p:nvSpPr>
        <p:spPr bwMode="auto">
          <a:xfrm>
            <a:off x="2514600" y="1005044"/>
            <a:ext cx="4395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0" name="Text Box 4">
            <a:extLst>
              <a:ext uri="{FF2B5EF4-FFF2-40B4-BE49-F238E27FC236}">
                <a16:creationId xmlns:a16="http://schemas.microsoft.com/office/drawing/2014/main" id="{86498251-E992-4EAC-A835-1CB8F36E33EF}"/>
              </a:ext>
            </a:extLst>
          </p:cNvPr>
          <p:cNvSpPr txBox="1">
            <a:spLocks noChangeArrowheads="1"/>
          </p:cNvSpPr>
          <p:nvPr/>
        </p:nvSpPr>
        <p:spPr bwMode="auto">
          <a:xfrm>
            <a:off x="0" y="1501509"/>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Tree>
    <p:extLst>
      <p:ext uri="{BB962C8B-B14F-4D97-AF65-F5344CB8AC3E}">
        <p14:creationId xmlns:p14="http://schemas.microsoft.com/office/powerpoint/2010/main" val="31661754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VSCO Christian</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83760" y="0"/>
            <a:ext cx="3657600" cy="2895600"/>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Put on Humility (Humility or meekness is “strength under control”)</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humbled Himself (Mt. 11:29; 26:39; Phil. 2:5-11; Heb. 5:8)</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Jn. 13:3-17: Washed His apostles’ feet</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displayed such humility on the cross! (Jn. 10:18; Mt. 26:39, 53; Lk. 23:46)</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show humility to God and others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Phil. 2:3: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“Humility of mind” will regard others as more important than oneself!</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 5:5: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Must “clothe” ourselves in (“Put on…”) humility to each other and to God!</a:t>
            </a:r>
            <a:endPar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2" descr="Image result for put on humility">
            <a:extLst>
              <a:ext uri="{FF2B5EF4-FFF2-40B4-BE49-F238E27FC236}">
                <a16:creationId xmlns:a16="http://schemas.microsoft.com/office/drawing/2014/main" id="{9369A72A-079C-4AF9-818B-959DACF39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1840"/>
            <a:ext cx="3490080" cy="261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97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wipe(left)">
                                      <p:cBhvr>
                                        <p:cTn id="3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C926-9621-44DF-91BE-6DE4C33597DB}"/>
              </a:ext>
            </a:extLst>
          </p:cNvPr>
          <p:cNvSpPr>
            <a:spLocks noGrp="1"/>
          </p:cNvSpPr>
          <p:nvPr>
            <p:ph type="title"/>
          </p:nvPr>
        </p:nvSpPr>
        <p:spPr>
          <a:xfrm>
            <a:off x="457200" y="-17256"/>
            <a:ext cx="8229600" cy="792162"/>
          </a:xfrm>
        </p:spPr>
        <p:txBody>
          <a:bodyPr/>
          <a:lstStyle/>
          <a:p>
            <a:r>
              <a:rPr lang="en-US" sz="4000" b="1" dirty="0"/>
              <a:t>The Look</a:t>
            </a:r>
          </a:p>
        </p:txBody>
      </p:sp>
      <p:sp>
        <p:nvSpPr>
          <p:cNvPr id="3" name="Content Placeholder 2">
            <a:extLst>
              <a:ext uri="{FF2B5EF4-FFF2-40B4-BE49-F238E27FC236}">
                <a16:creationId xmlns:a16="http://schemas.microsoft.com/office/drawing/2014/main" id="{F0BC273B-47D3-4269-B8B1-DF82AC38AB1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86EA671-6D12-4882-A526-17D50C29F370}"/>
              </a:ext>
            </a:extLst>
          </p:cNvPr>
          <p:cNvSpPr>
            <a:spLocks noGrp="1"/>
          </p:cNvSpPr>
          <p:nvPr>
            <p:ph type="ftr" sz="quarter" idx="11"/>
          </p:nvPr>
        </p:nvSpPr>
        <p:spPr>
          <a:xfrm>
            <a:off x="3124200" y="6583362"/>
            <a:ext cx="2895600" cy="26297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pic>
        <p:nvPicPr>
          <p:cNvPr id="5" name="Content Placeholder 9">
            <a:extLst>
              <a:ext uri="{FF2B5EF4-FFF2-40B4-BE49-F238E27FC236}">
                <a16:creationId xmlns:a16="http://schemas.microsoft.com/office/drawing/2014/main" id="{C9DDB022-E461-4C2F-A712-C9039DB5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982663"/>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1D51CE16-F3AA-4993-87AD-9C442EE3F364}"/>
              </a:ext>
            </a:extLst>
          </p:cNvPr>
          <p:cNvSpPr txBox="1">
            <a:spLocks noChangeArrowheads="1"/>
          </p:cNvSpPr>
          <p:nvPr/>
        </p:nvSpPr>
        <p:spPr bwMode="auto">
          <a:xfrm>
            <a:off x="7990" y="2119046"/>
            <a:ext cx="31062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Humility</a:t>
            </a:r>
          </a:p>
        </p:txBody>
      </p:sp>
      <p:sp>
        <p:nvSpPr>
          <p:cNvPr id="9" name="Text Box 4">
            <a:extLst>
              <a:ext uri="{FF2B5EF4-FFF2-40B4-BE49-F238E27FC236}">
                <a16:creationId xmlns:a16="http://schemas.microsoft.com/office/drawing/2014/main" id="{A97347D8-4223-42DD-9DA3-39D904C20DF2}"/>
              </a:ext>
            </a:extLst>
          </p:cNvPr>
          <p:cNvSpPr txBox="1">
            <a:spLocks noChangeArrowheads="1"/>
          </p:cNvSpPr>
          <p:nvPr/>
        </p:nvSpPr>
        <p:spPr bwMode="auto">
          <a:xfrm>
            <a:off x="2514600" y="1005044"/>
            <a:ext cx="4395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0" name="Text Box 4">
            <a:extLst>
              <a:ext uri="{FF2B5EF4-FFF2-40B4-BE49-F238E27FC236}">
                <a16:creationId xmlns:a16="http://schemas.microsoft.com/office/drawing/2014/main" id="{86498251-E992-4EAC-A835-1CB8F36E33EF}"/>
              </a:ext>
            </a:extLst>
          </p:cNvPr>
          <p:cNvSpPr txBox="1">
            <a:spLocks noChangeArrowheads="1"/>
          </p:cNvSpPr>
          <p:nvPr/>
        </p:nvSpPr>
        <p:spPr bwMode="auto">
          <a:xfrm>
            <a:off x="0" y="1501509"/>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
        <p:nvSpPr>
          <p:cNvPr id="11" name="Text Box 4">
            <a:extLst>
              <a:ext uri="{FF2B5EF4-FFF2-40B4-BE49-F238E27FC236}">
                <a16:creationId xmlns:a16="http://schemas.microsoft.com/office/drawing/2014/main" id="{DF44EA2D-772D-40BB-86E0-7197DE2BD5CF}"/>
              </a:ext>
            </a:extLst>
          </p:cNvPr>
          <p:cNvSpPr txBox="1">
            <a:spLocks noChangeArrowheads="1"/>
          </p:cNvSpPr>
          <p:nvPr/>
        </p:nvSpPr>
        <p:spPr bwMode="auto">
          <a:xfrm>
            <a:off x="6266329" y="2119046"/>
            <a:ext cx="28776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Gentleness</a:t>
            </a:r>
          </a:p>
        </p:txBody>
      </p:sp>
    </p:spTree>
    <p:extLst>
      <p:ext uri="{BB962C8B-B14F-4D97-AF65-F5344CB8AC3E}">
        <p14:creationId xmlns:p14="http://schemas.microsoft.com/office/powerpoint/2010/main" val="712634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VSCO Christian</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83760" y="152400"/>
            <a:ext cx="3657600" cy="2895600"/>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Put on Gentleness (The distinction between “gentleness, or meekness” and “patience” is slight)</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was gentle and meek </a:t>
            </a:r>
          </a:p>
          <a:p>
            <a:pPr marL="400050" lvl="2" indent="0" algn="l" fontAlgn="auto">
              <a:lnSpc>
                <a:spcPct val="120000"/>
              </a:lnSpc>
              <a:spcBef>
                <a:spcPct val="0"/>
              </a:spcBef>
              <a:spcAft>
                <a:spcPts val="600"/>
              </a:spcAft>
              <a:buClr>
                <a:srgbClr val="006600"/>
              </a:buClr>
              <a:buSzPct val="160000"/>
              <a:buNone/>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Cor. 10:1)</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11:28-30: Jesus is “Gentle” and “Humble” </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21:1-5: A Gentle King! (Zech. 9:9)</a:t>
            </a:r>
            <a:endParaRPr kumimoji="0" lang="en-US" altLang="en-US" sz="18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show gentleness! </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fruit of the Spirit – Gal. 5:23)</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4:1-2: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called “to walk in a manner worthy of the calling” by walking “with all humility and gentleness, with patience, showing tolerance for one another in love”</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Phil. 4:5: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“Let your gentle spirit be known to all men. The Lord is near”</a:t>
            </a:r>
            <a:endPar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0E868609-E5DC-48D3-A55D-7DF9EE0ED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26134"/>
            <a:ext cx="3464111" cy="2303266"/>
          </a:xfrm>
          <a:prstGeom prst="rect">
            <a:avLst/>
          </a:prstGeom>
        </p:spPr>
      </p:pic>
    </p:spTree>
    <p:extLst>
      <p:ext uri="{BB962C8B-B14F-4D97-AF65-F5344CB8AC3E}">
        <p14:creationId xmlns:p14="http://schemas.microsoft.com/office/powerpoint/2010/main" val="2095662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left)">
                                      <p:cBhvr>
                                        <p:cTn id="19" dur="500"/>
                                        <p:tgtEl>
                                          <p:spTgt spid="13">
                                            <p:txEl>
                                              <p:pRg st="2" end="2"/>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wipe(left)">
                                      <p:cBhvr>
                                        <p:cTn id="23" dur="500"/>
                                        <p:tgtEl>
                                          <p:spTgt spid="1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left)">
                                      <p:cBhvr>
                                        <p:cTn id="28" dur="500"/>
                                        <p:tgtEl>
                                          <p:spTgt spid="13">
                                            <p:txEl>
                                              <p:pRg st="4" end="4"/>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3">
                                            <p:txEl>
                                              <p:pRg st="5" end="5"/>
                                            </p:txEl>
                                          </p:spTgt>
                                        </p:tgtEl>
                                        <p:attrNameLst>
                                          <p:attrName>style.visibility</p:attrName>
                                        </p:attrNameLst>
                                      </p:cBhvr>
                                      <p:to>
                                        <p:strVal val="visible"/>
                                      </p:to>
                                    </p:set>
                                    <p:animEffect transition="in" filter="wipe(left)">
                                      <p:cBhvr>
                                        <p:cTn id="38" dur="500"/>
                                        <p:tgtEl>
                                          <p:spTgt spid="13">
                                            <p:txEl>
                                              <p:pRg st="5" end="5"/>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left)">
                                      <p:cBhvr>
                                        <p:cTn id="4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C926-9621-44DF-91BE-6DE4C33597DB}"/>
              </a:ext>
            </a:extLst>
          </p:cNvPr>
          <p:cNvSpPr>
            <a:spLocks noGrp="1"/>
          </p:cNvSpPr>
          <p:nvPr>
            <p:ph type="title"/>
          </p:nvPr>
        </p:nvSpPr>
        <p:spPr>
          <a:xfrm>
            <a:off x="457200" y="-17256"/>
            <a:ext cx="8229600" cy="792162"/>
          </a:xfrm>
        </p:spPr>
        <p:txBody>
          <a:bodyPr/>
          <a:lstStyle/>
          <a:p>
            <a:r>
              <a:rPr lang="en-US" sz="4000" b="1" dirty="0"/>
              <a:t>The Look</a:t>
            </a:r>
          </a:p>
        </p:txBody>
      </p:sp>
      <p:sp>
        <p:nvSpPr>
          <p:cNvPr id="3" name="Content Placeholder 2">
            <a:extLst>
              <a:ext uri="{FF2B5EF4-FFF2-40B4-BE49-F238E27FC236}">
                <a16:creationId xmlns:a16="http://schemas.microsoft.com/office/drawing/2014/main" id="{F0BC273B-47D3-4269-B8B1-DF82AC38AB1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86EA671-6D12-4882-A526-17D50C29F370}"/>
              </a:ext>
            </a:extLst>
          </p:cNvPr>
          <p:cNvSpPr>
            <a:spLocks noGrp="1"/>
          </p:cNvSpPr>
          <p:nvPr>
            <p:ph type="ftr" sz="quarter" idx="11"/>
          </p:nvPr>
        </p:nvSpPr>
        <p:spPr>
          <a:xfrm>
            <a:off x="3124200" y="6583362"/>
            <a:ext cx="2895600" cy="26297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pic>
        <p:nvPicPr>
          <p:cNvPr id="5" name="Content Placeholder 9">
            <a:extLst>
              <a:ext uri="{FF2B5EF4-FFF2-40B4-BE49-F238E27FC236}">
                <a16:creationId xmlns:a16="http://schemas.microsoft.com/office/drawing/2014/main" id="{C9DDB022-E461-4C2F-A712-C9039DB5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982663"/>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1D51CE16-F3AA-4993-87AD-9C442EE3F364}"/>
              </a:ext>
            </a:extLst>
          </p:cNvPr>
          <p:cNvSpPr txBox="1">
            <a:spLocks noChangeArrowheads="1"/>
          </p:cNvSpPr>
          <p:nvPr/>
        </p:nvSpPr>
        <p:spPr bwMode="auto">
          <a:xfrm>
            <a:off x="7990" y="2119046"/>
            <a:ext cx="31062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Humility</a:t>
            </a:r>
          </a:p>
        </p:txBody>
      </p:sp>
      <p:sp>
        <p:nvSpPr>
          <p:cNvPr id="9" name="Text Box 4">
            <a:extLst>
              <a:ext uri="{FF2B5EF4-FFF2-40B4-BE49-F238E27FC236}">
                <a16:creationId xmlns:a16="http://schemas.microsoft.com/office/drawing/2014/main" id="{A97347D8-4223-42DD-9DA3-39D904C20DF2}"/>
              </a:ext>
            </a:extLst>
          </p:cNvPr>
          <p:cNvSpPr txBox="1">
            <a:spLocks noChangeArrowheads="1"/>
          </p:cNvSpPr>
          <p:nvPr/>
        </p:nvSpPr>
        <p:spPr bwMode="auto">
          <a:xfrm>
            <a:off x="2514600" y="1005044"/>
            <a:ext cx="4395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0" name="Text Box 4">
            <a:extLst>
              <a:ext uri="{FF2B5EF4-FFF2-40B4-BE49-F238E27FC236}">
                <a16:creationId xmlns:a16="http://schemas.microsoft.com/office/drawing/2014/main" id="{86498251-E992-4EAC-A835-1CB8F36E33EF}"/>
              </a:ext>
            </a:extLst>
          </p:cNvPr>
          <p:cNvSpPr txBox="1">
            <a:spLocks noChangeArrowheads="1"/>
          </p:cNvSpPr>
          <p:nvPr/>
        </p:nvSpPr>
        <p:spPr bwMode="auto">
          <a:xfrm>
            <a:off x="0" y="1501509"/>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
        <p:nvSpPr>
          <p:cNvPr id="11" name="Text Box 4">
            <a:extLst>
              <a:ext uri="{FF2B5EF4-FFF2-40B4-BE49-F238E27FC236}">
                <a16:creationId xmlns:a16="http://schemas.microsoft.com/office/drawing/2014/main" id="{DF44EA2D-772D-40BB-86E0-7197DE2BD5CF}"/>
              </a:ext>
            </a:extLst>
          </p:cNvPr>
          <p:cNvSpPr txBox="1">
            <a:spLocks noChangeArrowheads="1"/>
          </p:cNvSpPr>
          <p:nvPr/>
        </p:nvSpPr>
        <p:spPr bwMode="auto">
          <a:xfrm>
            <a:off x="6266329" y="2119046"/>
            <a:ext cx="28776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Gentleness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lang="en-US" altLang="en-US" dirty="0">
                <a:solidFill>
                  <a:srgbClr val="3366FF">
                    <a:lumMod val="75000"/>
                  </a:srgbClr>
                </a:solidFill>
                <a:latin typeface="Tahoma" pitchFamily="34" charset="0"/>
              </a:rPr>
              <a:t>Patience</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7329708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VSCO Christian</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83760" y="152400"/>
            <a:ext cx="3657600" cy="990600"/>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Put on Patience</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is patient</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Pet. 3:9, 15: Not willing for any to perish but to come to repentance </a:t>
            </a:r>
            <a:endParaRPr kumimoji="0" lang="en-US" altLang="en-US" sz="18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1" indent="-461963"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Saints are to show Patience! </a:t>
            </a: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 fruit of the Spirit – Gal. 5:22)</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4:2; Col. 1:11; I Thess. 5:14: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be patient with each other, and all men!</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Tim. 2:24; 4:2: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 even correct error “with great patience!”</a:t>
            </a:r>
            <a:endPar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E4738278-5971-4385-9A78-9D24C70E8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18837"/>
            <a:ext cx="3490080" cy="2316425"/>
          </a:xfrm>
          <a:prstGeom prst="rect">
            <a:avLst/>
          </a:prstGeom>
        </p:spPr>
      </p:pic>
    </p:spTree>
    <p:extLst>
      <p:ext uri="{BB962C8B-B14F-4D97-AF65-F5344CB8AC3E}">
        <p14:creationId xmlns:p14="http://schemas.microsoft.com/office/powerpoint/2010/main" val="1860444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left)">
                                      <p:cBhvr>
                                        <p:cTn id="30" dur="500"/>
                                        <p:tgtEl>
                                          <p:spTgt spid="13">
                                            <p:txEl>
                                              <p:pRg st="3" end="3"/>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wipe(left)">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459896"/>
          </a:xfrm>
        </p:spPr>
        <p:txBody>
          <a:bodyPr/>
          <a:lstStyle/>
          <a:p>
            <a:r>
              <a:rPr lang="en-US" altLang="en-US" sz="4000" b="1" u="sng" dirty="0">
                <a:solidFill>
                  <a:schemeClr val="tx1"/>
                </a:solidFill>
                <a:cs typeface="Times New Roman" pitchFamily="18" charset="0"/>
              </a:rPr>
              <a:t>Intro</a:t>
            </a:r>
            <a:r>
              <a:rPr lang="en-US" altLang="en-US" b="1" u="sng" dirty="0">
                <a:solidFill>
                  <a:schemeClr val="tx1"/>
                </a:solidFill>
                <a:cs typeface="Times New Roman" pitchFamily="18" charset="0"/>
              </a:rPr>
              <a:t> </a:t>
            </a:r>
          </a:p>
        </p:txBody>
      </p:sp>
      <p:sp>
        <p:nvSpPr>
          <p:cNvPr id="5" name="Footer Placeholder 4"/>
          <p:cNvSpPr>
            <a:spLocks noGrp="1"/>
          </p:cNvSpPr>
          <p:nvPr>
            <p:ph type="ftr" sz="quarter" idx="11"/>
          </p:nvPr>
        </p:nvSpPr>
        <p:spPr>
          <a:xfrm>
            <a:off x="0" y="6553200"/>
            <a:ext cx="3733800" cy="304800"/>
          </a:xfrm>
        </p:spPr>
        <p:txBody>
          <a:bodyPr/>
          <a:lstStyle/>
          <a:p>
            <a:r>
              <a:rPr lang="fr-FR" altLang="en-US"/>
              <a:t>VSCO Christian</a:t>
            </a:r>
            <a:endParaRPr lang="en-US" altLang="en-US" dirty="0"/>
          </a:p>
        </p:txBody>
      </p:sp>
      <p:sp>
        <p:nvSpPr>
          <p:cNvPr id="6" name="Text Box 4"/>
          <p:cNvSpPr txBox="1">
            <a:spLocks noChangeArrowheads="1"/>
          </p:cNvSpPr>
          <p:nvPr/>
        </p:nvSpPr>
        <p:spPr bwMode="auto">
          <a:xfrm>
            <a:off x="-12290" y="587871"/>
            <a:ext cx="9144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Have you heard of a VSCO Girl/Boy/Relationship?</a:t>
            </a:r>
          </a:p>
          <a:p>
            <a:pPr>
              <a:buClr>
                <a:schemeClr val="accent2"/>
              </a:buClr>
              <a:buSzPct val="115000"/>
              <a:buFont typeface="Wingdings" pitchFamily="2" charset="2"/>
              <a:buChar char="Ø"/>
            </a:pPr>
            <a:r>
              <a:rPr lang="en-US" altLang="en-US" sz="2000" b="0" dirty="0">
                <a:solidFill>
                  <a:srgbClr val="002060"/>
                </a:solidFill>
                <a:latin typeface="Tahoma" pitchFamily="34" charset="0"/>
              </a:rPr>
              <a:t>It comes from taking pictures and using filters from the VSCO App</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The term became a popular one around the end of 2017</a:t>
            </a:r>
          </a:p>
          <a:p>
            <a:pPr>
              <a:buClr>
                <a:schemeClr val="accent2"/>
              </a:buClr>
              <a:buSzPct val="115000"/>
              <a:buFont typeface="Wingdings" pitchFamily="2" charset="2"/>
              <a:buChar char="Ø"/>
            </a:pPr>
            <a:r>
              <a:rPr lang="en-US" altLang="en-US" sz="2000" b="0" dirty="0">
                <a:solidFill>
                  <a:srgbClr val="002060"/>
                </a:solidFill>
                <a:latin typeface="Tahoma" pitchFamily="34" charset="0"/>
              </a:rPr>
              <a:t>It came to mean the “ideal” or “perfect” girl/boy, picture, or relationship regardless if they ever used the app!</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They dress (look) and talk a certain way</a:t>
            </a:r>
          </a:p>
          <a:p>
            <a:pPr>
              <a:buClr>
                <a:schemeClr val="accent2"/>
              </a:buClr>
              <a:buSzPct val="115000"/>
              <a:buFont typeface="Wingdings" pitchFamily="2" charset="2"/>
              <a:buChar char="Ø"/>
            </a:pPr>
            <a:r>
              <a:rPr lang="en-US" altLang="en-US" sz="2000" b="0" dirty="0">
                <a:solidFill>
                  <a:srgbClr val="002060"/>
                </a:solidFill>
                <a:latin typeface="Tahoma" pitchFamily="34" charset="0"/>
              </a:rPr>
              <a:t>In the last couple years it was also used sarcastically to mock &amp; insult the people who dressed, talked, or filtered their pictures a certain way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8999" y="3331947"/>
            <a:ext cx="2155351" cy="266503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20910584">
            <a:off x="161833" y="3554815"/>
            <a:ext cx="3733800" cy="210026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497495">
            <a:off x="5153426" y="4126655"/>
            <a:ext cx="3808206" cy="2142115"/>
          </a:xfrm>
          <a:prstGeom prst="rect">
            <a:avLst/>
          </a:prstGeom>
        </p:spPr>
      </p:pic>
    </p:spTree>
    <p:extLst>
      <p:ext uri="{BB962C8B-B14F-4D97-AF65-F5344CB8AC3E}">
        <p14:creationId xmlns:p14="http://schemas.microsoft.com/office/powerpoint/2010/main" val="4498703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left)">
                                      <p:cBhvr>
                                        <p:cTn id="31" dur="500"/>
                                        <p:tgtEl>
                                          <p:spTgt spid="6">
                                            <p:txEl>
                                              <p:pRg st="1" end="1"/>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500"/>
                                        <p:tgtEl>
                                          <p:spTgt spid="6">
                                            <p:txEl>
                                              <p:pRg st="2" end="2"/>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wipe(left)">
                                      <p:cBhvr>
                                        <p:cTn id="39" dur="500"/>
                                        <p:tgtEl>
                                          <p:spTgt spid="6">
                                            <p:txEl>
                                              <p:pRg st="3" end="3"/>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wipe(left)">
                                      <p:cBhvr>
                                        <p:cTn id="43" dur="500"/>
                                        <p:tgtEl>
                                          <p:spTgt spid="6">
                                            <p:txEl>
                                              <p:pRg st="4" end="4"/>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wipe(left)">
                                      <p:cBhvr>
                                        <p:cTn id="4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C926-9621-44DF-91BE-6DE4C33597DB}"/>
              </a:ext>
            </a:extLst>
          </p:cNvPr>
          <p:cNvSpPr>
            <a:spLocks noGrp="1"/>
          </p:cNvSpPr>
          <p:nvPr>
            <p:ph type="title"/>
          </p:nvPr>
        </p:nvSpPr>
        <p:spPr>
          <a:xfrm>
            <a:off x="457200" y="-17256"/>
            <a:ext cx="8229600" cy="792162"/>
          </a:xfrm>
        </p:spPr>
        <p:txBody>
          <a:bodyPr/>
          <a:lstStyle/>
          <a:p>
            <a:r>
              <a:rPr lang="en-US" sz="4000" b="1" dirty="0"/>
              <a:t>The Look</a:t>
            </a:r>
          </a:p>
        </p:txBody>
      </p:sp>
      <p:sp>
        <p:nvSpPr>
          <p:cNvPr id="3" name="Content Placeholder 2">
            <a:extLst>
              <a:ext uri="{FF2B5EF4-FFF2-40B4-BE49-F238E27FC236}">
                <a16:creationId xmlns:a16="http://schemas.microsoft.com/office/drawing/2014/main" id="{F0BC273B-47D3-4269-B8B1-DF82AC38AB1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86EA671-6D12-4882-A526-17D50C29F370}"/>
              </a:ext>
            </a:extLst>
          </p:cNvPr>
          <p:cNvSpPr>
            <a:spLocks noGrp="1"/>
          </p:cNvSpPr>
          <p:nvPr>
            <p:ph type="ftr" sz="quarter" idx="11"/>
          </p:nvPr>
        </p:nvSpPr>
        <p:spPr>
          <a:xfrm>
            <a:off x="3124200" y="6583362"/>
            <a:ext cx="2895600" cy="26297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pic>
        <p:nvPicPr>
          <p:cNvPr id="5" name="Content Placeholder 9">
            <a:extLst>
              <a:ext uri="{FF2B5EF4-FFF2-40B4-BE49-F238E27FC236}">
                <a16:creationId xmlns:a16="http://schemas.microsoft.com/office/drawing/2014/main" id="{C9DDB022-E461-4C2F-A712-C9039DB5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982663"/>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1D51CE16-F3AA-4993-87AD-9C442EE3F364}"/>
              </a:ext>
            </a:extLst>
          </p:cNvPr>
          <p:cNvSpPr txBox="1">
            <a:spLocks noChangeArrowheads="1"/>
          </p:cNvSpPr>
          <p:nvPr/>
        </p:nvSpPr>
        <p:spPr bwMode="auto">
          <a:xfrm>
            <a:off x="7990" y="2119046"/>
            <a:ext cx="31062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Humility</a:t>
            </a:r>
          </a:p>
        </p:txBody>
      </p:sp>
      <p:sp>
        <p:nvSpPr>
          <p:cNvPr id="9" name="Text Box 4">
            <a:extLst>
              <a:ext uri="{FF2B5EF4-FFF2-40B4-BE49-F238E27FC236}">
                <a16:creationId xmlns:a16="http://schemas.microsoft.com/office/drawing/2014/main" id="{A97347D8-4223-42DD-9DA3-39D904C20DF2}"/>
              </a:ext>
            </a:extLst>
          </p:cNvPr>
          <p:cNvSpPr txBox="1">
            <a:spLocks noChangeArrowheads="1"/>
          </p:cNvSpPr>
          <p:nvPr/>
        </p:nvSpPr>
        <p:spPr bwMode="auto">
          <a:xfrm>
            <a:off x="2514600" y="1005044"/>
            <a:ext cx="4395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0" name="Text Box 4">
            <a:extLst>
              <a:ext uri="{FF2B5EF4-FFF2-40B4-BE49-F238E27FC236}">
                <a16:creationId xmlns:a16="http://schemas.microsoft.com/office/drawing/2014/main" id="{86498251-E992-4EAC-A835-1CB8F36E33EF}"/>
              </a:ext>
            </a:extLst>
          </p:cNvPr>
          <p:cNvSpPr txBox="1">
            <a:spLocks noChangeArrowheads="1"/>
          </p:cNvSpPr>
          <p:nvPr/>
        </p:nvSpPr>
        <p:spPr bwMode="auto">
          <a:xfrm>
            <a:off x="0" y="1501509"/>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
        <p:nvSpPr>
          <p:cNvPr id="11" name="Text Box 4">
            <a:extLst>
              <a:ext uri="{FF2B5EF4-FFF2-40B4-BE49-F238E27FC236}">
                <a16:creationId xmlns:a16="http://schemas.microsoft.com/office/drawing/2014/main" id="{DF44EA2D-772D-40BB-86E0-7197DE2BD5CF}"/>
              </a:ext>
            </a:extLst>
          </p:cNvPr>
          <p:cNvSpPr txBox="1">
            <a:spLocks noChangeArrowheads="1"/>
          </p:cNvSpPr>
          <p:nvPr/>
        </p:nvSpPr>
        <p:spPr bwMode="auto">
          <a:xfrm>
            <a:off x="6266329" y="2119046"/>
            <a:ext cx="28776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Gentleness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Patience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lang="en-US" altLang="en-US" dirty="0">
                <a:solidFill>
                  <a:srgbClr val="3366FF">
                    <a:lumMod val="75000"/>
                  </a:srgbClr>
                </a:solidFill>
                <a:latin typeface="Tahoma" pitchFamily="34" charset="0"/>
              </a:rPr>
              <a:t>Forgiveness</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89695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VSCO Christian</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83760" y="152400"/>
            <a:ext cx="3657600" cy="990600"/>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Put on Forgiveness</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1" indent="-461963"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Jesus is forgiving</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1:7: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“In Him we have redemption through His blood, the forgiveness of our trespasses, according to the riches of His grace” </a:t>
            </a:r>
            <a:endParaRPr kumimoji="0" lang="en-US" altLang="en-US" sz="1800" b="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forgive as Jesus forgave us</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are to forgive each other as He forgave us! (Eph. 4:32; Col. 3:13)</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Remember how much the Lord forgave (Mt. 18:32-34) us and do likewise!</a:t>
            </a:r>
            <a:endPar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E4738278-5971-4385-9A78-9D24C70E8B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2" y="4318837"/>
            <a:ext cx="3478115" cy="2316425"/>
          </a:xfrm>
          <a:prstGeom prst="rect">
            <a:avLst/>
          </a:prstGeom>
        </p:spPr>
      </p:pic>
    </p:spTree>
    <p:extLst>
      <p:ext uri="{BB962C8B-B14F-4D97-AF65-F5344CB8AC3E}">
        <p14:creationId xmlns:p14="http://schemas.microsoft.com/office/powerpoint/2010/main" val="199223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left)">
                                      <p:cBhvr>
                                        <p:cTn id="30" dur="500"/>
                                        <p:tgtEl>
                                          <p:spTgt spid="13">
                                            <p:txEl>
                                              <p:pRg st="3" end="3"/>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wipe(left)">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C926-9621-44DF-91BE-6DE4C33597DB}"/>
              </a:ext>
            </a:extLst>
          </p:cNvPr>
          <p:cNvSpPr>
            <a:spLocks noGrp="1"/>
          </p:cNvSpPr>
          <p:nvPr>
            <p:ph type="title"/>
          </p:nvPr>
        </p:nvSpPr>
        <p:spPr>
          <a:xfrm>
            <a:off x="457200" y="-17256"/>
            <a:ext cx="8229600" cy="792162"/>
          </a:xfrm>
        </p:spPr>
        <p:txBody>
          <a:bodyPr/>
          <a:lstStyle/>
          <a:p>
            <a:r>
              <a:rPr lang="en-US" sz="4000" b="1" dirty="0"/>
              <a:t>The Look</a:t>
            </a:r>
          </a:p>
        </p:txBody>
      </p:sp>
      <p:sp>
        <p:nvSpPr>
          <p:cNvPr id="3" name="Content Placeholder 2">
            <a:extLst>
              <a:ext uri="{FF2B5EF4-FFF2-40B4-BE49-F238E27FC236}">
                <a16:creationId xmlns:a16="http://schemas.microsoft.com/office/drawing/2014/main" id="{F0BC273B-47D3-4269-B8B1-DF82AC38AB1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86EA671-6D12-4882-A526-17D50C29F370}"/>
              </a:ext>
            </a:extLst>
          </p:cNvPr>
          <p:cNvSpPr>
            <a:spLocks noGrp="1"/>
          </p:cNvSpPr>
          <p:nvPr>
            <p:ph type="ftr" sz="quarter" idx="11"/>
          </p:nvPr>
        </p:nvSpPr>
        <p:spPr>
          <a:xfrm>
            <a:off x="3124200" y="6583362"/>
            <a:ext cx="2895600" cy="26297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pic>
        <p:nvPicPr>
          <p:cNvPr id="5" name="Content Placeholder 9">
            <a:extLst>
              <a:ext uri="{FF2B5EF4-FFF2-40B4-BE49-F238E27FC236}">
                <a16:creationId xmlns:a16="http://schemas.microsoft.com/office/drawing/2014/main" id="{C9DDB022-E461-4C2F-A712-C9039DB5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982663"/>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1D51CE16-F3AA-4993-87AD-9C442EE3F364}"/>
              </a:ext>
            </a:extLst>
          </p:cNvPr>
          <p:cNvSpPr txBox="1">
            <a:spLocks noChangeArrowheads="1"/>
          </p:cNvSpPr>
          <p:nvPr/>
        </p:nvSpPr>
        <p:spPr bwMode="auto">
          <a:xfrm>
            <a:off x="7990" y="2119046"/>
            <a:ext cx="31062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Humility</a:t>
            </a:r>
          </a:p>
        </p:txBody>
      </p:sp>
      <p:sp>
        <p:nvSpPr>
          <p:cNvPr id="9" name="Text Box 4">
            <a:extLst>
              <a:ext uri="{FF2B5EF4-FFF2-40B4-BE49-F238E27FC236}">
                <a16:creationId xmlns:a16="http://schemas.microsoft.com/office/drawing/2014/main" id="{A97347D8-4223-42DD-9DA3-39D904C20DF2}"/>
              </a:ext>
            </a:extLst>
          </p:cNvPr>
          <p:cNvSpPr txBox="1">
            <a:spLocks noChangeArrowheads="1"/>
          </p:cNvSpPr>
          <p:nvPr/>
        </p:nvSpPr>
        <p:spPr bwMode="auto">
          <a:xfrm>
            <a:off x="2514600" y="1005044"/>
            <a:ext cx="4395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0" name="Text Box 4">
            <a:extLst>
              <a:ext uri="{FF2B5EF4-FFF2-40B4-BE49-F238E27FC236}">
                <a16:creationId xmlns:a16="http://schemas.microsoft.com/office/drawing/2014/main" id="{86498251-E992-4EAC-A835-1CB8F36E33EF}"/>
              </a:ext>
            </a:extLst>
          </p:cNvPr>
          <p:cNvSpPr txBox="1">
            <a:spLocks noChangeArrowheads="1"/>
          </p:cNvSpPr>
          <p:nvPr/>
        </p:nvSpPr>
        <p:spPr bwMode="auto">
          <a:xfrm>
            <a:off x="0" y="1501509"/>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
        <p:nvSpPr>
          <p:cNvPr id="11" name="Text Box 4">
            <a:extLst>
              <a:ext uri="{FF2B5EF4-FFF2-40B4-BE49-F238E27FC236}">
                <a16:creationId xmlns:a16="http://schemas.microsoft.com/office/drawing/2014/main" id="{DF44EA2D-772D-40BB-86E0-7197DE2BD5CF}"/>
              </a:ext>
            </a:extLst>
          </p:cNvPr>
          <p:cNvSpPr txBox="1">
            <a:spLocks noChangeArrowheads="1"/>
          </p:cNvSpPr>
          <p:nvPr/>
        </p:nvSpPr>
        <p:spPr bwMode="auto">
          <a:xfrm>
            <a:off x="6266329" y="2119046"/>
            <a:ext cx="28776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Gentleness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Patience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Forgiveness</a:t>
            </a:r>
          </a:p>
        </p:txBody>
      </p:sp>
      <p:sp>
        <p:nvSpPr>
          <p:cNvPr id="12" name="Text Box 4">
            <a:extLst>
              <a:ext uri="{FF2B5EF4-FFF2-40B4-BE49-F238E27FC236}">
                <a16:creationId xmlns:a16="http://schemas.microsoft.com/office/drawing/2014/main" id="{375C6E61-7969-4275-891B-FB98157EF347}"/>
              </a:ext>
            </a:extLst>
          </p:cNvPr>
          <p:cNvSpPr txBox="1">
            <a:spLocks noChangeArrowheads="1"/>
          </p:cNvSpPr>
          <p:nvPr/>
        </p:nvSpPr>
        <p:spPr bwMode="auto">
          <a:xfrm>
            <a:off x="3124200" y="5541388"/>
            <a:ext cx="2907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Love</a:t>
            </a:r>
          </a:p>
        </p:txBody>
      </p:sp>
    </p:spTree>
    <p:extLst>
      <p:ext uri="{BB962C8B-B14F-4D97-AF65-F5344CB8AC3E}">
        <p14:creationId xmlns:p14="http://schemas.microsoft.com/office/powerpoint/2010/main" val="1589748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VSCO Christian</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83760" y="152400"/>
            <a:ext cx="3657600" cy="990600"/>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Put on Love</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1" indent="-461963" algn="l" defTabSz="914400" rtl="0" eaLnBrk="1" fontAlgn="auto" latinLnBrk="0" hangingPunct="1">
              <a:lnSpc>
                <a:spcPct val="120000"/>
              </a:lnSpc>
              <a:spcBef>
                <a:spcPct val="0"/>
              </a:spcBef>
              <a:spcAft>
                <a:spcPts val="600"/>
              </a:spcAft>
              <a:buClr>
                <a:srgbClr val="006600"/>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Jesus is Love!</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Jn. 13:34-35: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set the standard in knowing and showing love: </a:t>
            </a: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as He loved us!</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Jn. 3:16; Rom. 5:8: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displayed the love of God toward mankind on the cross</a:t>
            </a:r>
            <a:r>
              <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show love! </a:t>
            </a: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fruit of the Spirit – Gal. 5:22)</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Mark 12:30-31: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are to love God, and our neighbor as our self!</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5:43-48; 22:39; Rom. 12:19-21: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are to love our neighbors and even our enemies!</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 2:17: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“love the brotherhood!”</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13:34-35: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love as He loved us</a:t>
            </a:r>
            <a:endPar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32670ECF-3FF6-496F-B647-FAFB11855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0495"/>
            <a:ext cx="3490080" cy="3693206"/>
          </a:xfrm>
          <a:prstGeom prst="rect">
            <a:avLst/>
          </a:prstGeom>
        </p:spPr>
      </p:pic>
    </p:spTree>
    <p:extLst>
      <p:ext uri="{BB962C8B-B14F-4D97-AF65-F5344CB8AC3E}">
        <p14:creationId xmlns:p14="http://schemas.microsoft.com/office/powerpoint/2010/main" val="2708357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left)">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wipe(left)">
                                      <p:cBhvr>
                                        <p:cTn id="24" dur="500"/>
                                        <p:tgtEl>
                                          <p:spTgt spid="13">
                                            <p:txEl>
                                              <p:pRg st="3" end="3"/>
                                            </p:txEl>
                                          </p:spTgt>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wipe(left)">
                                      <p:cBhvr>
                                        <p:cTn id="34" dur="500"/>
                                        <p:tgtEl>
                                          <p:spTgt spid="13">
                                            <p:txEl>
                                              <p:pRg st="4" end="4"/>
                                            </p:txEl>
                                          </p:spTgt>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13">
                                            <p:txEl>
                                              <p:pRg st="5" end="5"/>
                                            </p:txEl>
                                          </p:spTgt>
                                        </p:tgtEl>
                                        <p:attrNameLst>
                                          <p:attrName>style.visibility</p:attrName>
                                        </p:attrNameLst>
                                      </p:cBhvr>
                                      <p:to>
                                        <p:strVal val="visible"/>
                                      </p:to>
                                    </p:set>
                                    <p:animEffect transition="in" filter="wipe(left)">
                                      <p:cBhvr>
                                        <p:cTn id="38" dur="500"/>
                                        <p:tgtEl>
                                          <p:spTgt spid="13">
                                            <p:txEl>
                                              <p:pRg st="5" end="5"/>
                                            </p:txEl>
                                          </p:spTgt>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wipe(left)">
                                      <p:cBhvr>
                                        <p:cTn id="42" dur="500"/>
                                        <p:tgtEl>
                                          <p:spTgt spid="13">
                                            <p:txEl>
                                              <p:pRg st="6" end="6"/>
                                            </p:txEl>
                                          </p:spTgt>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13">
                                            <p:txEl>
                                              <p:pRg st="7" end="7"/>
                                            </p:txEl>
                                          </p:spTgt>
                                        </p:tgtEl>
                                        <p:attrNameLst>
                                          <p:attrName>style.visibility</p:attrName>
                                        </p:attrNameLst>
                                      </p:cBhvr>
                                      <p:to>
                                        <p:strVal val="visible"/>
                                      </p:to>
                                    </p:set>
                                    <p:animEffect transition="in" filter="wipe(left)">
                                      <p:cBhvr>
                                        <p:cTn id="46"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C926-9621-44DF-91BE-6DE4C33597DB}"/>
              </a:ext>
            </a:extLst>
          </p:cNvPr>
          <p:cNvSpPr>
            <a:spLocks noGrp="1"/>
          </p:cNvSpPr>
          <p:nvPr>
            <p:ph type="title"/>
          </p:nvPr>
        </p:nvSpPr>
        <p:spPr>
          <a:xfrm>
            <a:off x="457200" y="-17256"/>
            <a:ext cx="8229600" cy="792162"/>
          </a:xfrm>
        </p:spPr>
        <p:txBody>
          <a:bodyPr/>
          <a:lstStyle/>
          <a:p>
            <a:r>
              <a:rPr lang="en-US" sz="4000" b="1" dirty="0"/>
              <a:t>The Look</a:t>
            </a:r>
          </a:p>
        </p:txBody>
      </p:sp>
      <p:sp>
        <p:nvSpPr>
          <p:cNvPr id="4" name="Footer Placeholder 3">
            <a:extLst>
              <a:ext uri="{FF2B5EF4-FFF2-40B4-BE49-F238E27FC236}">
                <a16:creationId xmlns:a16="http://schemas.microsoft.com/office/drawing/2014/main" id="{986EA671-6D12-4882-A526-17D50C29F370}"/>
              </a:ext>
            </a:extLst>
          </p:cNvPr>
          <p:cNvSpPr>
            <a:spLocks noGrp="1"/>
          </p:cNvSpPr>
          <p:nvPr>
            <p:ph type="ftr" sz="quarter" idx="11"/>
          </p:nvPr>
        </p:nvSpPr>
        <p:spPr>
          <a:xfrm>
            <a:off x="3124200" y="6583362"/>
            <a:ext cx="2895600" cy="26297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pic>
        <p:nvPicPr>
          <p:cNvPr id="5" name="Content Placeholder 9">
            <a:extLst>
              <a:ext uri="{FF2B5EF4-FFF2-40B4-BE49-F238E27FC236}">
                <a16:creationId xmlns:a16="http://schemas.microsoft.com/office/drawing/2014/main" id="{C9DDB022-E461-4C2F-A712-C9039DB54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990" y="715272"/>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
            <a:extLst>
              <a:ext uri="{FF2B5EF4-FFF2-40B4-BE49-F238E27FC236}">
                <a16:creationId xmlns:a16="http://schemas.microsoft.com/office/drawing/2014/main" id="{1D51CE16-F3AA-4993-87AD-9C442EE3F364}"/>
              </a:ext>
            </a:extLst>
          </p:cNvPr>
          <p:cNvSpPr txBox="1">
            <a:spLocks noChangeArrowheads="1"/>
          </p:cNvSpPr>
          <p:nvPr/>
        </p:nvSpPr>
        <p:spPr bwMode="auto">
          <a:xfrm>
            <a:off x="15980" y="1851655"/>
            <a:ext cx="31062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Humility</a:t>
            </a:r>
          </a:p>
        </p:txBody>
      </p:sp>
      <p:sp>
        <p:nvSpPr>
          <p:cNvPr id="9" name="Text Box 4">
            <a:extLst>
              <a:ext uri="{FF2B5EF4-FFF2-40B4-BE49-F238E27FC236}">
                <a16:creationId xmlns:a16="http://schemas.microsoft.com/office/drawing/2014/main" id="{A97347D8-4223-42DD-9DA3-39D904C20DF2}"/>
              </a:ext>
            </a:extLst>
          </p:cNvPr>
          <p:cNvSpPr txBox="1">
            <a:spLocks noChangeArrowheads="1"/>
          </p:cNvSpPr>
          <p:nvPr/>
        </p:nvSpPr>
        <p:spPr bwMode="auto">
          <a:xfrm>
            <a:off x="2522590" y="737653"/>
            <a:ext cx="43955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0" name="Text Box 4">
            <a:extLst>
              <a:ext uri="{FF2B5EF4-FFF2-40B4-BE49-F238E27FC236}">
                <a16:creationId xmlns:a16="http://schemas.microsoft.com/office/drawing/2014/main" id="{86498251-E992-4EAC-A835-1CB8F36E33EF}"/>
              </a:ext>
            </a:extLst>
          </p:cNvPr>
          <p:cNvSpPr txBox="1">
            <a:spLocks noChangeArrowheads="1"/>
          </p:cNvSpPr>
          <p:nvPr/>
        </p:nvSpPr>
        <p:spPr bwMode="auto">
          <a:xfrm>
            <a:off x="7990" y="1234118"/>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
        <p:nvSpPr>
          <p:cNvPr id="11" name="Text Box 4">
            <a:extLst>
              <a:ext uri="{FF2B5EF4-FFF2-40B4-BE49-F238E27FC236}">
                <a16:creationId xmlns:a16="http://schemas.microsoft.com/office/drawing/2014/main" id="{DF44EA2D-772D-40BB-86E0-7197DE2BD5CF}"/>
              </a:ext>
            </a:extLst>
          </p:cNvPr>
          <p:cNvSpPr txBox="1">
            <a:spLocks noChangeArrowheads="1"/>
          </p:cNvSpPr>
          <p:nvPr/>
        </p:nvSpPr>
        <p:spPr bwMode="auto">
          <a:xfrm>
            <a:off x="6274319" y="1851655"/>
            <a:ext cx="28776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Gentleness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Patience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Forgiveness</a:t>
            </a:r>
          </a:p>
        </p:txBody>
      </p:sp>
      <p:sp>
        <p:nvSpPr>
          <p:cNvPr id="12" name="Text Box 4">
            <a:extLst>
              <a:ext uri="{FF2B5EF4-FFF2-40B4-BE49-F238E27FC236}">
                <a16:creationId xmlns:a16="http://schemas.microsoft.com/office/drawing/2014/main" id="{375C6E61-7969-4275-891B-FB98157EF347}"/>
              </a:ext>
            </a:extLst>
          </p:cNvPr>
          <p:cNvSpPr txBox="1">
            <a:spLocks noChangeArrowheads="1"/>
          </p:cNvSpPr>
          <p:nvPr/>
        </p:nvSpPr>
        <p:spPr bwMode="auto">
          <a:xfrm>
            <a:off x="3132190" y="5273997"/>
            <a:ext cx="2907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Love</a:t>
            </a:r>
          </a:p>
        </p:txBody>
      </p:sp>
      <p:sp>
        <p:nvSpPr>
          <p:cNvPr id="13" name="Text Box 5">
            <a:extLst>
              <a:ext uri="{FF2B5EF4-FFF2-40B4-BE49-F238E27FC236}">
                <a16:creationId xmlns:a16="http://schemas.microsoft.com/office/drawing/2014/main" id="{A420325A-E672-4958-B0D6-80049C01B06A}"/>
              </a:ext>
            </a:extLst>
          </p:cNvPr>
          <p:cNvSpPr txBox="1">
            <a:spLocks noChangeArrowheads="1"/>
          </p:cNvSpPr>
          <p:nvPr/>
        </p:nvSpPr>
        <p:spPr bwMode="auto">
          <a:xfrm>
            <a:off x="0" y="5962120"/>
            <a:ext cx="9136010" cy="830997"/>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rgbClr val="66FFFF"/>
                </a:solidFill>
                <a:latin typeface="Tahoma" pitchFamily="34" charset="0"/>
              </a:rPr>
              <a:t>When saints “put on” these traits of Jesus we clothe ourselves with Christ and share in attributes of God!</a:t>
            </a:r>
            <a:endParaRPr lang="en-US" altLang="en-US" i="1" dirty="0">
              <a:solidFill>
                <a:srgbClr val="66FFFF"/>
              </a:solidFill>
              <a:latin typeface="Tahoma" pitchFamily="34" charset="0"/>
            </a:endParaRPr>
          </a:p>
        </p:txBody>
      </p:sp>
    </p:spTree>
    <p:extLst>
      <p:ext uri="{BB962C8B-B14F-4D97-AF65-F5344CB8AC3E}">
        <p14:creationId xmlns:p14="http://schemas.microsoft.com/office/powerpoint/2010/main" val="38594624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1"/>
            <a:ext cx="9144000" cy="587871"/>
          </a:xfrm>
        </p:spPr>
        <p:txBody>
          <a:bodyPr/>
          <a:lstStyle/>
          <a:p>
            <a:r>
              <a:rPr lang="en-US" altLang="en-US" sz="4000" b="1" u="sng" dirty="0">
                <a:solidFill>
                  <a:schemeClr val="tx1"/>
                </a:solidFill>
                <a:cs typeface="Times New Roman" pitchFamily="18" charset="0"/>
              </a:rPr>
              <a:t>The Talk</a:t>
            </a:r>
            <a:endParaRPr lang="en-US" altLang="en-US" b="1" u="sng" dirty="0">
              <a:solidFill>
                <a:schemeClr val="tx1"/>
              </a:solidFill>
              <a:cs typeface="Times New Roman" pitchFamily="18" charset="0"/>
            </a:endParaRPr>
          </a:p>
        </p:txBody>
      </p:sp>
      <p:sp>
        <p:nvSpPr>
          <p:cNvPr id="5" name="Footer Placeholder 4"/>
          <p:cNvSpPr>
            <a:spLocks noGrp="1"/>
          </p:cNvSpPr>
          <p:nvPr>
            <p:ph type="ftr" sz="quarter" idx="11"/>
          </p:nvPr>
        </p:nvSpPr>
        <p:spPr>
          <a:xfrm>
            <a:off x="0" y="6553200"/>
            <a:ext cx="37338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VSCO Christian</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6" name="Text Box 4"/>
          <p:cNvSpPr txBox="1">
            <a:spLocks noChangeArrowheads="1"/>
          </p:cNvSpPr>
          <p:nvPr/>
        </p:nvSpPr>
        <p:spPr bwMode="auto">
          <a:xfrm>
            <a:off x="-12290" y="587871"/>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3366FF">
                    <a:lumMod val="75000"/>
                  </a:srgbClr>
                </a:solidFill>
                <a:latin typeface="Tahoma" pitchFamily="34" charset="0"/>
              </a:rPr>
              <a:t>VSCO Girls have their own language</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a:p>
            <a:pPr lvl="0">
              <a:buClr>
                <a:srgbClr val="3366FF"/>
              </a:buClr>
              <a:buSzPct val="115000"/>
              <a:buFont typeface="Wingdings" pitchFamily="2" charset="2"/>
              <a:buChar char="Ø"/>
            </a:pPr>
            <a:r>
              <a:rPr lang="en-US" altLang="en-US" sz="2000" b="0" dirty="0">
                <a:solidFill>
                  <a:srgbClr val="002060"/>
                </a:solidFill>
                <a:latin typeface="Tahoma" pitchFamily="34" charset="0"/>
              </a:rPr>
              <a:t>To laugh you make this sound: “</a:t>
            </a:r>
            <a:r>
              <a:rPr lang="en-US" altLang="en-US" sz="2000" b="0" dirty="0" err="1">
                <a:solidFill>
                  <a:srgbClr val="002060"/>
                </a:solidFill>
                <a:latin typeface="Tahoma" pitchFamily="34" charset="0"/>
              </a:rPr>
              <a:t>Sksksk</a:t>
            </a:r>
            <a:r>
              <a:rPr lang="en-US" altLang="en-US" sz="2000" b="0" dirty="0">
                <a:solidFill>
                  <a:srgbClr val="002060"/>
                </a:solidFill>
                <a:latin typeface="Tahoma" pitchFamily="34" charset="0"/>
              </a:rPr>
              <a:t>”</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When you make a mistake, are embarrassed, or nervous, you say, “And (an) I </a:t>
            </a:r>
            <a:r>
              <a:rPr lang="en-US" altLang="en-US" sz="2000" b="0" dirty="0" err="1">
                <a:solidFill>
                  <a:srgbClr val="002060"/>
                </a:solidFill>
                <a:latin typeface="Tahoma" pitchFamily="34" charset="0"/>
              </a:rPr>
              <a:t>oop</a:t>
            </a:r>
            <a:r>
              <a:rPr lang="en-US" altLang="en-US" sz="2000" b="0" dirty="0">
                <a:solidFill>
                  <a:srgbClr val="002060"/>
                </a:solidFill>
                <a:latin typeface="Tahoma" pitchFamily="34" charset="0"/>
              </a:rPr>
              <a:t>!”</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Because to be VSCO means an ideal there seems to also be more, or better, communication in relationships, where both parties are encouraged to talk about their lives, goals, dreams, feelings, etc. </a:t>
            </a:r>
            <a:r>
              <a:rPr lang="en-US" altLang="en-US" sz="2000" b="0" i="1" dirty="0">
                <a:solidFill>
                  <a:srgbClr val="002060"/>
                </a:solidFill>
                <a:latin typeface="Tahoma" pitchFamily="34" charset="0"/>
              </a:rPr>
              <a:t>(Good advice!)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910584">
            <a:off x="224015" y="3262487"/>
            <a:ext cx="4145005" cy="23315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497495">
            <a:off x="4603287" y="4007777"/>
            <a:ext cx="4378726" cy="2463034"/>
          </a:xfrm>
          <a:prstGeom prst="rect">
            <a:avLst/>
          </a:prstGeom>
        </p:spPr>
      </p:pic>
    </p:spTree>
    <p:extLst>
      <p:ext uri="{BB962C8B-B14F-4D97-AF65-F5344CB8AC3E}">
        <p14:creationId xmlns:p14="http://schemas.microsoft.com/office/powerpoint/2010/main" val="1999533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left)">
                                      <p:cBhvr>
                                        <p:cTn id="3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The Talk</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635245"/>
            <a:ext cx="1688690" cy="24733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5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5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226308" name="Text Box 4"/>
          <p:cNvSpPr txBox="1">
            <a:spLocks noChangeArrowheads="1"/>
          </p:cNvSpPr>
          <p:nvPr/>
        </p:nvSpPr>
        <p:spPr bwMode="auto">
          <a:xfrm>
            <a:off x="0" y="609600"/>
            <a:ext cx="91397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3366FF">
                    <a:lumMod val="75000"/>
                  </a:srgbClr>
                </a:solidFill>
                <a:latin typeface="Tahoma" pitchFamily="34" charset="0"/>
              </a:rPr>
              <a:t>Christians also have a language and are to be known by their speech</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a:p>
            <a:pPr lvl="0">
              <a:buClr>
                <a:srgbClr val="3366FF"/>
              </a:buClr>
              <a:buSzPct val="115000"/>
              <a:buFont typeface="Wingdings" pitchFamily="2" charset="2"/>
              <a:buChar char="Ø"/>
            </a:pPr>
            <a:r>
              <a:rPr lang="en-US" altLang="en-US" sz="2000" dirty="0">
                <a:solidFill>
                  <a:srgbClr val="002060"/>
                </a:solidFill>
                <a:latin typeface="Tahoma" pitchFamily="34" charset="0"/>
              </a:rPr>
              <a:t>I Tim. 4:12: </a:t>
            </a:r>
            <a:r>
              <a:rPr lang="en-US" altLang="en-US" sz="2000" b="0" dirty="0">
                <a:solidFill>
                  <a:srgbClr val="002060"/>
                </a:solidFill>
                <a:latin typeface="Tahoma" pitchFamily="34" charset="0"/>
              </a:rPr>
              <a:t>“Let no one look down on your youthfulness, but rather in speech, conduct, love, faith and purity, show yourself an example of those who believe.”</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Saints are not to use “abusive speech” </a:t>
            </a:r>
            <a:r>
              <a:rPr lang="en-US" altLang="en-US" sz="2000" b="0" i="1" dirty="0">
                <a:solidFill>
                  <a:srgbClr val="002060"/>
                </a:solidFill>
                <a:latin typeface="Tahoma" pitchFamily="34" charset="0"/>
              </a:rPr>
              <a:t>(Col. 3:8)</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Saints are to speak the truth in love </a:t>
            </a:r>
            <a:r>
              <a:rPr lang="en-US" altLang="en-US" sz="2000" b="0" i="1" dirty="0">
                <a:solidFill>
                  <a:srgbClr val="002060"/>
                </a:solidFill>
                <a:latin typeface="Tahoma" pitchFamily="34" charset="0"/>
              </a:rPr>
              <a:t>(Eph. 4:15) </a:t>
            </a:r>
            <a:r>
              <a:rPr lang="en-US" altLang="en-US" sz="2000" b="0" dirty="0">
                <a:solidFill>
                  <a:srgbClr val="002060"/>
                </a:solidFill>
                <a:latin typeface="Tahoma" pitchFamily="34" charset="0"/>
              </a:rPr>
              <a:t>– Remember in even correcting error saints are to be gentle </a:t>
            </a:r>
            <a:r>
              <a:rPr lang="en-US" altLang="en-US" sz="2000" b="0" i="1" dirty="0">
                <a:solidFill>
                  <a:srgbClr val="002060"/>
                </a:solidFill>
                <a:latin typeface="Tahoma" pitchFamily="34" charset="0"/>
              </a:rPr>
              <a:t>(II Tim. 2:24-26)</a:t>
            </a:r>
            <a:endParaRPr kumimoji="0" lang="en-US" altLang="en-US" sz="2000" b="0" i="1" u="none" strike="noStrike" kern="1200" cap="none" spc="0" normalizeH="0" baseline="0" noProof="0" dirty="0">
              <a:ln>
                <a:noFill/>
              </a:ln>
              <a:solidFill>
                <a:srgbClr val="002060"/>
              </a:solidFill>
              <a:effectLst/>
              <a:uLnTx/>
              <a:uFillTx/>
              <a:latin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978400" y="4090815"/>
            <a:ext cx="4165600" cy="2780538"/>
          </a:xfrm>
          <a:prstGeom prst="rect">
            <a:avLst/>
          </a:prstGeom>
        </p:spPr>
      </p:pic>
      <p:sp>
        <p:nvSpPr>
          <p:cNvPr id="3" name="Text Box 6">
            <a:extLst>
              <a:ext uri="{FF2B5EF4-FFF2-40B4-BE49-F238E27FC236}">
                <a16:creationId xmlns:a16="http://schemas.microsoft.com/office/drawing/2014/main" id="{05B6D5D7-0A61-4922-A6CB-E8CE6E0537EE}"/>
              </a:ext>
            </a:extLst>
          </p:cNvPr>
          <p:cNvSpPr txBox="1">
            <a:spLocks noChangeArrowheads="1"/>
          </p:cNvSpPr>
          <p:nvPr/>
        </p:nvSpPr>
        <p:spPr bwMode="auto">
          <a:xfrm>
            <a:off x="-12290" y="3307886"/>
            <a:ext cx="4970812" cy="1692771"/>
          </a:xfrm>
          <a:prstGeom prst="rect">
            <a:avLst/>
          </a:prstGeom>
          <a:solidFill>
            <a:srgbClr val="CCFF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7030A0"/>
                </a:solidFill>
                <a:effectLst/>
                <a:uLnTx/>
                <a:uFillTx/>
                <a:latin typeface="Tahoma" pitchFamily="34" charset="0"/>
                <a:ea typeface="+mn-ea"/>
                <a:cs typeface="+mn-cs"/>
              </a:rPr>
              <a:t>Colossians</a:t>
            </a:r>
            <a:r>
              <a:rPr kumimoji="0" lang="en-US" altLang="en-US" b="1" i="0" u="none" strike="noStrike" kern="1200" cap="none" spc="0" normalizeH="0" noProof="0" dirty="0">
                <a:ln>
                  <a:noFill/>
                </a:ln>
                <a:solidFill>
                  <a:srgbClr val="7030A0"/>
                </a:solidFill>
                <a:effectLst/>
                <a:uLnTx/>
                <a:uFillTx/>
                <a:latin typeface="Tahoma" pitchFamily="34" charset="0"/>
                <a:ea typeface="+mn-ea"/>
                <a:cs typeface="+mn-cs"/>
              </a:rPr>
              <a:t> 4:6</a:t>
            </a:r>
            <a:endParaRPr kumimoji="0" lang="en-US" altLang="en-US" b="1" i="0" u="none" strike="noStrike" kern="1200" cap="none" spc="0" normalizeH="0" baseline="0" noProof="0" dirty="0">
              <a:ln>
                <a:noFill/>
              </a:ln>
              <a:solidFill>
                <a:srgbClr val="7030A0"/>
              </a:solidFill>
              <a:effectLst/>
              <a:uLnTx/>
              <a:uFillTx/>
              <a:latin typeface="Tahoma" pitchFamily="34" charset="0"/>
              <a:ea typeface="+mn-ea"/>
              <a:cs typeface="+mn-cs"/>
            </a:endParaRPr>
          </a:p>
          <a:p>
            <a:pPr lvl="0"/>
            <a:r>
              <a:rPr kumimoji="0" lang="en-US" altLang="en-US" sz="2000" b="0" i="0" u="none" strike="noStrike" kern="1200" cap="none" spc="0" normalizeH="0" baseline="0" noProof="0" dirty="0">
                <a:ln>
                  <a:noFill/>
                </a:ln>
                <a:solidFill>
                  <a:srgbClr val="006600"/>
                </a:solidFill>
                <a:effectLst/>
                <a:uLnTx/>
                <a:uFillTx/>
                <a:latin typeface="Tahoma" pitchFamily="34" charset="0"/>
                <a:ea typeface="+mn-ea"/>
                <a:cs typeface="+mn-cs"/>
              </a:rPr>
              <a:t>6</a:t>
            </a:r>
            <a:r>
              <a:rPr lang="en-US" altLang="en-US" sz="2000" b="0" dirty="0">
                <a:solidFill>
                  <a:srgbClr val="006600"/>
                </a:solidFill>
                <a:latin typeface="Tahoma" pitchFamily="34" charset="0"/>
              </a:rPr>
              <a:t>.  Let your speech always be with grace, as though seasoned with salt, so that you will know how you should respond to each person.</a:t>
            </a:r>
            <a:endParaRPr kumimoji="0" lang="en-US" altLang="en-US" sz="2000" b="0" i="0" u="none" strike="noStrike" kern="1200" cap="none" spc="0" normalizeH="0" baseline="0" noProof="0" dirty="0">
              <a:ln>
                <a:noFill/>
              </a:ln>
              <a:solidFill>
                <a:srgbClr val="006600"/>
              </a:solidFill>
              <a:effectLst/>
              <a:uLnTx/>
              <a:uFillTx/>
              <a:latin typeface="Tahoma" pitchFamily="34" charset="0"/>
              <a:ea typeface="+mn-ea"/>
              <a:cs typeface="+mn-cs"/>
            </a:endParaRPr>
          </a:p>
        </p:txBody>
      </p:sp>
      <p:sp>
        <p:nvSpPr>
          <p:cNvPr id="10" name="Text Box 5">
            <a:extLst>
              <a:ext uri="{FF2B5EF4-FFF2-40B4-BE49-F238E27FC236}">
                <a16:creationId xmlns:a16="http://schemas.microsoft.com/office/drawing/2014/main" id="{C8598A25-B97B-4DD7-AAA3-88CC04EEBE93}"/>
              </a:ext>
            </a:extLst>
          </p:cNvPr>
          <p:cNvSpPr txBox="1">
            <a:spLocks noChangeArrowheads="1"/>
          </p:cNvSpPr>
          <p:nvPr/>
        </p:nvSpPr>
        <p:spPr bwMode="auto">
          <a:xfrm>
            <a:off x="4275" y="5361770"/>
            <a:ext cx="4819516"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altLang="en-US" dirty="0">
                <a:solidFill>
                  <a:srgbClr val="66FFFF"/>
                </a:solidFill>
                <a:latin typeface="Tahoma" pitchFamily="34" charset="0"/>
              </a:rPr>
              <a:t>By our speech others ought to be able to see an example of believers and see Jesus in us!</a:t>
            </a:r>
            <a:endParaRPr kumimoji="0" lang="en-US" altLang="en-US" sz="2400" b="1" i="1" u="none" strike="noStrike" kern="1200" cap="none" spc="0" normalizeH="0" baseline="0" noProof="0" dirty="0">
              <a:ln>
                <a:noFill/>
              </a:ln>
              <a:solidFill>
                <a:srgbClr val="66FFFF"/>
              </a:solidFill>
              <a:effectLst/>
              <a:uLnTx/>
              <a:uFillTx/>
              <a:latin typeface="Tahoma" pitchFamily="34" charset="0"/>
              <a:ea typeface="+mn-ea"/>
              <a:cs typeface="+mn-cs"/>
            </a:endParaRPr>
          </a:p>
        </p:txBody>
      </p:sp>
    </p:spTree>
    <p:extLst>
      <p:ext uri="{BB962C8B-B14F-4D97-AF65-F5344CB8AC3E}">
        <p14:creationId xmlns:p14="http://schemas.microsoft.com/office/powerpoint/2010/main" val="516648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26308">
                                            <p:txEl>
                                              <p:pRg st="1" end="1"/>
                                            </p:txEl>
                                          </p:spTgt>
                                        </p:tgtEl>
                                        <p:attrNameLst>
                                          <p:attrName>style.visibility</p:attrName>
                                        </p:attrNameLst>
                                      </p:cBhvr>
                                      <p:to>
                                        <p:strVal val="visible"/>
                                      </p:to>
                                    </p:set>
                                    <p:animEffect transition="in" filter="wipe(left)">
                                      <p:cBhvr>
                                        <p:cTn id="21" dur="500"/>
                                        <p:tgtEl>
                                          <p:spTgt spid="226308">
                                            <p:txEl>
                                              <p:pRg st="1" end="1"/>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26308">
                                            <p:txEl>
                                              <p:pRg st="2" end="2"/>
                                            </p:txEl>
                                          </p:spTgt>
                                        </p:tgtEl>
                                        <p:attrNameLst>
                                          <p:attrName>style.visibility</p:attrName>
                                        </p:attrNameLst>
                                      </p:cBhvr>
                                      <p:to>
                                        <p:strVal val="visible"/>
                                      </p:to>
                                    </p:set>
                                    <p:animEffect transition="in" filter="wipe(left)">
                                      <p:cBhvr>
                                        <p:cTn id="25" dur="500"/>
                                        <p:tgtEl>
                                          <p:spTgt spid="226308">
                                            <p:txEl>
                                              <p:pRg st="2" end="2"/>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26308">
                                            <p:txEl>
                                              <p:pRg st="3" end="3"/>
                                            </p:txEl>
                                          </p:spTgt>
                                        </p:tgtEl>
                                        <p:attrNameLst>
                                          <p:attrName>style.visibility</p:attrName>
                                        </p:attrNameLst>
                                      </p:cBhvr>
                                      <p:to>
                                        <p:strVal val="visible"/>
                                      </p:to>
                                    </p:set>
                                    <p:animEffect transition="in" filter="wipe(left)">
                                      <p:cBhvr>
                                        <p:cTn id="29" dur="500"/>
                                        <p:tgtEl>
                                          <p:spTgt spid="22630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Conclusion</a:t>
            </a:r>
            <a:endParaRPr lang="en-US" altLang="en-US" sz="4000" b="1" i="1" u="sng" dirty="0">
              <a:solidFill>
                <a:schemeClr val="tx1"/>
              </a:solidFill>
              <a:cs typeface="Times New Roman" pitchFamily="18" charset="0"/>
            </a:endParaRPr>
          </a:p>
        </p:txBody>
      </p:sp>
      <p:sp>
        <p:nvSpPr>
          <p:cNvPr id="7" name="Footer Placeholder 4"/>
          <p:cNvSpPr>
            <a:spLocks noGrp="1"/>
          </p:cNvSpPr>
          <p:nvPr>
            <p:ph type="ftr" sz="quarter" idx="11"/>
          </p:nvPr>
        </p:nvSpPr>
        <p:spPr>
          <a:xfrm>
            <a:off x="0" y="6567948"/>
            <a:ext cx="2895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VSCO Christian</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8" name="Text Box 4"/>
          <p:cNvSpPr txBox="1">
            <a:spLocks noChangeArrowheads="1"/>
          </p:cNvSpPr>
          <p:nvPr/>
        </p:nvSpPr>
        <p:spPr bwMode="auto">
          <a:xfrm>
            <a:off x="89219" y="3188664"/>
            <a:ext cx="4177982" cy="2000548"/>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Galatians 3:27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6600"/>
                </a:solidFill>
                <a:effectLst/>
                <a:uLnTx/>
                <a:uFillTx/>
                <a:latin typeface="Tahoma" pitchFamily="34" charset="0"/>
                <a:ea typeface="+mn-ea"/>
                <a:cs typeface="+mn-cs"/>
              </a:rPr>
              <a:t>For all of you who were baptized into Christ have clothed yourselves with Christ.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130036"/>
            <a:ext cx="4618617" cy="4117804"/>
          </a:xfrm>
          <a:prstGeom prst="rect">
            <a:avLst/>
          </a:prstGeom>
        </p:spPr>
      </p:pic>
      <p:sp>
        <p:nvSpPr>
          <p:cNvPr id="6" name="Text Box 4">
            <a:extLst>
              <a:ext uri="{FF2B5EF4-FFF2-40B4-BE49-F238E27FC236}">
                <a16:creationId xmlns:a16="http://schemas.microsoft.com/office/drawing/2014/main" id="{A8CCF9AD-A891-4C8B-910B-DE8D5DA3892C}"/>
              </a:ext>
            </a:extLst>
          </p:cNvPr>
          <p:cNvSpPr txBox="1">
            <a:spLocks noChangeArrowheads="1"/>
          </p:cNvSpPr>
          <p:nvPr/>
        </p:nvSpPr>
        <p:spPr bwMode="auto">
          <a:xfrm>
            <a:off x="-13252" y="609600"/>
            <a:ext cx="91397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altLang="en-US" dirty="0">
                <a:solidFill>
                  <a:srgbClr val="3366FF">
                    <a:lumMod val="75000"/>
                  </a:srgbClr>
                </a:solidFill>
                <a:latin typeface="Tahoma" pitchFamily="34" charset="0"/>
              </a:rPr>
              <a:t>Before we can filter our lives through the lens of Jesus and look and sound different than the world around us, we must first put on Jesus!</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9147838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Conclusion</a:t>
            </a:r>
            <a:endParaRPr lang="en-US" altLang="en-US" sz="4000" b="1" i="1" u="sng" dirty="0">
              <a:solidFill>
                <a:schemeClr val="tx1"/>
              </a:solidFill>
              <a:cs typeface="Times New Roman" pitchFamily="18" charset="0"/>
            </a:endParaRPr>
          </a:p>
        </p:txBody>
      </p:sp>
      <p:sp>
        <p:nvSpPr>
          <p:cNvPr id="7" name="Footer Placeholder 4"/>
          <p:cNvSpPr>
            <a:spLocks noGrp="1"/>
          </p:cNvSpPr>
          <p:nvPr>
            <p:ph type="ftr" sz="quarter" idx="11"/>
          </p:nvPr>
        </p:nvSpPr>
        <p:spPr>
          <a:xfrm>
            <a:off x="0" y="6567948"/>
            <a:ext cx="2895600" cy="304800"/>
          </a:xfrm>
        </p:spPr>
        <p:txBody>
          <a:bodyPr/>
          <a:lstStyle/>
          <a:p>
            <a:r>
              <a:rPr lang="fr-FR" altLang="en-US"/>
              <a:t>VSCO Christian</a:t>
            </a:r>
            <a:endParaRPr lang="en-US" altLang="en-US" dirty="0"/>
          </a:p>
        </p:txBody>
      </p:sp>
      <p:sp>
        <p:nvSpPr>
          <p:cNvPr id="10" name="Text Box 9"/>
          <p:cNvSpPr txBox="1">
            <a:spLocks noChangeArrowheads="1"/>
          </p:cNvSpPr>
          <p:nvPr/>
        </p:nvSpPr>
        <p:spPr bwMode="auto">
          <a:xfrm>
            <a:off x="-9833" y="685800"/>
            <a:ext cx="9163666" cy="830997"/>
          </a:xfrm>
          <a:prstGeom prst="rect">
            <a:avLst/>
          </a:prstGeom>
          <a:solidFill>
            <a:schemeClr val="accent1">
              <a:lumMod val="20000"/>
              <a:lumOff val="8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1">
                    <a:lumMod val="75000"/>
                  </a:schemeClr>
                </a:solidFill>
                <a:latin typeface="Tahoma" pitchFamily="34" charset="0"/>
              </a:rPr>
              <a:t>Saints must continually make sure we are “putting on” the character of Christ! (Colossians 3:12-14)</a:t>
            </a:r>
          </a:p>
        </p:txBody>
      </p:sp>
      <p:sp>
        <p:nvSpPr>
          <p:cNvPr id="11" name="Text Box 4"/>
          <p:cNvSpPr txBox="1">
            <a:spLocks noChangeArrowheads="1"/>
          </p:cNvSpPr>
          <p:nvPr/>
        </p:nvSpPr>
        <p:spPr bwMode="auto">
          <a:xfrm>
            <a:off x="0" y="5660751"/>
            <a:ext cx="9153833" cy="830997"/>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Let us “put on” Christ by adorning our hearts in His character and in obedience to God!</a:t>
            </a:r>
            <a:endParaRPr lang="en-US" altLang="en-US" i="1" dirty="0">
              <a:solidFill>
                <a:srgbClr val="66FFFF"/>
              </a:solidFill>
              <a:latin typeface="Tahoma" pitchFamily="34" charset="0"/>
            </a:endParaRPr>
          </a:p>
        </p:txBody>
      </p:sp>
      <p:pic>
        <p:nvPicPr>
          <p:cNvPr id="9" name="Picture 8">
            <a:extLst>
              <a:ext uri="{FF2B5EF4-FFF2-40B4-BE49-F238E27FC236}">
                <a16:creationId xmlns:a16="http://schemas.microsoft.com/office/drawing/2014/main" id="{728135A8-4C6D-460B-BDA6-4A8D52BD9C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5759" y="1592997"/>
            <a:ext cx="7112482" cy="3991554"/>
          </a:xfrm>
          <a:prstGeom prst="rect">
            <a:avLst/>
          </a:prstGeom>
        </p:spPr>
      </p:pic>
    </p:spTree>
    <p:extLst>
      <p:ext uri="{BB962C8B-B14F-4D97-AF65-F5344CB8AC3E}">
        <p14:creationId xmlns:p14="http://schemas.microsoft.com/office/powerpoint/2010/main" val="795197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womans face&#10;&#10;Description automatically generated">
            <a:extLst>
              <a:ext uri="{FF2B5EF4-FFF2-40B4-BE49-F238E27FC236}">
                <a16:creationId xmlns:a16="http://schemas.microsoft.com/office/drawing/2014/main" id="{A67AB957-7827-490A-B263-6B0327E24B6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10595" r="14405"/>
          <a:stretch/>
        </p:blipFill>
        <p:spPr>
          <a:xfrm>
            <a:off x="20" y="10"/>
            <a:ext cx="9143980" cy="6857990"/>
          </a:xfrm>
          <a:prstGeom prst="rect">
            <a:avLst/>
          </a:prstGeom>
          <a:noFill/>
        </p:spPr>
      </p:pic>
      <p:sp>
        <p:nvSpPr>
          <p:cNvPr id="8" name="Rectangle 2">
            <a:extLst>
              <a:ext uri="{FF2B5EF4-FFF2-40B4-BE49-F238E27FC236}">
                <a16:creationId xmlns:a16="http://schemas.microsoft.com/office/drawing/2014/main" id="{BA338768-8F17-492F-9BEE-CB51161EBE44}"/>
              </a:ext>
            </a:extLst>
          </p:cNvPr>
          <p:cNvSpPr>
            <a:spLocks noGrp="1" noChangeArrowheads="1"/>
          </p:cNvSpPr>
          <p:nvPr>
            <p:ph type="title"/>
          </p:nvPr>
        </p:nvSpPr>
        <p:spPr>
          <a:xfrm>
            <a:off x="0" y="0"/>
            <a:ext cx="9144000" cy="734665"/>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9" name="Text Box 3">
            <a:extLst>
              <a:ext uri="{FF2B5EF4-FFF2-40B4-BE49-F238E27FC236}">
                <a16:creationId xmlns:a16="http://schemas.microsoft.com/office/drawing/2014/main" id="{0DF2A248-FC0D-421E-B82F-FA34CED0FBB2}"/>
              </a:ext>
            </a:extLst>
          </p:cNvPr>
          <p:cNvSpPr txBox="1">
            <a:spLocks noChangeArrowheads="1"/>
          </p:cNvSpPr>
          <p:nvPr/>
        </p:nvSpPr>
        <p:spPr bwMode="auto">
          <a:xfrm>
            <a:off x="152400" y="973015"/>
            <a:ext cx="8839200" cy="3539430"/>
          </a:xfrm>
          <a:prstGeom prst="rect">
            <a:avLst/>
          </a:prstGeom>
          <a:noFill/>
          <a:ln w="9525">
            <a:noFill/>
            <a:miter lim="800000"/>
            <a:headEnd/>
            <a:tailEnd/>
          </a:ln>
          <a:effectLst/>
        </p:spPr>
        <p:txBody>
          <a:bodyPr wrap="square">
            <a:spAutoFit/>
          </a:bodyPr>
          <a:lstStyle/>
          <a:p>
            <a:pPr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10" name="Text Box 4">
            <a:extLst>
              <a:ext uri="{FF2B5EF4-FFF2-40B4-BE49-F238E27FC236}">
                <a16:creationId xmlns:a16="http://schemas.microsoft.com/office/drawing/2014/main" id="{7F1A89ED-3891-448A-B87C-280C32D90515}"/>
              </a:ext>
            </a:extLst>
          </p:cNvPr>
          <p:cNvSpPr txBox="1">
            <a:spLocks noChangeArrowheads="1"/>
          </p:cNvSpPr>
          <p:nvPr/>
        </p:nvSpPr>
        <p:spPr bwMode="auto">
          <a:xfrm>
            <a:off x="20" y="4785965"/>
            <a:ext cx="914398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highlight>
                  <a:srgbClr val="66FFFF"/>
                </a:highlight>
                <a:latin typeface="Calisto MT" pitchFamily="18" charset="0"/>
              </a:rPr>
              <a:t>For The Erring Saint:</a:t>
            </a:r>
            <a:r>
              <a:rPr lang="en-US" sz="4000" b="1" dirty="0">
                <a:solidFill>
                  <a:srgbClr val="0000FF"/>
                </a:solidFill>
                <a:effectLst>
                  <a:outerShdw blurRad="38100" dist="38100" dir="2700000" algn="tl">
                    <a:srgbClr val="FFFFFF"/>
                  </a:outerShdw>
                </a:effectLst>
                <a:highlight>
                  <a:srgbClr val="66FFFF"/>
                </a:highlight>
                <a:latin typeface="Calisto MT" pitchFamily="18" charset="0"/>
              </a:rPr>
              <a:t> </a:t>
            </a:r>
          </a:p>
          <a:p>
            <a:pPr algn="ctr" fontAlgn="auto">
              <a:spcBef>
                <a:spcPts val="0"/>
              </a:spcBef>
              <a:spcAft>
                <a:spcPts val="0"/>
              </a:spcAft>
              <a:defRPr/>
            </a:pPr>
            <a:r>
              <a:rPr lang="en-US" sz="3600" b="1" dirty="0">
                <a:solidFill>
                  <a:schemeClr val="tx1"/>
                </a:solidFill>
                <a:latin typeface="Calisto MT" pitchFamily="18" charset="0"/>
              </a:rPr>
              <a:t>Repent (Acts 8:22), Confess (I Jn. 1:9),</a:t>
            </a:r>
          </a:p>
          <a:p>
            <a:pPr algn="ctr" fontAlgn="auto">
              <a:spcBef>
                <a:spcPts val="0"/>
              </a:spcBef>
              <a:spcAft>
                <a:spcPts val="0"/>
              </a:spcAft>
              <a:defRPr/>
            </a:pPr>
            <a:r>
              <a:rPr lang="en-US" sz="3600" b="1" dirty="0">
                <a:solidFill>
                  <a:schemeClr val="tx1"/>
                </a:solidFill>
                <a:latin typeface="Calisto MT" pitchFamily="18" charset="0"/>
              </a:rPr>
              <a:t>Pray (Acts 8:22)</a:t>
            </a:r>
          </a:p>
        </p:txBody>
      </p:sp>
    </p:spTree>
    <p:extLst>
      <p:ext uri="{BB962C8B-B14F-4D97-AF65-F5344CB8AC3E}">
        <p14:creationId xmlns:p14="http://schemas.microsoft.com/office/powerpoint/2010/main" val="3770912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out)">
                                      <p:cBhvr>
                                        <p:cTn id="7" dur="1000"/>
                                        <p:tgtEl>
                                          <p:spTgt spid="9">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ircle(out)">
                                      <p:cBhvr>
                                        <p:cTn id="11" dur="1000"/>
                                        <p:tgtEl>
                                          <p:spTgt spid="9">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ircle(out)">
                                      <p:cBhvr>
                                        <p:cTn id="15" dur="1000"/>
                                        <p:tgtEl>
                                          <p:spTgt spid="9">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circle(out)">
                                      <p:cBhvr>
                                        <p:cTn id="19" dur="1000"/>
                                        <p:tgtEl>
                                          <p:spTgt spid="9">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circle(out)">
                                      <p:cBhvr>
                                        <p:cTn id="23" dur="1000"/>
                                        <p:tgtEl>
                                          <p:spTgt spid="9">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circle(out)">
                                      <p:cBhvr>
                                        <p:cTn id="27" dur="1000"/>
                                        <p:tgtEl>
                                          <p:spTgt spid="9">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ou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459896"/>
          </a:xfrm>
        </p:spPr>
        <p:txBody>
          <a:bodyPr/>
          <a:lstStyle/>
          <a:p>
            <a:r>
              <a:rPr lang="en-US" altLang="en-US" sz="4000" b="1" u="sng" dirty="0">
                <a:solidFill>
                  <a:schemeClr val="tx1"/>
                </a:solidFill>
                <a:cs typeface="Times New Roman" pitchFamily="18" charset="0"/>
              </a:rPr>
              <a:t>Intro</a:t>
            </a:r>
            <a:r>
              <a:rPr lang="en-US" altLang="en-US" b="1" u="sng" dirty="0">
                <a:solidFill>
                  <a:schemeClr val="tx1"/>
                </a:solidFill>
                <a:cs typeface="Times New Roman" pitchFamily="18" charset="0"/>
              </a:rPr>
              <a:t> </a:t>
            </a:r>
          </a:p>
        </p:txBody>
      </p:sp>
      <p:sp>
        <p:nvSpPr>
          <p:cNvPr id="5" name="Footer Placeholder 4"/>
          <p:cNvSpPr>
            <a:spLocks noGrp="1"/>
          </p:cNvSpPr>
          <p:nvPr>
            <p:ph type="ftr" sz="quarter" idx="11"/>
          </p:nvPr>
        </p:nvSpPr>
        <p:spPr>
          <a:xfrm>
            <a:off x="0" y="6553200"/>
            <a:ext cx="37338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VSCO Christian</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6" name="Text Box 4"/>
          <p:cNvSpPr txBox="1">
            <a:spLocks noChangeArrowheads="1"/>
          </p:cNvSpPr>
          <p:nvPr/>
        </p:nvSpPr>
        <p:spPr bwMode="auto">
          <a:xfrm>
            <a:off x="-12290" y="698297"/>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altLang="en-US" dirty="0">
                <a:solidFill>
                  <a:srgbClr val="3366FF">
                    <a:lumMod val="75000"/>
                  </a:srgbClr>
                </a:solidFill>
                <a:latin typeface="Tahoma" pitchFamily="34" charset="0"/>
              </a:rPr>
              <a:t>People have always striven for the “ideal” or what is “perfect” and that has always looked different from culture to culture, time period to time period, and generation to generation!</a:t>
            </a:r>
            <a:endPar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rot="20918288">
            <a:off x="4810518" y="2500144"/>
            <a:ext cx="3722303" cy="2791727"/>
          </a:xfrm>
          <a:prstGeom prst="rect">
            <a:avLst/>
          </a:prstGeom>
        </p:spPr>
      </p:pic>
      <p:sp>
        <p:nvSpPr>
          <p:cNvPr id="8" name="Text Box 4">
            <a:extLst>
              <a:ext uri="{FF2B5EF4-FFF2-40B4-BE49-F238E27FC236}">
                <a16:creationId xmlns:a16="http://schemas.microsoft.com/office/drawing/2014/main" id="{4E44723A-C7B5-43F9-8AC5-76902BCE2721}"/>
              </a:ext>
            </a:extLst>
          </p:cNvPr>
          <p:cNvSpPr txBox="1">
            <a:spLocks noChangeArrowheads="1"/>
          </p:cNvSpPr>
          <p:nvPr/>
        </p:nvSpPr>
        <p:spPr bwMode="auto">
          <a:xfrm>
            <a:off x="22228" y="3118430"/>
            <a:ext cx="40617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altLang="en-US" dirty="0">
                <a:solidFill>
                  <a:srgbClr val="003300"/>
                </a:solidFill>
                <a:latin typeface="Tahoma" pitchFamily="34" charset="0"/>
              </a:rPr>
              <a:t>For Trekkies the ideal or what is perfect might call to mind The Borg!</a:t>
            </a:r>
            <a:endParaRPr kumimoji="0" lang="en-US" altLang="en-US" sz="2000" b="0" i="0" u="none" strike="noStrike" kern="1200" cap="none" spc="0" normalizeH="0" baseline="0" noProof="0" dirty="0">
              <a:ln>
                <a:noFill/>
              </a:ln>
              <a:solidFill>
                <a:srgbClr val="003300"/>
              </a:solidFill>
              <a:effectLst/>
              <a:uLnTx/>
              <a:uFillTx/>
              <a:latin typeface="Tahoma" pitchFamily="34" charset="0"/>
            </a:endParaRPr>
          </a:p>
        </p:txBody>
      </p:sp>
      <p:sp>
        <p:nvSpPr>
          <p:cNvPr id="10" name="Text Box 4">
            <a:extLst>
              <a:ext uri="{FF2B5EF4-FFF2-40B4-BE49-F238E27FC236}">
                <a16:creationId xmlns:a16="http://schemas.microsoft.com/office/drawing/2014/main" id="{DC06067E-5460-4C09-8035-D47942484CC2}"/>
              </a:ext>
            </a:extLst>
          </p:cNvPr>
          <p:cNvSpPr txBox="1">
            <a:spLocks noChangeArrowheads="1"/>
          </p:cNvSpPr>
          <p:nvPr/>
        </p:nvSpPr>
        <p:spPr bwMode="auto">
          <a:xfrm rot="20912101">
            <a:off x="5106203" y="5251096"/>
            <a:ext cx="37360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altLang="en-US" dirty="0">
                <a:solidFill>
                  <a:srgbClr val="FF0000"/>
                </a:solidFill>
                <a:latin typeface="Tahoma" pitchFamily="34" charset="0"/>
              </a:rPr>
              <a:t>“Resistance is Futile!”</a:t>
            </a:r>
            <a:endParaRPr kumimoji="0" lang="en-US" altLang="en-US" sz="2000" b="0" i="0" u="none" strike="noStrike" kern="1200" cap="none" spc="0" normalizeH="0" baseline="0" noProof="0" dirty="0">
              <a:ln>
                <a:noFill/>
              </a:ln>
              <a:solidFill>
                <a:srgbClr val="FF0000"/>
              </a:solidFill>
              <a:effectLst/>
              <a:uLnTx/>
              <a:uFillTx/>
              <a:latin typeface="Tahoma" pitchFamily="34" charset="0"/>
            </a:endParaRPr>
          </a:p>
        </p:txBody>
      </p:sp>
    </p:spTree>
    <p:extLst>
      <p:ext uri="{BB962C8B-B14F-4D97-AF65-F5344CB8AC3E}">
        <p14:creationId xmlns:p14="http://schemas.microsoft.com/office/powerpoint/2010/main" val="35068458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BAC1-DD8B-4B9E-87E0-F9EF52CD71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54103F-E546-444D-831F-9A355558920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C68D71A-B41E-41AE-8D74-726C3C1D81FA}"/>
              </a:ext>
            </a:extLst>
          </p:cNvPr>
          <p:cNvSpPr>
            <a:spLocks noGrp="1"/>
          </p:cNvSpPr>
          <p:nvPr>
            <p:ph type="ftr" sz="quarter" idx="11"/>
          </p:nvPr>
        </p:nvSpPr>
        <p:spPr/>
        <p:txBody>
          <a:bodyPr/>
          <a:lstStyle/>
          <a:p>
            <a:r>
              <a:rPr lang="fr-FR" altLang="en-US"/>
              <a:t>VSCO Christian</a:t>
            </a:r>
            <a:endParaRPr lang="en-US" altLang="en-US"/>
          </a:p>
        </p:txBody>
      </p:sp>
    </p:spTree>
    <p:extLst>
      <p:ext uri="{BB962C8B-B14F-4D97-AF65-F5344CB8AC3E}">
        <p14:creationId xmlns:p14="http://schemas.microsoft.com/office/powerpoint/2010/main" val="1283388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7C91A93-7B0C-4E44-91DF-165361282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a:prstGeom prst="rect">
            <a:avLst/>
          </a:prstGeom>
        </p:spPr>
      </p:pic>
      <p:sp>
        <p:nvSpPr>
          <p:cNvPr id="2" name="Title 1">
            <a:extLst>
              <a:ext uri="{FF2B5EF4-FFF2-40B4-BE49-F238E27FC236}">
                <a16:creationId xmlns:a16="http://schemas.microsoft.com/office/drawing/2014/main" id="{3E1944DF-2F53-4A8C-AAD0-A87130834458}"/>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39147339-6D1B-445A-BB83-3E18D5D449FD}"/>
              </a:ext>
            </a:extLst>
          </p:cNvPr>
          <p:cNvSpPr>
            <a:spLocks noGrp="1"/>
          </p:cNvSpPr>
          <p:nvPr>
            <p:ph type="ftr" sz="quarter" idx="11"/>
          </p:nvPr>
        </p:nvSpPr>
        <p:spPr>
          <a:xfrm>
            <a:off x="3124200" y="6559283"/>
            <a:ext cx="2895600" cy="26220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5" name="Text Box 4">
            <a:extLst>
              <a:ext uri="{FF2B5EF4-FFF2-40B4-BE49-F238E27FC236}">
                <a16:creationId xmlns:a16="http://schemas.microsoft.com/office/drawing/2014/main" id="{133F68FA-149C-47E5-A510-9F09B67891FA}"/>
              </a:ext>
            </a:extLst>
          </p:cNvPr>
          <p:cNvSpPr txBox="1">
            <a:spLocks noChangeArrowheads="1"/>
          </p:cNvSpPr>
          <p:nvPr/>
        </p:nvSpPr>
        <p:spPr bwMode="auto">
          <a:xfrm>
            <a:off x="548922" y="2424457"/>
            <a:ext cx="29078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Humility</a:t>
            </a:r>
          </a:p>
        </p:txBody>
      </p:sp>
      <p:sp>
        <p:nvSpPr>
          <p:cNvPr id="7" name="Text Box 4">
            <a:extLst>
              <a:ext uri="{FF2B5EF4-FFF2-40B4-BE49-F238E27FC236}">
                <a16:creationId xmlns:a16="http://schemas.microsoft.com/office/drawing/2014/main" id="{16D49ADB-F712-456B-A7EB-3D35CC4B7793}"/>
              </a:ext>
            </a:extLst>
          </p:cNvPr>
          <p:cNvSpPr txBox="1">
            <a:spLocks noChangeArrowheads="1"/>
          </p:cNvSpPr>
          <p:nvPr/>
        </p:nvSpPr>
        <p:spPr bwMode="auto">
          <a:xfrm>
            <a:off x="6019800" y="2424458"/>
            <a:ext cx="25752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Gentleness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Patience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Forgiveness</a:t>
            </a:r>
          </a:p>
        </p:txBody>
      </p:sp>
      <p:sp>
        <p:nvSpPr>
          <p:cNvPr id="8" name="Text Box 4">
            <a:extLst>
              <a:ext uri="{FF2B5EF4-FFF2-40B4-BE49-F238E27FC236}">
                <a16:creationId xmlns:a16="http://schemas.microsoft.com/office/drawing/2014/main" id="{455A897A-358D-4180-80B3-9C13B375C289}"/>
              </a:ext>
            </a:extLst>
          </p:cNvPr>
          <p:cNvSpPr txBox="1">
            <a:spLocks noChangeArrowheads="1"/>
          </p:cNvSpPr>
          <p:nvPr/>
        </p:nvSpPr>
        <p:spPr bwMode="auto">
          <a:xfrm>
            <a:off x="3124200" y="5541388"/>
            <a:ext cx="2907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Love</a:t>
            </a:r>
          </a:p>
        </p:txBody>
      </p:sp>
      <p:sp>
        <p:nvSpPr>
          <p:cNvPr id="11" name="Text Box 4">
            <a:extLst>
              <a:ext uri="{FF2B5EF4-FFF2-40B4-BE49-F238E27FC236}">
                <a16:creationId xmlns:a16="http://schemas.microsoft.com/office/drawing/2014/main" id="{53AC2A46-037E-475B-BEE7-D7F87D030440}"/>
              </a:ext>
            </a:extLst>
          </p:cNvPr>
          <p:cNvSpPr txBox="1">
            <a:spLocks noChangeArrowheads="1"/>
          </p:cNvSpPr>
          <p:nvPr/>
        </p:nvSpPr>
        <p:spPr bwMode="auto">
          <a:xfrm>
            <a:off x="2514600" y="1591228"/>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Tree>
    <p:extLst>
      <p:ext uri="{BB962C8B-B14F-4D97-AF65-F5344CB8AC3E}">
        <p14:creationId xmlns:p14="http://schemas.microsoft.com/office/powerpoint/2010/main" val="5100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7C91A93-7B0C-4E44-91DF-165361282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052" y="1599855"/>
            <a:ext cx="8046156" cy="4525963"/>
          </a:xfrm>
          <a:prstGeom prst="rect">
            <a:avLst/>
          </a:prstGeom>
        </p:spPr>
      </p:pic>
      <p:sp>
        <p:nvSpPr>
          <p:cNvPr id="2" name="Title 1">
            <a:extLst>
              <a:ext uri="{FF2B5EF4-FFF2-40B4-BE49-F238E27FC236}">
                <a16:creationId xmlns:a16="http://schemas.microsoft.com/office/drawing/2014/main" id="{3E1944DF-2F53-4A8C-AAD0-A87130834458}"/>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39147339-6D1B-445A-BB83-3E18D5D449FD}"/>
              </a:ext>
            </a:extLst>
          </p:cNvPr>
          <p:cNvSpPr>
            <a:spLocks noGrp="1"/>
          </p:cNvSpPr>
          <p:nvPr>
            <p:ph type="ftr" sz="quarter" idx="11"/>
          </p:nvPr>
        </p:nvSpPr>
        <p:spPr>
          <a:xfrm>
            <a:off x="3124200" y="6559283"/>
            <a:ext cx="2895600" cy="26220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5" name="Text Box 4">
            <a:extLst>
              <a:ext uri="{FF2B5EF4-FFF2-40B4-BE49-F238E27FC236}">
                <a16:creationId xmlns:a16="http://schemas.microsoft.com/office/drawing/2014/main" id="{133F68FA-149C-47E5-A510-9F09B67891FA}"/>
              </a:ext>
            </a:extLst>
          </p:cNvPr>
          <p:cNvSpPr txBox="1">
            <a:spLocks noChangeArrowheads="1"/>
          </p:cNvSpPr>
          <p:nvPr/>
        </p:nvSpPr>
        <p:spPr bwMode="auto">
          <a:xfrm>
            <a:off x="562174" y="2424458"/>
            <a:ext cx="29078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Compassion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Kindness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Humility</a:t>
            </a:r>
          </a:p>
        </p:txBody>
      </p:sp>
      <p:sp>
        <p:nvSpPr>
          <p:cNvPr id="7" name="Text Box 4">
            <a:extLst>
              <a:ext uri="{FF2B5EF4-FFF2-40B4-BE49-F238E27FC236}">
                <a16:creationId xmlns:a16="http://schemas.microsoft.com/office/drawing/2014/main" id="{16D49ADB-F712-456B-A7EB-3D35CC4B7793}"/>
              </a:ext>
            </a:extLst>
          </p:cNvPr>
          <p:cNvSpPr txBox="1">
            <a:spLocks noChangeArrowheads="1"/>
          </p:cNvSpPr>
          <p:nvPr/>
        </p:nvSpPr>
        <p:spPr bwMode="auto">
          <a:xfrm>
            <a:off x="6095999" y="2418466"/>
            <a:ext cx="25383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Gentleness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Patience</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rPr>
              <a:t>Forgiveness</a:t>
            </a:r>
          </a:p>
        </p:txBody>
      </p:sp>
      <p:sp>
        <p:nvSpPr>
          <p:cNvPr id="8" name="Text Box 4">
            <a:extLst>
              <a:ext uri="{FF2B5EF4-FFF2-40B4-BE49-F238E27FC236}">
                <a16:creationId xmlns:a16="http://schemas.microsoft.com/office/drawing/2014/main" id="{455A897A-358D-4180-80B3-9C13B375C289}"/>
              </a:ext>
            </a:extLst>
          </p:cNvPr>
          <p:cNvSpPr txBox="1">
            <a:spLocks noChangeArrowheads="1"/>
          </p:cNvSpPr>
          <p:nvPr/>
        </p:nvSpPr>
        <p:spPr bwMode="auto">
          <a:xfrm>
            <a:off x="3151185" y="5526457"/>
            <a:ext cx="2907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Love</a:t>
            </a:r>
          </a:p>
        </p:txBody>
      </p:sp>
      <p:sp>
        <p:nvSpPr>
          <p:cNvPr id="11" name="Text Box 4">
            <a:extLst>
              <a:ext uri="{FF2B5EF4-FFF2-40B4-BE49-F238E27FC236}">
                <a16:creationId xmlns:a16="http://schemas.microsoft.com/office/drawing/2014/main" id="{53AC2A46-037E-475B-BEE7-D7F87D030440}"/>
              </a:ext>
            </a:extLst>
          </p:cNvPr>
          <p:cNvSpPr txBox="1">
            <a:spLocks noChangeArrowheads="1"/>
          </p:cNvSpPr>
          <p:nvPr/>
        </p:nvSpPr>
        <p:spPr bwMode="auto">
          <a:xfrm>
            <a:off x="2514600" y="1591228"/>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Colossians 3:12-14</a:t>
            </a:r>
          </a:p>
        </p:txBody>
      </p:sp>
      <p:sp>
        <p:nvSpPr>
          <p:cNvPr id="12" name="Text Box 4">
            <a:extLst>
              <a:ext uri="{FF2B5EF4-FFF2-40B4-BE49-F238E27FC236}">
                <a16:creationId xmlns:a16="http://schemas.microsoft.com/office/drawing/2014/main" id="{F409E725-2679-46BD-8E88-64D7F46F229E}"/>
              </a:ext>
            </a:extLst>
          </p:cNvPr>
          <p:cNvSpPr txBox="1">
            <a:spLocks noChangeArrowheads="1"/>
          </p:cNvSpPr>
          <p:nvPr/>
        </p:nvSpPr>
        <p:spPr bwMode="auto">
          <a:xfrm>
            <a:off x="582052" y="5910374"/>
            <a:ext cx="167033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1" i="1"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By Nathan L Morrison</a:t>
            </a:r>
          </a:p>
        </p:txBody>
      </p:sp>
      <p:sp>
        <p:nvSpPr>
          <p:cNvPr id="3" name="Text Box 4">
            <a:extLst>
              <a:ext uri="{FF2B5EF4-FFF2-40B4-BE49-F238E27FC236}">
                <a16:creationId xmlns:a16="http://schemas.microsoft.com/office/drawing/2014/main" id="{8842294E-1595-460E-8828-A180C6617396}"/>
              </a:ext>
            </a:extLst>
          </p:cNvPr>
          <p:cNvSpPr txBox="1">
            <a:spLocks noChangeArrowheads="1"/>
          </p:cNvSpPr>
          <p:nvPr/>
        </p:nvSpPr>
        <p:spPr bwMode="auto">
          <a:xfrm>
            <a:off x="562174" y="1962793"/>
            <a:ext cx="2750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Put on…</a:t>
            </a:r>
          </a:p>
        </p:txBody>
      </p:sp>
    </p:spTree>
    <p:extLst>
      <p:ext uri="{BB962C8B-B14F-4D97-AF65-F5344CB8AC3E}">
        <p14:creationId xmlns:p14="http://schemas.microsoft.com/office/powerpoint/2010/main" val="159171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459896"/>
          </a:xfrm>
        </p:spPr>
        <p:txBody>
          <a:bodyPr/>
          <a:lstStyle/>
          <a:p>
            <a:r>
              <a:rPr lang="en-US" altLang="en-US" sz="4000" b="1" u="sng" dirty="0">
                <a:solidFill>
                  <a:schemeClr val="tx1"/>
                </a:solidFill>
                <a:cs typeface="Times New Roman" pitchFamily="18" charset="0"/>
              </a:rPr>
              <a:t>Intro</a:t>
            </a:r>
            <a:r>
              <a:rPr lang="en-US" altLang="en-US" b="1" u="sng" dirty="0">
                <a:solidFill>
                  <a:schemeClr val="tx1"/>
                </a:solidFill>
                <a:cs typeface="Times New Roman" pitchFamily="18" charset="0"/>
              </a:rPr>
              <a:t> </a:t>
            </a:r>
          </a:p>
        </p:txBody>
      </p:sp>
      <p:sp>
        <p:nvSpPr>
          <p:cNvPr id="5" name="Footer Placeholder 4"/>
          <p:cNvSpPr>
            <a:spLocks noGrp="1"/>
          </p:cNvSpPr>
          <p:nvPr>
            <p:ph type="ftr" sz="quarter" idx="11"/>
          </p:nvPr>
        </p:nvSpPr>
        <p:spPr>
          <a:xfrm>
            <a:off x="0" y="6629400"/>
            <a:ext cx="37338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6" name="Text Box 4"/>
          <p:cNvSpPr txBox="1">
            <a:spLocks noChangeArrowheads="1"/>
          </p:cNvSpPr>
          <p:nvPr/>
        </p:nvSpPr>
        <p:spPr bwMode="auto">
          <a:xfrm>
            <a:off x="0" y="800408"/>
            <a:ext cx="9144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3366FF">
                    <a:lumMod val="75000"/>
                  </a:srgbClr>
                </a:solidFill>
                <a:latin typeface="Tahoma" pitchFamily="34" charset="0"/>
              </a:rPr>
              <a:t>There are similarities between those labeled as VSCO (intentional or not) and Christians</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a:p>
            <a:pPr lvl="0">
              <a:buClr>
                <a:srgbClr val="3366FF"/>
              </a:buClr>
              <a:buSzPct val="115000"/>
              <a:buFont typeface="Wingdings" pitchFamily="2" charset="2"/>
              <a:buChar char="Ø"/>
            </a:pPr>
            <a:r>
              <a:rPr lang="en-US" altLang="en-US" sz="2000" b="0" dirty="0">
                <a:solidFill>
                  <a:srgbClr val="002060"/>
                </a:solidFill>
                <a:latin typeface="Tahoma" pitchFamily="34" charset="0"/>
              </a:rPr>
              <a:t>Christians seek to become the “ideal” or “perfect” because we follow the only perfect man ever to walk the earth: Jesus Christ!</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Saints look and talk a certain way</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Sometimes the world uses “Christianity” as a sarcastic way to mock and insult saints for their choices in life, which make them different</a:t>
            </a:r>
            <a:endPar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rot="20910584">
            <a:off x="247763" y="3521180"/>
            <a:ext cx="3733800" cy="20953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rot="497495">
            <a:off x="5134158" y="3426555"/>
            <a:ext cx="3734103" cy="2483613"/>
          </a:xfrm>
          <a:prstGeom prst="rect">
            <a:avLst/>
          </a:prstGeom>
        </p:spPr>
      </p:pic>
      <p:sp>
        <p:nvSpPr>
          <p:cNvPr id="8" name="Text Box 5">
            <a:extLst>
              <a:ext uri="{FF2B5EF4-FFF2-40B4-BE49-F238E27FC236}">
                <a16:creationId xmlns:a16="http://schemas.microsoft.com/office/drawing/2014/main" id="{9CCFC864-731D-43DA-AB73-BA8DB4EDD6F5}"/>
              </a:ext>
            </a:extLst>
          </p:cNvPr>
          <p:cNvSpPr txBox="1">
            <a:spLocks noChangeArrowheads="1"/>
          </p:cNvSpPr>
          <p:nvPr/>
        </p:nvSpPr>
        <p:spPr bwMode="auto">
          <a:xfrm>
            <a:off x="0" y="5811655"/>
            <a:ext cx="9160458" cy="830997"/>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66FFFF"/>
                </a:solidFill>
                <a:latin typeface="Tahoma" pitchFamily="34" charset="0"/>
              </a:rPr>
              <a:t>Christians strive to be like Jesus Christ, to become the ideal and perfect child of God! </a:t>
            </a:r>
          </a:p>
        </p:txBody>
      </p:sp>
    </p:spTree>
    <p:extLst>
      <p:ext uri="{BB962C8B-B14F-4D97-AF65-F5344CB8AC3E}">
        <p14:creationId xmlns:p14="http://schemas.microsoft.com/office/powerpoint/2010/main" val="4292466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left)">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459896"/>
          </a:xfrm>
        </p:spPr>
        <p:txBody>
          <a:bodyPr/>
          <a:lstStyle/>
          <a:p>
            <a:r>
              <a:rPr lang="en-US" altLang="en-US" sz="4000" b="1" u="sng" dirty="0">
                <a:solidFill>
                  <a:schemeClr val="tx1"/>
                </a:solidFill>
                <a:cs typeface="Times New Roman" pitchFamily="18" charset="0"/>
              </a:rPr>
              <a:t>The Filter</a:t>
            </a:r>
            <a:endParaRPr lang="en-US" altLang="en-US" b="1" u="sng" dirty="0">
              <a:solidFill>
                <a:schemeClr val="tx1"/>
              </a:solidFill>
              <a:cs typeface="Times New Roman" pitchFamily="18" charset="0"/>
            </a:endParaRPr>
          </a:p>
        </p:txBody>
      </p:sp>
      <p:sp>
        <p:nvSpPr>
          <p:cNvPr id="5" name="Footer Placeholder 4"/>
          <p:cNvSpPr>
            <a:spLocks noGrp="1"/>
          </p:cNvSpPr>
          <p:nvPr>
            <p:ph type="ftr" sz="quarter" idx="11"/>
          </p:nvPr>
        </p:nvSpPr>
        <p:spPr>
          <a:xfrm>
            <a:off x="0" y="6553200"/>
            <a:ext cx="37338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VSCO Christian</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6" name="Text Box 4"/>
          <p:cNvSpPr txBox="1">
            <a:spLocks noChangeArrowheads="1"/>
          </p:cNvSpPr>
          <p:nvPr/>
        </p:nvSpPr>
        <p:spPr bwMode="auto">
          <a:xfrm>
            <a:off x="-12290" y="587871"/>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3366FF">
                    <a:lumMod val="75000"/>
                  </a:srgbClr>
                </a:solidFill>
                <a:latin typeface="Tahoma" pitchFamily="34" charset="0"/>
              </a:rPr>
              <a:t>The VSCO App started the VSCO movement</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a:p>
            <a:pPr lvl="0">
              <a:buClr>
                <a:srgbClr val="3366FF"/>
              </a:buClr>
              <a:buSzPct val="115000"/>
              <a:buFont typeface="Wingdings" pitchFamily="2" charset="2"/>
              <a:buChar char="Ø"/>
            </a:pPr>
            <a:r>
              <a:rPr lang="en-US" altLang="en-US" sz="2000" b="0" dirty="0">
                <a:solidFill>
                  <a:srgbClr val="002060"/>
                </a:solidFill>
                <a:latin typeface="Tahoma" pitchFamily="34" charset="0"/>
              </a:rPr>
              <a:t>It is an App that allows you to filter your pictures to look as if they were taken by a film camera</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The specific filtered look for VSCO is the 1990’s (fashion, etc.)</a:t>
            </a:r>
            <a:endPar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910584">
            <a:off x="213105" y="2383027"/>
            <a:ext cx="4365090" cy="24553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497495">
            <a:off x="4840011" y="3335010"/>
            <a:ext cx="4153517" cy="2387910"/>
          </a:xfrm>
          <a:prstGeom prst="rect">
            <a:avLst/>
          </a:prstGeom>
        </p:spPr>
      </p:pic>
    </p:spTree>
    <p:extLst>
      <p:ext uri="{BB962C8B-B14F-4D97-AF65-F5344CB8AC3E}">
        <p14:creationId xmlns:p14="http://schemas.microsoft.com/office/powerpoint/2010/main" val="38788120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The Filter</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VSCO Christian</a:t>
            </a:r>
            <a:endParaRPr kumimoji="0" lang="fr-FR"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226308" name="Text Box 4"/>
          <p:cNvSpPr txBox="1">
            <a:spLocks noChangeArrowheads="1"/>
          </p:cNvSpPr>
          <p:nvPr/>
        </p:nvSpPr>
        <p:spPr bwMode="auto">
          <a:xfrm>
            <a:off x="0" y="83820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3366FF">
                    <a:lumMod val="75000"/>
                  </a:srgbClr>
                </a:solidFill>
                <a:latin typeface="Tahoma" pitchFamily="34" charset="0"/>
              </a:rPr>
              <a:t>Christians filter their perspectives and priorities through the lens of Jesus Christ</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a:p>
            <a:pPr lvl="0">
              <a:buClr>
                <a:srgbClr val="3366FF"/>
              </a:buClr>
              <a:buSzPct val="115000"/>
              <a:buFont typeface="Wingdings" pitchFamily="2" charset="2"/>
              <a:buChar char="Ø"/>
            </a:pPr>
            <a:r>
              <a:rPr lang="en-US" altLang="en-US" sz="2000" b="0" dirty="0">
                <a:solidFill>
                  <a:srgbClr val="002060"/>
                </a:solidFill>
                <a:latin typeface="Tahoma" pitchFamily="34" charset="0"/>
              </a:rPr>
              <a:t>Jesus Christ was sinless (II Cor. 5:21; Heb. 4:15) </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Jesus was perfect (Heb. 5:9)</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Jesus left for us an example to follow (I Pet. 2:21-25)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971800" y="2652836"/>
            <a:ext cx="3200400" cy="386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48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6308">
                                            <p:txEl>
                                              <p:pRg st="1" end="1"/>
                                            </p:txEl>
                                          </p:spTgt>
                                        </p:tgtEl>
                                        <p:attrNameLst>
                                          <p:attrName>style.visibility</p:attrName>
                                        </p:attrNameLst>
                                      </p:cBhvr>
                                      <p:to>
                                        <p:strVal val="visible"/>
                                      </p:to>
                                    </p:set>
                                    <p:animEffect transition="in" filter="wipe(left)">
                                      <p:cBhvr>
                                        <p:cTn id="16" dur="500"/>
                                        <p:tgtEl>
                                          <p:spTgt spid="226308">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6308">
                                            <p:txEl>
                                              <p:pRg st="2" end="2"/>
                                            </p:txEl>
                                          </p:spTgt>
                                        </p:tgtEl>
                                        <p:attrNameLst>
                                          <p:attrName>style.visibility</p:attrName>
                                        </p:attrNameLst>
                                      </p:cBhvr>
                                      <p:to>
                                        <p:strVal val="visible"/>
                                      </p:to>
                                    </p:set>
                                    <p:animEffect transition="in" filter="wipe(left)">
                                      <p:cBhvr>
                                        <p:cTn id="20" dur="500"/>
                                        <p:tgtEl>
                                          <p:spTgt spid="226308">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26308">
                                            <p:txEl>
                                              <p:pRg st="3" end="3"/>
                                            </p:txEl>
                                          </p:spTgt>
                                        </p:tgtEl>
                                        <p:attrNameLst>
                                          <p:attrName>style.visibility</p:attrName>
                                        </p:attrNameLst>
                                      </p:cBhvr>
                                      <p:to>
                                        <p:strVal val="visible"/>
                                      </p:to>
                                    </p:set>
                                    <p:animEffect transition="in" filter="wipe(left)">
                                      <p:cBhvr>
                                        <p:cTn id="24" dur="500"/>
                                        <p:tgtEl>
                                          <p:spTgt spid="2263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The Filter</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635245"/>
            <a:ext cx="1688690" cy="24733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050" b="0" i="0" u="none" strike="noStrike" kern="1200" cap="none" spc="0" normalizeH="0" baseline="0" noProof="0" dirty="0">
                <a:ln>
                  <a:noFill/>
                </a:ln>
                <a:solidFill>
                  <a:srgbClr val="000000"/>
                </a:solidFill>
                <a:effectLst/>
                <a:uLnTx/>
                <a:uFillTx/>
                <a:latin typeface="Arial"/>
                <a:ea typeface="+mn-ea"/>
                <a:cs typeface="Times New Roman" pitchFamily="18" charset="0"/>
              </a:rPr>
              <a:t>VSCO Christian</a:t>
            </a:r>
            <a:endParaRPr kumimoji="0" lang="en-US" altLang="en-US" sz="105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226308" name="Text Box 4"/>
          <p:cNvSpPr txBox="1">
            <a:spLocks noChangeArrowheads="1"/>
          </p:cNvSpPr>
          <p:nvPr/>
        </p:nvSpPr>
        <p:spPr bwMode="auto">
          <a:xfrm>
            <a:off x="4275" y="762000"/>
            <a:ext cx="91397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3366FF">
                    <a:lumMod val="75000"/>
                  </a:srgbClr>
                </a:solidFill>
                <a:latin typeface="Tahoma" pitchFamily="34" charset="0"/>
              </a:rPr>
              <a:t>Christians are called upon to imitate Jesus and conform to His image</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a:p>
            <a:pPr lvl="0">
              <a:buClr>
                <a:srgbClr val="3366FF"/>
              </a:buClr>
              <a:buSzPct val="115000"/>
              <a:buFont typeface="Wingdings" pitchFamily="2" charset="2"/>
              <a:buChar char="Ø"/>
            </a:pPr>
            <a:r>
              <a:rPr lang="en-US" altLang="en-US" sz="2000" b="0" dirty="0">
                <a:solidFill>
                  <a:srgbClr val="002060"/>
                </a:solidFill>
                <a:latin typeface="Tahoma" pitchFamily="34" charset="0"/>
              </a:rPr>
              <a:t>Called to be “perfect,” that is mature, full grown (James 1:4)</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Conform to the image of Jesus Christ (Rom. 8:29) </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Imitate Jesus (I Cor. 11:1; Eph. 5:1)</a:t>
            </a:r>
            <a:endParaRPr kumimoji="0" lang="en-US" altLang="en-US" sz="2000" b="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978400" y="4072961"/>
            <a:ext cx="4165600" cy="2816246"/>
          </a:xfrm>
          <a:prstGeom prst="rect">
            <a:avLst/>
          </a:prstGeom>
        </p:spPr>
      </p:pic>
      <p:sp>
        <p:nvSpPr>
          <p:cNvPr id="3" name="Text Box 6">
            <a:extLst>
              <a:ext uri="{FF2B5EF4-FFF2-40B4-BE49-F238E27FC236}">
                <a16:creationId xmlns:a16="http://schemas.microsoft.com/office/drawing/2014/main" id="{05B6D5D7-0A61-4922-A6CB-E8CE6E0537EE}"/>
              </a:ext>
            </a:extLst>
          </p:cNvPr>
          <p:cNvSpPr txBox="1">
            <a:spLocks noChangeArrowheads="1"/>
          </p:cNvSpPr>
          <p:nvPr/>
        </p:nvSpPr>
        <p:spPr bwMode="auto">
          <a:xfrm>
            <a:off x="0" y="2668726"/>
            <a:ext cx="9144000" cy="1200329"/>
          </a:xfrm>
          <a:prstGeom prst="rect">
            <a:avLst/>
          </a:prstGeom>
          <a:solidFill>
            <a:srgbClr val="CCFF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7030A0"/>
                </a:solidFill>
                <a:effectLst/>
                <a:uLnTx/>
                <a:uFillTx/>
                <a:latin typeface="Tahoma" pitchFamily="34" charset="0"/>
                <a:ea typeface="+mn-ea"/>
                <a:cs typeface="+mn-cs"/>
              </a:rPr>
              <a:t>James 1:4</a:t>
            </a:r>
          </a:p>
          <a:p>
            <a:pPr lvl="0"/>
            <a:r>
              <a:rPr lang="en-US" altLang="en-US" b="0" dirty="0">
                <a:solidFill>
                  <a:srgbClr val="006600"/>
                </a:solidFill>
                <a:latin typeface="Tahoma" pitchFamily="34" charset="0"/>
              </a:rPr>
              <a:t>4.  And let endurance have its perfect result, so that you may be perfect and complete, lacking in nothing.</a:t>
            </a:r>
            <a:endParaRPr kumimoji="0" lang="en-US" altLang="en-US" b="0" i="0" u="none" strike="noStrike" kern="1200" cap="none" spc="0" normalizeH="0" baseline="0" noProof="0" dirty="0">
              <a:ln>
                <a:noFill/>
              </a:ln>
              <a:solidFill>
                <a:srgbClr val="006600"/>
              </a:solidFill>
              <a:effectLst/>
              <a:uLnTx/>
              <a:uFillTx/>
              <a:latin typeface="Tahoma" pitchFamily="34" charset="0"/>
            </a:endParaRPr>
          </a:p>
        </p:txBody>
      </p:sp>
      <p:sp>
        <p:nvSpPr>
          <p:cNvPr id="10" name="Text Box 5">
            <a:extLst>
              <a:ext uri="{FF2B5EF4-FFF2-40B4-BE49-F238E27FC236}">
                <a16:creationId xmlns:a16="http://schemas.microsoft.com/office/drawing/2014/main" id="{C8598A25-B97B-4DD7-AAA3-88CC04EEBE93}"/>
              </a:ext>
            </a:extLst>
          </p:cNvPr>
          <p:cNvSpPr txBox="1">
            <a:spLocks noChangeArrowheads="1"/>
          </p:cNvSpPr>
          <p:nvPr/>
        </p:nvSpPr>
        <p:spPr bwMode="auto">
          <a:xfrm>
            <a:off x="0" y="4511588"/>
            <a:ext cx="4819516" cy="1938992"/>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rgbClr val="66FFFF"/>
                </a:solidFill>
                <a:latin typeface="Tahoma" pitchFamily="34" charset="0"/>
              </a:rPr>
              <a:t>When we filter our lives through the perfect example of Jesus Christ we will look and sound different than the world around us!</a:t>
            </a:r>
            <a:endParaRPr lang="en-US" altLang="en-US" i="1" dirty="0">
              <a:solidFill>
                <a:srgbClr val="66FFFF"/>
              </a:solidFill>
              <a:latin typeface="Tahoma" pitchFamily="34" charset="0"/>
            </a:endParaRPr>
          </a:p>
        </p:txBody>
      </p:sp>
    </p:spTree>
    <p:extLst>
      <p:ext uri="{BB962C8B-B14F-4D97-AF65-F5344CB8AC3E}">
        <p14:creationId xmlns:p14="http://schemas.microsoft.com/office/powerpoint/2010/main" val="24615628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animEffect transition="in" filter="fade">
                                      <p:cBhvr>
                                        <p:cTn id="7" dur="500"/>
                                        <p:tgtEl>
                                          <p:spTgt spid="226308">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6308">
                                            <p:txEl>
                                              <p:pRg st="1" end="1"/>
                                            </p:txEl>
                                          </p:spTgt>
                                        </p:tgtEl>
                                        <p:attrNameLst>
                                          <p:attrName>style.visibility</p:attrName>
                                        </p:attrNameLst>
                                      </p:cBhvr>
                                      <p:to>
                                        <p:strVal val="visible"/>
                                      </p:to>
                                    </p:set>
                                    <p:animEffect transition="in" filter="wipe(left)">
                                      <p:cBhvr>
                                        <p:cTn id="17" dur="500"/>
                                        <p:tgtEl>
                                          <p:spTgt spid="226308">
                                            <p:txEl>
                                              <p:pRg st="1" end="1"/>
                                            </p:txEl>
                                          </p:spTgt>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26308">
                                            <p:txEl>
                                              <p:pRg st="2" end="2"/>
                                            </p:txEl>
                                          </p:spTgt>
                                        </p:tgtEl>
                                        <p:attrNameLst>
                                          <p:attrName>style.visibility</p:attrName>
                                        </p:attrNameLst>
                                      </p:cBhvr>
                                      <p:to>
                                        <p:strVal val="visible"/>
                                      </p:to>
                                    </p:set>
                                    <p:animEffect transition="in" filter="wipe(left)">
                                      <p:cBhvr>
                                        <p:cTn id="25" dur="500"/>
                                        <p:tgtEl>
                                          <p:spTgt spid="226308">
                                            <p:txEl>
                                              <p:pRg st="2" end="2"/>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26308">
                                            <p:txEl>
                                              <p:pRg st="3" end="3"/>
                                            </p:txEl>
                                          </p:spTgt>
                                        </p:tgtEl>
                                        <p:attrNameLst>
                                          <p:attrName>style.visibility</p:attrName>
                                        </p:attrNameLst>
                                      </p:cBhvr>
                                      <p:to>
                                        <p:strVal val="visible"/>
                                      </p:to>
                                    </p:set>
                                    <p:animEffect transition="in" filter="wipe(left)">
                                      <p:cBhvr>
                                        <p:cTn id="29" dur="500"/>
                                        <p:tgtEl>
                                          <p:spTgt spid="22630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459896"/>
          </a:xfrm>
        </p:spPr>
        <p:txBody>
          <a:bodyPr/>
          <a:lstStyle/>
          <a:p>
            <a:r>
              <a:rPr lang="en-US" altLang="en-US" sz="4000" b="1" u="sng" dirty="0">
                <a:solidFill>
                  <a:schemeClr val="tx1"/>
                </a:solidFill>
                <a:cs typeface="Times New Roman" pitchFamily="18" charset="0"/>
              </a:rPr>
              <a:t>The Look</a:t>
            </a:r>
            <a:endParaRPr lang="en-US" altLang="en-US" b="1" u="sng" dirty="0">
              <a:solidFill>
                <a:schemeClr val="tx1"/>
              </a:solidFill>
              <a:cs typeface="Times New Roman" pitchFamily="18" charset="0"/>
            </a:endParaRPr>
          </a:p>
        </p:txBody>
      </p:sp>
      <p:sp>
        <p:nvSpPr>
          <p:cNvPr id="5" name="Footer Placeholder 4"/>
          <p:cNvSpPr>
            <a:spLocks noGrp="1"/>
          </p:cNvSpPr>
          <p:nvPr>
            <p:ph type="ftr" sz="quarter" idx="11"/>
          </p:nvPr>
        </p:nvSpPr>
        <p:spPr>
          <a:xfrm>
            <a:off x="0" y="6553200"/>
            <a:ext cx="37338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VSCO Christian</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6" name="Text Box 4"/>
          <p:cNvSpPr txBox="1">
            <a:spLocks noChangeArrowheads="1"/>
          </p:cNvSpPr>
          <p:nvPr/>
        </p:nvSpPr>
        <p:spPr bwMode="auto">
          <a:xfrm>
            <a:off x="-12290" y="587871"/>
            <a:ext cx="9144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3366FF">
                    <a:lumMod val="75000"/>
                  </a:srgbClr>
                </a:solidFill>
                <a:latin typeface="Tahoma" pitchFamily="34" charset="0"/>
              </a:rPr>
              <a:t>Filtering through the VSCO App has caused a certain look by those who, either filter through it or by choice, wear the clothing and gear that makes for the VSCO image</a:t>
            </a:r>
            <a:endParaRPr kumimoji="0" lang="en-US" altLang="en-US" sz="2400" b="1" i="0" u="none" strike="noStrike" kern="1200" cap="none" spc="0" normalizeH="0" baseline="0" noProof="0" dirty="0">
              <a:ln>
                <a:noFill/>
              </a:ln>
              <a:solidFill>
                <a:srgbClr val="3366FF">
                  <a:lumMod val="75000"/>
                </a:srgbClr>
              </a:solidFill>
              <a:effectLst/>
              <a:uLnTx/>
              <a:uFillTx/>
              <a:latin typeface="Tahoma" pitchFamily="34" charset="0"/>
              <a:ea typeface="+mn-ea"/>
              <a:cs typeface="Times New Roman" pitchFamily="18" charset="0"/>
            </a:endParaRPr>
          </a:p>
          <a:p>
            <a:pPr lvl="0">
              <a:buClr>
                <a:srgbClr val="3366FF"/>
              </a:buClr>
              <a:buSzPct val="115000"/>
              <a:buFont typeface="Wingdings" pitchFamily="2" charset="2"/>
              <a:buChar char="Ø"/>
            </a:pPr>
            <a:r>
              <a:rPr lang="en-US" altLang="en-US" sz="2000" b="0" dirty="0">
                <a:solidFill>
                  <a:srgbClr val="002060"/>
                </a:solidFill>
                <a:latin typeface="Tahoma" pitchFamily="34" charset="0"/>
              </a:rPr>
              <a:t>Certain fashion choices and other apparel that reminds people of the ‘90’s!</a:t>
            </a:r>
          </a:p>
          <a:p>
            <a:pPr lvl="0">
              <a:buClr>
                <a:srgbClr val="3366FF"/>
              </a:buClr>
              <a:buSzPct val="115000"/>
              <a:buFont typeface="Wingdings" pitchFamily="2" charset="2"/>
              <a:buChar char="Ø"/>
            </a:pPr>
            <a:r>
              <a:rPr lang="en-US" altLang="en-US" sz="2000" b="0" dirty="0">
                <a:solidFill>
                  <a:srgbClr val="002060"/>
                </a:solidFill>
                <a:latin typeface="Tahoma" pitchFamily="34" charset="0"/>
              </a:rPr>
              <a:t>Scrunchies, water bottles (called “hydro-flasks”), lip gloss, backpack purses, and “Save the Turtles” (???) apparel are all part of what accomplishes the look</a:t>
            </a:r>
            <a:endPar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910584">
            <a:off x="185253" y="3383857"/>
            <a:ext cx="4433750" cy="22524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497495">
            <a:off x="4897533" y="3820408"/>
            <a:ext cx="4096478" cy="2671617"/>
          </a:xfrm>
          <a:prstGeom prst="rect">
            <a:avLst/>
          </a:prstGeom>
        </p:spPr>
      </p:pic>
    </p:spTree>
    <p:extLst>
      <p:ext uri="{BB962C8B-B14F-4D97-AF65-F5344CB8AC3E}">
        <p14:creationId xmlns:p14="http://schemas.microsoft.com/office/powerpoint/2010/main" val="3074312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The Look</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2425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1400" b="0" i="0" u="none" strike="noStrike" kern="1200" cap="none" spc="0" normalizeH="0" baseline="0" noProof="0">
                <a:ln>
                  <a:noFill/>
                </a:ln>
                <a:solidFill>
                  <a:srgbClr val="000000"/>
                </a:solidFill>
                <a:effectLst/>
                <a:uLnTx/>
                <a:uFillTx/>
                <a:latin typeface="Arial"/>
                <a:ea typeface="+mn-ea"/>
                <a:cs typeface="Times New Roman" pitchFamily="18" charset="0"/>
              </a:rPr>
              <a:t>VSCO Christian</a:t>
            </a: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10" name="Text Box 4"/>
          <p:cNvSpPr txBox="1">
            <a:spLocks noChangeArrowheads="1"/>
          </p:cNvSpPr>
          <p:nvPr/>
        </p:nvSpPr>
        <p:spPr bwMode="auto">
          <a:xfrm>
            <a:off x="-16431" y="2514600"/>
            <a:ext cx="6260690" cy="2923877"/>
          </a:xfrm>
          <a:prstGeom prst="rect">
            <a:avLst/>
          </a:prstGeom>
          <a:solidFill>
            <a:srgbClr val="CCFFFF"/>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Colossians 3:12-14</a:t>
            </a:r>
            <a:endParaRPr kumimoji="0" lang="en-US" altLang="en-US" sz="1800" b="1" i="1" u="none" strike="noStrike" kern="1200" cap="none" spc="0" normalizeH="0" baseline="0" noProof="0" dirty="0">
              <a:ln>
                <a:noFill/>
              </a:ln>
              <a:solidFill>
                <a:srgbClr val="7030A0"/>
              </a:solidFill>
              <a:effectLst/>
              <a:uLnTx/>
              <a:uFillTx/>
              <a:latin typeface="Tahoma"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600"/>
                </a:solidFill>
                <a:effectLst/>
                <a:uLnTx/>
                <a:uFillTx/>
                <a:latin typeface="Tahoma" pitchFamily="34" charset="0"/>
                <a:ea typeface="+mn-ea"/>
                <a:cs typeface="+mn-cs"/>
              </a:rPr>
              <a:t>12.  So, as those who have been chosen of God, holy and beloved, put on a heart of compassion, kindness, humility, gentleness and patience;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600"/>
                </a:solidFill>
                <a:effectLst/>
                <a:uLnTx/>
                <a:uFillTx/>
                <a:latin typeface="Tahoma" pitchFamily="34" charset="0"/>
                <a:ea typeface="+mn-ea"/>
                <a:cs typeface="+mn-cs"/>
              </a:rPr>
              <a:t>13.  bearing with one another, and forgiving each other, whoever has a complaint against anyone; just as the Lord forgave you, so also should you.</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600"/>
                </a:solidFill>
                <a:effectLst/>
                <a:uLnTx/>
                <a:uFillTx/>
                <a:latin typeface="Tahoma" pitchFamily="34" charset="0"/>
                <a:ea typeface="+mn-ea"/>
                <a:cs typeface="+mn-cs"/>
              </a:rPr>
              <a:t>14.  Beyond all these things put on love, which is the perfect bond of unity.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591" y="1822861"/>
            <a:ext cx="2876120" cy="4444913"/>
          </a:xfrm>
          <a:prstGeom prst="rect">
            <a:avLst/>
          </a:prstGeom>
        </p:spPr>
      </p:pic>
      <p:sp>
        <p:nvSpPr>
          <p:cNvPr id="7" name="Text Box 4">
            <a:extLst>
              <a:ext uri="{FF2B5EF4-FFF2-40B4-BE49-F238E27FC236}">
                <a16:creationId xmlns:a16="http://schemas.microsoft.com/office/drawing/2014/main" id="{C81927F7-CB83-46C9-91AD-15C0AD194419}"/>
              </a:ext>
            </a:extLst>
          </p:cNvPr>
          <p:cNvSpPr txBox="1">
            <a:spLocks noChangeArrowheads="1"/>
          </p:cNvSpPr>
          <p:nvPr/>
        </p:nvSpPr>
        <p:spPr bwMode="auto">
          <a:xfrm>
            <a:off x="-12290" y="800732"/>
            <a:ext cx="91562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accent2">
                    <a:lumMod val="75000"/>
                  </a:schemeClr>
                </a:solidFill>
                <a:latin typeface="Tahoma" pitchFamily="34" charset="0"/>
              </a:rPr>
              <a:t>Christians also have a look, a dress code (if you will) – Colossians 3:12-14</a:t>
            </a:r>
          </a:p>
        </p:txBody>
      </p:sp>
    </p:spTree>
    <p:extLst>
      <p:ext uri="{BB962C8B-B14F-4D97-AF65-F5344CB8AC3E}">
        <p14:creationId xmlns:p14="http://schemas.microsoft.com/office/powerpoint/2010/main" val="30675619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TotalTime>
  <Words>2042</Words>
  <Application>Microsoft Office PowerPoint</Application>
  <PresentationFormat>On-screen Show (4:3)</PresentationFormat>
  <Paragraphs>259</Paragraphs>
  <Slides>32</Slides>
  <Notes>20</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32</vt:i4>
      </vt:variant>
    </vt:vector>
  </HeadingPairs>
  <TitlesOfParts>
    <vt:vector size="50" baseType="lpstr">
      <vt:lpstr>Ameretto</vt:lpstr>
      <vt:lpstr>Arial</vt:lpstr>
      <vt:lpstr>Calisto MT</vt:lpstr>
      <vt:lpstr>Corbel</vt:lpstr>
      <vt:lpstr>Courier New</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Depth</vt:lpstr>
      <vt:lpstr>VSCO Christian</vt:lpstr>
      <vt:lpstr>Intro </vt:lpstr>
      <vt:lpstr>Intro </vt:lpstr>
      <vt:lpstr>Intro </vt:lpstr>
      <vt:lpstr>The Filter</vt:lpstr>
      <vt:lpstr>The Filter</vt:lpstr>
      <vt:lpstr>The Filter</vt:lpstr>
      <vt:lpstr>The Look</vt:lpstr>
      <vt:lpstr>The Look</vt:lpstr>
      <vt:lpstr>The Look</vt:lpstr>
      <vt:lpstr>Put on Compassion (“Put on” means to “adorn,” “to clothe oneself”)</vt:lpstr>
      <vt:lpstr>The Look</vt:lpstr>
      <vt:lpstr>Put on Kindness</vt:lpstr>
      <vt:lpstr>The Look</vt:lpstr>
      <vt:lpstr>Put on Humility (Humility or meekness is “strength under control”)</vt:lpstr>
      <vt:lpstr>The Look</vt:lpstr>
      <vt:lpstr>Put on Gentleness (The distinction between “gentleness, or meekness” and “patience” is slight)</vt:lpstr>
      <vt:lpstr>The Look</vt:lpstr>
      <vt:lpstr>Put on Patience</vt:lpstr>
      <vt:lpstr>The Look</vt:lpstr>
      <vt:lpstr>Put on Forgiveness</vt:lpstr>
      <vt:lpstr>The Look</vt:lpstr>
      <vt:lpstr>Put on Love</vt:lpstr>
      <vt:lpstr>The Look</vt:lpstr>
      <vt:lpstr>The Talk</vt:lpstr>
      <vt:lpstr>The Talk</vt:lpstr>
      <vt:lpstr>Conclusion</vt:lpstr>
      <vt:lpstr>Conclusion</vt:lpstr>
      <vt:lpstr>“What Must I Do To Be Saved?”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VSCO Christian</dc:title>
  <dc:subject>08/02/2020</dc:subject>
  <dc:creator>DarkWolf</dc:creator>
  <cp:lastModifiedBy>Nathan Morrison</cp:lastModifiedBy>
  <cp:revision>13</cp:revision>
  <dcterms:created xsi:type="dcterms:W3CDTF">2020-07-30T18:53:43Z</dcterms:created>
  <dcterms:modified xsi:type="dcterms:W3CDTF">2020-08-06T17:09:01Z</dcterms:modified>
</cp:coreProperties>
</file>