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8"/>
  </p:notesMasterIdLst>
  <p:handoutMasterIdLst>
    <p:handoutMasterId r:id="rId9"/>
  </p:handoutMasterIdLst>
  <p:sldIdLst>
    <p:sldId id="733" r:id="rId4"/>
    <p:sldId id="730" r:id="rId5"/>
    <p:sldId id="665" r:id="rId6"/>
    <p:sldId id="558" r:id="rId7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Morrison" userId="a8088875ec538e5b" providerId="LiveId" clId="{6E80BED4-4DFD-4FE4-9D07-7BE94B7F43F2}"/>
    <pc:docChg chg="modSld">
      <pc:chgData name="Nathan Morrison" userId="a8088875ec538e5b" providerId="LiveId" clId="{6E80BED4-4DFD-4FE4-9D07-7BE94B7F43F2}" dt="2020-03-09T02:51:43.728" v="2" actId="6549"/>
      <pc:docMkLst>
        <pc:docMk/>
      </pc:docMkLst>
      <pc:sldChg chg="modSp mod">
        <pc:chgData name="Nathan Morrison" userId="a8088875ec538e5b" providerId="LiveId" clId="{6E80BED4-4DFD-4FE4-9D07-7BE94B7F43F2}" dt="2020-03-09T02:51:43.728" v="2" actId="6549"/>
        <pc:sldMkLst>
          <pc:docMk/>
          <pc:sldMk cId="2077278029" sldId="733"/>
        </pc:sldMkLst>
        <pc:spChg chg="mod">
          <ac:chgData name="Nathan Morrison" userId="a8088875ec538e5b" providerId="LiveId" clId="{6E80BED4-4DFD-4FE4-9D07-7BE94B7F43F2}" dt="2020-03-09T02:51:43.728" v="2" actId="6549"/>
          <ac:spMkLst>
            <pc:docMk/>
            <pc:sldMk cId="2077278029" sldId="733"/>
            <ac:spMk id="5" creationId="{33ED6BFD-0350-4CD4-91B1-E276D1E0FB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0F383-E4A7-4BBE-B207-2A7372FCDE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4" y="8846554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F7AFC-4710-4AB8-8398-7FCD8BA2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58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46554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F48E-87F2-4D0E-BFFA-8304795A5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5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A1C665-5710-4130-9DD5-BF8B3269C2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5000" y="1163638"/>
            <a:ext cx="5588000" cy="3143250"/>
          </a:xfrm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By Nathan L Morrison</a:t>
            </a:r>
          </a:p>
          <a:p>
            <a:r>
              <a:rPr lang="en-US" dirty="0"/>
              <a:t>All Scripture given is from NASB unless otherwise stated</a:t>
            </a:r>
          </a:p>
          <a:p>
            <a:endParaRPr lang="en-US" dirty="0"/>
          </a:p>
          <a:p>
            <a:r>
              <a:rPr lang="en-US"/>
              <a:t>For further study, or if questions, please Call: 804-277-1983 or Visit www.courthousechurchofchrist.com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66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016846-4634-43EF-ACEC-2D17B4E8C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97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016846-4634-43EF-ACEC-2D17B4E8C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31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016846-4634-43EF-ACEC-2D17B4E8C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92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0F48D-CA39-4A30-899D-CCDCF0AB1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4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611F-4085-4BBC-A244-5346EB145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2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5183C-689C-4A71-B8A9-6BB94A09F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58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0F48D-CA39-4A30-899D-CCDCF0AB1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07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EB07-E1CC-484F-9BBE-EA7D90274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45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8525-0A72-4C05-B223-7EDA2B48B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74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AFF3-16D9-4048-963C-74B13CD74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93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8994-46C1-46C4-BBC7-F13DDF24D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42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B4CC-5D46-473D-ABCA-5FF63C6E6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5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0D3B-95B3-4CAC-81D8-800069D7D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20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8A0E2-5A4F-4F36-BA79-F3AA56B01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EB07-E1CC-484F-9BBE-EA7D90274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32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912B-0483-491E-ABB6-A3E9449F6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96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611F-4085-4BBC-A244-5346EB145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16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5183C-689C-4A71-B8A9-6BB94A09F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63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0F48D-CA39-4A30-899D-CCDCF0AB1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85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EB07-E1CC-484F-9BBE-EA7D90274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89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8525-0A72-4C05-B223-7EDA2B48B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3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AFF3-16D9-4048-963C-74B13CD74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9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8994-46C1-46C4-BBC7-F13DDF24D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62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B4CC-5D46-473D-ABCA-5FF63C6E6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96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0D3B-95B3-4CAC-81D8-800069D7D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5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8525-0A72-4C05-B223-7EDA2B48B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003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8A0E2-5A4F-4F36-BA79-F3AA56B01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840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912B-0483-491E-ABB6-A3E9449F6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18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611F-4085-4BBC-A244-5346EB145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134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5183C-689C-4A71-B8A9-6BB94A09F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9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AFF3-16D9-4048-963C-74B13CD74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2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8994-46C1-46C4-BBC7-F13DDF24D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8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B4CC-5D46-473D-ABCA-5FF63C6E6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2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0D3B-95B3-4CAC-81D8-800069D7D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1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8A0E2-5A4F-4F36-BA79-F3AA56B01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2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912B-0483-491E-ABB6-A3E9449F6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0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Mixed Seed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419474-60A1-45E7-A891-F9F7ABF5C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945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He Interrupted Jesus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419474-60A1-45E7-A891-F9F7ABF5C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051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The Church Jesus Died To Save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419474-60A1-45E7-A891-F9F7ABF5C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546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2657"/>
            <a:ext cx="9144001" cy="1219200"/>
          </a:xfrm>
        </p:spPr>
        <p:txBody>
          <a:bodyPr/>
          <a:lstStyle/>
          <a:p>
            <a:pPr eaLnBrk="1" hangingPunct="1"/>
            <a:r>
              <a:rPr lang="en-US" sz="5400" b="1" u="sng" dirty="0">
                <a:solidFill>
                  <a:srgbClr val="FFC000"/>
                </a:solidFill>
                <a:cs typeface="Times New Roman" pitchFamily="18" charset="0"/>
              </a:rPr>
              <a:t>Mixed Seed</a:t>
            </a:r>
            <a:br>
              <a:rPr lang="en-US" sz="2800" b="1" u="sng" dirty="0">
                <a:solidFill>
                  <a:srgbClr val="FFC000"/>
                </a:solidFill>
                <a:cs typeface="Times New Roman" pitchFamily="18" charset="0"/>
              </a:rPr>
            </a:br>
            <a:r>
              <a:rPr lang="en-US" sz="2400" b="1" i="1" u="sng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cs typeface="Times New Roman" pitchFamily="18" charset="0"/>
              </a:rPr>
              <a:t>(Why Are There So Many Churches?)</a:t>
            </a:r>
            <a:endParaRPr lang="en-US" sz="2800" b="1" i="1" u="sng" dirty="0">
              <a:ln>
                <a:solidFill>
                  <a:srgbClr val="FF0000"/>
                </a:solidFill>
              </a:ln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2227" y="1371600"/>
            <a:ext cx="9144000" cy="990600"/>
          </a:xfrm>
        </p:spPr>
        <p:txBody>
          <a:bodyPr/>
          <a:lstStyle/>
          <a:p>
            <a:pPr eaLnBrk="1" hangingPunct="1"/>
            <a:r>
              <a:rPr lang="en-US" sz="1600" b="1" dirty="0"/>
              <a:t>by Nathan L Morrison, Sunday 03/08/2020</a:t>
            </a:r>
          </a:p>
          <a:p>
            <a:pPr eaLnBrk="1" hangingPunct="1"/>
            <a:r>
              <a:rPr lang="en-US" sz="1600" b="1" dirty="0"/>
              <a:t>For further study, or if questions, please Call: 804-277-1983 </a:t>
            </a:r>
          </a:p>
          <a:p>
            <a:pPr eaLnBrk="1" hangingPunct="1"/>
            <a:r>
              <a:rPr lang="en-US" sz="1600" b="1" dirty="0"/>
              <a:t>or Visit: www.courthousechurchofchrist.com</a:t>
            </a:r>
          </a:p>
          <a:p>
            <a:pPr eaLnBrk="1" hangingPunct="1"/>
            <a:endParaRPr lang="en-US" sz="2800" b="1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ED6BFD-0350-4CD4-91B1-E276D1E0F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90" y="2481943"/>
            <a:ext cx="1189653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800" b="1" kern="0" dirty="0">
                <a:solidFill>
                  <a:srgbClr val="FFFFFF"/>
                </a:solidFill>
                <a:latin typeface="Arial"/>
              </a:rPr>
              <a:t>The Church Jesus Died To Save 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ü"/>
            </a:pPr>
            <a:r>
              <a:rPr lang="en-US" sz="2000" b="1" kern="0" dirty="0">
                <a:solidFill>
                  <a:srgbClr val="FFFFFF"/>
                </a:solidFill>
                <a:latin typeface="Arial"/>
              </a:rPr>
              <a:t>The Right Founder – </a:t>
            </a:r>
            <a:r>
              <a:rPr lang="en-US" sz="2000" kern="0" dirty="0">
                <a:solidFill>
                  <a:srgbClr val="FFFFFF"/>
                </a:solidFill>
                <a:latin typeface="Arial"/>
              </a:rPr>
              <a:t>Jesus (Jer. 23:5-6; Mal. 3:1-3; Mt. 16:18)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ü"/>
            </a:pPr>
            <a:r>
              <a:rPr lang="en-US" sz="2000" b="1" kern="0" dirty="0">
                <a:solidFill>
                  <a:srgbClr val="FFFFFF"/>
                </a:solidFill>
                <a:latin typeface="Arial"/>
              </a:rPr>
              <a:t>The Right Place – </a:t>
            </a:r>
            <a:r>
              <a:rPr lang="en-US" sz="2000" kern="0" dirty="0">
                <a:solidFill>
                  <a:srgbClr val="FFFFFF"/>
                </a:solidFill>
                <a:latin typeface="Arial"/>
              </a:rPr>
              <a:t>Jerusalem (Is. 2:1-2; Mk. 9:1; Acts 1:9-12; 2:1-5, 47)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ü"/>
            </a:pPr>
            <a:r>
              <a:rPr lang="en-US" sz="2000" b="1" kern="0" dirty="0">
                <a:solidFill>
                  <a:srgbClr val="FFFFFF"/>
                </a:solidFill>
                <a:latin typeface="Arial"/>
              </a:rPr>
              <a:t>The Right Time – </a:t>
            </a:r>
            <a:r>
              <a:rPr lang="en-US" sz="2000" kern="0" dirty="0">
                <a:solidFill>
                  <a:srgbClr val="FFFFFF"/>
                </a:solidFill>
                <a:latin typeface="Arial"/>
              </a:rPr>
              <a:t>Day of Pentecost in 1</a:t>
            </a:r>
            <a:r>
              <a:rPr lang="en-US" sz="2000" kern="0" baseline="30000" dirty="0">
                <a:solidFill>
                  <a:srgbClr val="FFFFFF"/>
                </a:solidFill>
                <a:latin typeface="Arial"/>
              </a:rPr>
              <a:t>st</a:t>
            </a:r>
            <a:r>
              <a:rPr lang="en-US" sz="2000" kern="0" dirty="0">
                <a:solidFill>
                  <a:srgbClr val="FFFFFF"/>
                </a:solidFill>
                <a:latin typeface="Arial"/>
              </a:rPr>
              <a:t> century (Dan. 2:44; Acts 2; 11:15; Gal. 4:4)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ü"/>
            </a:pPr>
            <a:r>
              <a:rPr lang="en-US" sz="2000" b="1" kern="0" dirty="0">
                <a:solidFill>
                  <a:srgbClr val="FFFFFF"/>
                </a:solidFill>
                <a:latin typeface="Arial"/>
              </a:rPr>
              <a:t>The Right Foundation &amp; Doctrine – </a:t>
            </a:r>
            <a:r>
              <a:rPr lang="en-US" sz="2000" kern="0" dirty="0">
                <a:solidFill>
                  <a:srgbClr val="FFFFFF"/>
                </a:solidFill>
                <a:latin typeface="Arial"/>
              </a:rPr>
              <a:t>Jesus Christ and His Word (Is. 28:16; I Cor. 3:10-11; John 					14:26; 16:13; II Tim. 3:16-17; II Pet. 1:19-21)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tabLst>
                <a:tab pos="2574925" algn="l"/>
              </a:tabLst>
            </a:pPr>
            <a:r>
              <a:rPr lang="en-US" sz="2000" b="1" kern="0" dirty="0">
                <a:solidFill>
                  <a:srgbClr val="FFFFFF"/>
                </a:solidFill>
                <a:latin typeface="Arial"/>
              </a:rPr>
              <a:t>The Right Name – </a:t>
            </a:r>
            <a:r>
              <a:rPr lang="en-US" sz="2000" kern="0" dirty="0">
                <a:solidFill>
                  <a:srgbClr val="FFFFFF"/>
                </a:solidFill>
                <a:latin typeface="Arial"/>
              </a:rPr>
              <a:t>Church(es) of Christ (Rom. 16:16); church of God (Acts 20:28); church of the 	Living God (I Tim. 3:15); church of the firstborn (Heb. 12:23)</a:t>
            </a:r>
            <a:endParaRPr lang="en-US" sz="2000" kern="0" dirty="0">
              <a:solidFill>
                <a:srgbClr val="FFFFFF"/>
              </a:solidFill>
            </a:endParaRPr>
          </a:p>
          <a:p>
            <a:pPr marL="2341563" lvl="5" indent="-55563" algn="l"/>
            <a:r>
              <a:rPr lang="en-US" b="1" kern="0" dirty="0">
                <a:solidFill>
                  <a:srgbClr val="FFFFFF"/>
                </a:solidFill>
              </a:rPr>
              <a:t> – </a:t>
            </a:r>
            <a:r>
              <a:rPr lang="en-US" kern="0" dirty="0">
                <a:solidFill>
                  <a:srgbClr val="FFFFFF"/>
                </a:solidFill>
              </a:rPr>
              <a:t>Christians (Acts 11:26; Acts 26:28; I Pet. 4:16)</a:t>
            </a:r>
            <a:endParaRPr lang="en-US" kern="0" dirty="0">
              <a:solidFill>
                <a:srgbClr val="FFFFFF"/>
              </a:solidFill>
              <a:latin typeface="Arial"/>
            </a:endParaRPr>
          </a:p>
          <a:p>
            <a:pPr algn="l" eaLnBrk="1" hangingPunct="1">
              <a:tabLst>
                <a:tab pos="2286000" algn="l"/>
              </a:tabLst>
            </a:pPr>
            <a:r>
              <a:rPr lang="en-US" sz="2000" b="1" kern="0" dirty="0">
                <a:solidFill>
                  <a:srgbClr val="FFFFFF"/>
                </a:solidFill>
                <a:latin typeface="Arial"/>
              </a:rPr>
              <a:t>                                 </a:t>
            </a:r>
            <a:endParaRPr lang="en-US" sz="2800" b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727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21A6-AB90-4F9C-B38D-771527AB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50C0A21-F70F-4188-8EBA-4EFD7072E92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97973225"/>
              </p:ext>
            </p:extLst>
          </p:nvPr>
        </p:nvGraphicFramePr>
        <p:xfrm>
          <a:off x="0" y="-2"/>
          <a:ext cx="12192000" cy="65833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540145743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979873202"/>
                    </a:ext>
                  </a:extLst>
                </a:gridCol>
                <a:gridCol w="1616269">
                  <a:extLst>
                    <a:ext uri="{9D8B030D-6E8A-4147-A177-3AD203B41FA5}">
                      <a16:colId xmlns:a16="http://schemas.microsoft.com/office/drawing/2014/main" val="2435198653"/>
                    </a:ext>
                  </a:extLst>
                </a:gridCol>
                <a:gridCol w="3362131">
                  <a:extLst>
                    <a:ext uri="{9D8B030D-6E8A-4147-A177-3AD203B41FA5}">
                      <a16:colId xmlns:a16="http://schemas.microsoft.com/office/drawing/2014/main" val="324256211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598988158"/>
                    </a:ext>
                  </a:extLst>
                </a:gridCol>
              </a:tblGrid>
              <a:tr h="434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Founder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Place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Time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Foundation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Name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379178"/>
                  </a:ext>
                </a:extLst>
              </a:tr>
              <a:tr h="646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Jesus Christ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Jerusalem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Pentecost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(1</a:t>
                      </a:r>
                      <a:r>
                        <a:rPr lang="en-US" sz="2000" b="1" i="1" baseline="30000" dirty="0">
                          <a:solidFill>
                            <a:srgbClr val="006600"/>
                          </a:solidFill>
                          <a:effectLst/>
                        </a:rPr>
                        <a:t>st</a:t>
                      </a: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 c. AD)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Teachings of Jesus Christ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church of Christ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extLst>
                  <a:ext uri="{0D108BD9-81ED-4DB2-BD59-A6C34878D82A}">
                    <a16:rowId xmlns:a16="http://schemas.microsoft.com/office/drawing/2014/main" val="1074378662"/>
                  </a:ext>
                </a:extLst>
              </a:tr>
              <a:tr h="8336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Pope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Boniface III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Rome, Italy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AD 607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Catholic Catechism &amp; Apostle’s, Nicene &amp; Athanasian Creeds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Catholic Church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extLst>
                  <a:ext uri="{0D108BD9-81ED-4DB2-BD59-A6C34878D82A}">
                    <a16:rowId xmlns:a16="http://schemas.microsoft.com/office/drawing/2014/main" val="1406034877"/>
                  </a:ext>
                </a:extLst>
              </a:tr>
              <a:tr h="4013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Muhammad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Medina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AD 610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Koran (Others)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Islam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extLst>
                  <a:ext uri="{0D108BD9-81ED-4DB2-BD59-A6C34878D82A}">
                    <a16:rowId xmlns:a16="http://schemas.microsoft.com/office/drawing/2014/main" val="3505226579"/>
                  </a:ext>
                </a:extLst>
              </a:tr>
              <a:tr h="11676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Great Schism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Constantinople, Turkey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Rome, Italy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Catholic Catechism &amp; Apostle’s, Nicene &amp; Athanasian Creeds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Eastern Orthodox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 Catholic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9267517"/>
                  </a:ext>
                </a:extLst>
              </a:tr>
              <a:tr h="8201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Martin Luther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Germany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1517/1526/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1546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Augsburg Confessions (1530), Book of Concord (1580) 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Lutherans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extLst>
                  <a:ext uri="{0D108BD9-81ED-4DB2-BD59-A6C34878D82A}">
                    <a16:rowId xmlns:a16="http://schemas.microsoft.com/office/drawing/2014/main" val="2497966651"/>
                  </a:ext>
                </a:extLst>
              </a:tr>
              <a:tr h="11676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Hutter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Menno Simons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Amman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Switzerland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Holland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Switzerland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1527/1528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Schleitheim</a:t>
                      </a:r>
                      <a:r>
                        <a:rPr 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Confession</a:t>
                      </a: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(1527), and the </a:t>
                      </a:r>
                      <a:r>
                        <a:rPr 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Dordrecht Confession</a:t>
                      </a: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(1632)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Hutterites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Mennonites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Amish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(Anabaptists)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859015"/>
                  </a:ext>
                </a:extLst>
              </a:tr>
              <a:tr h="11115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King Henry VIII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England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1534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Book of Common Prayer, Catholic Creeds &amp; Thirty-Nine Articles of Religion 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Church of England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/>
                </a:tc>
                <a:extLst>
                  <a:ext uri="{0D108BD9-81ED-4DB2-BD59-A6C34878D82A}">
                    <a16:rowId xmlns:a16="http://schemas.microsoft.com/office/drawing/2014/main" val="31865314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DB3B8-04DC-4E00-885B-9291AE75F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0" y="6583362"/>
            <a:ext cx="2895600" cy="274638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rPr>
              <a:t>Mixed Seed</a:t>
            </a:r>
          </a:p>
        </p:txBody>
      </p:sp>
    </p:spTree>
    <p:extLst>
      <p:ext uri="{BB962C8B-B14F-4D97-AF65-F5344CB8AC3E}">
        <p14:creationId xmlns:p14="http://schemas.microsoft.com/office/powerpoint/2010/main" val="138054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2625" y="304800"/>
            <a:ext cx="9144000" cy="609600"/>
          </a:xfrm>
        </p:spPr>
        <p:txBody>
          <a:bodyPr/>
          <a:lstStyle/>
          <a:p>
            <a:pPr eaLnBrk="1" hangingPunct="1"/>
            <a:r>
              <a:rPr lang="en-US" sz="3600" b="1" u="sng" dirty="0">
                <a:solidFill>
                  <a:srgbClr val="FFC000"/>
                </a:solidFill>
                <a:cs typeface="Times New Roman" pitchFamily="18" charset="0"/>
              </a:rPr>
              <a:t>It Wears the Right Name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10466" y="6553200"/>
            <a:ext cx="4343400" cy="304800"/>
          </a:xfrm>
          <a:noFill/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dirty="0"/>
              <a:t>Mixed Seed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F7FF35-4049-40AE-992D-6BE7560B8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081911"/>
              </p:ext>
            </p:extLst>
          </p:nvPr>
        </p:nvGraphicFramePr>
        <p:xfrm>
          <a:off x="0" y="4"/>
          <a:ext cx="12191999" cy="6410126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349044">
                  <a:extLst>
                    <a:ext uri="{9D8B030D-6E8A-4147-A177-3AD203B41FA5}">
                      <a16:colId xmlns:a16="http://schemas.microsoft.com/office/drawing/2014/main" val="797521563"/>
                    </a:ext>
                  </a:extLst>
                </a:gridCol>
                <a:gridCol w="1928002">
                  <a:extLst>
                    <a:ext uri="{9D8B030D-6E8A-4147-A177-3AD203B41FA5}">
                      <a16:colId xmlns:a16="http://schemas.microsoft.com/office/drawing/2014/main" val="3107114082"/>
                    </a:ext>
                  </a:extLst>
                </a:gridCol>
                <a:gridCol w="1826528">
                  <a:extLst>
                    <a:ext uri="{9D8B030D-6E8A-4147-A177-3AD203B41FA5}">
                      <a16:colId xmlns:a16="http://schemas.microsoft.com/office/drawing/2014/main" val="3750329063"/>
                    </a:ext>
                  </a:extLst>
                </a:gridCol>
                <a:gridCol w="3696812">
                  <a:extLst>
                    <a:ext uri="{9D8B030D-6E8A-4147-A177-3AD203B41FA5}">
                      <a16:colId xmlns:a16="http://schemas.microsoft.com/office/drawing/2014/main" val="1709616041"/>
                    </a:ext>
                  </a:extLst>
                </a:gridCol>
                <a:gridCol w="2391613">
                  <a:extLst>
                    <a:ext uri="{9D8B030D-6E8A-4147-A177-3AD203B41FA5}">
                      <a16:colId xmlns:a16="http://schemas.microsoft.com/office/drawing/2014/main" val="1478148377"/>
                    </a:ext>
                  </a:extLst>
                </a:gridCol>
              </a:tblGrid>
              <a:tr h="3871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Founder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Place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Time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Foundation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Name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17037"/>
                  </a:ext>
                </a:extLst>
              </a:tr>
              <a:tr h="645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Jesus Christ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Jerusalem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Pentecost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(1</a:t>
                      </a:r>
                      <a:r>
                        <a:rPr lang="en-US" sz="2000" b="1" i="1" baseline="30000" dirty="0">
                          <a:solidFill>
                            <a:srgbClr val="006600"/>
                          </a:solidFill>
                          <a:effectLst/>
                        </a:rPr>
                        <a:t>st</a:t>
                      </a: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 c. AD)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Teachings of Jesus Christ</a:t>
                      </a: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church of Christ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846275"/>
                  </a:ext>
                </a:extLst>
              </a:tr>
              <a:tr h="598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John Calvin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Geneva, Switzerland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 own teachings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Calvinism (Calvinists)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916580"/>
                  </a:ext>
                </a:extLst>
              </a:tr>
              <a:tr h="580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John Knox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Geneva &amp; Scotland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1560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Book of Common Prayer &amp; Calvinism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Presbyterians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432921"/>
                  </a:ext>
                </a:extLst>
              </a:tr>
              <a:tr h="2903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John Smyth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Holland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1609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Baptist’s Manual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Baptists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148801"/>
                  </a:ext>
                </a:extLst>
              </a:tr>
              <a:tr h="580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John Wesley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England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1739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The Book of Discipline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Methodists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066390"/>
                  </a:ext>
                </a:extLst>
              </a:tr>
              <a:tr h="94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King Henry VIII/ Samuel Seabury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U.S.A.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1783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Book of Common Prayer, Catholic Creeds &amp; Thirty-Nine Articles of Religion (Tailored to USA)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Episcopal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493439"/>
                  </a:ext>
                </a:extLst>
              </a:tr>
              <a:tr h="580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Joseph Smith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U.S.A.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1830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Book of Mormon (Others)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Mormons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858531"/>
                  </a:ext>
                </a:extLst>
              </a:tr>
              <a:tr h="580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Ellen G. White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U.S.A.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1844-1863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The Great Controversy (Others)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Seventh Day Adventists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10953"/>
                  </a:ext>
                </a:extLst>
              </a:tr>
              <a:tr h="1220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Booth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U.S.A.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u="sng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Helps to Holiness</a:t>
                      </a: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by Samuel Logan Brengle (1896) and the Salvation Army’s Eleven Doctrines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Salvation Army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08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81940"/>
            <a:ext cx="9144000" cy="609600"/>
          </a:xfrm>
        </p:spPr>
        <p:txBody>
          <a:bodyPr/>
          <a:lstStyle/>
          <a:p>
            <a:pPr eaLnBrk="1" hangingPunct="1"/>
            <a:r>
              <a:rPr lang="en-US" sz="3600" b="1" u="sng" dirty="0">
                <a:solidFill>
                  <a:srgbClr val="FFC000"/>
                </a:solidFill>
                <a:cs typeface="Times New Roman" pitchFamily="18" charset="0"/>
              </a:rPr>
              <a:t>It Wears the Right Name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4300" y="6515100"/>
            <a:ext cx="4343400" cy="342900"/>
          </a:xfrm>
          <a:noFill/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dirty="0"/>
              <a:t>Mixed Seed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F7FF35-4049-40AE-992D-6BE7560B8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51438"/>
              </p:ext>
            </p:extLst>
          </p:nvPr>
        </p:nvGraphicFramePr>
        <p:xfrm>
          <a:off x="0" y="4"/>
          <a:ext cx="12192000" cy="6515098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229843">
                  <a:extLst>
                    <a:ext uri="{9D8B030D-6E8A-4147-A177-3AD203B41FA5}">
                      <a16:colId xmlns:a16="http://schemas.microsoft.com/office/drawing/2014/main" val="797521563"/>
                    </a:ext>
                  </a:extLst>
                </a:gridCol>
                <a:gridCol w="1931438">
                  <a:extLst>
                    <a:ext uri="{9D8B030D-6E8A-4147-A177-3AD203B41FA5}">
                      <a16:colId xmlns:a16="http://schemas.microsoft.com/office/drawing/2014/main" val="3107114082"/>
                    </a:ext>
                  </a:extLst>
                </a:gridCol>
                <a:gridCol w="1844303">
                  <a:extLst>
                    <a:ext uri="{9D8B030D-6E8A-4147-A177-3AD203B41FA5}">
                      <a16:colId xmlns:a16="http://schemas.microsoft.com/office/drawing/2014/main" val="3750329063"/>
                    </a:ext>
                  </a:extLst>
                </a:gridCol>
                <a:gridCol w="3323485">
                  <a:extLst>
                    <a:ext uri="{9D8B030D-6E8A-4147-A177-3AD203B41FA5}">
                      <a16:colId xmlns:a16="http://schemas.microsoft.com/office/drawing/2014/main" val="1709616041"/>
                    </a:ext>
                  </a:extLst>
                </a:gridCol>
                <a:gridCol w="2862931">
                  <a:extLst>
                    <a:ext uri="{9D8B030D-6E8A-4147-A177-3AD203B41FA5}">
                      <a16:colId xmlns:a16="http://schemas.microsoft.com/office/drawing/2014/main" val="1478148377"/>
                    </a:ext>
                  </a:extLst>
                </a:gridCol>
              </a:tblGrid>
              <a:tr h="3861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Founder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Place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Time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Foundation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00FF"/>
                          </a:solidFill>
                          <a:effectLst/>
                        </a:rPr>
                        <a:t>Name</a:t>
                      </a:r>
                      <a:endParaRPr lang="en-US" sz="24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17037"/>
                  </a:ext>
                </a:extLst>
              </a:tr>
              <a:tr h="643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Jesus Christ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Jerusalem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Pentecost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(1</a:t>
                      </a:r>
                      <a:r>
                        <a:rPr lang="en-US" sz="2000" b="1" i="1" baseline="30000" dirty="0">
                          <a:solidFill>
                            <a:srgbClr val="006600"/>
                          </a:solidFill>
                          <a:effectLst/>
                        </a:rPr>
                        <a:t>st</a:t>
                      </a: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 c. AD)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Teachings of Jesus Christ</a:t>
                      </a: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6600"/>
                          </a:solidFill>
                          <a:effectLst/>
                        </a:rPr>
                        <a:t>church of Christ</a:t>
                      </a:r>
                      <a:endParaRPr lang="en-US" sz="2000" b="1" i="1" dirty="0"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846275"/>
                  </a:ext>
                </a:extLst>
              </a:tr>
              <a:tr h="5792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Charles </a:t>
                      </a:r>
                      <a:r>
                        <a:rPr lang="en-US" sz="1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Taze</a:t>
                      </a: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Russell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U.S.A.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1870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The Watchtower Society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Jehovah’s Witnesses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570529"/>
                  </a:ext>
                </a:extLst>
              </a:tr>
              <a:tr h="5792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Mary Baker Eddy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U.S.A.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1875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u="sng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Science and Health</a:t>
                      </a: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(1875)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Christian Scientists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734803"/>
                  </a:ext>
                </a:extLst>
              </a:tr>
              <a:tr h="1737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Charles Parham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U.S.A.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1901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Assemblies of God Statement of Fundamental Truths (Direct operation of Holy Spirit)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Pentecostals (Many Variations: Assemblies of God (Church of God)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Church of the Nazarene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439213"/>
                  </a:ext>
                </a:extLst>
              </a:tr>
              <a:tr h="907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Aimee Semple McPherson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L.A., U.S.A.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u="sng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Declaration of Faith</a:t>
                      </a: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by Aimee Semple McPherson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Foursquare Church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90789"/>
                  </a:ext>
                </a:extLst>
              </a:tr>
              <a:tr h="8688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L. Ron Hubbard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U.S.A.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1953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u="sng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Dianetics</a:t>
                      </a:r>
                      <a:endParaRPr lang="en-US" sz="1800" i="1" u="sng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Church of Scientology (Scientology)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503368"/>
                  </a:ext>
                </a:extLst>
              </a:tr>
              <a:tr h="8128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Chuck Smith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U.S.A.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1965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u="sng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Calvary Chapel Distinctives</a:t>
                      </a: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by Chuck Smith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Calvary Chapel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864" marR="58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261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82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ye">
  <a:themeElements>
    <a:clrScheme name="eye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ey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ye">
  <a:themeElements>
    <a:clrScheme name="eye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ey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ye">
  <a:themeElements>
    <a:clrScheme name="eye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ey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712</Words>
  <Application>Microsoft Office PowerPoint</Application>
  <PresentationFormat>Widescreen</PresentationFormat>
  <Paragraphs>174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Wingdings</vt:lpstr>
      <vt:lpstr>eye</vt:lpstr>
      <vt:lpstr>1_eye</vt:lpstr>
      <vt:lpstr>2_eye</vt:lpstr>
      <vt:lpstr>Mixed Seed (Why Are There So Many Churches?)</vt:lpstr>
      <vt:lpstr>PowerPoint Presentation</vt:lpstr>
      <vt:lpstr>It Wears the Right Name</vt:lpstr>
      <vt:lpstr>It Wears the Right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Seed (Why Are There So Many Churches?)</dc:title>
  <dc:creator>DarkWolf</dc:creator>
  <cp:lastModifiedBy>DarkWolf</cp:lastModifiedBy>
  <cp:revision>5</cp:revision>
  <cp:lastPrinted>2020-03-06T19:38:26Z</cp:lastPrinted>
  <dcterms:created xsi:type="dcterms:W3CDTF">2020-03-06T19:22:15Z</dcterms:created>
  <dcterms:modified xsi:type="dcterms:W3CDTF">2020-03-09T02:51:48Z</dcterms:modified>
</cp:coreProperties>
</file>