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3" r:id="rId1"/>
  </p:sldMasterIdLst>
  <p:notesMasterIdLst>
    <p:notesMasterId r:id="rId17"/>
  </p:notesMasterIdLst>
  <p:handoutMasterIdLst>
    <p:handoutMasterId r:id="rId18"/>
  </p:handoutMasterIdLst>
  <p:sldIdLst>
    <p:sldId id="256" r:id="rId2"/>
    <p:sldId id="426" r:id="rId3"/>
    <p:sldId id="448" r:id="rId4"/>
    <p:sldId id="428" r:id="rId5"/>
    <p:sldId id="450" r:id="rId6"/>
    <p:sldId id="452" r:id="rId7"/>
    <p:sldId id="454" r:id="rId8"/>
    <p:sldId id="456" r:id="rId9"/>
    <p:sldId id="458" r:id="rId10"/>
    <p:sldId id="460" r:id="rId11"/>
    <p:sldId id="430" r:id="rId12"/>
    <p:sldId id="432" r:id="rId13"/>
    <p:sldId id="307" r:id="rId14"/>
    <p:sldId id="462" r:id="rId15"/>
    <p:sldId id="464" r:id="rId16"/>
  </p:sldIdLst>
  <p:sldSz cx="9144000" cy="6858000" type="screen4x3"/>
  <p:notesSz cx="6858000" cy="9144000"/>
  <p:defaultTextStyle>
    <a:defPPr>
      <a:defRPr lang="en-US"/>
    </a:defPPr>
    <a:lvl1pPr algn="ctr" rtl="0" fontAlgn="base">
      <a:spcBef>
        <a:spcPct val="0"/>
      </a:spcBef>
      <a:spcAft>
        <a:spcPct val="0"/>
      </a:spcAft>
      <a:defRPr sz="2400" b="1" kern="1200">
        <a:solidFill>
          <a:schemeClr val="folHlink"/>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chemeClr val="folHlink"/>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chemeClr val="folHlink"/>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chemeClr val="folHlink"/>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chemeClr val="folHlink"/>
        </a:solidFill>
        <a:latin typeface="Tahoma" pitchFamily="34" charset="0"/>
        <a:ea typeface="+mn-ea"/>
        <a:cs typeface="Times New Roman" pitchFamily="18" charset="0"/>
      </a:defRPr>
    </a:lvl5pPr>
    <a:lvl6pPr marL="2286000" algn="l" defTabSz="914400" rtl="0" eaLnBrk="1" latinLnBrk="0" hangingPunct="1">
      <a:defRPr sz="2400" b="1" kern="1200">
        <a:solidFill>
          <a:schemeClr val="folHlink"/>
        </a:solidFill>
        <a:latin typeface="Tahoma" pitchFamily="34" charset="0"/>
        <a:ea typeface="+mn-ea"/>
        <a:cs typeface="Times New Roman" pitchFamily="18" charset="0"/>
      </a:defRPr>
    </a:lvl6pPr>
    <a:lvl7pPr marL="2743200" algn="l" defTabSz="914400" rtl="0" eaLnBrk="1" latinLnBrk="0" hangingPunct="1">
      <a:defRPr sz="2400" b="1" kern="1200">
        <a:solidFill>
          <a:schemeClr val="folHlink"/>
        </a:solidFill>
        <a:latin typeface="Tahoma" pitchFamily="34" charset="0"/>
        <a:ea typeface="+mn-ea"/>
        <a:cs typeface="Times New Roman" pitchFamily="18" charset="0"/>
      </a:defRPr>
    </a:lvl7pPr>
    <a:lvl8pPr marL="3200400" algn="l" defTabSz="914400" rtl="0" eaLnBrk="1" latinLnBrk="0" hangingPunct="1">
      <a:defRPr sz="2400" b="1" kern="1200">
        <a:solidFill>
          <a:schemeClr val="folHlink"/>
        </a:solidFill>
        <a:latin typeface="Tahoma" pitchFamily="34" charset="0"/>
        <a:ea typeface="+mn-ea"/>
        <a:cs typeface="Times New Roman" pitchFamily="18" charset="0"/>
      </a:defRPr>
    </a:lvl8pPr>
    <a:lvl9pPr marL="3657600" algn="l" defTabSz="914400" rtl="0" eaLnBrk="1" latinLnBrk="0" hangingPunct="1">
      <a:defRPr sz="2400" b="1" kern="1200">
        <a:solidFill>
          <a:schemeClr val="folHlink"/>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snapToObjects="1">
      <p:cViewPr varScale="1">
        <p:scale>
          <a:sx n="74" d="100"/>
          <a:sy n="74" d="100"/>
        </p:scale>
        <p:origin x="113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197"/>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B6F204FF-1647-4B14-A716-1E5175347FEF}"/>
    <pc:docChg chg="modSld">
      <pc:chgData name="Nathan Morrison" userId="a8088875ec538e5b" providerId="LiveId" clId="{B6F204FF-1647-4B14-A716-1E5175347FEF}" dt="2020-02-02T05:36:04.059" v="17" actId="20577"/>
      <pc:docMkLst>
        <pc:docMk/>
      </pc:docMkLst>
      <pc:sldChg chg="modNotesTx">
        <pc:chgData name="Nathan Morrison" userId="a8088875ec538e5b" providerId="LiveId" clId="{B6F204FF-1647-4B14-A716-1E5175347FEF}" dt="2020-02-02T05:36:04.059" v="17" actId="20577"/>
        <pc:sldMkLst>
          <pc:docMk/>
          <pc:sldMk cId="0"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r>
              <a:rPr lang="en-US" alt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r>
              <a:rPr lang="en-US" alt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B296BF63-F774-4126-9BC4-8A886B95B9E4}" type="slidenum">
              <a:rPr lang="en-US" altLang="en-US"/>
              <a:pPr/>
              <a:t>‹#›</a:t>
            </a:fld>
            <a:endParaRPr lang="en-US" altLang="en-US"/>
          </a:p>
        </p:txBody>
      </p:sp>
    </p:spTree>
    <p:extLst>
      <p:ext uri="{BB962C8B-B14F-4D97-AF65-F5344CB8AC3E}">
        <p14:creationId xmlns:p14="http://schemas.microsoft.com/office/powerpoint/2010/main" val="1728863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r>
              <a:rPr lang="en-US" alt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r>
              <a:rPr lang="en-US" alt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8B3A56E7-1120-4870-9375-3BD76F47C3D6}" type="slidenum">
              <a:rPr lang="en-US" altLang="en-US"/>
              <a:pPr/>
              <a:t>‹#›</a:t>
            </a:fld>
            <a:endParaRPr lang="en-US" altLang="en-US"/>
          </a:p>
        </p:txBody>
      </p:sp>
    </p:spTree>
    <p:extLst>
      <p:ext uri="{BB962C8B-B14F-4D97-AF65-F5344CB8AC3E}">
        <p14:creationId xmlns:p14="http://schemas.microsoft.com/office/powerpoint/2010/main" val="140349442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A7B0902C-54D5-4605-AF5E-4871CAAC330D}" type="slidenum">
              <a:rPr lang="en-US" altLang="en-US"/>
              <a:pPr/>
              <a:t>1</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a:p>
            <a:r>
              <a:rPr lang="en-US" altLang="en-US"/>
              <a:t>Adapted from a </a:t>
            </a:r>
            <a:r>
              <a:rPr lang="en-US" altLang="en-US" dirty="0"/>
              <a:t>lesson by Richie Thetford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CDDD58D5-C2C8-4AC1-86A5-AD56F71C9DF2}" type="slidenum">
              <a:rPr lang="en-US" altLang="en-US"/>
              <a:pPr/>
              <a:t>10</a:t>
            </a:fld>
            <a:endParaRPr lang="en-US" alt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20934BDA-DD7A-4701-8237-C85AB257F140}" type="slidenum">
              <a:rPr lang="en-US" altLang="en-US"/>
              <a:pPr/>
              <a:t>11</a:t>
            </a:fld>
            <a:endParaRPr lang="en-US" alt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7D8B7A31-FCD9-41ED-9C03-3FD70D228057}" type="slidenum">
              <a:rPr lang="en-US" altLang="en-US"/>
              <a:pPr/>
              <a:t>12</a:t>
            </a:fld>
            <a:endParaRPr lang="en-US" alt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A56351CA-B763-45DA-9EFB-55CF4030C839}" type="slidenum">
              <a:rPr lang="en-US" altLang="en-US"/>
              <a:pPr/>
              <a:t>13</a:t>
            </a:fld>
            <a:endParaRPr lang="en-US" alt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1C974E55-87D4-4E86-86E9-8912C8C752CB}" type="slidenum">
              <a:rPr lang="en-US" altLang="en-US"/>
              <a:pPr/>
              <a:t>14</a:t>
            </a:fld>
            <a:endParaRPr lang="en-US" alt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15</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D51792D4-0B1A-4098-907C-7DC6A16B1024}" type="slidenum">
              <a:rPr lang="en-US" altLang="en-US"/>
              <a:pPr/>
              <a:t>2</a:t>
            </a:fld>
            <a:endParaRPr lang="en-US" alt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35C5F435-639B-477E-A953-13BBA8DC3F79}" type="slidenum">
              <a:rPr lang="en-US" altLang="en-US"/>
              <a:pPr/>
              <a:t>3</a:t>
            </a:fld>
            <a:endParaRPr lang="en-US" alt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07F02D62-47FC-40A1-918B-8CC385D27614}" type="slidenum">
              <a:rPr lang="en-US" altLang="en-US"/>
              <a:pPr/>
              <a:t>4</a:t>
            </a:fld>
            <a:endParaRPr lang="en-US" alt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88615BCD-6801-4E41-A6D1-7D784102C82C}" type="slidenum">
              <a:rPr lang="en-US" altLang="en-US"/>
              <a:pPr/>
              <a:t>5</a:t>
            </a:fld>
            <a:endParaRPr lang="en-US" alt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622CA0FE-6407-4201-B95D-375D15FF59B2}" type="slidenum">
              <a:rPr lang="en-US" altLang="en-US"/>
              <a:pPr/>
              <a:t>6</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ED052E42-DB80-42EE-84C5-8439DC6C6194}" type="slidenum">
              <a:rPr lang="en-US" altLang="en-US"/>
              <a:pPr/>
              <a:t>7</a:t>
            </a:fld>
            <a:endParaRPr lang="en-US" alt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0F38F438-A32B-44D2-BC68-1CA8CDA1AA4F}" type="slidenum">
              <a:rPr lang="en-US" altLang="en-US"/>
              <a:pPr/>
              <a:t>8</a:t>
            </a:fld>
            <a:endParaRPr lang="en-US" alt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A Specific Request</a:t>
            </a:r>
          </a:p>
        </p:txBody>
      </p:sp>
      <p:sp>
        <p:nvSpPr>
          <p:cNvPr id="5" name="Rectangle 6"/>
          <p:cNvSpPr>
            <a:spLocks noGrp="1" noChangeArrowheads="1"/>
          </p:cNvSpPr>
          <p:nvPr>
            <p:ph type="ftr" sz="quarter" idx="4"/>
          </p:nvPr>
        </p:nvSpPr>
        <p:spPr>
          <a:ln/>
        </p:spPr>
        <p:txBody>
          <a:bodyPr/>
          <a:lstStyle/>
          <a:p>
            <a:r>
              <a:rPr lang="en-US" altLang="en-US"/>
              <a:t>Prepared by Nathan L Morrison / 05-14-06</a:t>
            </a:r>
          </a:p>
        </p:txBody>
      </p:sp>
      <p:sp>
        <p:nvSpPr>
          <p:cNvPr id="6" name="Rectangle 7"/>
          <p:cNvSpPr>
            <a:spLocks noGrp="1" noChangeArrowheads="1"/>
          </p:cNvSpPr>
          <p:nvPr>
            <p:ph type="sldNum" sz="quarter" idx="5"/>
          </p:nvPr>
        </p:nvSpPr>
        <p:spPr>
          <a:ln/>
        </p:spPr>
        <p:txBody>
          <a:bodyPr/>
          <a:lstStyle/>
          <a:p>
            <a:fld id="{33F54489-3DD5-4AB0-9ED9-1375C96B43D9}" type="slidenum">
              <a:rPr lang="en-US" altLang="en-US"/>
              <a:pPr/>
              <a:t>9</a:t>
            </a:fld>
            <a:endParaRPr lang="en-US" alt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28002" name="Group 2050"/>
          <p:cNvGrpSpPr>
            <a:grpSpLocks/>
          </p:cNvGrpSpPr>
          <p:nvPr/>
        </p:nvGrpSpPr>
        <p:grpSpPr bwMode="auto">
          <a:xfrm>
            <a:off x="0" y="0"/>
            <a:ext cx="9144000" cy="6856413"/>
            <a:chOff x="0" y="0"/>
            <a:chExt cx="5760" cy="4319"/>
          </a:xfrm>
        </p:grpSpPr>
        <p:sp>
          <p:nvSpPr>
            <p:cNvPr id="128003" name="Freeform 2051"/>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04" name="Freeform 2052"/>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05" name="Freeform 2053"/>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06" name="Freeform 2054"/>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07" name="Freeform 2055"/>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008" name="Freeform 2056"/>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09" name="Freeform 2057"/>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0" name="Freeform 2058"/>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1" name="Freeform 2059"/>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2" name="Freeform 2060"/>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3" name="Freeform 2061"/>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4" name="Freeform 2062"/>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5" name="Freeform 2063"/>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6" name="Freeform 2064"/>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7" name="Freeform 2065"/>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8" name="Freeform 2066"/>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19" name="Freeform 2067"/>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0" name="Freeform 2068"/>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1" name="Freeform 2069"/>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2" name="Freeform 2070"/>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3" name="Freeform 2071"/>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8024" name="Freeform 2072"/>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5" name="Freeform 2073"/>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6" name="Freeform 2074"/>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7" name="Freeform 2075"/>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8" name="Freeform 2076"/>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29" name="Freeform 2077"/>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0" name="Freeform 2078"/>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1" name="Freeform 2079"/>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2" name="Freeform 2080"/>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3" name="Freeform 2081"/>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4" name="Freeform 2082"/>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5" name="Freeform 2083"/>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6" name="Freeform 2084"/>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7" name="Freeform 2085"/>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38" name="Freeform 2086"/>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8039" name="Group 2087"/>
            <p:cNvGrpSpPr>
              <a:grpSpLocks/>
            </p:cNvGrpSpPr>
            <p:nvPr userDrawn="1"/>
          </p:nvGrpSpPr>
          <p:grpSpPr bwMode="auto">
            <a:xfrm>
              <a:off x="0" y="1632"/>
              <a:ext cx="5758" cy="1858"/>
              <a:chOff x="0" y="1632"/>
              <a:chExt cx="5758" cy="1858"/>
            </a:xfrm>
          </p:grpSpPr>
          <p:sp>
            <p:nvSpPr>
              <p:cNvPr id="128040" name="Freeform 2088"/>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041" name="Freeform 2089"/>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8042" name="Rectangle 2090"/>
          <p:cNvSpPr>
            <a:spLocks noGrp="1" noChangeArrowheads="1"/>
          </p:cNvSpPr>
          <p:nvPr>
            <p:ph type="ctrTitle" sz="quarter"/>
          </p:nvPr>
        </p:nvSpPr>
        <p:spPr>
          <a:xfrm>
            <a:off x="457200" y="1600200"/>
            <a:ext cx="8229600" cy="1828800"/>
          </a:xfrm>
        </p:spPr>
        <p:txBody>
          <a:bodyPr/>
          <a:lstStyle>
            <a:lvl1pPr>
              <a:defRPr sz="4800"/>
            </a:lvl1pPr>
          </a:lstStyle>
          <a:p>
            <a:pPr lvl="0"/>
            <a:r>
              <a:rPr lang="en-US" altLang="en-US" noProof="0"/>
              <a:t>Click to edit Master title style</a:t>
            </a:r>
          </a:p>
        </p:txBody>
      </p:sp>
      <p:sp>
        <p:nvSpPr>
          <p:cNvPr id="128043" name="Rectangle 209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altLang="en-US" noProof="0"/>
              <a:t>Click to edit Master subtitle style</a:t>
            </a:r>
          </a:p>
        </p:txBody>
      </p:sp>
      <p:sp>
        <p:nvSpPr>
          <p:cNvPr id="128044" name="Rectangle 2092"/>
          <p:cNvSpPr>
            <a:spLocks noGrp="1" noChangeArrowheads="1"/>
          </p:cNvSpPr>
          <p:nvPr>
            <p:ph type="dt" sz="quarter" idx="2"/>
          </p:nvPr>
        </p:nvSpPr>
        <p:spPr/>
        <p:txBody>
          <a:bodyPr/>
          <a:lstStyle>
            <a:lvl1pPr>
              <a:defRPr/>
            </a:lvl1pPr>
          </a:lstStyle>
          <a:p>
            <a:endParaRPr lang="en-US" altLang="en-US"/>
          </a:p>
        </p:txBody>
      </p:sp>
      <p:sp>
        <p:nvSpPr>
          <p:cNvPr id="128045" name="Rectangle 2093"/>
          <p:cNvSpPr>
            <a:spLocks noGrp="1" noChangeArrowheads="1"/>
          </p:cNvSpPr>
          <p:nvPr>
            <p:ph type="ftr" sz="quarter" idx="3"/>
          </p:nvPr>
        </p:nvSpPr>
        <p:spPr/>
        <p:txBody>
          <a:bodyPr/>
          <a:lstStyle>
            <a:lvl1pPr>
              <a:defRPr/>
            </a:lvl1pPr>
          </a:lstStyle>
          <a:p>
            <a:r>
              <a:rPr lang="en-US" altLang="en-US"/>
              <a:t>Putting The Cart Before The Horse</a:t>
            </a:r>
          </a:p>
        </p:txBody>
      </p:sp>
      <p:sp>
        <p:nvSpPr>
          <p:cNvPr id="128046" name="Rectangle 2094"/>
          <p:cNvSpPr>
            <a:spLocks noGrp="1" noChangeArrowheads="1"/>
          </p:cNvSpPr>
          <p:nvPr>
            <p:ph type="sldNum" sz="quarter" idx="4"/>
          </p:nvPr>
        </p:nvSpPr>
        <p:spPr/>
        <p:txBody>
          <a:bodyPr/>
          <a:lstStyle>
            <a:lvl1pPr>
              <a:defRPr/>
            </a:lvl1pPr>
          </a:lstStyle>
          <a:p>
            <a:fld id="{1F9430D7-E327-428F-9C2A-A4550F4D7A6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Putting The Cart Before The Horse</a:t>
            </a:r>
          </a:p>
        </p:txBody>
      </p:sp>
      <p:sp>
        <p:nvSpPr>
          <p:cNvPr id="6" name="Slide Number Placeholder 5"/>
          <p:cNvSpPr>
            <a:spLocks noGrp="1"/>
          </p:cNvSpPr>
          <p:nvPr>
            <p:ph type="sldNum" sz="quarter" idx="12"/>
          </p:nvPr>
        </p:nvSpPr>
        <p:spPr/>
        <p:txBody>
          <a:bodyPr/>
          <a:lstStyle>
            <a:lvl1pPr>
              <a:defRPr/>
            </a:lvl1pPr>
          </a:lstStyle>
          <a:p>
            <a:fld id="{DEB4A014-D9C5-4F6E-B4C2-4BBF7C330FA0}" type="slidenum">
              <a:rPr lang="en-US" altLang="en-US"/>
              <a:pPr/>
              <a:t>‹#›</a:t>
            </a:fld>
            <a:endParaRPr lang="en-US" altLang="en-US"/>
          </a:p>
        </p:txBody>
      </p:sp>
    </p:spTree>
    <p:extLst>
      <p:ext uri="{BB962C8B-B14F-4D97-AF65-F5344CB8AC3E}">
        <p14:creationId xmlns:p14="http://schemas.microsoft.com/office/powerpoint/2010/main" val="6797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Putting The Cart Before The Horse</a:t>
            </a:r>
          </a:p>
        </p:txBody>
      </p:sp>
      <p:sp>
        <p:nvSpPr>
          <p:cNvPr id="6" name="Slide Number Placeholder 5"/>
          <p:cNvSpPr>
            <a:spLocks noGrp="1"/>
          </p:cNvSpPr>
          <p:nvPr>
            <p:ph type="sldNum" sz="quarter" idx="12"/>
          </p:nvPr>
        </p:nvSpPr>
        <p:spPr/>
        <p:txBody>
          <a:bodyPr/>
          <a:lstStyle>
            <a:lvl1pPr>
              <a:defRPr/>
            </a:lvl1pPr>
          </a:lstStyle>
          <a:p>
            <a:fld id="{A2478CC5-740B-4090-8362-D5F4B5FC714E}" type="slidenum">
              <a:rPr lang="en-US" altLang="en-US"/>
              <a:pPr/>
              <a:t>‹#›</a:t>
            </a:fld>
            <a:endParaRPr lang="en-US" altLang="en-US"/>
          </a:p>
        </p:txBody>
      </p:sp>
    </p:spTree>
    <p:extLst>
      <p:ext uri="{BB962C8B-B14F-4D97-AF65-F5344CB8AC3E}">
        <p14:creationId xmlns:p14="http://schemas.microsoft.com/office/powerpoint/2010/main" val="38275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Putting The Cart Before The Horse</a:t>
            </a:r>
          </a:p>
        </p:txBody>
      </p:sp>
      <p:sp>
        <p:nvSpPr>
          <p:cNvPr id="6" name="Slide Number Placeholder 5"/>
          <p:cNvSpPr>
            <a:spLocks noGrp="1"/>
          </p:cNvSpPr>
          <p:nvPr>
            <p:ph type="sldNum" sz="quarter" idx="12"/>
          </p:nvPr>
        </p:nvSpPr>
        <p:spPr/>
        <p:txBody>
          <a:bodyPr/>
          <a:lstStyle>
            <a:lvl1pPr>
              <a:defRPr/>
            </a:lvl1pPr>
          </a:lstStyle>
          <a:p>
            <a:fld id="{7EF80CE4-5154-4018-B6DC-C0FC79D376F7}" type="slidenum">
              <a:rPr lang="en-US" altLang="en-US"/>
              <a:pPr/>
              <a:t>‹#›</a:t>
            </a:fld>
            <a:endParaRPr lang="en-US" altLang="en-US"/>
          </a:p>
        </p:txBody>
      </p:sp>
    </p:spTree>
    <p:extLst>
      <p:ext uri="{BB962C8B-B14F-4D97-AF65-F5344CB8AC3E}">
        <p14:creationId xmlns:p14="http://schemas.microsoft.com/office/powerpoint/2010/main" val="250025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Putting The Cart Before The Horse</a:t>
            </a:r>
          </a:p>
        </p:txBody>
      </p:sp>
      <p:sp>
        <p:nvSpPr>
          <p:cNvPr id="6" name="Slide Number Placeholder 5"/>
          <p:cNvSpPr>
            <a:spLocks noGrp="1"/>
          </p:cNvSpPr>
          <p:nvPr>
            <p:ph type="sldNum" sz="quarter" idx="12"/>
          </p:nvPr>
        </p:nvSpPr>
        <p:spPr/>
        <p:txBody>
          <a:bodyPr/>
          <a:lstStyle>
            <a:lvl1pPr>
              <a:defRPr/>
            </a:lvl1pPr>
          </a:lstStyle>
          <a:p>
            <a:fld id="{FBBE48AE-AFA7-4931-BC3E-9D3A0D526150}" type="slidenum">
              <a:rPr lang="en-US" altLang="en-US"/>
              <a:pPr/>
              <a:t>‹#›</a:t>
            </a:fld>
            <a:endParaRPr lang="en-US" altLang="en-US"/>
          </a:p>
        </p:txBody>
      </p:sp>
    </p:spTree>
    <p:extLst>
      <p:ext uri="{BB962C8B-B14F-4D97-AF65-F5344CB8AC3E}">
        <p14:creationId xmlns:p14="http://schemas.microsoft.com/office/powerpoint/2010/main" val="97879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Putting The Cart Before The Horse</a:t>
            </a:r>
          </a:p>
        </p:txBody>
      </p:sp>
      <p:sp>
        <p:nvSpPr>
          <p:cNvPr id="7" name="Slide Number Placeholder 6"/>
          <p:cNvSpPr>
            <a:spLocks noGrp="1"/>
          </p:cNvSpPr>
          <p:nvPr>
            <p:ph type="sldNum" sz="quarter" idx="12"/>
          </p:nvPr>
        </p:nvSpPr>
        <p:spPr/>
        <p:txBody>
          <a:bodyPr/>
          <a:lstStyle>
            <a:lvl1pPr>
              <a:defRPr/>
            </a:lvl1pPr>
          </a:lstStyle>
          <a:p>
            <a:fld id="{6A17B11A-54BE-48F5-B38B-758ADFACA534}" type="slidenum">
              <a:rPr lang="en-US" altLang="en-US"/>
              <a:pPr/>
              <a:t>‹#›</a:t>
            </a:fld>
            <a:endParaRPr lang="en-US" altLang="en-US"/>
          </a:p>
        </p:txBody>
      </p:sp>
    </p:spTree>
    <p:extLst>
      <p:ext uri="{BB962C8B-B14F-4D97-AF65-F5344CB8AC3E}">
        <p14:creationId xmlns:p14="http://schemas.microsoft.com/office/powerpoint/2010/main" val="35186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Putting The Cart Before The Horse</a:t>
            </a:r>
          </a:p>
        </p:txBody>
      </p:sp>
      <p:sp>
        <p:nvSpPr>
          <p:cNvPr id="9" name="Slide Number Placeholder 8"/>
          <p:cNvSpPr>
            <a:spLocks noGrp="1"/>
          </p:cNvSpPr>
          <p:nvPr>
            <p:ph type="sldNum" sz="quarter" idx="12"/>
          </p:nvPr>
        </p:nvSpPr>
        <p:spPr/>
        <p:txBody>
          <a:bodyPr/>
          <a:lstStyle>
            <a:lvl1pPr>
              <a:defRPr/>
            </a:lvl1pPr>
          </a:lstStyle>
          <a:p>
            <a:fld id="{A87CC950-3813-4D62-9FB0-3C93D6B3D49C}" type="slidenum">
              <a:rPr lang="en-US" altLang="en-US"/>
              <a:pPr/>
              <a:t>‹#›</a:t>
            </a:fld>
            <a:endParaRPr lang="en-US" altLang="en-US"/>
          </a:p>
        </p:txBody>
      </p:sp>
    </p:spTree>
    <p:extLst>
      <p:ext uri="{BB962C8B-B14F-4D97-AF65-F5344CB8AC3E}">
        <p14:creationId xmlns:p14="http://schemas.microsoft.com/office/powerpoint/2010/main" val="123709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Putting The Cart Before The Horse</a:t>
            </a:r>
          </a:p>
        </p:txBody>
      </p:sp>
      <p:sp>
        <p:nvSpPr>
          <p:cNvPr id="5" name="Slide Number Placeholder 4"/>
          <p:cNvSpPr>
            <a:spLocks noGrp="1"/>
          </p:cNvSpPr>
          <p:nvPr>
            <p:ph type="sldNum" sz="quarter" idx="12"/>
          </p:nvPr>
        </p:nvSpPr>
        <p:spPr/>
        <p:txBody>
          <a:bodyPr/>
          <a:lstStyle>
            <a:lvl1pPr>
              <a:defRPr/>
            </a:lvl1pPr>
          </a:lstStyle>
          <a:p>
            <a:fld id="{F28CF716-4351-45E6-A258-60DF2F018F78}" type="slidenum">
              <a:rPr lang="en-US" altLang="en-US"/>
              <a:pPr/>
              <a:t>‹#›</a:t>
            </a:fld>
            <a:endParaRPr lang="en-US" altLang="en-US"/>
          </a:p>
        </p:txBody>
      </p:sp>
    </p:spTree>
    <p:extLst>
      <p:ext uri="{BB962C8B-B14F-4D97-AF65-F5344CB8AC3E}">
        <p14:creationId xmlns:p14="http://schemas.microsoft.com/office/powerpoint/2010/main" val="297872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Putting The Cart Before The Horse</a:t>
            </a:r>
          </a:p>
        </p:txBody>
      </p:sp>
      <p:sp>
        <p:nvSpPr>
          <p:cNvPr id="4" name="Slide Number Placeholder 3"/>
          <p:cNvSpPr>
            <a:spLocks noGrp="1"/>
          </p:cNvSpPr>
          <p:nvPr>
            <p:ph type="sldNum" sz="quarter" idx="12"/>
          </p:nvPr>
        </p:nvSpPr>
        <p:spPr/>
        <p:txBody>
          <a:bodyPr/>
          <a:lstStyle>
            <a:lvl1pPr>
              <a:defRPr/>
            </a:lvl1pPr>
          </a:lstStyle>
          <a:p>
            <a:fld id="{D83513DB-D58C-4BCD-8E32-B5C743E8B4C4}" type="slidenum">
              <a:rPr lang="en-US" altLang="en-US"/>
              <a:pPr/>
              <a:t>‹#›</a:t>
            </a:fld>
            <a:endParaRPr lang="en-US" altLang="en-US"/>
          </a:p>
        </p:txBody>
      </p:sp>
    </p:spTree>
    <p:extLst>
      <p:ext uri="{BB962C8B-B14F-4D97-AF65-F5344CB8AC3E}">
        <p14:creationId xmlns:p14="http://schemas.microsoft.com/office/powerpoint/2010/main" val="116788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Putting The Cart Before The Horse</a:t>
            </a:r>
          </a:p>
        </p:txBody>
      </p:sp>
      <p:sp>
        <p:nvSpPr>
          <p:cNvPr id="7" name="Slide Number Placeholder 6"/>
          <p:cNvSpPr>
            <a:spLocks noGrp="1"/>
          </p:cNvSpPr>
          <p:nvPr>
            <p:ph type="sldNum" sz="quarter" idx="12"/>
          </p:nvPr>
        </p:nvSpPr>
        <p:spPr/>
        <p:txBody>
          <a:bodyPr/>
          <a:lstStyle>
            <a:lvl1pPr>
              <a:defRPr/>
            </a:lvl1pPr>
          </a:lstStyle>
          <a:p>
            <a:fld id="{7B1E3F00-B3BC-4A09-9A28-A52EA33E84AE}" type="slidenum">
              <a:rPr lang="en-US" altLang="en-US"/>
              <a:pPr/>
              <a:t>‹#›</a:t>
            </a:fld>
            <a:endParaRPr lang="en-US" altLang="en-US"/>
          </a:p>
        </p:txBody>
      </p:sp>
    </p:spTree>
    <p:extLst>
      <p:ext uri="{BB962C8B-B14F-4D97-AF65-F5344CB8AC3E}">
        <p14:creationId xmlns:p14="http://schemas.microsoft.com/office/powerpoint/2010/main" val="278972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Putting The Cart Before The Horse</a:t>
            </a:r>
          </a:p>
        </p:txBody>
      </p:sp>
      <p:sp>
        <p:nvSpPr>
          <p:cNvPr id="7" name="Slide Number Placeholder 6"/>
          <p:cNvSpPr>
            <a:spLocks noGrp="1"/>
          </p:cNvSpPr>
          <p:nvPr>
            <p:ph type="sldNum" sz="quarter" idx="12"/>
          </p:nvPr>
        </p:nvSpPr>
        <p:spPr/>
        <p:txBody>
          <a:bodyPr/>
          <a:lstStyle>
            <a:lvl1pPr>
              <a:defRPr/>
            </a:lvl1pPr>
          </a:lstStyle>
          <a:p>
            <a:fld id="{F73E3B33-4021-4532-902D-8B0514563099}" type="slidenum">
              <a:rPr lang="en-US" altLang="en-US"/>
              <a:pPr/>
              <a:t>‹#›</a:t>
            </a:fld>
            <a:endParaRPr lang="en-US" altLang="en-US"/>
          </a:p>
        </p:txBody>
      </p:sp>
    </p:spTree>
    <p:extLst>
      <p:ext uri="{BB962C8B-B14F-4D97-AF65-F5344CB8AC3E}">
        <p14:creationId xmlns:p14="http://schemas.microsoft.com/office/powerpoint/2010/main" val="457996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26978" name="Group 2"/>
          <p:cNvGrpSpPr>
            <a:grpSpLocks/>
          </p:cNvGrpSpPr>
          <p:nvPr/>
        </p:nvGrpSpPr>
        <p:grpSpPr bwMode="auto">
          <a:xfrm>
            <a:off x="0" y="0"/>
            <a:ext cx="9144000" cy="6856413"/>
            <a:chOff x="0" y="0"/>
            <a:chExt cx="5760" cy="4319"/>
          </a:xfrm>
        </p:grpSpPr>
        <p:sp>
          <p:nvSpPr>
            <p:cNvPr id="12697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2"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Lst>
              <a:ahLst/>
              <a:cxnLst>
                <a:cxn ang="0">
                  <a:pos x="T0" y="T1"/>
                </a:cxn>
                <a:cxn ang="0">
                  <a:pos x="T2" y="T3"/>
                </a:cxn>
                <a:cxn ang="0">
                  <a:pos x="T4" y="T5"/>
                </a:cxn>
                <a:cxn ang="0">
                  <a:pos x="T6" y="T7"/>
                </a:cxn>
                <a:cxn ang="0">
                  <a:pos x="T8" y="T9"/>
                </a:cxn>
                <a:cxn ang="0">
                  <a:pos x="T10" y="T11"/>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6984"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Lst>
              <a:ahLst/>
              <a:cxnLst>
                <a:cxn ang="0">
                  <a:pos x="T0" y="T1"/>
                </a:cxn>
                <a:cxn ang="0">
                  <a:pos x="T2" y="T3"/>
                </a:cxn>
                <a:cxn ang="0">
                  <a:pos x="T4" y="T5"/>
                </a:cxn>
                <a:cxn ang="0">
                  <a:pos x="T6" y="T7"/>
                </a:cxn>
                <a:cxn ang="0">
                  <a:pos x="T8" y="T9"/>
                </a:cxn>
                <a:cxn ang="0">
                  <a:pos x="T10" y="T11"/>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5"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Lst>
              <a:ahLst/>
              <a:cxnLst>
                <a:cxn ang="0">
                  <a:pos x="T0" y="T1"/>
                </a:cxn>
                <a:cxn ang="0">
                  <a:pos x="T2" y="T3"/>
                </a:cxn>
                <a:cxn ang="0">
                  <a:pos x="T4" y="T5"/>
                </a:cxn>
                <a:cxn ang="0">
                  <a:pos x="T6" y="T7"/>
                </a:cxn>
                <a:cxn ang="0">
                  <a:pos x="T8" y="T9"/>
                </a:cxn>
              </a:cxnLst>
              <a:rect l="0" t="0" r="r" b="b"/>
              <a:pathLst>
                <a:path w="2141" h="198">
                  <a:moveTo>
                    <a:pt x="2141" y="0"/>
                  </a:moveTo>
                  <a:lnTo>
                    <a:pt x="0" y="156"/>
                  </a:lnTo>
                  <a:lnTo>
                    <a:pt x="0" y="198"/>
                  </a:lnTo>
                  <a:lnTo>
                    <a:pt x="2141" y="0"/>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7"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Lst>
              <a:ahLst/>
              <a:cxnLst>
                <a:cxn ang="0">
                  <a:pos x="T0" y="T1"/>
                </a:cxn>
                <a:cxn ang="0">
                  <a:pos x="T2" y="T3"/>
                </a:cxn>
                <a:cxn ang="0">
                  <a:pos x="T4" y="T5"/>
                </a:cxn>
                <a:cxn ang="0">
                  <a:pos x="T6" y="T7"/>
                </a:cxn>
                <a:cxn ang="0">
                  <a:pos x="T8" y="T9"/>
                </a:cxn>
                <a:cxn ang="0">
                  <a:pos x="T10" y="T11"/>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9"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Lst>
              <a:ahLst/>
              <a:cxnLst>
                <a:cxn ang="0">
                  <a:pos x="T0" y="T1"/>
                </a:cxn>
                <a:cxn ang="0">
                  <a:pos x="T2" y="T3"/>
                </a:cxn>
                <a:cxn ang="0">
                  <a:pos x="T4" y="T5"/>
                </a:cxn>
                <a:cxn ang="0">
                  <a:pos x="T6" y="T7"/>
                </a:cxn>
                <a:cxn ang="0">
                  <a:pos x="T8" y="T9"/>
                </a:cxn>
              </a:cxnLst>
              <a:rect l="0" t="0" r="r" b="b"/>
              <a:pathLst>
                <a:path w="729" h="240">
                  <a:moveTo>
                    <a:pt x="729" y="240"/>
                  </a:moveTo>
                  <a:lnTo>
                    <a:pt x="0" y="0"/>
                  </a:lnTo>
                  <a:lnTo>
                    <a:pt x="0" y="6"/>
                  </a:lnTo>
                  <a:lnTo>
                    <a:pt x="729" y="240"/>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1"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Lst>
              <a:ahLst/>
              <a:cxnLst>
                <a:cxn ang="0">
                  <a:pos x="T0" y="T1"/>
                </a:cxn>
                <a:cxn ang="0">
                  <a:pos x="T2" y="T3"/>
                </a:cxn>
                <a:cxn ang="0">
                  <a:pos x="T4" y="T5"/>
                </a:cxn>
                <a:cxn ang="0">
                  <a:pos x="T6" y="T7"/>
                </a:cxn>
                <a:cxn ang="0">
                  <a:pos x="T8" y="T9"/>
                </a:cxn>
                <a:cxn ang="0">
                  <a:pos x="T10" y="T11"/>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5"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Lst>
              <a:ahLst/>
              <a:cxnLst>
                <a:cxn ang="0">
                  <a:pos x="T0" y="T1"/>
                </a:cxn>
                <a:cxn ang="0">
                  <a:pos x="T2" y="T3"/>
                </a:cxn>
                <a:cxn ang="0">
                  <a:pos x="T4" y="T5"/>
                </a:cxn>
                <a:cxn ang="0">
                  <a:pos x="T6" y="T7"/>
                </a:cxn>
                <a:cxn ang="0">
                  <a:pos x="T8" y="T9"/>
                </a:cxn>
                <a:cxn ang="0">
                  <a:pos x="T10" y="T11"/>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7"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Lst>
              <a:ahLst/>
              <a:cxnLst>
                <a:cxn ang="0">
                  <a:pos x="T0" y="T1"/>
                </a:cxn>
                <a:cxn ang="0">
                  <a:pos x="T2" y="T3"/>
                </a:cxn>
                <a:cxn ang="0">
                  <a:pos x="T4" y="T5"/>
                </a:cxn>
                <a:cxn ang="0">
                  <a:pos x="T6" y="T7"/>
                </a:cxn>
                <a:cxn ang="0">
                  <a:pos x="T8" y="T9"/>
                </a:cxn>
              </a:cxnLst>
              <a:rect l="0" t="0" r="r" b="b"/>
              <a:pathLst>
                <a:path w="132" h="132">
                  <a:moveTo>
                    <a:pt x="132" y="132"/>
                  </a:moveTo>
                  <a:lnTo>
                    <a:pt x="0" y="0"/>
                  </a:lnTo>
                  <a:lnTo>
                    <a:pt x="0" y="0"/>
                  </a:lnTo>
                  <a:lnTo>
                    <a:pt x="132" y="132"/>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9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700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1"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Lst>
              <a:ahLst/>
              <a:cxnLst>
                <a:cxn ang="0">
                  <a:pos x="T0" y="T1"/>
                </a:cxn>
                <a:cxn ang="0">
                  <a:pos x="T2" y="T3"/>
                </a:cxn>
                <a:cxn ang="0">
                  <a:pos x="T4" y="T5"/>
                </a:cxn>
                <a:cxn ang="0">
                  <a:pos x="T6" y="T7"/>
                </a:cxn>
                <a:cxn ang="0">
                  <a:pos x="T8" y="T9"/>
                </a:cxn>
                <a:cxn ang="0">
                  <a:pos x="T10" y="T11"/>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4"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Lst>
              <a:ahLst/>
              <a:cxnLst>
                <a:cxn ang="0">
                  <a:pos x="T0" y="T1"/>
                </a:cxn>
                <a:cxn ang="0">
                  <a:pos x="T2" y="T3"/>
                </a:cxn>
                <a:cxn ang="0">
                  <a:pos x="T4" y="T5"/>
                </a:cxn>
                <a:cxn ang="0">
                  <a:pos x="T6" y="T7"/>
                </a:cxn>
                <a:cxn ang="0">
                  <a:pos x="T8" y="T9"/>
                </a:cxn>
                <a:cxn ang="0">
                  <a:pos x="T10" y="T11"/>
                </a:cxn>
              </a:cxnLst>
              <a:rect l="0" t="0" r="r" b="b"/>
              <a:pathLst>
                <a:path w="60" h="312">
                  <a:moveTo>
                    <a:pt x="0" y="144"/>
                  </a:moveTo>
                  <a:lnTo>
                    <a:pt x="60" y="312"/>
                  </a:lnTo>
                  <a:lnTo>
                    <a:pt x="60" y="6"/>
                  </a:lnTo>
                  <a:lnTo>
                    <a:pt x="54" y="0"/>
                  </a:lnTo>
                  <a:lnTo>
                    <a:pt x="0" y="144"/>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6"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Lst>
              <a:ahLst/>
              <a:cxnLst>
                <a:cxn ang="0">
                  <a:pos x="T0" y="T1"/>
                </a:cxn>
                <a:cxn ang="0">
                  <a:pos x="T2" y="T3"/>
                </a:cxn>
                <a:cxn ang="0">
                  <a:pos x="T4" y="T5"/>
                </a:cxn>
                <a:cxn ang="0">
                  <a:pos x="T6" y="T7"/>
                </a:cxn>
                <a:cxn ang="0">
                  <a:pos x="T8" y="T9"/>
                </a:cxn>
              </a:cxnLst>
              <a:rect l="0" t="0" r="r" b="b"/>
              <a:pathLst>
                <a:path w="6" h="6">
                  <a:moveTo>
                    <a:pt x="6" y="6"/>
                  </a:moveTo>
                  <a:lnTo>
                    <a:pt x="0" y="0"/>
                  </a:lnTo>
                  <a:lnTo>
                    <a:pt x="0" y="6"/>
                  </a:lnTo>
                  <a:lnTo>
                    <a:pt x="6"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0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7015" name="Group 39"/>
            <p:cNvGrpSpPr>
              <a:grpSpLocks/>
            </p:cNvGrpSpPr>
            <p:nvPr userDrawn="1"/>
          </p:nvGrpSpPr>
          <p:grpSpPr bwMode="auto">
            <a:xfrm>
              <a:off x="0" y="1632"/>
              <a:ext cx="5758" cy="1858"/>
              <a:chOff x="0" y="1632"/>
              <a:chExt cx="5758" cy="1858"/>
            </a:xfrm>
          </p:grpSpPr>
          <p:sp>
            <p:nvSpPr>
              <p:cNvPr id="12701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1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701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701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02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effectLst>
                  <a:outerShdw blurRad="38100" dist="38100" dir="2700000" algn="tl">
                    <a:srgbClr val="000000"/>
                  </a:outerShdw>
                </a:effectLst>
                <a:latin typeface="+mn-lt"/>
              </a:defRPr>
            </a:lvl1pPr>
          </a:lstStyle>
          <a:p>
            <a:endParaRPr lang="en-US" altLang="en-US"/>
          </a:p>
        </p:txBody>
      </p:sp>
      <p:sp>
        <p:nvSpPr>
          <p:cNvPr id="12702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outerShdw blurRad="38100" dist="38100" dir="2700000" algn="tl">
                    <a:srgbClr val="000000"/>
                  </a:outerShdw>
                </a:effectLst>
                <a:latin typeface="+mn-lt"/>
              </a:defRPr>
            </a:lvl1pPr>
          </a:lstStyle>
          <a:p>
            <a:r>
              <a:rPr lang="en-US" altLang="en-US"/>
              <a:t>Putting The Cart Before The Horse</a:t>
            </a:r>
          </a:p>
        </p:txBody>
      </p:sp>
      <p:sp>
        <p:nvSpPr>
          <p:cNvPr id="12702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outerShdw blurRad="38100" dist="38100" dir="2700000" algn="tl">
                    <a:srgbClr val="000000"/>
                  </a:outerShdw>
                </a:effectLst>
                <a:latin typeface="+mn-lt"/>
              </a:defRPr>
            </a:lvl1pPr>
          </a:lstStyle>
          <a:p>
            <a:fld id="{EA236251-FEDD-400B-B77F-459890D9EB8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04800"/>
            <a:ext cx="9144000" cy="1371600"/>
          </a:xfrm>
        </p:spPr>
        <p:txBody>
          <a:bodyPr/>
          <a:lstStyle/>
          <a:p>
            <a:r>
              <a:rPr lang="en-US" altLang="en-US" sz="6600" b="1" u="sng" dirty="0">
                <a:solidFill>
                  <a:srgbClr val="FFFF00"/>
                </a:solidFill>
              </a:rPr>
              <a:t>Putting The Cart Before The Horse</a:t>
            </a:r>
          </a:p>
        </p:txBody>
      </p:sp>
      <p:sp>
        <p:nvSpPr>
          <p:cNvPr id="2051" name="Rectangle 3"/>
          <p:cNvSpPr>
            <a:spLocks noGrp="1" noChangeArrowheads="1"/>
          </p:cNvSpPr>
          <p:nvPr>
            <p:ph type="subTitle" idx="1"/>
          </p:nvPr>
        </p:nvSpPr>
        <p:spPr>
          <a:xfrm>
            <a:off x="0" y="2286000"/>
            <a:ext cx="9144000" cy="1371600"/>
          </a:xfrm>
        </p:spPr>
        <p:txBody>
          <a:bodyPr/>
          <a:lstStyle/>
          <a:p>
            <a:r>
              <a:rPr lang="en-US" altLang="en-US" sz="4000" b="1" dirty="0">
                <a:cs typeface="Times New Roman" pitchFamily="18" charset="0"/>
              </a:rPr>
              <a:t>Text: Matthew 7:21-23</a:t>
            </a:r>
          </a:p>
        </p:txBody>
      </p:sp>
      <p:pic>
        <p:nvPicPr>
          <p:cNvPr id="2061" name="Picture 13" descr="MCj043527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33" y="3047999"/>
            <a:ext cx="7812934" cy="3794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a:xfrm>
            <a:off x="0" y="6477000"/>
            <a:ext cx="9144000" cy="381000"/>
          </a:xfrm>
        </p:spPr>
        <p:txBody>
          <a:bodyPr/>
          <a:lstStyle/>
          <a:p>
            <a:r>
              <a:rPr lang="en-US" altLang="en-US" dirty="0"/>
              <a:t>Putting The Cart Before The Horse</a:t>
            </a:r>
          </a:p>
        </p:txBody>
      </p:sp>
      <p:sp>
        <p:nvSpPr>
          <p:cNvPr id="400386"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400387" name="Text Box 3"/>
          <p:cNvSpPr txBox="1">
            <a:spLocks noChangeArrowheads="1"/>
          </p:cNvSpPr>
          <p:nvPr/>
        </p:nvSpPr>
        <p:spPr bwMode="auto">
          <a:xfrm>
            <a:off x="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By believing they are IN Christ </a:t>
            </a:r>
            <a:r>
              <a:rPr lang="en-US" altLang="en-US" i="1" u="sng" dirty="0">
                <a:latin typeface="Tahoma" pitchFamily="34" charset="0"/>
              </a:rPr>
              <a:t>before</a:t>
            </a:r>
            <a:r>
              <a:rPr lang="en-US" altLang="en-US" dirty="0">
                <a:latin typeface="Tahoma" pitchFamily="34" charset="0"/>
              </a:rPr>
              <a:t> baptism </a:t>
            </a:r>
          </a:p>
        </p:txBody>
      </p:sp>
      <p:sp>
        <p:nvSpPr>
          <p:cNvPr id="400391" name="Text Box 7"/>
          <p:cNvSpPr txBox="1">
            <a:spLocks noChangeArrowheads="1"/>
          </p:cNvSpPr>
          <p:nvPr/>
        </p:nvSpPr>
        <p:spPr bwMode="auto">
          <a:xfrm>
            <a:off x="0" y="1447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By believing they are forgiven of sins </a:t>
            </a:r>
            <a:r>
              <a:rPr lang="en-US" altLang="en-US" i="1" u="sng" dirty="0">
                <a:latin typeface="Tahoma" pitchFamily="34" charset="0"/>
              </a:rPr>
              <a:t>before</a:t>
            </a:r>
            <a:r>
              <a:rPr lang="en-US" altLang="en-US" dirty="0">
                <a:latin typeface="Tahoma" pitchFamily="34" charset="0"/>
              </a:rPr>
              <a:t> baptism </a:t>
            </a:r>
          </a:p>
        </p:txBody>
      </p:sp>
      <p:sp>
        <p:nvSpPr>
          <p:cNvPr id="400392" name="Text Box 8"/>
          <p:cNvSpPr txBox="1">
            <a:spLocks noChangeArrowheads="1"/>
          </p:cNvSpPr>
          <p:nvPr/>
        </p:nvSpPr>
        <p:spPr bwMode="auto">
          <a:xfrm>
            <a:off x="0" y="1997658"/>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By believing God hears prayer </a:t>
            </a:r>
            <a:r>
              <a:rPr lang="en-US" altLang="en-US" i="1" u="sng" dirty="0">
                <a:latin typeface="Tahoma" pitchFamily="34" charset="0"/>
              </a:rPr>
              <a:t>before</a:t>
            </a:r>
            <a:r>
              <a:rPr lang="en-US" altLang="en-US" dirty="0">
                <a:latin typeface="Tahoma" pitchFamily="34" charset="0"/>
              </a:rPr>
              <a:t> being saved </a:t>
            </a:r>
          </a:p>
          <a:p>
            <a:pPr algn="ctr"/>
            <a:r>
              <a:rPr lang="en-US" altLang="en-US" dirty="0">
                <a:latin typeface="Tahoma" pitchFamily="34" charset="0"/>
              </a:rPr>
              <a:t>	according to His will </a:t>
            </a:r>
          </a:p>
        </p:txBody>
      </p:sp>
      <p:sp>
        <p:nvSpPr>
          <p:cNvPr id="400393" name="Text Box 9"/>
          <p:cNvSpPr txBox="1">
            <a:spLocks noChangeArrowheads="1"/>
          </p:cNvSpPr>
          <p:nvPr/>
        </p:nvSpPr>
        <p:spPr bwMode="auto">
          <a:xfrm>
            <a:off x="0" y="29860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By believing one can have faith </a:t>
            </a:r>
            <a:r>
              <a:rPr lang="en-US" altLang="en-US" i="1" u="sng" dirty="0">
                <a:latin typeface="Tahoma" pitchFamily="34" charset="0"/>
              </a:rPr>
              <a:t>before</a:t>
            </a:r>
            <a:r>
              <a:rPr lang="en-US" altLang="en-US" dirty="0">
                <a:latin typeface="Tahoma" pitchFamily="34" charset="0"/>
              </a:rPr>
              <a:t> hearing God’s word </a:t>
            </a:r>
          </a:p>
        </p:txBody>
      </p:sp>
      <p:sp>
        <p:nvSpPr>
          <p:cNvPr id="400394" name="Text Box 10"/>
          <p:cNvSpPr txBox="1">
            <a:spLocks noChangeArrowheads="1"/>
          </p:cNvSpPr>
          <p:nvPr/>
        </p:nvSpPr>
        <p:spPr bwMode="auto">
          <a:xfrm>
            <a:off x="0" y="356209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By believing one can live a good life &amp; expect to go to </a:t>
            </a:r>
          </a:p>
          <a:p>
            <a:pPr algn="ctr"/>
            <a:r>
              <a:rPr lang="en-US" altLang="en-US" dirty="0">
                <a:latin typeface="Tahoma" pitchFamily="34" charset="0"/>
              </a:rPr>
              <a:t>	Heaven </a:t>
            </a:r>
            <a:r>
              <a:rPr lang="en-US" altLang="en-US" i="1" u="sng" dirty="0">
                <a:latin typeface="Tahoma" pitchFamily="34" charset="0"/>
              </a:rPr>
              <a:t>before</a:t>
            </a:r>
            <a:r>
              <a:rPr lang="en-US" altLang="en-US" dirty="0">
                <a:latin typeface="Tahoma" pitchFamily="34" charset="0"/>
              </a:rPr>
              <a:t> obeying the gospel </a:t>
            </a:r>
          </a:p>
        </p:txBody>
      </p:sp>
      <p:sp>
        <p:nvSpPr>
          <p:cNvPr id="400395" name="Text Box 11"/>
          <p:cNvSpPr txBox="1">
            <a:spLocks noChangeArrowheads="1"/>
          </p:cNvSpPr>
          <p:nvPr/>
        </p:nvSpPr>
        <p:spPr bwMode="auto">
          <a:xfrm>
            <a:off x="0" y="45720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By believing in an inheritance in Heaven </a:t>
            </a:r>
            <a:r>
              <a:rPr lang="en-US" altLang="en-US" i="1" u="sng" dirty="0">
                <a:latin typeface="Tahoma" pitchFamily="34" charset="0"/>
              </a:rPr>
              <a:t>before</a:t>
            </a:r>
            <a:r>
              <a:rPr lang="en-US" altLang="en-US" dirty="0">
                <a:latin typeface="Tahoma" pitchFamily="34" charset="0"/>
              </a:rPr>
              <a:t> </a:t>
            </a:r>
            <a:r>
              <a:rPr lang="en-US" altLang="en-US">
                <a:latin typeface="Tahoma" pitchFamily="34" charset="0"/>
              </a:rPr>
              <a:t>following Jesus Christ </a:t>
            </a:r>
            <a:endParaRPr lang="en-US" altLang="en-US" dirty="0">
              <a:latin typeface="Tahoma" pitchFamily="34" charset="0"/>
            </a:endParaRPr>
          </a:p>
        </p:txBody>
      </p:sp>
      <p:sp>
        <p:nvSpPr>
          <p:cNvPr id="400396" name="Text Box 12"/>
          <p:cNvSpPr txBox="1">
            <a:spLocks noChangeArrowheads="1"/>
          </p:cNvSpPr>
          <p:nvPr/>
        </p:nvSpPr>
        <p:spPr bwMode="auto">
          <a:xfrm>
            <a:off x="0" y="5562600"/>
            <a:ext cx="9144000" cy="830997"/>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C000"/>
                </a:solidFill>
                <a:latin typeface="Tahoma" pitchFamily="34" charset="0"/>
              </a:rPr>
              <a:t>So many doctrines of men seek to serve God by </a:t>
            </a:r>
          </a:p>
          <a:p>
            <a:pPr algn="ctr"/>
            <a:r>
              <a:rPr lang="en-US" altLang="en-US" dirty="0">
                <a:solidFill>
                  <a:srgbClr val="FFC000"/>
                </a:solidFill>
                <a:latin typeface="Tahoma" pitchFamily="34" charset="0"/>
              </a:rPr>
              <a:t>putting the cart </a:t>
            </a:r>
            <a:r>
              <a:rPr lang="en-US" altLang="en-US" i="1" u="sng" dirty="0">
                <a:solidFill>
                  <a:srgbClr val="FFC000"/>
                </a:solidFill>
                <a:latin typeface="Tahoma" pitchFamily="34" charset="0"/>
              </a:rPr>
              <a:t>before</a:t>
            </a:r>
            <a:r>
              <a:rPr lang="en-US" altLang="en-US" dirty="0">
                <a:solidFill>
                  <a:srgbClr val="FFC000"/>
                </a:solidFill>
                <a:latin typeface="Tahoma" pitchFamily="34" charset="0"/>
              </a:rPr>
              <a:t> the horse!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0396"/>
                                        </p:tgtEl>
                                        <p:attrNameLst>
                                          <p:attrName>style.visibility</p:attrName>
                                        </p:attrNameLst>
                                      </p:cBhvr>
                                      <p:to>
                                        <p:strVal val="visible"/>
                                      </p:to>
                                    </p:set>
                                    <p:anim calcmode="lin" valueType="num">
                                      <p:cBhvr>
                                        <p:cTn id="7" dur="500" fill="hold"/>
                                        <p:tgtEl>
                                          <p:spTgt spid="400396"/>
                                        </p:tgtEl>
                                        <p:attrNameLst>
                                          <p:attrName>ppt_w</p:attrName>
                                        </p:attrNameLst>
                                      </p:cBhvr>
                                      <p:tavLst>
                                        <p:tav tm="0">
                                          <p:val>
                                            <p:fltVal val="0"/>
                                          </p:val>
                                        </p:tav>
                                        <p:tav tm="100000">
                                          <p:val>
                                            <p:strVal val="#ppt_w"/>
                                          </p:val>
                                        </p:tav>
                                      </p:tavLst>
                                    </p:anim>
                                    <p:anim calcmode="lin" valueType="num">
                                      <p:cBhvr>
                                        <p:cTn id="8" dur="500" fill="hold"/>
                                        <p:tgtEl>
                                          <p:spTgt spid="400396"/>
                                        </p:tgtEl>
                                        <p:attrNameLst>
                                          <p:attrName>ppt_h</p:attrName>
                                        </p:attrNameLst>
                                      </p:cBhvr>
                                      <p:tavLst>
                                        <p:tav tm="0">
                                          <p:val>
                                            <p:fltVal val="0"/>
                                          </p:val>
                                        </p:tav>
                                        <p:tav tm="100000">
                                          <p:val>
                                            <p:strVal val="#ppt_h"/>
                                          </p:val>
                                        </p:tav>
                                      </p:tavLst>
                                    </p:anim>
                                    <p:animEffect transition="in" filter="fade">
                                      <p:cBhvr>
                                        <p:cTn id="9" dur="500"/>
                                        <p:tgtEl>
                                          <p:spTgt spid="400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97690"/>
            <a:ext cx="9144000" cy="457200"/>
          </a:xfrm>
        </p:spPr>
        <p:txBody>
          <a:bodyPr/>
          <a:lstStyle/>
          <a:p>
            <a:r>
              <a:rPr lang="en-US" altLang="en-US" dirty="0"/>
              <a:t>Putting The Cart Before The Horse</a:t>
            </a:r>
          </a:p>
        </p:txBody>
      </p:sp>
      <p:sp>
        <p:nvSpPr>
          <p:cNvPr id="351234"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We Must Respect God’s Order</a:t>
            </a:r>
          </a:p>
        </p:txBody>
      </p:sp>
      <p:sp>
        <p:nvSpPr>
          <p:cNvPr id="351236" name="Text Box 4"/>
          <p:cNvSpPr txBox="1">
            <a:spLocks noChangeArrowheads="1"/>
          </p:cNvSpPr>
          <p:nvPr/>
        </p:nvSpPr>
        <p:spPr bwMode="auto">
          <a:xfrm>
            <a:off x="0" y="37338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b="0" dirty="0">
                <a:solidFill>
                  <a:srgbClr val="66FFFF"/>
                </a:solidFill>
                <a:latin typeface="Tahoma" pitchFamily="34" charset="0"/>
              </a:rPr>
              <a:t>In order to receive salvation and an eternal rest we must respect God’s authority and do things His way – He redeemed us as His special people! </a:t>
            </a:r>
          </a:p>
        </p:txBody>
      </p:sp>
      <p:sp>
        <p:nvSpPr>
          <p:cNvPr id="6" name="Text Box 3"/>
          <p:cNvSpPr txBox="1">
            <a:spLocks noChangeArrowheads="1"/>
          </p:cNvSpPr>
          <p:nvPr/>
        </p:nvSpPr>
        <p:spPr bwMode="auto">
          <a:xfrm>
            <a:off x="-1555" y="990600"/>
            <a:ext cx="9144000" cy="2616101"/>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Titus 2:11-14 </a:t>
            </a:r>
          </a:p>
          <a:p>
            <a:pPr eaLnBrk="0" hangingPunct="0">
              <a:buClr>
                <a:schemeClr val="accent1"/>
              </a:buClr>
              <a:buSzPct val="115000"/>
              <a:buFont typeface="Wingdings" pitchFamily="2" charset="2"/>
              <a:buNone/>
            </a:pPr>
            <a:r>
              <a:rPr lang="en-US" altLang="en-US" sz="1600" b="0" dirty="0">
                <a:solidFill>
                  <a:srgbClr val="CCFF33"/>
                </a:solidFill>
                <a:latin typeface="Tahoma" pitchFamily="34" charset="0"/>
              </a:rPr>
              <a:t> </a:t>
            </a:r>
            <a:r>
              <a:rPr lang="en-US" altLang="en-US" sz="2000" b="0" dirty="0">
                <a:solidFill>
                  <a:srgbClr val="002060"/>
                </a:solidFill>
                <a:latin typeface="Tahoma" pitchFamily="34" charset="0"/>
              </a:rPr>
              <a:t>11.  For the grace of God has appeared, bringing salvation to all men,</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 12.  instructing us to deny ungodliness and worldly desires and to live sensibly, righteously and godly in the present age,</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 13.  looking for the blessed hope and the appearing of the glory of our great God and Savior, Christ Jesus,</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 14.  who gave Himself for us to redeem us from every lawless deed, and to purify for Himself a people for His own possession, zealous for good deeds.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942" y="4457246"/>
            <a:ext cx="2907006" cy="20990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51236"/>
                                        </p:tgtEl>
                                        <p:attrNameLst>
                                          <p:attrName>style.visibility</p:attrName>
                                        </p:attrNameLst>
                                      </p:cBhvr>
                                      <p:to>
                                        <p:strVal val="visible"/>
                                      </p:to>
                                    </p:set>
                                    <p:animEffect transition="in" filter="fade">
                                      <p:cBhvr>
                                        <p:cTn id="10" dur="500"/>
                                        <p:tgtEl>
                                          <p:spTgt spid="35123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553200"/>
            <a:ext cx="9144000" cy="304800"/>
          </a:xfrm>
        </p:spPr>
        <p:txBody>
          <a:bodyPr/>
          <a:lstStyle/>
          <a:p>
            <a:r>
              <a:rPr lang="en-US" altLang="en-US" dirty="0"/>
              <a:t>Putting The Cart Before The Horse</a:t>
            </a:r>
          </a:p>
        </p:txBody>
      </p:sp>
      <p:sp>
        <p:nvSpPr>
          <p:cNvPr id="354306"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We Must Respect God’s Order</a:t>
            </a:r>
          </a:p>
        </p:txBody>
      </p:sp>
      <p:sp>
        <p:nvSpPr>
          <p:cNvPr id="354307" name="Text Box 3"/>
          <p:cNvSpPr txBox="1">
            <a:spLocks noChangeArrowheads="1"/>
          </p:cNvSpPr>
          <p:nvPr/>
        </p:nvSpPr>
        <p:spPr bwMode="auto">
          <a:xfrm>
            <a:off x="0" y="762000"/>
            <a:ext cx="9144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2000" dirty="0">
                <a:latin typeface="Tahoma" pitchFamily="34" charset="0"/>
              </a:rPr>
              <a:t>One must hear the word of God – </a:t>
            </a:r>
            <a:r>
              <a:rPr lang="en-US" altLang="en-US" sz="2000" i="1" dirty="0">
                <a:latin typeface="Tahoma" pitchFamily="34" charset="0"/>
              </a:rPr>
              <a:t>Jn. 5:24 (Rom. 10:17)</a:t>
            </a:r>
            <a:endParaRPr lang="en-US" altLang="en-US" sz="2000" dirty="0">
              <a:latin typeface="Tahoma" pitchFamily="34" charset="0"/>
            </a:endParaRPr>
          </a:p>
          <a:p>
            <a:pPr algn="ctr"/>
            <a:endParaRPr lang="en-US" altLang="en-US" sz="2000" dirty="0">
              <a:latin typeface="Tahoma" pitchFamily="34" charset="0"/>
            </a:endParaRPr>
          </a:p>
          <a:p>
            <a:pPr algn="ctr"/>
            <a:r>
              <a:rPr lang="en-US" altLang="en-US" sz="2000" dirty="0">
                <a:latin typeface="Tahoma" pitchFamily="34" charset="0"/>
              </a:rPr>
              <a:t>Believe (have faith) – </a:t>
            </a:r>
            <a:r>
              <a:rPr lang="en-US" altLang="en-US" sz="2000" i="1" dirty="0">
                <a:latin typeface="Tahoma" pitchFamily="34" charset="0"/>
              </a:rPr>
              <a:t>Jn. 3:16-18</a:t>
            </a:r>
            <a:endParaRPr lang="en-US" altLang="en-US" sz="2000" dirty="0">
              <a:latin typeface="Tahoma" pitchFamily="34" charset="0"/>
            </a:endParaRPr>
          </a:p>
          <a:p>
            <a:pPr algn="ctr"/>
            <a:endParaRPr lang="en-US" altLang="en-US" sz="2000" dirty="0">
              <a:latin typeface="Tahoma" pitchFamily="34" charset="0"/>
            </a:endParaRPr>
          </a:p>
          <a:p>
            <a:pPr algn="ctr"/>
            <a:r>
              <a:rPr lang="en-US" altLang="en-US" sz="2000" dirty="0">
                <a:latin typeface="Tahoma" pitchFamily="34" charset="0"/>
              </a:rPr>
              <a:t>Repent – </a:t>
            </a:r>
            <a:r>
              <a:rPr lang="en-US" altLang="en-US" sz="2000" i="1" dirty="0">
                <a:latin typeface="Tahoma" pitchFamily="34" charset="0"/>
              </a:rPr>
              <a:t>Lk. 13:3-5</a:t>
            </a:r>
            <a:endParaRPr lang="en-US" altLang="en-US" sz="2000" dirty="0">
              <a:latin typeface="Tahoma" pitchFamily="34" charset="0"/>
            </a:endParaRPr>
          </a:p>
          <a:p>
            <a:pPr algn="ctr"/>
            <a:endParaRPr lang="en-US" altLang="en-US" sz="2000" dirty="0">
              <a:latin typeface="Tahoma" pitchFamily="34" charset="0"/>
            </a:endParaRPr>
          </a:p>
          <a:p>
            <a:pPr algn="ctr"/>
            <a:r>
              <a:rPr lang="en-US" altLang="en-US" sz="2000" dirty="0">
                <a:latin typeface="Tahoma" pitchFamily="34" charset="0"/>
              </a:rPr>
              <a:t>Confess Jesus as Lord – </a:t>
            </a:r>
            <a:r>
              <a:rPr lang="en-US" altLang="en-US" sz="2000" i="1" dirty="0">
                <a:latin typeface="Tahoma" pitchFamily="34" charset="0"/>
              </a:rPr>
              <a:t>Mt. 10:32 (Acts 8:37)</a:t>
            </a:r>
            <a:endParaRPr lang="en-US" altLang="en-US" sz="2000" dirty="0">
              <a:latin typeface="Tahoma" pitchFamily="34" charset="0"/>
            </a:endParaRPr>
          </a:p>
          <a:p>
            <a:pPr algn="ctr"/>
            <a:endParaRPr lang="en-US" altLang="en-US" sz="2000" dirty="0">
              <a:latin typeface="Tahoma" pitchFamily="34" charset="0"/>
            </a:endParaRPr>
          </a:p>
          <a:p>
            <a:pPr algn="ctr"/>
            <a:r>
              <a:rPr lang="en-US" altLang="en-US" sz="2000" dirty="0">
                <a:latin typeface="Tahoma" pitchFamily="34" charset="0"/>
              </a:rPr>
              <a:t>Be baptized for the forgiveness of sins – </a:t>
            </a:r>
            <a:r>
              <a:rPr lang="en-US" altLang="en-US" sz="2000" i="1" dirty="0">
                <a:latin typeface="Tahoma" pitchFamily="34" charset="0"/>
              </a:rPr>
              <a:t>Mk. 16:16 </a:t>
            </a:r>
          </a:p>
          <a:p>
            <a:pPr algn="ctr"/>
            <a:r>
              <a:rPr lang="en-US" altLang="en-US" sz="2000" i="1" dirty="0">
                <a:latin typeface="Tahoma" pitchFamily="34" charset="0"/>
              </a:rPr>
              <a:t>	(Acts 2:38)</a:t>
            </a:r>
            <a:r>
              <a:rPr lang="en-US" altLang="en-US" sz="2000" dirty="0">
                <a:latin typeface="Tahoma" pitchFamily="34" charset="0"/>
              </a:rPr>
              <a:t>  </a:t>
            </a:r>
          </a:p>
          <a:p>
            <a:pPr algn="ctr"/>
            <a:endParaRPr lang="en-US" altLang="en-US" sz="2000" dirty="0">
              <a:latin typeface="Tahoma" pitchFamily="34" charset="0"/>
            </a:endParaRPr>
          </a:p>
          <a:p>
            <a:pPr algn="ctr"/>
            <a:r>
              <a:rPr lang="en-US" altLang="en-US" sz="2000" dirty="0">
                <a:latin typeface="Tahoma" pitchFamily="34" charset="0"/>
              </a:rPr>
              <a:t>Remain obedient (faithful) till death – </a:t>
            </a:r>
            <a:r>
              <a:rPr lang="en-US" altLang="en-US" sz="2000" i="1" dirty="0">
                <a:latin typeface="Tahoma" pitchFamily="34" charset="0"/>
              </a:rPr>
              <a:t>Jn. 8:31 (Rev. 2:10)</a:t>
            </a:r>
            <a:endParaRPr lang="en-US" altLang="en-US" sz="2000" dirty="0">
              <a:latin typeface="Tahoma" pitchFamily="34" charset="0"/>
            </a:endParaRPr>
          </a:p>
          <a:p>
            <a:pPr algn="ctr"/>
            <a:endParaRPr lang="en-US" altLang="en-US" sz="2000" dirty="0">
              <a:latin typeface="Tahoma" pitchFamily="34" charset="0"/>
            </a:endParaRPr>
          </a:p>
          <a:p>
            <a:pPr algn="ctr"/>
            <a:r>
              <a:rPr lang="en-US" altLang="en-US" sz="2000" dirty="0">
                <a:latin typeface="Tahoma" pitchFamily="34" charset="0"/>
              </a:rPr>
              <a:t>Pursue righteousness – </a:t>
            </a:r>
            <a:r>
              <a:rPr lang="en-US" altLang="en-US" sz="2000" i="1" dirty="0">
                <a:latin typeface="Tahoma" pitchFamily="34" charset="0"/>
              </a:rPr>
              <a:t>II Tim. 2:22</a:t>
            </a:r>
            <a:r>
              <a:rPr lang="en-US" altLang="en-US" sz="2000" dirty="0">
                <a:latin typeface="Tahoma" pitchFamily="34" charset="0"/>
              </a:rPr>
              <a:t> </a:t>
            </a:r>
          </a:p>
        </p:txBody>
      </p:sp>
      <p:sp>
        <p:nvSpPr>
          <p:cNvPr id="6" name="Text Box 12"/>
          <p:cNvSpPr txBox="1">
            <a:spLocks noChangeArrowheads="1"/>
          </p:cNvSpPr>
          <p:nvPr/>
        </p:nvSpPr>
        <p:spPr bwMode="auto">
          <a:xfrm>
            <a:off x="0" y="5562600"/>
            <a:ext cx="9144000" cy="830997"/>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C000"/>
                </a:solidFill>
                <a:latin typeface="Tahoma" pitchFamily="34" charset="0"/>
              </a:rPr>
              <a:t>The blessings of God fall upon those who do things</a:t>
            </a:r>
          </a:p>
          <a:p>
            <a:pPr algn="ctr"/>
            <a:r>
              <a:rPr lang="en-US" altLang="en-US" dirty="0">
                <a:solidFill>
                  <a:srgbClr val="FFC000"/>
                </a:solidFill>
                <a:latin typeface="Tahoma" pitchFamily="34" charset="0"/>
              </a:rPr>
              <a:t>according to His plan!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fade">
                                      <p:cBhvr>
                                        <p:cTn id="7" dur="500"/>
                                        <p:tgtEl>
                                          <p:spTgt spid="35430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4307">
                                            <p:txEl>
                                              <p:pRg st="2" end="2"/>
                                            </p:txEl>
                                          </p:spTgt>
                                        </p:tgtEl>
                                        <p:attrNameLst>
                                          <p:attrName>style.visibility</p:attrName>
                                        </p:attrNameLst>
                                      </p:cBhvr>
                                      <p:to>
                                        <p:strVal val="visible"/>
                                      </p:to>
                                    </p:set>
                                    <p:animEffect transition="in" filter="fade">
                                      <p:cBhvr>
                                        <p:cTn id="11" dur="500"/>
                                        <p:tgtEl>
                                          <p:spTgt spid="354307">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4307">
                                            <p:txEl>
                                              <p:pRg st="4" end="4"/>
                                            </p:txEl>
                                          </p:spTgt>
                                        </p:tgtEl>
                                        <p:attrNameLst>
                                          <p:attrName>style.visibility</p:attrName>
                                        </p:attrNameLst>
                                      </p:cBhvr>
                                      <p:to>
                                        <p:strVal val="visible"/>
                                      </p:to>
                                    </p:set>
                                    <p:animEffect transition="in" filter="fade">
                                      <p:cBhvr>
                                        <p:cTn id="15" dur="500"/>
                                        <p:tgtEl>
                                          <p:spTgt spid="354307">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4307">
                                            <p:txEl>
                                              <p:pRg st="6" end="6"/>
                                            </p:txEl>
                                          </p:spTgt>
                                        </p:tgtEl>
                                        <p:attrNameLst>
                                          <p:attrName>style.visibility</p:attrName>
                                        </p:attrNameLst>
                                      </p:cBhvr>
                                      <p:to>
                                        <p:strVal val="visible"/>
                                      </p:to>
                                    </p:set>
                                    <p:animEffect transition="in" filter="fade">
                                      <p:cBhvr>
                                        <p:cTn id="19" dur="500"/>
                                        <p:tgtEl>
                                          <p:spTgt spid="354307">
                                            <p:txEl>
                                              <p:pRg st="6" end="6"/>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4307">
                                            <p:txEl>
                                              <p:pRg st="8" end="8"/>
                                            </p:txEl>
                                          </p:spTgt>
                                        </p:tgtEl>
                                        <p:attrNameLst>
                                          <p:attrName>style.visibility</p:attrName>
                                        </p:attrNameLst>
                                      </p:cBhvr>
                                      <p:to>
                                        <p:strVal val="visible"/>
                                      </p:to>
                                    </p:set>
                                    <p:animEffect transition="in" filter="fade">
                                      <p:cBhvr>
                                        <p:cTn id="23" dur="500"/>
                                        <p:tgtEl>
                                          <p:spTgt spid="354307">
                                            <p:txEl>
                                              <p:pRg st="8" end="8"/>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4307">
                                            <p:txEl>
                                              <p:pRg st="9" end="9"/>
                                            </p:txEl>
                                          </p:spTgt>
                                        </p:tgtEl>
                                        <p:attrNameLst>
                                          <p:attrName>style.visibility</p:attrName>
                                        </p:attrNameLst>
                                      </p:cBhvr>
                                      <p:to>
                                        <p:strVal val="visible"/>
                                      </p:to>
                                    </p:set>
                                    <p:animEffect transition="in" filter="fade">
                                      <p:cBhvr>
                                        <p:cTn id="27" dur="500"/>
                                        <p:tgtEl>
                                          <p:spTgt spid="354307">
                                            <p:txEl>
                                              <p:pRg st="9" end="9"/>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54307">
                                            <p:txEl>
                                              <p:pRg st="11" end="11"/>
                                            </p:txEl>
                                          </p:spTgt>
                                        </p:tgtEl>
                                        <p:attrNameLst>
                                          <p:attrName>style.visibility</p:attrName>
                                        </p:attrNameLst>
                                      </p:cBhvr>
                                      <p:to>
                                        <p:strVal val="visible"/>
                                      </p:to>
                                    </p:set>
                                    <p:animEffect transition="in" filter="fade">
                                      <p:cBhvr>
                                        <p:cTn id="31" dur="500"/>
                                        <p:tgtEl>
                                          <p:spTgt spid="354307">
                                            <p:txEl>
                                              <p:pRg st="11" end="11"/>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4307">
                                            <p:txEl>
                                              <p:pRg st="13" end="13"/>
                                            </p:txEl>
                                          </p:spTgt>
                                        </p:tgtEl>
                                        <p:attrNameLst>
                                          <p:attrName>style.visibility</p:attrName>
                                        </p:attrNameLst>
                                      </p:cBhvr>
                                      <p:to>
                                        <p:strVal val="visible"/>
                                      </p:to>
                                    </p:set>
                                    <p:animEffect transition="in" filter="fade">
                                      <p:cBhvr>
                                        <p:cTn id="35" dur="500"/>
                                        <p:tgtEl>
                                          <p:spTgt spid="354307">
                                            <p:txEl>
                                              <p:pRg st="13" end="1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553200"/>
            <a:ext cx="9144000" cy="301690"/>
          </a:xfrm>
        </p:spPr>
        <p:txBody>
          <a:bodyPr/>
          <a:lstStyle/>
          <a:p>
            <a:r>
              <a:rPr lang="en-US" altLang="en-US" dirty="0"/>
              <a:t>Putting The Cart Before The Horse</a:t>
            </a:r>
          </a:p>
        </p:txBody>
      </p:sp>
      <p:sp>
        <p:nvSpPr>
          <p:cNvPr id="146434"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Conclusion</a:t>
            </a:r>
          </a:p>
        </p:txBody>
      </p:sp>
      <p:sp>
        <p:nvSpPr>
          <p:cNvPr id="146448" name="Text Box 16"/>
          <p:cNvSpPr txBox="1">
            <a:spLocks noChangeArrowheads="1"/>
          </p:cNvSpPr>
          <p:nvPr/>
        </p:nvSpPr>
        <p:spPr bwMode="auto">
          <a:xfrm>
            <a:off x="0" y="8382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Let us not be guilty of “putting the cart before the horse”</a:t>
            </a:r>
          </a:p>
          <a:p>
            <a:pPr algn="ctr"/>
            <a:r>
              <a:rPr lang="en-US" altLang="en-US" dirty="0">
                <a:latin typeface="Tahoma" pitchFamily="34" charset="0"/>
              </a:rPr>
              <a:t>in our Christianity!</a:t>
            </a:r>
          </a:p>
        </p:txBody>
      </p:sp>
      <p:sp>
        <p:nvSpPr>
          <p:cNvPr id="146449" name="Text Box 17"/>
          <p:cNvSpPr txBox="1">
            <a:spLocks noChangeArrowheads="1"/>
          </p:cNvSpPr>
          <p:nvPr/>
        </p:nvSpPr>
        <p:spPr bwMode="auto">
          <a:xfrm>
            <a:off x="0" y="1798638"/>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sz="2000" dirty="0">
                <a:solidFill>
                  <a:srgbClr val="66FFFF"/>
                </a:solidFill>
                <a:latin typeface="Tahoma" pitchFamily="34" charset="0"/>
              </a:rPr>
              <a:t>If we are guilty of that we need to repent of it and correct it!</a:t>
            </a:r>
          </a:p>
        </p:txBody>
      </p:sp>
      <p:pic>
        <p:nvPicPr>
          <p:cNvPr id="8" name="Picture 13" descr="MCj043527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959" y="3733800"/>
            <a:ext cx="5266082" cy="255746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0" y="2514600"/>
            <a:ext cx="9144000" cy="1077218"/>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 John 1:9</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9.  If we confess our sins, He is faithful and righteous to forgive us our sins and to cleanse us from all unrighteousness.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6448"/>
                                        </p:tgtEl>
                                        <p:attrNameLst>
                                          <p:attrName>style.visibility</p:attrName>
                                        </p:attrNameLst>
                                      </p:cBhvr>
                                      <p:to>
                                        <p:strVal val="visible"/>
                                      </p:to>
                                    </p:set>
                                    <p:animEffect transition="in" filter="fade">
                                      <p:cBhvr>
                                        <p:cTn id="7" dur="500"/>
                                        <p:tgtEl>
                                          <p:spTgt spid="1464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6449"/>
                                        </p:tgtEl>
                                        <p:attrNameLst>
                                          <p:attrName>style.visibility</p:attrName>
                                        </p:attrNameLst>
                                      </p:cBhvr>
                                      <p:to>
                                        <p:strVal val="visible"/>
                                      </p:to>
                                    </p:set>
                                    <p:anim calcmode="lin" valueType="num">
                                      <p:cBhvr additive="base">
                                        <p:cTn id="18" dur="500" fill="hold"/>
                                        <p:tgtEl>
                                          <p:spTgt spid="146449"/>
                                        </p:tgtEl>
                                        <p:attrNameLst>
                                          <p:attrName>ppt_x</p:attrName>
                                        </p:attrNameLst>
                                      </p:cBhvr>
                                      <p:tavLst>
                                        <p:tav tm="0">
                                          <p:val>
                                            <p:strVal val="#ppt_x"/>
                                          </p:val>
                                        </p:tav>
                                        <p:tav tm="100000">
                                          <p:val>
                                            <p:strVal val="#ppt_x"/>
                                          </p:val>
                                        </p:tav>
                                      </p:tavLst>
                                    </p:anim>
                                    <p:anim calcmode="lin" valueType="num">
                                      <p:cBhvr additive="base">
                                        <p:cTn id="19" dur="500" fill="hold"/>
                                        <p:tgtEl>
                                          <p:spTgt spid="14644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8" grpId="0"/>
      <p:bldP spid="146449"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553199"/>
            <a:ext cx="9144000" cy="292359"/>
          </a:xfrm>
        </p:spPr>
        <p:txBody>
          <a:bodyPr/>
          <a:lstStyle/>
          <a:p>
            <a:r>
              <a:rPr lang="en-US" altLang="en-US" dirty="0"/>
              <a:t>Putting The Cart Before The Horse</a:t>
            </a:r>
          </a:p>
        </p:txBody>
      </p:sp>
      <p:sp>
        <p:nvSpPr>
          <p:cNvPr id="403458"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Conclusion</a:t>
            </a:r>
          </a:p>
        </p:txBody>
      </p:sp>
      <p:sp>
        <p:nvSpPr>
          <p:cNvPr id="8" name="Text Box 3"/>
          <p:cNvSpPr txBox="1">
            <a:spLocks noChangeArrowheads="1"/>
          </p:cNvSpPr>
          <p:nvPr/>
        </p:nvSpPr>
        <p:spPr bwMode="auto">
          <a:xfrm>
            <a:off x="0" y="934940"/>
            <a:ext cx="91440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Our eternity in Heaven will be determined not by what we</a:t>
            </a:r>
          </a:p>
          <a:p>
            <a:r>
              <a:rPr lang="en-US" altLang="en-US" dirty="0">
                <a:latin typeface="Tahoma" pitchFamily="34" charset="0"/>
              </a:rPr>
              <a:t>think or believe to be right, or even by a majority poll, but</a:t>
            </a:r>
          </a:p>
          <a:p>
            <a:r>
              <a:rPr lang="en-US" altLang="en-US" dirty="0">
                <a:latin typeface="Tahoma" pitchFamily="34" charset="0"/>
              </a:rPr>
              <a:t>by our obedience to God!</a:t>
            </a:r>
          </a:p>
          <a:p>
            <a:pPr>
              <a:buClr>
                <a:schemeClr val="accent1"/>
              </a:buClr>
              <a:buSzPct val="115000"/>
              <a:buFont typeface="Wingdings" pitchFamily="2" charset="2"/>
              <a:buChar char="Ø"/>
            </a:pPr>
            <a:r>
              <a:rPr lang="en-US" altLang="en-US" sz="2000" dirty="0">
                <a:solidFill>
                  <a:srgbClr val="66FFFF"/>
                </a:solidFill>
                <a:latin typeface="Tahoma" pitchFamily="34" charset="0"/>
              </a:rPr>
              <a:t>II Thess. 1:7-9: </a:t>
            </a:r>
            <a:r>
              <a:rPr lang="en-US" altLang="en-US" sz="2000" b="0" dirty="0">
                <a:solidFill>
                  <a:srgbClr val="66FFFF"/>
                </a:solidFill>
                <a:latin typeface="Tahoma" pitchFamily="34" charset="0"/>
              </a:rPr>
              <a:t>Putting the cart before the horse religiously will cause us to be separated from God eternally!</a:t>
            </a:r>
          </a:p>
          <a:p>
            <a:pPr>
              <a:buClr>
                <a:schemeClr val="accent1"/>
              </a:buClr>
              <a:buSzPct val="115000"/>
              <a:buFont typeface="Wingdings" pitchFamily="2" charset="2"/>
              <a:buChar char="Ø"/>
            </a:pPr>
            <a:r>
              <a:rPr lang="en-US" altLang="en-US" sz="2000" dirty="0">
                <a:solidFill>
                  <a:srgbClr val="66FFFF"/>
                </a:solidFill>
                <a:latin typeface="Tahoma" pitchFamily="34" charset="0"/>
              </a:rPr>
              <a:t>Mt. 7:21: </a:t>
            </a:r>
            <a:r>
              <a:rPr lang="en-US" altLang="en-US" sz="2000" b="0" dirty="0">
                <a:solidFill>
                  <a:srgbClr val="66FFFF"/>
                </a:solidFill>
                <a:latin typeface="Tahoma" pitchFamily="34" charset="0"/>
              </a:rPr>
              <a:t>The ones that will be saved are the ones who do “the will of My Father in Heaven.”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1" y="4223689"/>
            <a:ext cx="2667000" cy="2618760"/>
          </a:xfrm>
          <a:prstGeom prst="rect">
            <a:avLst/>
          </a:prstGeom>
        </p:spPr>
      </p:pic>
      <p:sp>
        <p:nvSpPr>
          <p:cNvPr id="11" name="Text Box 7"/>
          <p:cNvSpPr txBox="1">
            <a:spLocks noChangeArrowheads="1"/>
          </p:cNvSpPr>
          <p:nvPr/>
        </p:nvSpPr>
        <p:spPr bwMode="auto">
          <a:xfrm>
            <a:off x="0" y="3613925"/>
            <a:ext cx="9144000" cy="461665"/>
          </a:xfrm>
          <a:prstGeom prst="rect">
            <a:avLst/>
          </a:prstGeom>
          <a:solidFill>
            <a:srgbClr val="FFCCFF"/>
          </a:solidFill>
          <a:ln>
            <a:noFill/>
          </a:ln>
          <a:effec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It is not the will of God if it is against the word of God!</a:t>
            </a:r>
            <a:endParaRPr lang="en-US" altLang="en-US" i="1" dirty="0">
              <a:solidFill>
                <a:srgbClr val="FF0000"/>
              </a:solidFill>
              <a:latin typeface="Tahoma" pitchFamily="34" charset="0"/>
            </a:endParaRPr>
          </a:p>
        </p:txBody>
      </p:sp>
      <p:sp>
        <p:nvSpPr>
          <p:cNvPr id="12" name="Text Box 12"/>
          <p:cNvSpPr txBox="1">
            <a:spLocks noChangeArrowheads="1"/>
          </p:cNvSpPr>
          <p:nvPr/>
        </p:nvSpPr>
        <p:spPr bwMode="auto">
          <a:xfrm>
            <a:off x="0" y="4932904"/>
            <a:ext cx="67818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FF00"/>
                </a:solidFill>
                <a:latin typeface="Tahoma" pitchFamily="34" charset="0"/>
              </a:rPr>
              <a:t>Don’t put the cart before the horse in</a:t>
            </a:r>
          </a:p>
          <a:p>
            <a:pPr algn="ctr"/>
            <a:r>
              <a:rPr lang="en-US" altLang="en-US" dirty="0">
                <a:solidFill>
                  <a:srgbClr val="FFFF00"/>
                </a:solidFill>
                <a:latin typeface="Tahoma" pitchFamily="34" charset="0"/>
              </a:rPr>
              <a:t>service to God but do as God has ordered</a:t>
            </a:r>
          </a:p>
          <a:p>
            <a:pPr algn="ctr"/>
            <a:r>
              <a:rPr lang="en-US" altLang="en-US" dirty="0">
                <a:solidFill>
                  <a:srgbClr val="FFFF00"/>
                </a:solidFill>
                <a:latin typeface="Tahoma" pitchFamily="34" charset="0"/>
              </a:rPr>
              <a:t>in His order to be saved!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style.rotation</p:attrName>
                                        </p:attrNameLst>
                                      </p:cBhvr>
                                      <p:tavLst>
                                        <p:tav tm="0">
                                          <p:val>
                                            <p:fltVal val="90"/>
                                          </p:val>
                                        </p:tav>
                                        <p:tav tm="100000">
                                          <p:val>
                                            <p:fltVal val="0"/>
                                          </p:val>
                                        </p:tav>
                                      </p:tavLst>
                                    </p:anim>
                                    <p:animEffect transition="in" filter="fade">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14748" y="5204557"/>
            <a:ext cx="9144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3716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5165229"/>
            <a:ext cx="91440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a:t>
            </a:r>
            <a:r>
              <a:rPr lang="en-US" sz="4000" b="1" u="sng">
                <a:solidFill>
                  <a:srgbClr val="0000FF"/>
                </a:solidFill>
                <a:effectLst>
                  <a:outerShdw blurRad="38100" dist="38100" dir="2700000" algn="tl">
                    <a:srgbClr val="FFFFFF"/>
                  </a:outerShdw>
                </a:effectLst>
                <a:latin typeface="Calisto MT" pitchFamily="18" charset="0"/>
              </a:rPr>
              <a:t>The Erring Saint</a:t>
            </a:r>
            <a:r>
              <a:rPr lang="en-US" sz="4000" b="1" u="sng" dirty="0">
                <a:solidFill>
                  <a:srgbClr val="0000FF"/>
                </a:solidFill>
                <a:effectLst>
                  <a:outerShdw blurRad="38100" dist="38100" dir="2700000" algn="tl">
                    <a:srgbClr val="FFFFFF"/>
                  </a:outerShdw>
                </a:effectLst>
                <a:latin typeface="Calisto MT" pitchFamily="18" charset="0"/>
              </a:rPr>
              <a: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13630713"/>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629400"/>
            <a:ext cx="9144000" cy="228600"/>
          </a:xfrm>
        </p:spPr>
        <p:txBody>
          <a:bodyPr/>
          <a:lstStyle/>
          <a:p>
            <a:r>
              <a:rPr lang="en-US" altLang="en-US" dirty="0"/>
              <a:t>Putting The Cart Before The Horse</a:t>
            </a:r>
          </a:p>
        </p:txBody>
      </p:sp>
      <p:sp>
        <p:nvSpPr>
          <p:cNvPr id="342018"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Intro</a:t>
            </a:r>
          </a:p>
        </p:txBody>
      </p:sp>
      <p:sp>
        <p:nvSpPr>
          <p:cNvPr id="342022" name="Text Box 6"/>
          <p:cNvSpPr txBox="1">
            <a:spLocks noChangeArrowheads="1"/>
          </p:cNvSpPr>
          <p:nvPr/>
        </p:nvSpPr>
        <p:spPr bwMode="auto">
          <a:xfrm>
            <a:off x="0" y="7620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Old phrase: “Putting the cart before the horse” </a:t>
            </a:r>
            <a:endParaRPr lang="en-US" altLang="en-US" sz="2800" dirty="0">
              <a:latin typeface="Tahoma" pitchFamily="34" charset="0"/>
            </a:endParaRPr>
          </a:p>
        </p:txBody>
      </p:sp>
      <p:sp>
        <p:nvSpPr>
          <p:cNvPr id="342025" name="Text Box 9"/>
          <p:cNvSpPr txBox="1">
            <a:spLocks noChangeArrowheads="1"/>
          </p:cNvSpPr>
          <p:nvPr/>
        </p:nvSpPr>
        <p:spPr bwMode="auto">
          <a:xfrm>
            <a:off x="0" y="601980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latin typeface="Tahoma" pitchFamily="34" charset="0"/>
              </a:rPr>
              <a:t>Modern technology has changed the image!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264788"/>
            <a:ext cx="3657600" cy="46451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42022"/>
                                        </p:tgtEl>
                                        <p:attrNameLst>
                                          <p:attrName>style.visibility</p:attrName>
                                        </p:attrNameLst>
                                      </p:cBhvr>
                                      <p:to>
                                        <p:strVal val="visible"/>
                                      </p:to>
                                    </p:set>
                                    <p:animEffect transition="in" filter="fade">
                                      <p:cBhvr>
                                        <p:cTn id="13" dur="500"/>
                                        <p:tgtEl>
                                          <p:spTgt spid="3420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42025"/>
                                        </p:tgtEl>
                                        <p:attrNameLst>
                                          <p:attrName>style.visibility</p:attrName>
                                        </p:attrNameLst>
                                      </p:cBhvr>
                                      <p:to>
                                        <p:strVal val="visible"/>
                                      </p:to>
                                    </p:set>
                                    <p:animEffect transition="in" filter="fade">
                                      <p:cBhvr>
                                        <p:cTn id="17" dur="500"/>
                                        <p:tgtEl>
                                          <p:spTgt spid="342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2" grpId="0"/>
      <p:bldP spid="3420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476999"/>
            <a:ext cx="9144000" cy="368559"/>
          </a:xfrm>
        </p:spPr>
        <p:txBody>
          <a:bodyPr/>
          <a:lstStyle/>
          <a:p>
            <a:r>
              <a:rPr lang="en-US" altLang="en-US" dirty="0"/>
              <a:t>Putting The Cart Before The Horse</a:t>
            </a:r>
          </a:p>
        </p:txBody>
      </p:sp>
      <p:sp>
        <p:nvSpPr>
          <p:cNvPr id="381954"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Intro</a:t>
            </a:r>
          </a:p>
        </p:txBody>
      </p:sp>
      <p:sp>
        <p:nvSpPr>
          <p:cNvPr id="381958" name="Text Box 6"/>
          <p:cNvSpPr txBox="1">
            <a:spLocks noChangeArrowheads="1"/>
          </p:cNvSpPr>
          <p:nvPr/>
        </p:nvSpPr>
        <p:spPr bwMode="auto">
          <a:xfrm>
            <a:off x="0" y="3505200"/>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Many people put the cart before the horse in spiritual </a:t>
            </a:r>
          </a:p>
          <a:p>
            <a:r>
              <a:rPr lang="en-US" altLang="en-US" dirty="0">
                <a:latin typeface="Tahoma" pitchFamily="34" charset="0"/>
              </a:rPr>
              <a:t>matters and think God overlooks it!</a:t>
            </a:r>
            <a:endParaRPr lang="en-US" altLang="en-US" sz="2800" dirty="0">
              <a:latin typeface="Tahoma" pitchFamily="34" charset="0"/>
            </a:endParaRPr>
          </a:p>
          <a:p>
            <a:pPr eaLnBrk="0" hangingPunct="0">
              <a:buClr>
                <a:schemeClr val="accent1"/>
              </a:buClr>
              <a:buSzPct val="115000"/>
              <a:buFont typeface="Wingdings" pitchFamily="2" charset="2"/>
              <a:buChar char="Ø"/>
            </a:pPr>
            <a:r>
              <a:rPr lang="en-US" altLang="en-US" sz="2000" b="0" dirty="0">
                <a:solidFill>
                  <a:srgbClr val="66FFFF"/>
                </a:solidFill>
                <a:latin typeface="Tahoma" pitchFamily="34" charset="0"/>
              </a:rPr>
              <a:t>Putting the cart before the horse physically, one will go nowhere.</a:t>
            </a:r>
          </a:p>
          <a:p>
            <a:pPr eaLnBrk="0" hangingPunct="0">
              <a:buClr>
                <a:schemeClr val="accent1"/>
              </a:buClr>
              <a:buSzPct val="115000"/>
              <a:buFont typeface="Wingdings" pitchFamily="2" charset="2"/>
              <a:buChar char="Ø"/>
            </a:pPr>
            <a:r>
              <a:rPr lang="en-US" altLang="en-US" sz="2000" b="0" dirty="0">
                <a:solidFill>
                  <a:srgbClr val="66FFFF"/>
                </a:solidFill>
                <a:latin typeface="Tahoma" pitchFamily="34" charset="0"/>
              </a:rPr>
              <a:t>Applying the same to the spiritual, one will not grow properly, and will go where they do not wish to go!</a:t>
            </a:r>
            <a:r>
              <a:rPr lang="en-US" altLang="en-US" sz="2000" dirty="0">
                <a:solidFill>
                  <a:srgbClr val="66FFFF"/>
                </a:solidFill>
                <a:latin typeface="Tahoma" pitchFamily="34" charset="0"/>
              </a:rPr>
              <a:t> </a:t>
            </a:r>
          </a:p>
        </p:txBody>
      </p:sp>
      <p:sp>
        <p:nvSpPr>
          <p:cNvPr id="381959" name="Text Box 7"/>
          <p:cNvSpPr txBox="1">
            <a:spLocks noChangeArrowheads="1"/>
          </p:cNvSpPr>
          <p:nvPr/>
        </p:nvSpPr>
        <p:spPr bwMode="auto">
          <a:xfrm>
            <a:off x="0" y="5486400"/>
            <a:ext cx="9144000" cy="830997"/>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C000"/>
                </a:solidFill>
                <a:latin typeface="Tahoma" pitchFamily="34" charset="0"/>
              </a:rPr>
              <a:t>Many people put the cart before the horse by reversing</a:t>
            </a:r>
          </a:p>
          <a:p>
            <a:pPr algn="ctr"/>
            <a:r>
              <a:rPr lang="en-US" altLang="en-US" dirty="0">
                <a:solidFill>
                  <a:srgbClr val="FFC000"/>
                </a:solidFill>
                <a:latin typeface="Tahoma" pitchFamily="34" charset="0"/>
              </a:rPr>
              <a:t>God’s order in trying to serve Him! </a:t>
            </a:r>
          </a:p>
        </p:txBody>
      </p:sp>
      <p:sp>
        <p:nvSpPr>
          <p:cNvPr id="7" name="Text Box 3"/>
          <p:cNvSpPr txBox="1">
            <a:spLocks noChangeArrowheads="1"/>
          </p:cNvSpPr>
          <p:nvPr/>
        </p:nvSpPr>
        <p:spPr bwMode="auto">
          <a:xfrm>
            <a:off x="0" y="685800"/>
            <a:ext cx="9144000" cy="2616101"/>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Matthew 7:21-23</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21.  "Not everyone who says to Me, 'Lord, Lord,' will enter the kingdom of heaven, but he who does the will of My Father who is in heaven will enter.</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22.  "Many will say to Me on that day, 'Lord, Lord, did we not prophesy in Your name, and in Your name cast out demons, and in Your name perform many miracles?'</a:t>
            </a:r>
          </a:p>
          <a:p>
            <a:pPr eaLnBrk="0" hangingPunct="0">
              <a:buClr>
                <a:schemeClr val="accent1"/>
              </a:buClr>
              <a:buSzPct val="115000"/>
              <a:buFont typeface="Wingdings" pitchFamily="2" charset="2"/>
              <a:buNone/>
            </a:pPr>
            <a:r>
              <a:rPr lang="en-US" altLang="en-US" sz="2000" b="0" dirty="0">
                <a:solidFill>
                  <a:srgbClr val="002060"/>
                </a:solidFill>
                <a:latin typeface="Tahoma" pitchFamily="34" charset="0"/>
              </a:rPr>
              <a:t>23.  "And then I will declare to them, 'I never knew you; DEPART FROM ME, YOU WHO PRACTICE LAWLESSNESS.'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500"/>
                                        <p:tgtEl>
                                          <p:spTgt spid="38195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381959"/>
                                        </p:tgtEl>
                                        <p:attrNameLst>
                                          <p:attrName>style.visibility</p:attrName>
                                        </p:attrNameLst>
                                      </p:cBhvr>
                                      <p:to>
                                        <p:strVal val="visible"/>
                                      </p:to>
                                    </p:set>
                                    <p:anim calcmode="lin" valueType="num">
                                      <p:cBhvr>
                                        <p:cTn id="16" dur="500" fill="hold"/>
                                        <p:tgtEl>
                                          <p:spTgt spid="381959"/>
                                        </p:tgtEl>
                                        <p:attrNameLst>
                                          <p:attrName>ppt_w</p:attrName>
                                        </p:attrNameLst>
                                      </p:cBhvr>
                                      <p:tavLst>
                                        <p:tav tm="0">
                                          <p:val>
                                            <p:fltVal val="0"/>
                                          </p:val>
                                        </p:tav>
                                        <p:tav tm="100000">
                                          <p:val>
                                            <p:strVal val="#ppt_w"/>
                                          </p:val>
                                        </p:tav>
                                      </p:tavLst>
                                    </p:anim>
                                    <p:anim calcmode="lin" valueType="num">
                                      <p:cBhvr>
                                        <p:cTn id="17" dur="500" fill="hold"/>
                                        <p:tgtEl>
                                          <p:spTgt spid="381959"/>
                                        </p:tgtEl>
                                        <p:attrNameLst>
                                          <p:attrName>ppt_h</p:attrName>
                                        </p:attrNameLst>
                                      </p:cBhvr>
                                      <p:tavLst>
                                        <p:tav tm="0">
                                          <p:val>
                                            <p:fltVal val="0"/>
                                          </p:val>
                                        </p:tav>
                                        <p:tav tm="100000">
                                          <p:val>
                                            <p:strVal val="#ppt_h"/>
                                          </p:val>
                                        </p:tav>
                                      </p:tavLst>
                                    </p:anim>
                                    <p:animEffect transition="in" filter="fade">
                                      <p:cBhvr>
                                        <p:cTn id="18" dur="500"/>
                                        <p:tgtEl>
                                          <p:spTgt spid="381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8" grpId="0"/>
      <p:bldP spid="381959"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76999"/>
            <a:ext cx="9144000" cy="368559"/>
          </a:xfrm>
        </p:spPr>
        <p:txBody>
          <a:bodyPr/>
          <a:lstStyle/>
          <a:p>
            <a:r>
              <a:rPr lang="en-US" altLang="en-US" dirty="0"/>
              <a:t>Putting The Cart Before The Horse</a:t>
            </a:r>
          </a:p>
        </p:txBody>
      </p:sp>
      <p:sp>
        <p:nvSpPr>
          <p:cNvPr id="345090"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345091" name="Text Box 3"/>
          <p:cNvSpPr txBox="1">
            <a:spLocks noChangeArrowheads="1"/>
          </p:cNvSpPr>
          <p:nvPr/>
        </p:nvSpPr>
        <p:spPr bwMode="auto">
          <a:xfrm>
            <a:off x="0" y="1905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By believing they are IN Christ </a:t>
            </a:r>
            <a:r>
              <a:rPr lang="en-US" altLang="en-US" i="1" u="sng" dirty="0">
                <a:latin typeface="Tahoma" pitchFamily="34" charset="0"/>
              </a:rPr>
              <a:t>before</a:t>
            </a:r>
            <a:r>
              <a:rPr lang="en-US" altLang="en-US" dirty="0">
                <a:latin typeface="Tahoma" pitchFamily="34" charset="0"/>
              </a:rPr>
              <a:t> baptism </a:t>
            </a:r>
          </a:p>
          <a:p>
            <a:pPr>
              <a:buClr>
                <a:schemeClr val="accent1"/>
              </a:buClr>
              <a:buSzPct val="115000"/>
              <a:buFont typeface="Wingdings" pitchFamily="2" charset="2"/>
              <a:buChar char="Ø"/>
            </a:pPr>
            <a:r>
              <a:rPr lang="en-US" altLang="en-US" sz="2000" i="1" dirty="0">
                <a:solidFill>
                  <a:srgbClr val="66FFFF"/>
                </a:solidFill>
                <a:latin typeface="Tahoma" pitchFamily="34" charset="0"/>
              </a:rPr>
              <a:t>Mk. 16:16:</a:t>
            </a:r>
            <a:r>
              <a:rPr lang="en-US" altLang="en-US" sz="2000" b="0" dirty="0">
                <a:solidFill>
                  <a:srgbClr val="66FFFF"/>
                </a:solidFill>
                <a:latin typeface="Tahoma" pitchFamily="34" charset="0"/>
              </a:rPr>
              <a:t> The one that “believes and is baptized” will be saved. </a:t>
            </a:r>
          </a:p>
        </p:txBody>
      </p:sp>
      <p:sp>
        <p:nvSpPr>
          <p:cNvPr id="345094" name="Text Box 6"/>
          <p:cNvSpPr txBox="1">
            <a:spLocks noChangeArrowheads="1"/>
          </p:cNvSpPr>
          <p:nvPr/>
        </p:nvSpPr>
        <p:spPr bwMode="auto">
          <a:xfrm>
            <a:off x="3110" y="26670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Gal. 3:26-27:</a:t>
            </a:r>
            <a:r>
              <a:rPr lang="en-US" altLang="en-US" sz="2000" b="0" i="1" dirty="0">
                <a:solidFill>
                  <a:srgbClr val="66FFFF"/>
                </a:solidFill>
                <a:latin typeface="Tahoma" pitchFamily="34" charset="0"/>
              </a:rPr>
              <a:t> </a:t>
            </a:r>
            <a:r>
              <a:rPr lang="en-US" altLang="en-US" sz="2000" b="0" dirty="0">
                <a:solidFill>
                  <a:srgbClr val="66FFFF"/>
                </a:solidFill>
                <a:latin typeface="Tahoma" pitchFamily="34" charset="0"/>
              </a:rPr>
              <a:t>The sons of God are those who were “baptized into Christ.” </a:t>
            </a:r>
          </a:p>
        </p:txBody>
      </p:sp>
      <p:sp>
        <p:nvSpPr>
          <p:cNvPr id="345096" name="Text Box 8"/>
          <p:cNvSpPr txBox="1">
            <a:spLocks noChangeArrowheads="1"/>
          </p:cNvSpPr>
          <p:nvPr/>
        </p:nvSpPr>
        <p:spPr bwMode="auto">
          <a:xfrm>
            <a:off x="0" y="3063875"/>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I Cor. 12:13:</a:t>
            </a:r>
            <a:r>
              <a:rPr lang="en-US" altLang="en-US" sz="2000" b="0" dirty="0">
                <a:solidFill>
                  <a:srgbClr val="66FFFF"/>
                </a:solidFill>
                <a:latin typeface="Tahoma" pitchFamily="34" charset="0"/>
              </a:rPr>
              <a:t> To be in the church, one must be “baptized </a:t>
            </a:r>
            <a:r>
              <a:rPr lang="en-US" altLang="en-US" sz="2000" b="0" i="1" dirty="0">
                <a:solidFill>
                  <a:srgbClr val="66FFFF"/>
                </a:solidFill>
                <a:latin typeface="Tahoma" pitchFamily="34" charset="0"/>
              </a:rPr>
              <a:t>into</a:t>
            </a:r>
            <a:r>
              <a:rPr lang="en-US" altLang="en-US" sz="2000" b="0" dirty="0">
                <a:solidFill>
                  <a:srgbClr val="66FFFF"/>
                </a:solidFill>
                <a:latin typeface="Tahoma" pitchFamily="34" charset="0"/>
              </a:rPr>
              <a:t> one body.” </a:t>
            </a:r>
          </a:p>
        </p:txBody>
      </p:sp>
      <p:sp>
        <p:nvSpPr>
          <p:cNvPr id="8" name="Text Box 10"/>
          <p:cNvSpPr txBox="1">
            <a:spLocks noChangeArrowheads="1"/>
          </p:cNvSpPr>
          <p:nvPr/>
        </p:nvSpPr>
        <p:spPr bwMode="auto">
          <a:xfrm>
            <a:off x="3110" y="841801"/>
            <a:ext cx="9144000" cy="830997"/>
          </a:xfrm>
          <a:prstGeom prst="rect">
            <a:avLst/>
          </a:prstGeom>
          <a:solidFill>
            <a:srgbClr val="FFCCFF"/>
          </a:solidFill>
          <a:ln/>
        </p:spPr>
        <p:style>
          <a:lnRef idx="0">
            <a:schemeClr val="accent5"/>
          </a:lnRef>
          <a:fillRef idx="3">
            <a:schemeClr val="accent5"/>
          </a:fillRef>
          <a:effectRef idx="3">
            <a:schemeClr val="accent5"/>
          </a:effectRef>
          <a:fontRef idx="minor">
            <a:schemeClr val="lt1"/>
          </a:fontRef>
        </p:style>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Many teach one can be in Christ and in His church without baptism!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3657600"/>
            <a:ext cx="4762500" cy="269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fade">
                                      <p:cBhvr>
                                        <p:cTn id="7" dur="500"/>
                                        <p:tgtEl>
                                          <p:spTgt spid="34509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5091">
                                            <p:txEl>
                                              <p:pRg st="1" end="1"/>
                                            </p:txEl>
                                          </p:spTgt>
                                        </p:tgtEl>
                                        <p:attrNameLst>
                                          <p:attrName>style.visibility</p:attrName>
                                        </p:attrNameLst>
                                      </p:cBhvr>
                                      <p:to>
                                        <p:strVal val="visible"/>
                                      </p:to>
                                    </p:set>
                                    <p:animEffect transition="in" filter="wipe(left)">
                                      <p:cBhvr>
                                        <p:cTn id="16" dur="500"/>
                                        <p:tgtEl>
                                          <p:spTgt spid="345091">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45094"/>
                                        </p:tgtEl>
                                        <p:attrNameLst>
                                          <p:attrName>style.visibility</p:attrName>
                                        </p:attrNameLst>
                                      </p:cBhvr>
                                      <p:to>
                                        <p:strVal val="visible"/>
                                      </p:to>
                                    </p:set>
                                    <p:animEffect transition="in" filter="wipe(left)">
                                      <p:cBhvr>
                                        <p:cTn id="26" dur="500"/>
                                        <p:tgtEl>
                                          <p:spTgt spid="34509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45096"/>
                                        </p:tgtEl>
                                        <p:attrNameLst>
                                          <p:attrName>style.visibility</p:attrName>
                                        </p:attrNameLst>
                                      </p:cBhvr>
                                      <p:to>
                                        <p:strVal val="visible"/>
                                      </p:to>
                                    </p:set>
                                    <p:animEffect transition="in" filter="wipe(left)">
                                      <p:cBhvr>
                                        <p:cTn id="30" dur="500"/>
                                        <p:tgtEl>
                                          <p:spTgt spid="345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4" grpId="0"/>
      <p:bldP spid="345096"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0" y="6556310"/>
            <a:ext cx="9144000" cy="301690"/>
          </a:xfrm>
        </p:spPr>
        <p:txBody>
          <a:bodyPr/>
          <a:lstStyle/>
          <a:p>
            <a:r>
              <a:rPr lang="en-US" altLang="en-US" dirty="0"/>
              <a:t>Putting The Cart Before The Horse</a:t>
            </a:r>
          </a:p>
        </p:txBody>
      </p:sp>
      <p:sp>
        <p:nvSpPr>
          <p:cNvPr id="385026"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385027" name="Text Box 3"/>
          <p:cNvSpPr txBox="1">
            <a:spLocks noChangeArrowheads="1"/>
          </p:cNvSpPr>
          <p:nvPr/>
        </p:nvSpPr>
        <p:spPr bwMode="auto">
          <a:xfrm>
            <a:off x="0" y="1981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By believing they are forgiven of sins </a:t>
            </a:r>
            <a:r>
              <a:rPr lang="en-US" altLang="en-US" i="1" u="sng" dirty="0">
                <a:latin typeface="Tahoma" pitchFamily="34" charset="0"/>
              </a:rPr>
              <a:t>before</a:t>
            </a:r>
            <a:r>
              <a:rPr lang="en-US" altLang="en-US" dirty="0">
                <a:latin typeface="Tahoma" pitchFamily="34" charset="0"/>
              </a:rPr>
              <a:t> baptism </a:t>
            </a:r>
          </a:p>
          <a:p>
            <a:pPr>
              <a:buClr>
                <a:schemeClr val="accent1"/>
              </a:buClr>
              <a:buSzPct val="115000"/>
              <a:buFont typeface="Wingdings" pitchFamily="2" charset="2"/>
              <a:buChar char="Ø"/>
            </a:pPr>
            <a:r>
              <a:rPr lang="en-US" altLang="en-US" sz="2000" dirty="0">
                <a:solidFill>
                  <a:srgbClr val="66FFFF"/>
                </a:solidFill>
                <a:latin typeface="Tahoma" pitchFamily="34" charset="0"/>
              </a:rPr>
              <a:t>Acts 2:38:</a:t>
            </a:r>
            <a:r>
              <a:rPr lang="en-US" altLang="en-US" sz="2000" b="0" dirty="0">
                <a:solidFill>
                  <a:srgbClr val="66FFFF"/>
                </a:solidFill>
                <a:latin typeface="Tahoma" pitchFamily="34" charset="0"/>
              </a:rPr>
              <a:t> To be forgiven of sins, one must “Repent and </a:t>
            </a:r>
            <a:r>
              <a:rPr lang="en-US" altLang="en-US" sz="2000" b="0" i="1" dirty="0">
                <a:solidFill>
                  <a:srgbClr val="66FFFF"/>
                </a:solidFill>
                <a:latin typeface="Tahoma" pitchFamily="34" charset="0"/>
              </a:rPr>
              <a:t>be baptized for</a:t>
            </a:r>
            <a:r>
              <a:rPr lang="en-US" altLang="en-US" sz="2000" b="0" dirty="0">
                <a:solidFill>
                  <a:srgbClr val="66FFFF"/>
                </a:solidFill>
                <a:latin typeface="Tahoma" pitchFamily="34" charset="0"/>
              </a:rPr>
              <a:t> the forgiveness of sins!”</a:t>
            </a:r>
            <a:r>
              <a:rPr lang="en-US" altLang="en-US" sz="2000" dirty="0">
                <a:solidFill>
                  <a:srgbClr val="66FFFF"/>
                </a:solidFill>
                <a:latin typeface="Tahoma" pitchFamily="34" charset="0"/>
              </a:rPr>
              <a:t> </a:t>
            </a:r>
          </a:p>
        </p:txBody>
      </p:sp>
      <p:sp>
        <p:nvSpPr>
          <p:cNvPr id="385028" name="Text Box 4"/>
          <p:cNvSpPr txBox="1">
            <a:spLocks noChangeArrowheads="1"/>
          </p:cNvSpPr>
          <p:nvPr/>
        </p:nvSpPr>
        <p:spPr bwMode="auto">
          <a:xfrm>
            <a:off x="0" y="3048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Acts 22:16:</a:t>
            </a:r>
            <a:r>
              <a:rPr lang="en-US" altLang="en-US" sz="2000" b="0" dirty="0">
                <a:solidFill>
                  <a:srgbClr val="66FFFF"/>
                </a:solidFill>
                <a:latin typeface="Tahoma" pitchFamily="34" charset="0"/>
              </a:rPr>
              <a:t> To call on the name of the Lord, one must “be baptized, and wash away your sins.”</a:t>
            </a:r>
            <a:r>
              <a:rPr lang="en-US" altLang="en-US" sz="2000" dirty="0">
                <a:solidFill>
                  <a:srgbClr val="66FFFF"/>
                </a:solidFill>
                <a:latin typeface="Tahoma" pitchFamily="34" charset="0"/>
              </a:rPr>
              <a:t> </a:t>
            </a:r>
          </a:p>
        </p:txBody>
      </p:sp>
      <p:sp>
        <p:nvSpPr>
          <p:cNvPr id="7" name="Text Box 5"/>
          <p:cNvSpPr txBox="1">
            <a:spLocks noChangeArrowheads="1"/>
          </p:cNvSpPr>
          <p:nvPr/>
        </p:nvSpPr>
        <p:spPr bwMode="auto">
          <a:xfrm>
            <a:off x="0" y="953724"/>
            <a:ext cx="9144000" cy="830997"/>
          </a:xfrm>
          <a:prstGeom prst="rect">
            <a:avLst/>
          </a:prstGeom>
          <a:solidFill>
            <a:srgbClr val="FFCCFF"/>
          </a:solidFill>
          <a:ln>
            <a:noFill/>
          </a:ln>
          <a:effec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Many teach forgiveness of sins can be had with a simple prayer, without baptism!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672" y="4093799"/>
            <a:ext cx="3092656" cy="23178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fade">
                                      <p:cBhvr>
                                        <p:cTn id="7" dur="500"/>
                                        <p:tgtEl>
                                          <p:spTgt spid="38502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85027">
                                            <p:txEl>
                                              <p:pRg st="1" end="1"/>
                                            </p:txEl>
                                          </p:spTgt>
                                        </p:tgtEl>
                                        <p:attrNameLst>
                                          <p:attrName>style.visibility</p:attrName>
                                        </p:attrNameLst>
                                      </p:cBhvr>
                                      <p:to>
                                        <p:strVal val="visible"/>
                                      </p:to>
                                    </p:set>
                                    <p:animEffect transition="in" filter="wipe(left)">
                                      <p:cBhvr>
                                        <p:cTn id="16" dur="500"/>
                                        <p:tgtEl>
                                          <p:spTgt spid="385027">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85028">
                                            <p:txEl>
                                              <p:pRg st="0" end="0"/>
                                            </p:txEl>
                                          </p:spTgt>
                                        </p:tgtEl>
                                        <p:attrNameLst>
                                          <p:attrName>style.visibility</p:attrName>
                                        </p:attrNameLst>
                                      </p:cBhvr>
                                      <p:to>
                                        <p:strVal val="visible"/>
                                      </p:to>
                                    </p:set>
                                    <p:animEffect transition="in" filter="wipe(left)">
                                      <p:cBhvr>
                                        <p:cTn id="26" dur="500"/>
                                        <p:tgtEl>
                                          <p:spTgt spid="385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0" y="6553200"/>
            <a:ext cx="9144000" cy="304800"/>
          </a:xfrm>
        </p:spPr>
        <p:txBody>
          <a:bodyPr/>
          <a:lstStyle/>
          <a:p>
            <a:r>
              <a:rPr lang="en-US" altLang="en-US" dirty="0"/>
              <a:t>Putting The Cart Before The Horse</a:t>
            </a:r>
          </a:p>
        </p:txBody>
      </p:sp>
      <p:sp>
        <p:nvSpPr>
          <p:cNvPr id="388098"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388099" name="Text Box 3"/>
          <p:cNvSpPr txBox="1">
            <a:spLocks noChangeArrowheads="1"/>
          </p:cNvSpPr>
          <p:nvPr/>
        </p:nvSpPr>
        <p:spPr bwMode="auto">
          <a:xfrm>
            <a:off x="0" y="1889125"/>
            <a:ext cx="9144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By believing God hears prayer </a:t>
            </a:r>
            <a:r>
              <a:rPr lang="en-US" altLang="en-US" i="1" u="sng" dirty="0">
                <a:latin typeface="Tahoma" pitchFamily="34" charset="0"/>
              </a:rPr>
              <a:t>before</a:t>
            </a:r>
            <a:r>
              <a:rPr lang="en-US" altLang="en-US" dirty="0">
                <a:latin typeface="Tahoma" pitchFamily="34" charset="0"/>
              </a:rPr>
              <a:t> being saved </a:t>
            </a:r>
          </a:p>
          <a:p>
            <a:r>
              <a:rPr lang="en-US" altLang="en-US" dirty="0">
                <a:latin typeface="Tahoma" pitchFamily="34" charset="0"/>
              </a:rPr>
              <a:t>according to His will </a:t>
            </a:r>
          </a:p>
          <a:p>
            <a:pPr>
              <a:buClr>
                <a:schemeClr val="accent1"/>
              </a:buClr>
              <a:buSzPct val="115000"/>
              <a:buFont typeface="Wingdings" pitchFamily="2" charset="2"/>
              <a:buChar char="Ø"/>
            </a:pPr>
            <a:r>
              <a:rPr lang="en-US" altLang="en-US" sz="2000" dirty="0">
                <a:solidFill>
                  <a:srgbClr val="66FFFF"/>
                </a:solidFill>
                <a:latin typeface="Tahoma" pitchFamily="34" charset="0"/>
              </a:rPr>
              <a:t>I Pet. 3:12: </a:t>
            </a:r>
            <a:r>
              <a:rPr lang="en-US" altLang="en-US" sz="2000" b="0" dirty="0">
                <a:solidFill>
                  <a:srgbClr val="66FFFF"/>
                </a:solidFill>
                <a:latin typeface="Tahoma" pitchFamily="34" charset="0"/>
              </a:rPr>
              <a:t>God hears the prayers of the righteous, and turns his face against those who do evil. </a:t>
            </a:r>
          </a:p>
        </p:txBody>
      </p:sp>
      <p:sp>
        <p:nvSpPr>
          <p:cNvPr id="388100" name="Text Box 4"/>
          <p:cNvSpPr txBox="1">
            <a:spLocks noChangeArrowheads="1"/>
          </p:cNvSpPr>
          <p:nvPr/>
        </p:nvSpPr>
        <p:spPr bwMode="auto">
          <a:xfrm>
            <a:off x="0" y="332105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Prov. 28:9: </a:t>
            </a:r>
            <a:r>
              <a:rPr lang="en-US" altLang="en-US" sz="2000" b="0" dirty="0">
                <a:solidFill>
                  <a:srgbClr val="66FFFF"/>
                </a:solidFill>
                <a:latin typeface="Tahoma" pitchFamily="34" charset="0"/>
              </a:rPr>
              <a:t>The one who does not obey God, even his prayers are an abomination! </a:t>
            </a:r>
          </a:p>
        </p:txBody>
      </p:sp>
      <p:sp>
        <p:nvSpPr>
          <p:cNvPr id="388102" name="Text Box 6"/>
          <p:cNvSpPr txBox="1">
            <a:spLocks noChangeArrowheads="1"/>
          </p:cNvSpPr>
          <p:nvPr/>
        </p:nvSpPr>
        <p:spPr bwMode="auto">
          <a:xfrm>
            <a:off x="0" y="4022725"/>
            <a:ext cx="9144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i="1" dirty="0">
                <a:solidFill>
                  <a:srgbClr val="66FFFF"/>
                </a:solidFill>
                <a:latin typeface="Tahoma" pitchFamily="34" charset="0"/>
              </a:rPr>
              <a:t>Acts 10:</a:t>
            </a:r>
            <a:r>
              <a:rPr lang="en-US" altLang="en-US" sz="2000" b="0" dirty="0">
                <a:solidFill>
                  <a:srgbClr val="66FFFF"/>
                </a:solidFill>
                <a:latin typeface="Tahoma" pitchFamily="34" charset="0"/>
              </a:rPr>
              <a:t> Cornelius, a God fearing man, prayed to God. God answered him with what he needed to hear first before attending to his prayers.</a:t>
            </a:r>
          </a:p>
          <a:p>
            <a:pPr lvl="1">
              <a:buClr>
                <a:schemeClr val="accent1"/>
              </a:buClr>
              <a:buSzPct val="115000"/>
              <a:buFont typeface="Wingdings" pitchFamily="2" charset="2"/>
              <a:buChar char="§"/>
            </a:pPr>
            <a:r>
              <a:rPr lang="en-US" altLang="en-US" sz="2000" b="0" dirty="0">
                <a:solidFill>
                  <a:srgbClr val="66FFFF"/>
                </a:solidFill>
                <a:latin typeface="Tahoma" pitchFamily="34" charset="0"/>
              </a:rPr>
              <a:t>What he needed: to hear the gospel and obey it! (Acts 10:47-48) </a:t>
            </a:r>
          </a:p>
        </p:txBody>
      </p:sp>
      <p:sp>
        <p:nvSpPr>
          <p:cNvPr id="388103" name="Text Box 7"/>
          <p:cNvSpPr txBox="1">
            <a:spLocks noChangeArrowheads="1"/>
          </p:cNvSpPr>
          <p:nvPr/>
        </p:nvSpPr>
        <p:spPr bwMode="auto">
          <a:xfrm>
            <a:off x="0" y="50292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I Jn. 5:14:</a:t>
            </a:r>
            <a:r>
              <a:rPr lang="en-US" altLang="en-US" sz="2000" b="0" dirty="0">
                <a:solidFill>
                  <a:srgbClr val="66FFFF"/>
                </a:solidFill>
                <a:latin typeface="Tahoma" pitchFamily="34" charset="0"/>
              </a:rPr>
              <a:t> God hears the one who prays according to His will.</a:t>
            </a:r>
            <a:r>
              <a:rPr lang="en-US" altLang="en-US" sz="2000" dirty="0">
                <a:solidFill>
                  <a:srgbClr val="66FFFF"/>
                </a:solidFill>
                <a:latin typeface="Tahoma" pitchFamily="34" charset="0"/>
              </a:rPr>
              <a:t> </a:t>
            </a:r>
          </a:p>
        </p:txBody>
      </p:sp>
      <p:sp>
        <p:nvSpPr>
          <p:cNvPr id="9" name="Text Box 8"/>
          <p:cNvSpPr txBox="1">
            <a:spLocks noChangeArrowheads="1"/>
          </p:cNvSpPr>
          <p:nvPr/>
        </p:nvSpPr>
        <p:spPr bwMode="auto">
          <a:xfrm>
            <a:off x="0" y="859690"/>
            <a:ext cx="9144000" cy="830997"/>
          </a:xfrm>
          <a:prstGeom prst="rect">
            <a:avLst/>
          </a:prstGeom>
          <a:solidFill>
            <a:srgbClr val="FFCCFF"/>
          </a:solidFill>
          <a:ln>
            <a:noFill/>
          </a:ln>
          <a:effec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Many teach one can be saved by praying for </a:t>
            </a:r>
          </a:p>
          <a:p>
            <a:pPr algn="ctr">
              <a:buClr>
                <a:schemeClr val="accent1"/>
              </a:buClr>
              <a:buSzPct val="115000"/>
              <a:buFont typeface="Wingdings" pitchFamily="2" charset="2"/>
              <a:buNone/>
            </a:pPr>
            <a:r>
              <a:rPr lang="en-US" altLang="en-US" dirty="0">
                <a:solidFill>
                  <a:srgbClr val="FF0000"/>
                </a:solidFill>
                <a:latin typeface="Tahoma" pitchFamily="34" charset="0"/>
              </a:rPr>
              <a:t>salvation before obedience!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1438" y="5426075"/>
            <a:ext cx="1812562" cy="1431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fade">
                                      <p:cBhvr>
                                        <p:cTn id="7" dur="500"/>
                                        <p:tgtEl>
                                          <p:spTgt spid="38809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animEffect transition="in" filter="fade">
                                      <p:cBhvr>
                                        <p:cTn id="11" dur="500"/>
                                        <p:tgtEl>
                                          <p:spTgt spid="388099">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88099">
                                            <p:txEl>
                                              <p:pRg st="2" end="2"/>
                                            </p:txEl>
                                          </p:spTgt>
                                        </p:tgtEl>
                                        <p:attrNameLst>
                                          <p:attrName>style.visibility</p:attrName>
                                        </p:attrNameLst>
                                      </p:cBhvr>
                                      <p:to>
                                        <p:strVal val="visible"/>
                                      </p:to>
                                    </p:set>
                                    <p:animEffect transition="in" filter="wipe(left)">
                                      <p:cBhvr>
                                        <p:cTn id="20" dur="500"/>
                                        <p:tgtEl>
                                          <p:spTgt spid="388099">
                                            <p:txEl>
                                              <p:pRg st="2" end="2"/>
                                            </p:txEl>
                                          </p:spTgt>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88100">
                                            <p:txEl>
                                              <p:pRg st="0" end="0"/>
                                            </p:txEl>
                                          </p:spTgt>
                                        </p:tgtEl>
                                        <p:attrNameLst>
                                          <p:attrName>style.visibility</p:attrName>
                                        </p:attrNameLst>
                                      </p:cBhvr>
                                      <p:to>
                                        <p:strVal val="visible"/>
                                      </p:to>
                                    </p:set>
                                    <p:animEffect transition="in" filter="wipe(left)">
                                      <p:cBhvr>
                                        <p:cTn id="30" dur="500"/>
                                        <p:tgtEl>
                                          <p:spTgt spid="388100">
                                            <p:txEl>
                                              <p:pRg st="0" end="0"/>
                                            </p:txEl>
                                          </p:spTgt>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388102">
                                            <p:txEl>
                                              <p:pRg st="0" end="0"/>
                                            </p:txEl>
                                          </p:spTgt>
                                        </p:tgtEl>
                                        <p:attrNameLst>
                                          <p:attrName>style.visibility</p:attrName>
                                        </p:attrNameLst>
                                      </p:cBhvr>
                                      <p:to>
                                        <p:strVal val="visible"/>
                                      </p:to>
                                    </p:set>
                                    <p:animEffect transition="in" filter="wipe(left)">
                                      <p:cBhvr>
                                        <p:cTn id="34" dur="500"/>
                                        <p:tgtEl>
                                          <p:spTgt spid="388102">
                                            <p:txEl>
                                              <p:pRg st="0" end="0"/>
                                            </p:txEl>
                                          </p:spTgt>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388102">
                                            <p:txEl>
                                              <p:pRg st="1" end="1"/>
                                            </p:txEl>
                                          </p:spTgt>
                                        </p:tgtEl>
                                        <p:attrNameLst>
                                          <p:attrName>style.visibility</p:attrName>
                                        </p:attrNameLst>
                                      </p:cBhvr>
                                      <p:to>
                                        <p:strVal val="visible"/>
                                      </p:to>
                                    </p:set>
                                    <p:animEffect transition="in" filter="wipe(left)">
                                      <p:cBhvr>
                                        <p:cTn id="38" dur="500"/>
                                        <p:tgtEl>
                                          <p:spTgt spid="388102">
                                            <p:txEl>
                                              <p:pRg st="1" end="1"/>
                                            </p:txEl>
                                          </p:spTgt>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388103">
                                            <p:txEl>
                                              <p:pRg st="0" end="0"/>
                                            </p:txEl>
                                          </p:spTgt>
                                        </p:tgtEl>
                                        <p:attrNameLst>
                                          <p:attrName>style.visibility</p:attrName>
                                        </p:attrNameLst>
                                      </p:cBhvr>
                                      <p:to>
                                        <p:strVal val="visible"/>
                                      </p:to>
                                    </p:set>
                                    <p:animEffect transition="in" filter="wipe(left)">
                                      <p:cBhvr>
                                        <p:cTn id="42" dur="500"/>
                                        <p:tgtEl>
                                          <p:spTgt spid="388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477000"/>
            <a:ext cx="9144000" cy="381000"/>
          </a:xfrm>
        </p:spPr>
        <p:txBody>
          <a:bodyPr/>
          <a:lstStyle/>
          <a:p>
            <a:r>
              <a:rPr lang="en-US" altLang="en-US"/>
              <a:t>Putting The Cart Before The Horse</a:t>
            </a:r>
          </a:p>
        </p:txBody>
      </p:sp>
      <p:sp>
        <p:nvSpPr>
          <p:cNvPr id="391170"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391171" name="Text Box 3"/>
          <p:cNvSpPr txBox="1">
            <a:spLocks noChangeArrowheads="1"/>
          </p:cNvSpPr>
          <p:nvPr/>
        </p:nvSpPr>
        <p:spPr bwMode="auto">
          <a:xfrm>
            <a:off x="0" y="1981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By believing one can have faith </a:t>
            </a:r>
            <a:r>
              <a:rPr lang="en-US" altLang="en-US" i="1" u="sng" dirty="0">
                <a:latin typeface="Tahoma" pitchFamily="34" charset="0"/>
              </a:rPr>
              <a:t>before</a:t>
            </a:r>
            <a:r>
              <a:rPr lang="en-US" altLang="en-US" dirty="0">
                <a:latin typeface="Tahoma" pitchFamily="34" charset="0"/>
              </a:rPr>
              <a:t> hearing God’s word </a:t>
            </a:r>
          </a:p>
          <a:p>
            <a:pPr>
              <a:buClr>
                <a:schemeClr val="accent1"/>
              </a:buClr>
              <a:buSzPct val="115000"/>
              <a:buFont typeface="Wingdings" pitchFamily="2" charset="2"/>
              <a:buChar char="Ø"/>
            </a:pPr>
            <a:r>
              <a:rPr lang="en-US" altLang="en-US" sz="2000" dirty="0">
                <a:solidFill>
                  <a:srgbClr val="66FFFF"/>
                </a:solidFill>
                <a:latin typeface="Tahoma" pitchFamily="34" charset="0"/>
              </a:rPr>
              <a:t>Acts 15:7:</a:t>
            </a:r>
            <a:r>
              <a:rPr lang="en-US" altLang="en-US" sz="2000" b="0" dirty="0">
                <a:solidFill>
                  <a:srgbClr val="66FFFF"/>
                </a:solidFill>
                <a:latin typeface="Tahoma" pitchFamily="34" charset="0"/>
              </a:rPr>
              <a:t> For the Gentiles to believe, they must first hear!</a:t>
            </a:r>
            <a:r>
              <a:rPr lang="en-US" altLang="en-US" sz="2000" dirty="0">
                <a:solidFill>
                  <a:srgbClr val="66FFFF"/>
                </a:solidFill>
                <a:latin typeface="Tahoma" pitchFamily="34" charset="0"/>
              </a:rPr>
              <a:t> </a:t>
            </a:r>
          </a:p>
        </p:txBody>
      </p:sp>
      <p:sp>
        <p:nvSpPr>
          <p:cNvPr id="391172" name="Text Box 4"/>
          <p:cNvSpPr txBox="1">
            <a:spLocks noChangeArrowheads="1"/>
          </p:cNvSpPr>
          <p:nvPr/>
        </p:nvSpPr>
        <p:spPr bwMode="auto">
          <a:xfrm>
            <a:off x="0" y="2756872"/>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Acts 16:31-32:</a:t>
            </a:r>
            <a:r>
              <a:rPr lang="en-US" altLang="en-US" sz="2000" b="0" dirty="0">
                <a:solidFill>
                  <a:srgbClr val="66FFFF"/>
                </a:solidFill>
                <a:latin typeface="Tahoma" pitchFamily="34" charset="0"/>
              </a:rPr>
              <a:t> For the Philippian Jailer to “Believe in the Lord Jesus” they were taught “the word of the Lord.”</a:t>
            </a:r>
            <a:r>
              <a:rPr lang="en-US" altLang="en-US" sz="2000" dirty="0">
                <a:solidFill>
                  <a:srgbClr val="66FFFF"/>
                </a:solidFill>
                <a:latin typeface="Tahoma" pitchFamily="34" charset="0"/>
              </a:rPr>
              <a:t> </a:t>
            </a:r>
          </a:p>
        </p:txBody>
      </p:sp>
      <p:sp>
        <p:nvSpPr>
          <p:cNvPr id="391174" name="Text Box 6"/>
          <p:cNvSpPr txBox="1">
            <a:spLocks noChangeArrowheads="1"/>
          </p:cNvSpPr>
          <p:nvPr/>
        </p:nvSpPr>
        <p:spPr bwMode="auto">
          <a:xfrm>
            <a:off x="0" y="3464767"/>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i="1" dirty="0">
                <a:solidFill>
                  <a:srgbClr val="66FFFF"/>
                </a:solidFill>
                <a:latin typeface="Tahoma" pitchFamily="34" charset="0"/>
              </a:rPr>
              <a:t>Rom. 10:17:</a:t>
            </a:r>
            <a:r>
              <a:rPr lang="en-US" altLang="en-US" sz="2000" b="0" dirty="0">
                <a:solidFill>
                  <a:srgbClr val="66FFFF"/>
                </a:solidFill>
                <a:latin typeface="Tahoma" pitchFamily="34" charset="0"/>
              </a:rPr>
              <a:t> “So faith comes from hearing, and hearing by the word of God.”</a:t>
            </a:r>
            <a:r>
              <a:rPr lang="en-US" altLang="en-US" sz="2000" dirty="0">
                <a:solidFill>
                  <a:srgbClr val="66FFFF"/>
                </a:solidFill>
                <a:latin typeface="Tahoma" pitchFamily="34" charset="0"/>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779" y="4085894"/>
            <a:ext cx="3568441" cy="2520428"/>
          </a:xfrm>
          <a:prstGeom prst="rect">
            <a:avLst/>
          </a:prstGeom>
        </p:spPr>
      </p:pic>
      <p:sp>
        <p:nvSpPr>
          <p:cNvPr id="18" name="Text Box 8"/>
          <p:cNvSpPr txBox="1">
            <a:spLocks noChangeArrowheads="1"/>
          </p:cNvSpPr>
          <p:nvPr/>
        </p:nvSpPr>
        <p:spPr bwMode="auto">
          <a:xfrm>
            <a:off x="-17106" y="702162"/>
            <a:ext cx="9144000" cy="1200329"/>
          </a:xfrm>
          <a:prstGeom prst="rect">
            <a:avLst/>
          </a:prstGeom>
          <a:solidFill>
            <a:srgbClr val="FFCCFF"/>
          </a:solidFill>
          <a:ln>
            <a:noFill/>
          </a:ln>
          <a:effec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Many teach that one can just believe in God (believe there is </a:t>
            </a:r>
            <a:r>
              <a:rPr lang="en-US" altLang="en-US" i="1" u="sng" dirty="0">
                <a:solidFill>
                  <a:srgbClr val="FF0000"/>
                </a:solidFill>
                <a:latin typeface="Tahoma" pitchFamily="34" charset="0"/>
              </a:rPr>
              <a:t>a</a:t>
            </a:r>
            <a:r>
              <a:rPr lang="en-US" altLang="en-US" dirty="0">
                <a:solidFill>
                  <a:srgbClr val="FF0000"/>
                </a:solidFill>
                <a:latin typeface="Tahoma" pitchFamily="34" charset="0"/>
              </a:rPr>
              <a:t> God) and be saved without ever really hearing His word! </a:t>
            </a:r>
            <a:r>
              <a:rPr lang="en-US" altLang="en-US" i="1" dirty="0">
                <a:solidFill>
                  <a:srgbClr val="FF0000"/>
                </a:solidFill>
                <a:latin typeface="Tahoma" pitchFamily="34" charset="0"/>
              </a:rPr>
              <a:t>(Cornelius couldn’t)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animEffect transition="in" filter="fade">
                                      <p:cBhvr>
                                        <p:cTn id="7" dur="500"/>
                                        <p:tgtEl>
                                          <p:spTgt spid="39117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1171">
                                            <p:txEl>
                                              <p:pRg st="1" end="1"/>
                                            </p:txEl>
                                          </p:spTgt>
                                        </p:tgtEl>
                                        <p:attrNameLst>
                                          <p:attrName>style.visibility</p:attrName>
                                        </p:attrNameLst>
                                      </p:cBhvr>
                                      <p:to>
                                        <p:strVal val="visible"/>
                                      </p:to>
                                    </p:set>
                                    <p:animEffect transition="in" filter="wipe(left)">
                                      <p:cBhvr>
                                        <p:cTn id="16" dur="500"/>
                                        <p:tgtEl>
                                          <p:spTgt spid="391171">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91172"/>
                                        </p:tgtEl>
                                        <p:attrNameLst>
                                          <p:attrName>style.visibility</p:attrName>
                                        </p:attrNameLst>
                                      </p:cBhvr>
                                      <p:to>
                                        <p:strVal val="visible"/>
                                      </p:to>
                                    </p:set>
                                    <p:animEffect transition="in" filter="wipe(left)">
                                      <p:cBhvr>
                                        <p:cTn id="26" dur="500"/>
                                        <p:tgtEl>
                                          <p:spTgt spid="391172"/>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91174"/>
                                        </p:tgtEl>
                                        <p:attrNameLst>
                                          <p:attrName>style.visibility</p:attrName>
                                        </p:attrNameLst>
                                      </p:cBhvr>
                                      <p:to>
                                        <p:strVal val="visible"/>
                                      </p:to>
                                    </p:set>
                                    <p:animEffect transition="in" filter="wipe(left)">
                                      <p:cBhvr>
                                        <p:cTn id="30" dur="500"/>
                                        <p:tgtEl>
                                          <p:spTgt spid="391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4"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0" y="6553200"/>
            <a:ext cx="9144000" cy="304800"/>
          </a:xfrm>
        </p:spPr>
        <p:txBody>
          <a:bodyPr/>
          <a:lstStyle/>
          <a:p>
            <a:r>
              <a:rPr lang="en-US" altLang="en-US" dirty="0"/>
              <a:t>Putting The Cart Before The Horse</a:t>
            </a:r>
          </a:p>
        </p:txBody>
      </p:sp>
      <p:sp>
        <p:nvSpPr>
          <p:cNvPr id="394242"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394243" name="Text Box 3"/>
          <p:cNvSpPr txBox="1">
            <a:spLocks noChangeArrowheads="1"/>
          </p:cNvSpPr>
          <p:nvPr/>
        </p:nvSpPr>
        <p:spPr bwMode="auto">
          <a:xfrm>
            <a:off x="0" y="2282274"/>
            <a:ext cx="9144000"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latin typeface="Tahoma" pitchFamily="34" charset="0"/>
              </a:rPr>
              <a:t>By believing one can live a good life &amp; expect to go to </a:t>
            </a:r>
          </a:p>
          <a:p>
            <a:r>
              <a:rPr lang="en-US" altLang="en-US" dirty="0">
                <a:latin typeface="Tahoma" pitchFamily="34" charset="0"/>
              </a:rPr>
              <a:t>Heaven </a:t>
            </a:r>
            <a:r>
              <a:rPr lang="en-US" altLang="en-US" i="1" u="sng" dirty="0">
                <a:latin typeface="Tahoma" pitchFamily="34" charset="0"/>
              </a:rPr>
              <a:t>before</a:t>
            </a:r>
            <a:r>
              <a:rPr lang="en-US" altLang="en-US" dirty="0">
                <a:latin typeface="Tahoma" pitchFamily="34" charset="0"/>
              </a:rPr>
              <a:t> obeying the gospel </a:t>
            </a:r>
          </a:p>
          <a:p>
            <a:pPr>
              <a:buClr>
                <a:schemeClr val="accent1"/>
              </a:buClr>
              <a:buSzPct val="115000"/>
              <a:buFont typeface="Wingdings" pitchFamily="2" charset="2"/>
              <a:buChar char="Ø"/>
            </a:pPr>
            <a:r>
              <a:rPr lang="en-US" altLang="en-US" sz="2000" dirty="0">
                <a:solidFill>
                  <a:srgbClr val="66FFFF"/>
                </a:solidFill>
                <a:latin typeface="Tahoma" pitchFamily="34" charset="0"/>
              </a:rPr>
              <a:t>Gal. 2:20: </a:t>
            </a:r>
            <a:r>
              <a:rPr lang="en-US" altLang="en-US" sz="2000" b="0" dirty="0">
                <a:solidFill>
                  <a:srgbClr val="66FFFF"/>
                </a:solidFill>
                <a:latin typeface="Tahoma" pitchFamily="34" charset="0"/>
              </a:rPr>
              <a:t>To “live by faith” one must first be in the “faith!” (Eph. 4:5) </a:t>
            </a:r>
          </a:p>
        </p:txBody>
      </p:sp>
      <p:sp>
        <p:nvSpPr>
          <p:cNvPr id="394244" name="Text Box 4"/>
          <p:cNvSpPr txBox="1">
            <a:spLocks noChangeArrowheads="1"/>
          </p:cNvSpPr>
          <p:nvPr/>
        </p:nvSpPr>
        <p:spPr bwMode="auto">
          <a:xfrm>
            <a:off x="0" y="3409399"/>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II Pet. 1:2-3: </a:t>
            </a:r>
            <a:r>
              <a:rPr lang="en-US" altLang="en-US" sz="2000" b="0" dirty="0">
                <a:solidFill>
                  <a:srgbClr val="66FFFF"/>
                </a:solidFill>
                <a:latin typeface="Tahoma" pitchFamily="34" charset="0"/>
              </a:rPr>
              <a:t>His word contains the knowledge of “life and godliness.” </a:t>
            </a:r>
          </a:p>
        </p:txBody>
      </p:sp>
      <p:sp>
        <p:nvSpPr>
          <p:cNvPr id="394246" name="Text Box 6"/>
          <p:cNvSpPr txBox="1">
            <a:spLocks noChangeArrowheads="1"/>
          </p:cNvSpPr>
          <p:nvPr/>
        </p:nvSpPr>
        <p:spPr bwMode="auto">
          <a:xfrm>
            <a:off x="0" y="3810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Rom. 6:3-5, 17-18: </a:t>
            </a:r>
            <a:r>
              <a:rPr lang="en-US" altLang="en-US" sz="2000" b="0" dirty="0">
                <a:solidFill>
                  <a:srgbClr val="66FFFF"/>
                </a:solidFill>
                <a:latin typeface="Tahoma" pitchFamily="34" charset="0"/>
              </a:rPr>
              <a:t>To no longer be slaves of sin, one must be freed through obedience to become slaves of righteousness! </a:t>
            </a:r>
          </a:p>
        </p:txBody>
      </p:sp>
      <p:sp>
        <p:nvSpPr>
          <p:cNvPr id="9" name="Text Box 8"/>
          <p:cNvSpPr txBox="1">
            <a:spLocks noChangeArrowheads="1"/>
          </p:cNvSpPr>
          <p:nvPr/>
        </p:nvSpPr>
        <p:spPr bwMode="auto">
          <a:xfrm>
            <a:off x="0" y="712614"/>
            <a:ext cx="9144000" cy="1569660"/>
          </a:xfrm>
          <a:prstGeom prst="rect">
            <a:avLst/>
          </a:prstGeom>
          <a:solidFill>
            <a:srgbClr val="FFCCFF"/>
          </a:solidFill>
          <a:ln>
            <a:noFill/>
          </a:ln>
          <a:effec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Many teach one can live a good and “righteous” life apart from obedience to the gospel – </a:t>
            </a:r>
          </a:p>
          <a:p>
            <a:pPr algn="ctr">
              <a:buClr>
                <a:schemeClr val="accent1"/>
              </a:buClr>
              <a:buSzPct val="115000"/>
              <a:buFont typeface="Wingdings" pitchFamily="2" charset="2"/>
              <a:buNone/>
            </a:pPr>
            <a:r>
              <a:rPr lang="en-US" altLang="en-US" dirty="0">
                <a:solidFill>
                  <a:srgbClr val="FF0000"/>
                </a:solidFill>
                <a:latin typeface="Tahoma" pitchFamily="34" charset="0"/>
              </a:rPr>
              <a:t>God’s word contains what man needs to know about righteousness!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573" y="4578350"/>
            <a:ext cx="2964853" cy="1974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fade">
                                      <p:cBhvr>
                                        <p:cTn id="7" dur="500"/>
                                        <p:tgtEl>
                                          <p:spTgt spid="394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4243">
                                            <p:txEl>
                                              <p:pRg st="1" end="1"/>
                                            </p:txEl>
                                          </p:spTgt>
                                        </p:tgtEl>
                                        <p:attrNameLst>
                                          <p:attrName>style.visibility</p:attrName>
                                        </p:attrNameLst>
                                      </p:cBhvr>
                                      <p:to>
                                        <p:strVal val="visible"/>
                                      </p:to>
                                    </p:set>
                                    <p:animEffect transition="in" filter="fade">
                                      <p:cBhvr>
                                        <p:cTn id="10" dur="500"/>
                                        <p:tgtEl>
                                          <p:spTgt spid="394243">
                                            <p:txEl>
                                              <p:pRg st="1" end="1"/>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94243">
                                            <p:txEl>
                                              <p:pRg st="2" end="2"/>
                                            </p:txEl>
                                          </p:spTgt>
                                        </p:tgtEl>
                                        <p:attrNameLst>
                                          <p:attrName>style.visibility</p:attrName>
                                        </p:attrNameLst>
                                      </p:cBhvr>
                                      <p:to>
                                        <p:strVal val="visible"/>
                                      </p:to>
                                    </p:set>
                                    <p:animEffect transition="in" filter="wipe(left)">
                                      <p:cBhvr>
                                        <p:cTn id="19" dur="500"/>
                                        <p:tgtEl>
                                          <p:spTgt spid="394243">
                                            <p:txEl>
                                              <p:pRg st="2" end="2"/>
                                            </p:txEl>
                                          </p:spTgt>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94244">
                                            <p:txEl>
                                              <p:pRg st="0" end="0"/>
                                            </p:txEl>
                                          </p:spTgt>
                                        </p:tgtEl>
                                        <p:attrNameLst>
                                          <p:attrName>style.visibility</p:attrName>
                                        </p:attrNameLst>
                                      </p:cBhvr>
                                      <p:to>
                                        <p:strVal val="visible"/>
                                      </p:to>
                                    </p:set>
                                    <p:animEffect transition="in" filter="wipe(left)">
                                      <p:cBhvr>
                                        <p:cTn id="29" dur="500"/>
                                        <p:tgtEl>
                                          <p:spTgt spid="394244">
                                            <p:txEl>
                                              <p:pRg st="0" end="0"/>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94246">
                                            <p:txEl>
                                              <p:pRg st="0" end="0"/>
                                            </p:txEl>
                                          </p:spTgt>
                                        </p:tgtEl>
                                        <p:attrNameLst>
                                          <p:attrName>style.visibility</p:attrName>
                                        </p:attrNameLst>
                                      </p:cBhvr>
                                      <p:to>
                                        <p:strVal val="visible"/>
                                      </p:to>
                                    </p:set>
                                    <p:animEffect transition="in" filter="wipe(left)">
                                      <p:cBhvr>
                                        <p:cTn id="33" dur="500"/>
                                        <p:tgtEl>
                                          <p:spTgt spid="3942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a:xfrm>
            <a:off x="0" y="6553200"/>
            <a:ext cx="3429000" cy="304800"/>
          </a:xfrm>
        </p:spPr>
        <p:txBody>
          <a:bodyPr/>
          <a:lstStyle/>
          <a:p>
            <a:r>
              <a:rPr lang="en-US" altLang="en-US" dirty="0"/>
              <a:t>Putting The Cart Before The Horse</a:t>
            </a:r>
          </a:p>
        </p:txBody>
      </p:sp>
      <p:sp>
        <p:nvSpPr>
          <p:cNvPr id="397314" name="Rectangle 2"/>
          <p:cNvSpPr>
            <a:spLocks noGrp="1" noChangeArrowheads="1"/>
          </p:cNvSpPr>
          <p:nvPr>
            <p:ph type="title"/>
          </p:nvPr>
        </p:nvSpPr>
        <p:spPr>
          <a:xfrm>
            <a:off x="0" y="0"/>
            <a:ext cx="9144000" cy="609600"/>
          </a:xfrm>
        </p:spPr>
        <p:txBody>
          <a:bodyPr/>
          <a:lstStyle/>
          <a:p>
            <a:r>
              <a:rPr lang="en-US" altLang="en-US" sz="3200" b="1" u="sng" dirty="0">
                <a:solidFill>
                  <a:srgbClr val="FFFF00"/>
                </a:solidFill>
                <a:cs typeface="Times New Roman" pitchFamily="18" charset="0"/>
              </a:rPr>
              <a:t>Ways Man Reverses God’s Order</a:t>
            </a:r>
          </a:p>
        </p:txBody>
      </p:sp>
      <p:sp>
        <p:nvSpPr>
          <p:cNvPr id="397315" name="Text Box 3"/>
          <p:cNvSpPr txBox="1">
            <a:spLocks noChangeArrowheads="1"/>
          </p:cNvSpPr>
          <p:nvPr/>
        </p:nvSpPr>
        <p:spPr bwMode="auto">
          <a:xfrm>
            <a:off x="0" y="2057400"/>
            <a:ext cx="914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r>
              <a:rPr lang="en-US" altLang="en-US" dirty="0">
                <a:latin typeface="Tahoma" pitchFamily="34" charset="0"/>
              </a:rPr>
              <a:t>By believing in an inheritance in Heaven </a:t>
            </a:r>
            <a:r>
              <a:rPr lang="en-US" altLang="en-US" i="1" u="sng" dirty="0">
                <a:latin typeface="Tahoma" pitchFamily="34" charset="0"/>
              </a:rPr>
              <a:t>before</a:t>
            </a:r>
            <a:r>
              <a:rPr lang="en-US" altLang="en-US" dirty="0">
                <a:latin typeface="Tahoma" pitchFamily="34" charset="0"/>
              </a:rPr>
              <a:t> following Jesus </a:t>
            </a:r>
          </a:p>
          <a:p>
            <a:pPr>
              <a:buClr>
                <a:schemeClr val="accent1"/>
              </a:buClr>
              <a:buSzPct val="115000"/>
              <a:buFont typeface="Wingdings" pitchFamily="2" charset="2"/>
              <a:buChar char="Ø"/>
            </a:pPr>
            <a:r>
              <a:rPr lang="en-US" altLang="en-US" sz="2000" dirty="0">
                <a:solidFill>
                  <a:srgbClr val="66FFFF"/>
                </a:solidFill>
                <a:latin typeface="Tahoma" pitchFamily="34" charset="0"/>
              </a:rPr>
              <a:t>I Pet. 1:3-5:</a:t>
            </a:r>
            <a:r>
              <a:rPr lang="en-US" altLang="en-US" sz="2000" b="0" dirty="0">
                <a:solidFill>
                  <a:srgbClr val="66FFFF"/>
                </a:solidFill>
                <a:latin typeface="Tahoma" pitchFamily="34" charset="0"/>
              </a:rPr>
              <a:t> Those who live by faith have that inheritance in Heaven!</a:t>
            </a:r>
            <a:r>
              <a:rPr lang="en-US" altLang="en-US" sz="2000" dirty="0">
                <a:solidFill>
                  <a:srgbClr val="66FFFF"/>
                </a:solidFill>
                <a:latin typeface="Tahoma" pitchFamily="34" charset="0"/>
              </a:rPr>
              <a:t> </a:t>
            </a:r>
          </a:p>
        </p:txBody>
      </p:sp>
      <p:sp>
        <p:nvSpPr>
          <p:cNvPr id="397316" name="Text Box 4"/>
          <p:cNvSpPr txBox="1">
            <a:spLocks noChangeArrowheads="1"/>
          </p:cNvSpPr>
          <p:nvPr/>
        </p:nvSpPr>
        <p:spPr bwMode="auto">
          <a:xfrm>
            <a:off x="-6220" y="3184525"/>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Mt. 6:24:</a:t>
            </a:r>
            <a:r>
              <a:rPr lang="en-US" altLang="en-US" sz="2000" b="0" dirty="0">
                <a:solidFill>
                  <a:srgbClr val="66FFFF"/>
                </a:solidFill>
                <a:latin typeface="Tahoma" pitchFamily="34" charset="0"/>
              </a:rPr>
              <a:t> Jesus said one cannot serve two masters.</a:t>
            </a:r>
            <a:r>
              <a:rPr lang="en-US" altLang="en-US" sz="2000" dirty="0">
                <a:solidFill>
                  <a:srgbClr val="66FFFF"/>
                </a:solidFill>
                <a:latin typeface="Tahoma" pitchFamily="34" charset="0"/>
              </a:rPr>
              <a:t> </a:t>
            </a:r>
          </a:p>
          <a:p>
            <a:pPr lvl="1">
              <a:buClr>
                <a:schemeClr val="accent1"/>
              </a:buClr>
              <a:buSzPct val="115000"/>
              <a:buFont typeface="Wingdings" pitchFamily="2" charset="2"/>
              <a:buChar char="§"/>
            </a:pPr>
            <a:r>
              <a:rPr lang="en-US" altLang="en-US" sz="2000" b="0" dirty="0">
                <a:solidFill>
                  <a:srgbClr val="66FFFF"/>
                </a:solidFill>
                <a:latin typeface="Tahoma" pitchFamily="34" charset="0"/>
              </a:rPr>
              <a:t>One must choose to serve God – </a:t>
            </a:r>
            <a:r>
              <a:rPr lang="en-US" altLang="en-US" sz="2000" dirty="0">
                <a:solidFill>
                  <a:srgbClr val="66FFFF"/>
                </a:solidFill>
                <a:latin typeface="Tahoma" pitchFamily="34" charset="0"/>
              </a:rPr>
              <a:t>Rom. 6:16-18:</a:t>
            </a:r>
            <a:r>
              <a:rPr lang="en-US" altLang="en-US" sz="2000" b="0" dirty="0">
                <a:solidFill>
                  <a:srgbClr val="66FFFF"/>
                </a:solidFill>
                <a:latin typeface="Tahoma" pitchFamily="34" charset="0"/>
              </a:rPr>
              <a:t> By obedience!</a:t>
            </a:r>
          </a:p>
          <a:p>
            <a:pPr>
              <a:buClr>
                <a:schemeClr val="accent1"/>
              </a:buClr>
              <a:buSzPct val="115000"/>
              <a:buFont typeface="Wingdings" panose="05000000000000000000" pitchFamily="2" charset="2"/>
              <a:buChar char="Ø"/>
            </a:pPr>
            <a:r>
              <a:rPr lang="en-US" altLang="en-US" sz="2000" dirty="0">
                <a:solidFill>
                  <a:srgbClr val="66FFFF"/>
                </a:solidFill>
                <a:latin typeface="Tahoma" pitchFamily="34" charset="0"/>
              </a:rPr>
              <a:t>Lk. 9:23: </a:t>
            </a:r>
            <a:r>
              <a:rPr lang="en-US" altLang="en-US" sz="2000" b="0" dirty="0">
                <a:solidFill>
                  <a:srgbClr val="66FFFF"/>
                </a:solidFill>
                <a:latin typeface="Tahoma" pitchFamily="34" charset="0"/>
              </a:rPr>
              <a:t>Must deny self and follow after Christ daily! </a:t>
            </a:r>
          </a:p>
        </p:txBody>
      </p:sp>
      <p:sp>
        <p:nvSpPr>
          <p:cNvPr id="397317" name="Text Box 5"/>
          <p:cNvSpPr txBox="1">
            <a:spLocks noChangeArrowheads="1"/>
          </p:cNvSpPr>
          <p:nvPr/>
        </p:nvSpPr>
        <p:spPr bwMode="auto">
          <a:xfrm>
            <a:off x="-6220" y="4206277"/>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Clr>
                <a:schemeClr val="accent1"/>
              </a:buClr>
              <a:buSzPct val="115000"/>
              <a:buFont typeface="Wingdings" pitchFamily="2" charset="2"/>
              <a:buChar char="Ø"/>
            </a:pPr>
            <a:r>
              <a:rPr lang="en-US" altLang="en-US" sz="2000" dirty="0">
                <a:solidFill>
                  <a:srgbClr val="66FFFF"/>
                </a:solidFill>
                <a:latin typeface="Tahoma" pitchFamily="34" charset="0"/>
              </a:rPr>
              <a:t>II Tim. 4:7-8:</a:t>
            </a:r>
            <a:r>
              <a:rPr lang="en-US" altLang="en-US" sz="2000" b="0" dirty="0">
                <a:solidFill>
                  <a:srgbClr val="66FFFF"/>
                </a:solidFill>
                <a:latin typeface="Tahoma" pitchFamily="34" charset="0"/>
              </a:rPr>
              <a:t> Paul said the reward comes to those who “have loved His appearing.”</a:t>
            </a:r>
            <a:r>
              <a:rPr lang="en-US" altLang="en-US" sz="2000" dirty="0">
                <a:solidFill>
                  <a:srgbClr val="66FFFF"/>
                </a:solidFill>
                <a:latin typeface="Tahoma" pitchFamily="34" charset="0"/>
              </a:rPr>
              <a:t> </a:t>
            </a:r>
          </a:p>
          <a:p>
            <a:pPr lvl="1">
              <a:buClr>
                <a:schemeClr val="accent1"/>
              </a:buClr>
              <a:buSzPct val="115000"/>
              <a:buFont typeface="Wingdings" pitchFamily="2" charset="2"/>
              <a:buChar char="§"/>
            </a:pPr>
            <a:r>
              <a:rPr lang="en-US" altLang="en-US" sz="2000" dirty="0">
                <a:solidFill>
                  <a:srgbClr val="66FFFF"/>
                </a:solidFill>
                <a:latin typeface="Tahoma" pitchFamily="34" charset="0"/>
              </a:rPr>
              <a:t>Jn. 14:15: </a:t>
            </a:r>
            <a:r>
              <a:rPr lang="en-US" altLang="en-US" sz="2000" b="0" dirty="0">
                <a:solidFill>
                  <a:srgbClr val="66FFFF"/>
                </a:solidFill>
                <a:latin typeface="Tahoma" pitchFamily="34" charset="0"/>
              </a:rPr>
              <a:t>Jesus said the one that loves Him is the one that obeys Him! </a:t>
            </a:r>
          </a:p>
        </p:txBody>
      </p:sp>
      <p:sp>
        <p:nvSpPr>
          <p:cNvPr id="8" name="Text Box 7"/>
          <p:cNvSpPr txBox="1">
            <a:spLocks noChangeArrowheads="1"/>
          </p:cNvSpPr>
          <p:nvPr/>
        </p:nvSpPr>
        <p:spPr bwMode="auto">
          <a:xfrm>
            <a:off x="0" y="766044"/>
            <a:ext cx="9144000" cy="1200329"/>
          </a:xfrm>
          <a:prstGeom prst="rect">
            <a:avLst/>
          </a:prstGeom>
          <a:solidFill>
            <a:srgbClr val="FFCCFF"/>
          </a:solidFill>
          <a:ln>
            <a:noFill/>
          </a:ln>
          <a:effec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buClr>
                <a:schemeClr val="accent1"/>
              </a:buClr>
              <a:buSzPct val="115000"/>
              <a:buFont typeface="Wingdings" pitchFamily="2" charset="2"/>
              <a:buNone/>
            </a:pPr>
            <a:r>
              <a:rPr lang="en-US" altLang="en-US" dirty="0">
                <a:solidFill>
                  <a:srgbClr val="FF0000"/>
                </a:solidFill>
                <a:latin typeface="Tahoma" pitchFamily="34" charset="0"/>
              </a:rPr>
              <a:t>Many believe that God could never send anyone to Hell, therefore it doesn’t really matter how one lives: </a:t>
            </a:r>
            <a:r>
              <a:rPr lang="en-US" altLang="en-US" i="1" dirty="0">
                <a:solidFill>
                  <a:srgbClr val="FF0000"/>
                </a:solidFill>
                <a:latin typeface="Tahoma" pitchFamily="34" charset="0"/>
              </a:rPr>
              <a:t>Everyone is going to Heaven!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774" y="5181601"/>
            <a:ext cx="3008011" cy="16844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animEffect transition="in" filter="fade">
                                      <p:cBhvr>
                                        <p:cTn id="7" dur="500"/>
                                        <p:tgtEl>
                                          <p:spTgt spid="39731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97315">
                                            <p:txEl>
                                              <p:pRg st="1" end="1"/>
                                            </p:txEl>
                                          </p:spTgt>
                                        </p:tgtEl>
                                        <p:attrNameLst>
                                          <p:attrName>style.visibility</p:attrName>
                                        </p:attrNameLst>
                                      </p:cBhvr>
                                      <p:to>
                                        <p:strVal val="visible"/>
                                      </p:to>
                                    </p:set>
                                    <p:animEffect transition="in" filter="wipe(left)">
                                      <p:cBhvr>
                                        <p:cTn id="16" dur="500"/>
                                        <p:tgtEl>
                                          <p:spTgt spid="397315">
                                            <p:txEl>
                                              <p:pRg st="1" end="1"/>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97316">
                                            <p:txEl>
                                              <p:pRg st="0" end="0"/>
                                            </p:txEl>
                                          </p:spTgt>
                                        </p:tgtEl>
                                        <p:attrNameLst>
                                          <p:attrName>style.visibility</p:attrName>
                                        </p:attrNameLst>
                                      </p:cBhvr>
                                      <p:to>
                                        <p:strVal val="visible"/>
                                      </p:to>
                                    </p:set>
                                    <p:animEffect transition="in" filter="wipe(left)">
                                      <p:cBhvr>
                                        <p:cTn id="26" dur="500"/>
                                        <p:tgtEl>
                                          <p:spTgt spid="397316">
                                            <p:txEl>
                                              <p:pRg st="0" end="0"/>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397316">
                                            <p:txEl>
                                              <p:pRg st="1" end="1"/>
                                            </p:txEl>
                                          </p:spTgt>
                                        </p:tgtEl>
                                        <p:attrNameLst>
                                          <p:attrName>style.visibility</p:attrName>
                                        </p:attrNameLst>
                                      </p:cBhvr>
                                      <p:to>
                                        <p:strVal val="visible"/>
                                      </p:to>
                                    </p:set>
                                    <p:animEffect transition="in" filter="wipe(left)">
                                      <p:cBhvr>
                                        <p:cTn id="29" dur="500"/>
                                        <p:tgtEl>
                                          <p:spTgt spid="397316">
                                            <p:txEl>
                                              <p:pRg st="1" end="1"/>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97316">
                                            <p:txEl>
                                              <p:pRg st="2" end="2"/>
                                            </p:txEl>
                                          </p:spTgt>
                                        </p:tgtEl>
                                        <p:attrNameLst>
                                          <p:attrName>style.visibility</p:attrName>
                                        </p:attrNameLst>
                                      </p:cBhvr>
                                      <p:to>
                                        <p:strVal val="visible"/>
                                      </p:to>
                                    </p:set>
                                    <p:animEffect transition="in" filter="wipe(left)">
                                      <p:cBhvr>
                                        <p:cTn id="32" dur="500"/>
                                        <p:tgtEl>
                                          <p:spTgt spid="397316">
                                            <p:txEl>
                                              <p:pRg st="2" end="2"/>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397317">
                                            <p:txEl>
                                              <p:pRg st="0" end="0"/>
                                            </p:txEl>
                                          </p:spTgt>
                                        </p:tgtEl>
                                        <p:attrNameLst>
                                          <p:attrName>style.visibility</p:attrName>
                                        </p:attrNameLst>
                                      </p:cBhvr>
                                      <p:to>
                                        <p:strVal val="visible"/>
                                      </p:to>
                                    </p:set>
                                    <p:animEffect transition="in" filter="wipe(left)">
                                      <p:cBhvr>
                                        <p:cTn id="36" dur="500"/>
                                        <p:tgtEl>
                                          <p:spTgt spid="397317">
                                            <p:txEl>
                                              <p:pRg st="0" end="0"/>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397317">
                                            <p:txEl>
                                              <p:pRg st="1" end="1"/>
                                            </p:txEl>
                                          </p:spTgt>
                                        </p:tgtEl>
                                        <p:attrNameLst>
                                          <p:attrName>style.visibility</p:attrName>
                                        </p:attrNameLst>
                                      </p:cBhvr>
                                      <p:to>
                                        <p:strVal val="visible"/>
                                      </p:to>
                                    </p:set>
                                    <p:animEffect transition="in" filter="wipe(left)">
                                      <p:cBhvr>
                                        <p:cTn id="39" dur="500"/>
                                        <p:tgtEl>
                                          <p:spTgt spid="3973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folHlink"/>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folHlink"/>
            </a:solidFill>
            <a:effectLst/>
            <a:latin typeface="Tahoma" pitchFamily="34" charset="0"/>
            <a:cs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Designs\Beam.pot</Template>
  <TotalTime>4200</TotalTime>
  <Words>1733</Words>
  <Application>Microsoft Office PowerPoint</Application>
  <PresentationFormat>On-screen Show (4:3)</PresentationFormat>
  <Paragraphs>183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Ameretto</vt:lpstr>
      <vt:lpstr>Arial</vt:lpstr>
      <vt:lpstr>Calisto MT</vt:lpstr>
      <vt:lpstr>Tahoma</vt:lpstr>
      <vt:lpstr>Times New Roman</vt:lpstr>
      <vt:lpstr>Wingdings</vt:lpstr>
      <vt:lpstr>Beam</vt:lpstr>
      <vt:lpstr>Putting The Cart Before The Horse</vt:lpstr>
      <vt:lpstr>Intro</vt:lpstr>
      <vt:lpstr>Intro</vt:lpstr>
      <vt:lpstr>Ways Man Reverses God’s Order</vt:lpstr>
      <vt:lpstr>Ways Man Reverses God’s Order</vt:lpstr>
      <vt:lpstr>Ways Man Reverses God’s Order</vt:lpstr>
      <vt:lpstr>Ways Man Reverses God’s Order</vt:lpstr>
      <vt:lpstr>Ways Man Reverses God’s Order</vt:lpstr>
      <vt:lpstr>Ways Man Reverses God’s Order</vt:lpstr>
      <vt:lpstr>Ways Man Reverses God’s Order</vt:lpstr>
      <vt:lpstr>We Must Respect God’s Order</vt:lpstr>
      <vt:lpstr>We Must Respect God’s Order</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The Cart Before The Horse</dc:title>
  <dc:subject>02/02/2020</dc:subject>
  <dc:creator>DarkWolf</dc:creator>
  <dc:description>Adapted from a lesson by Richie Thetford</dc:description>
  <cp:lastModifiedBy>DarkWolf</cp:lastModifiedBy>
  <cp:revision>23</cp:revision>
  <dcterms:created xsi:type="dcterms:W3CDTF">2005-06-04T23:49:02Z</dcterms:created>
  <dcterms:modified xsi:type="dcterms:W3CDTF">2020-02-02T05:36:07Z</dcterms:modified>
</cp:coreProperties>
</file>