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 id="2147483983" r:id="rId11"/>
  </p:sldMasterIdLst>
  <p:notesMasterIdLst>
    <p:notesMasterId r:id="rId32"/>
  </p:notesMasterIdLst>
  <p:handoutMasterIdLst>
    <p:handoutMasterId r:id="rId33"/>
  </p:handoutMasterIdLst>
  <p:sldIdLst>
    <p:sldId id="256" r:id="rId12"/>
    <p:sldId id="533" r:id="rId13"/>
    <p:sldId id="655" r:id="rId14"/>
    <p:sldId id="515" r:id="rId15"/>
    <p:sldId id="553" r:id="rId16"/>
    <p:sldId id="555" r:id="rId17"/>
    <p:sldId id="657" r:id="rId18"/>
    <p:sldId id="529" r:id="rId19"/>
    <p:sldId id="602" r:id="rId20"/>
    <p:sldId id="542" r:id="rId21"/>
    <p:sldId id="546" r:id="rId22"/>
    <p:sldId id="605" r:id="rId23"/>
    <p:sldId id="547" r:id="rId24"/>
    <p:sldId id="607" r:id="rId25"/>
    <p:sldId id="651" r:id="rId26"/>
    <p:sldId id="494" r:id="rId27"/>
    <p:sldId id="524" r:id="rId28"/>
    <p:sldId id="496" r:id="rId29"/>
    <p:sldId id="653" r:id="rId30"/>
    <p:sldId id="649" r:id="rId31"/>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86868"/>
    <a:srgbClr val="7B7B7B"/>
    <a:srgbClr val="969696"/>
    <a:srgbClr val="717171"/>
    <a:srgbClr val="696969"/>
    <a:srgbClr val="606060"/>
    <a:srgbClr val="565656"/>
    <a:srgbClr val="4F4F4F"/>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95" d="100"/>
          <a:sy n="95"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a:t>
            </a:r>
          </a:p>
          <a:p>
            <a:r>
              <a:rPr lang="en-US" dirty="0"/>
              <a:t>All Scripture given is from NASB unless otherwise stated</a:t>
            </a:r>
          </a:p>
          <a:p>
            <a:endParaRPr lang="en-US" dirty="0"/>
          </a:p>
          <a:p>
            <a:r>
              <a:rPr lang="en-US" dirty="0"/>
              <a:t>For further study, or if questions, please Call: 804-277-1983 or Visit www.courthousechurchofchrist.com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8905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3246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Tim Curry as Darkness (aka Satan) from the movie ‘Legend.’</a:t>
            </a:r>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a:t>
            </a:fld>
            <a:endParaRPr lang="en-US" dirty="0"/>
          </a:p>
        </p:txBody>
      </p:sp>
    </p:spTree>
    <p:extLst>
      <p:ext uri="{BB962C8B-B14F-4D97-AF65-F5344CB8AC3E}">
        <p14:creationId xmlns:p14="http://schemas.microsoft.com/office/powerpoint/2010/main" val="138197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Satan</a:t>
            </a:r>
            <a:r>
              <a:rPr lang="en-US" baseline="0" dirty="0"/>
              <a:t> with the World: By Jack-Chick</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2395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4</a:t>
            </a:fld>
            <a:endParaRPr lang="en-US" dirty="0"/>
          </a:p>
        </p:txBody>
      </p:sp>
    </p:spTree>
    <p:extLst>
      <p:ext uri="{BB962C8B-B14F-4D97-AF65-F5344CB8AC3E}">
        <p14:creationId xmlns:p14="http://schemas.microsoft.com/office/powerpoint/2010/main" val="368481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039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42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3644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86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2014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2144836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2513386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2065133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3315893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Fire Bowl On Mt. Carmel</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640196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40736514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Fire Bowl On Mt. Carmel</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2339167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3075791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17368413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57953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066833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36914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4474120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0761268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6601479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763528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1007929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0189028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69063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3462936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192479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4855119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2733736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8754817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942846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8302562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6810669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79774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 Deceived By Schemes Of The Devil</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Fire Bowl On Mt. Carmel</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08778983"/>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 Interrupted Jesus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091781684"/>
      </p:ext>
    </p:extLst>
  </p:cSld>
  <p:clrMap bg1="dk2" tx1="lt1" bg2="dk1"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 Deceived By Schemes Of The Devil</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
            <a:ext cx="9144000" cy="1600198"/>
          </a:xfrm>
          <a:prstGeom prst="rect">
            <a:avLst/>
          </a:prstGeom>
          <a:noFill/>
          <a:ln>
            <a:noFill/>
          </a:ln>
          <a:effectLst/>
        </p:spPr>
        <p:txBody>
          <a:bodyPr wrap="square" anchor="ctr">
            <a:normAutofit/>
          </a:bodyPr>
          <a:lstStyle/>
          <a:p>
            <a:pPr eaLnBrk="1" hangingPunct="1">
              <a:lnSpc>
                <a:spcPct val="90000"/>
              </a:lnSpc>
            </a:pPr>
            <a:r>
              <a:rPr lang="en-US" sz="5400" b="1" u="sng" dirty="0">
                <a:solidFill>
                  <a:srgbClr val="FFC000"/>
                </a:solidFill>
                <a:cs typeface="Times New Roman" pitchFamily="18" charset="0"/>
              </a:rPr>
              <a:t>Not Deceived By Schemes</a:t>
            </a:r>
            <a:br>
              <a:rPr lang="en-US" sz="5400" b="1" u="sng" dirty="0">
                <a:solidFill>
                  <a:srgbClr val="FFC000"/>
                </a:solidFill>
                <a:cs typeface="Times New Roman" pitchFamily="18" charset="0"/>
              </a:rPr>
            </a:br>
            <a:r>
              <a:rPr lang="en-US" sz="5400" b="1" u="sng" dirty="0">
                <a:solidFill>
                  <a:srgbClr val="FFC000"/>
                </a:solidFill>
                <a:cs typeface="Times New Roman" pitchFamily="18" charset="0"/>
              </a:rPr>
              <a:t>Of The Devil</a:t>
            </a:r>
            <a:endParaRPr lang="en-US" sz="4800" b="1" u="sng" dirty="0"/>
          </a:p>
        </p:txBody>
      </p:sp>
      <p:sp>
        <p:nvSpPr>
          <p:cNvPr id="10243" name="Rectangle 3"/>
          <p:cNvSpPr>
            <a:spLocks noGrp="1" noChangeArrowheads="1"/>
          </p:cNvSpPr>
          <p:nvPr>
            <p:ph sz="half" idx="1"/>
          </p:nvPr>
        </p:nvSpPr>
        <p:spPr bwMode="auto">
          <a:xfrm>
            <a:off x="0" y="3093041"/>
            <a:ext cx="5032496" cy="2177645"/>
          </a:xfrm>
          <a:prstGeom prst="rect">
            <a:avLst/>
          </a:prstGeom>
          <a:noFill/>
          <a:ln>
            <a:noFill/>
          </a:ln>
          <a:effectLst/>
        </p:spPr>
        <p:txBody>
          <a:bodyPr wrap="square" anchor="t">
            <a:normAutofit/>
          </a:bodyPr>
          <a:lstStyle/>
          <a:p>
            <a:pPr marL="0" indent="0" algn="ctr" eaLnBrk="1" hangingPunct="1">
              <a:buNone/>
            </a:pPr>
            <a:r>
              <a:rPr lang="en-US" sz="3200" b="1" dirty="0"/>
              <a:t>Text:</a:t>
            </a:r>
            <a:r>
              <a:rPr lang="en-US" sz="4000" b="1" dirty="0"/>
              <a:t> </a:t>
            </a:r>
          </a:p>
          <a:p>
            <a:pPr marL="0" indent="0" algn="ctr" eaLnBrk="1" hangingPunct="1">
              <a:buNone/>
            </a:pPr>
            <a:r>
              <a:rPr lang="en-US" sz="3600" b="1" dirty="0"/>
              <a:t>II Corinthians 2:10-11</a:t>
            </a:r>
            <a:endParaRPr lang="en-US" sz="24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496" y="1600200"/>
            <a:ext cx="3730504" cy="516332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564923"/>
            <a:ext cx="4098590" cy="304800"/>
          </a:xfrm>
        </p:spPr>
        <p:txBody>
          <a:bodyPr/>
          <a:lstStyle/>
          <a:p>
            <a:pPr>
              <a:defRPr/>
            </a:pPr>
            <a:r>
              <a:rPr lang="en-US" b="0" dirty="0">
                <a:solidFill>
                  <a:schemeClr val="bg2"/>
                </a:solidFill>
              </a:rPr>
              <a:t>Not Deceived By Schemes Of The Devil</a:t>
            </a:r>
          </a:p>
        </p:txBody>
      </p:sp>
      <p:sp>
        <p:nvSpPr>
          <p:cNvPr id="194562" name="Rectangle 2"/>
          <p:cNvSpPr>
            <a:spLocks noGrp="1" noChangeArrowheads="1"/>
          </p:cNvSpPr>
          <p:nvPr>
            <p:ph type="title"/>
          </p:nvPr>
        </p:nvSpPr>
        <p:spPr>
          <a:xfrm>
            <a:off x="4916" y="0"/>
            <a:ext cx="9139083" cy="609600"/>
          </a:xfrm>
        </p:spPr>
        <p:txBody>
          <a:bodyPr/>
          <a:lstStyle/>
          <a:p>
            <a:pPr eaLnBrk="1" hangingPunct="1">
              <a:defRPr/>
            </a:pPr>
            <a:r>
              <a:rPr lang="en-US" sz="3200" b="1" i="1" u="sng" dirty="0">
                <a:solidFill>
                  <a:srgbClr val="FFC000"/>
                </a:solidFill>
                <a:cs typeface="Times New Roman" pitchFamily="18" charset="0"/>
              </a:rPr>
              <a:t>Subvert</a:t>
            </a:r>
            <a:r>
              <a:rPr lang="en-US" sz="3200" b="1" u="sng" dirty="0">
                <a:solidFill>
                  <a:srgbClr val="FFC000"/>
                </a:solidFill>
                <a:cs typeface="Times New Roman" pitchFamily="18" charset="0"/>
              </a:rPr>
              <a:t> the </a:t>
            </a:r>
            <a:r>
              <a:rPr lang="en-US" sz="3200" b="1" i="1" u="sng" dirty="0">
                <a:solidFill>
                  <a:srgbClr val="FFC000"/>
                </a:solidFill>
                <a:cs typeface="Times New Roman" pitchFamily="18" charset="0"/>
              </a:rPr>
              <a:t>Word of God</a:t>
            </a:r>
          </a:p>
        </p:txBody>
      </p:sp>
      <p:sp>
        <p:nvSpPr>
          <p:cNvPr id="14" name="Text Box 6"/>
          <p:cNvSpPr txBox="1">
            <a:spLocks noChangeArrowheads="1"/>
          </p:cNvSpPr>
          <p:nvPr/>
        </p:nvSpPr>
        <p:spPr bwMode="auto">
          <a:xfrm>
            <a:off x="135435" y="1161393"/>
            <a:ext cx="8856165"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rgbClr val="FF0000"/>
                </a:solidFill>
              </a:rPr>
              <a:t>People think they are saved so why should they change? </a:t>
            </a:r>
            <a:r>
              <a:rPr lang="en-US" altLang="en-US" i="1" dirty="0">
                <a:solidFill>
                  <a:srgbClr val="FF0000"/>
                </a:solidFill>
              </a:rPr>
              <a:t>(Mt. 7:21-23)</a:t>
            </a:r>
          </a:p>
        </p:txBody>
      </p:sp>
      <p:sp>
        <p:nvSpPr>
          <p:cNvPr id="8" name="Text Box 8"/>
          <p:cNvSpPr txBox="1">
            <a:spLocks noChangeArrowheads="1"/>
          </p:cNvSpPr>
          <p:nvPr/>
        </p:nvSpPr>
        <p:spPr bwMode="auto">
          <a:xfrm>
            <a:off x="135435" y="3155272"/>
            <a:ext cx="5579565" cy="2246769"/>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r>
              <a:rPr lang="en-US" sz="2800" dirty="0">
                <a:solidFill>
                  <a:schemeClr val="tx1"/>
                </a:solidFill>
              </a:rPr>
              <a:t>The Truth is in Christ &amp; His word – we must not only know it but practice it! </a:t>
            </a:r>
          </a:p>
          <a:p>
            <a:pPr marL="0" indent="0" eaLnBrk="1" hangingPunct="1"/>
            <a:r>
              <a:rPr lang="en-US" sz="2800" dirty="0">
                <a:solidFill>
                  <a:schemeClr val="tx1"/>
                </a:solidFill>
              </a:rPr>
              <a:t>(Adam &amp; Eve knew it, yet sinned!)</a:t>
            </a:r>
            <a:r>
              <a:rPr lang="en-US" sz="2800" i="1" dirty="0">
                <a:solidFill>
                  <a:schemeClr val="tx1"/>
                </a:solidFill>
              </a:rPr>
              <a:t> </a:t>
            </a:r>
            <a:endParaRPr lang="en-US" sz="2800" b="0" i="1" dirty="0">
              <a:effectLst>
                <a:glow rad="228600">
                  <a:schemeClr val="accent2">
                    <a:satMod val="175000"/>
                    <a:alpha val="40000"/>
                  </a:schemeClr>
                </a:glo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317144"/>
            <a:ext cx="3271684" cy="4544004"/>
          </a:xfrm>
          <a:prstGeom prst="rect">
            <a:avLst/>
          </a:prstGeom>
        </p:spPr>
      </p:pic>
    </p:spTree>
    <p:extLst>
      <p:ext uri="{BB962C8B-B14F-4D97-AF65-F5344CB8AC3E}">
        <p14:creationId xmlns:p14="http://schemas.microsoft.com/office/powerpoint/2010/main" val="19267234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2590800" y="6553200"/>
            <a:ext cx="4098590" cy="304800"/>
          </a:xfrm>
        </p:spPr>
        <p:txBody>
          <a:bodyPr/>
          <a:lstStyle/>
          <a:p>
            <a:pPr>
              <a:defRPr/>
            </a:pPr>
            <a:r>
              <a:rPr lang="en-US" b="0" dirty="0">
                <a:solidFill>
                  <a:schemeClr val="bg2"/>
                </a:solidFill>
              </a:rPr>
              <a:t>Not Deceived By Schemes Of The Devil</a:t>
            </a:r>
          </a:p>
        </p:txBody>
      </p:sp>
      <p:sp>
        <p:nvSpPr>
          <p:cNvPr id="194562" name="Rectangle 2"/>
          <p:cNvSpPr>
            <a:spLocks noGrp="1" noChangeArrowheads="1"/>
          </p:cNvSpPr>
          <p:nvPr>
            <p:ph type="title"/>
          </p:nvPr>
        </p:nvSpPr>
        <p:spPr>
          <a:xfrm>
            <a:off x="4916" y="0"/>
            <a:ext cx="9139083" cy="609600"/>
          </a:xfrm>
        </p:spPr>
        <p:txBody>
          <a:bodyPr/>
          <a:lstStyle/>
          <a:p>
            <a:pPr eaLnBrk="1" hangingPunct="1">
              <a:defRPr/>
            </a:pPr>
            <a:r>
              <a:rPr lang="en-US" sz="3200" b="1" i="1" u="sng" dirty="0">
                <a:solidFill>
                  <a:srgbClr val="FFC000"/>
                </a:solidFill>
                <a:cs typeface="Times New Roman" pitchFamily="18" charset="0"/>
              </a:rPr>
              <a:t>Set Mind </a:t>
            </a:r>
            <a:r>
              <a:rPr lang="en-US" sz="3200" b="1" u="sng" dirty="0">
                <a:solidFill>
                  <a:srgbClr val="FFC000"/>
                </a:solidFill>
                <a:cs typeface="Times New Roman" pitchFamily="18" charset="0"/>
              </a:rPr>
              <a:t>on</a:t>
            </a:r>
            <a:r>
              <a:rPr lang="en-US" sz="3200" b="1" i="1" u="sng" dirty="0">
                <a:solidFill>
                  <a:srgbClr val="FFC000"/>
                </a:solidFill>
                <a:cs typeface="Times New Roman" pitchFamily="18" charset="0"/>
              </a:rPr>
              <a:t> </a:t>
            </a:r>
            <a:r>
              <a:rPr lang="en-US" sz="3200" b="1" u="sng" dirty="0">
                <a:solidFill>
                  <a:srgbClr val="FFC000"/>
                </a:solidFill>
                <a:cs typeface="Times New Roman" pitchFamily="18" charset="0"/>
              </a:rPr>
              <a:t>Things </a:t>
            </a:r>
            <a:r>
              <a:rPr lang="en-US" sz="3200" b="1" i="1" u="sng" dirty="0">
                <a:solidFill>
                  <a:srgbClr val="FFC000"/>
                </a:solidFill>
                <a:cs typeface="Times New Roman" pitchFamily="18" charset="0"/>
              </a:rPr>
              <a:t>on Earth</a:t>
            </a:r>
          </a:p>
        </p:txBody>
      </p:sp>
      <p:sp>
        <p:nvSpPr>
          <p:cNvPr id="194566" name="Text Box 6"/>
          <p:cNvSpPr txBox="1">
            <a:spLocks noChangeArrowheads="1"/>
          </p:cNvSpPr>
          <p:nvPr/>
        </p:nvSpPr>
        <p:spPr bwMode="auto">
          <a:xfrm>
            <a:off x="-4916" y="828213"/>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algn="l" eaLnBrk="1" hangingPunct="1"/>
            <a:r>
              <a:rPr lang="en-US" altLang="en-US" dirty="0">
                <a:solidFill>
                  <a:schemeClr val="tx1"/>
                </a:solidFill>
              </a:rPr>
              <a:t>Col. 3:2: Saints are not to set their minds on the things of</a:t>
            </a:r>
          </a:p>
          <a:p>
            <a:pPr algn="l" eaLnBrk="1" hangingPunct="1"/>
            <a:r>
              <a:rPr lang="en-US" altLang="en-US" dirty="0">
                <a:solidFill>
                  <a:schemeClr val="tx1"/>
                </a:solidFill>
              </a:rPr>
              <a:t>earth, but above to Heaven</a:t>
            </a:r>
          </a:p>
          <a:p>
            <a:pPr algn="l">
              <a:buClr>
                <a:schemeClr val="tx2"/>
              </a:buClr>
              <a:buSzPct val="115000"/>
              <a:buFont typeface="Wingdings" pitchFamily="2" charset="2"/>
              <a:buChar char="Ø"/>
            </a:pPr>
            <a:r>
              <a:rPr lang="en-US" altLang="en-US" sz="2000" dirty="0">
                <a:solidFill>
                  <a:srgbClr val="FFFF00"/>
                </a:solidFill>
              </a:rPr>
              <a:t>II Cor. 4:3-4: </a:t>
            </a:r>
            <a:r>
              <a:rPr lang="en-US" altLang="en-US" sz="2000" b="0" dirty="0">
                <a:solidFill>
                  <a:srgbClr val="FFFF00"/>
                </a:solidFill>
              </a:rPr>
              <a:t>Satan is called the “god of this world (age).”</a:t>
            </a:r>
          </a:p>
          <a:p>
            <a:pPr algn="l">
              <a:buClr>
                <a:schemeClr val="tx2"/>
              </a:buClr>
              <a:buSzPct val="115000"/>
              <a:buFont typeface="Wingdings" pitchFamily="2" charset="2"/>
              <a:buChar char="Ø"/>
            </a:pPr>
            <a:r>
              <a:rPr lang="en-US" altLang="en-US" sz="2000" b="0" dirty="0">
                <a:solidFill>
                  <a:srgbClr val="FFFF00"/>
                </a:solidFill>
              </a:rPr>
              <a:t>He tempts saints to focus (set our minds) on the things of the earth! </a:t>
            </a:r>
            <a:r>
              <a:rPr lang="en-US" altLang="en-US" sz="2000" b="0" i="1" dirty="0">
                <a:solidFill>
                  <a:srgbClr val="FFFF00"/>
                </a:solidFill>
              </a:rPr>
              <a:t>(Mt. 13:22; Lk. 8:14)</a:t>
            </a:r>
          </a:p>
        </p:txBody>
      </p:sp>
      <p:pic>
        <p:nvPicPr>
          <p:cNvPr id="3" name="Picture 2" descr="A close up of a flower&#10;&#10;Description automatically generated">
            <a:extLst>
              <a:ext uri="{FF2B5EF4-FFF2-40B4-BE49-F238E27FC236}">
                <a16:creationId xmlns:a16="http://schemas.microsoft.com/office/drawing/2014/main" id="{C8CCE27F-2EE8-4819-BCDD-4C386E96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47" y="2362200"/>
            <a:ext cx="2591296" cy="4128156"/>
          </a:xfrm>
          <a:prstGeom prst="rect">
            <a:avLst/>
          </a:prstGeom>
        </p:spPr>
      </p:pic>
    </p:spTree>
    <p:extLst>
      <p:ext uri="{BB962C8B-B14F-4D97-AF65-F5344CB8AC3E}">
        <p14:creationId xmlns:p14="http://schemas.microsoft.com/office/powerpoint/2010/main" val="39946999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fade">
                                      <p:cBhvr>
                                        <p:cTn id="7" dur="500"/>
                                        <p:tgtEl>
                                          <p:spTgt spid="1945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489856"/>
            <a:ext cx="6078145" cy="63639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Heb. 11:24-25: Immediate fulfillment: Pleasure of sin</a:t>
            </a:r>
          </a:p>
          <a:p>
            <a:pPr lvl="0" algn="l">
              <a:lnSpc>
                <a:spcPct val="120000"/>
              </a:lnSpc>
              <a:spcBef>
                <a:spcPct val="0"/>
              </a:spcBef>
              <a:spcAft>
                <a:spcPts val="600"/>
              </a:spcAft>
              <a:buClr>
                <a:srgbClr val="B80E0F"/>
              </a:buClr>
              <a:buSzPct val="160000"/>
              <a:buFont typeface="Wingdings" panose="05000000000000000000" pitchFamily="2" charset="2"/>
              <a:buChar char="q"/>
              <a:defRPr/>
            </a:pPr>
            <a:endPar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Lk. 12:15-21: Material things seem to offer so much security</a:t>
            </a:r>
          </a:p>
          <a:p>
            <a:pPr lvl="0" algn="l">
              <a:lnSpc>
                <a:spcPct val="120000"/>
              </a:lnSpc>
              <a:spcBef>
                <a:spcPct val="0"/>
              </a:spcBef>
              <a:spcAft>
                <a:spcPts val="600"/>
              </a:spcAft>
              <a:buClr>
                <a:srgbClr val="B80E0F"/>
              </a:buClr>
              <a:buSzPct val="160000"/>
              <a:buFont typeface="Wingdings" panose="05000000000000000000" pitchFamily="2" charset="2"/>
              <a:buChar char="q"/>
              <a:defRPr/>
            </a:pPr>
            <a:endPar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2:1-3: “Lusts” = uncontrolled desire</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i="1" u="sng" dirty="0">
                <a:solidFill>
                  <a:srgbClr val="0000FF"/>
                </a:solidFill>
                <a:latin typeface="Arial" panose="020B0604020202020204" pitchFamily="34" charset="0"/>
                <a:cs typeface="Arial" panose="020B0604020202020204" pitchFamily="34" charset="0"/>
              </a:rPr>
              <a:t>Set Mind </a:t>
            </a:r>
            <a:r>
              <a:rPr lang="en-US" sz="2800" u="sng" dirty="0">
                <a:solidFill>
                  <a:srgbClr val="0000FF"/>
                </a:solidFill>
                <a:latin typeface="Arial" panose="020B0604020202020204" pitchFamily="34" charset="0"/>
                <a:cs typeface="Arial" panose="020B0604020202020204" pitchFamily="34" charset="0"/>
              </a:rPr>
              <a:t>on Things </a:t>
            </a:r>
            <a:r>
              <a:rPr lang="en-US" sz="2800" i="1" u="sng" dirty="0">
                <a:solidFill>
                  <a:srgbClr val="0000FF"/>
                </a:solidFill>
                <a:latin typeface="Arial" panose="020B0604020202020204" pitchFamily="34" charset="0"/>
                <a:cs typeface="Arial" panose="020B0604020202020204" pitchFamily="34" charset="0"/>
              </a:rPr>
              <a:t>on Earth</a:t>
            </a:r>
            <a:endParaRPr lang="en-US" sz="2800" u="sng" dirty="0">
              <a:solidFill>
                <a:srgbClr val="0000FF"/>
              </a:solidFill>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0870" y="97071"/>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The “World” is the present age </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Not Deceived By Schemes Of The Devil</a:t>
            </a:r>
          </a:p>
        </p:txBody>
      </p:sp>
      <p:pic>
        <p:nvPicPr>
          <p:cNvPr id="14" name="Picture 13">
            <a:extLst>
              <a:ext uri="{FF2B5EF4-FFF2-40B4-BE49-F238E27FC236}">
                <a16:creationId xmlns:a16="http://schemas.microsoft.com/office/drawing/2014/main" id="{60327BC4-8B4F-4D7A-9A3C-D9758E286F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093" y="3720226"/>
            <a:ext cx="2943267" cy="2339937"/>
          </a:xfrm>
          <a:prstGeom prst="rect">
            <a:avLst/>
          </a:prstGeom>
        </p:spPr>
      </p:pic>
    </p:spTree>
    <p:extLst>
      <p:ext uri="{BB962C8B-B14F-4D97-AF65-F5344CB8AC3E}">
        <p14:creationId xmlns:p14="http://schemas.microsoft.com/office/powerpoint/2010/main" val="1634844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wipe(left)">
                                      <p:cBhvr>
                                        <p:cTn id="18" dur="500"/>
                                        <p:tgtEl>
                                          <p:spTgt spid="12">
                                            <p:txEl>
                                              <p:pRg st="2" end="2"/>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500"/>
                                        <p:tgtEl>
                                          <p:spTgt spid="12">
                                            <p:txEl>
                                              <p:pRg st="4" end="4"/>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animEffect transition="in" filter="wipe(left)">
                                      <p:cBhvr>
                                        <p:cTn id="26"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2590800" y="6553200"/>
            <a:ext cx="4098590" cy="304800"/>
          </a:xfrm>
        </p:spPr>
        <p:txBody>
          <a:bodyPr/>
          <a:lstStyle/>
          <a:p>
            <a:pPr>
              <a:defRPr/>
            </a:pPr>
            <a:r>
              <a:rPr lang="en-US" b="0" dirty="0">
                <a:solidFill>
                  <a:schemeClr val="bg2"/>
                </a:solidFill>
              </a:rPr>
              <a:t>Not Deceived By Schemes Of The Devil</a:t>
            </a:r>
          </a:p>
        </p:txBody>
      </p:sp>
      <p:sp>
        <p:nvSpPr>
          <p:cNvPr id="194562" name="Rectangle 2"/>
          <p:cNvSpPr>
            <a:spLocks noGrp="1" noChangeArrowheads="1"/>
          </p:cNvSpPr>
          <p:nvPr>
            <p:ph type="title"/>
          </p:nvPr>
        </p:nvSpPr>
        <p:spPr>
          <a:xfrm>
            <a:off x="4916" y="0"/>
            <a:ext cx="9139083" cy="609600"/>
          </a:xfrm>
        </p:spPr>
        <p:txBody>
          <a:bodyPr/>
          <a:lstStyle/>
          <a:p>
            <a:pPr eaLnBrk="1" hangingPunct="1">
              <a:defRPr/>
            </a:pPr>
            <a:r>
              <a:rPr lang="en-US" sz="3200" b="1" i="1" u="sng" dirty="0">
                <a:solidFill>
                  <a:srgbClr val="FFC000"/>
                </a:solidFill>
                <a:cs typeface="Times New Roman" pitchFamily="18" charset="0"/>
              </a:rPr>
              <a:t>Set Mind </a:t>
            </a:r>
            <a:r>
              <a:rPr lang="en-US" sz="3200" b="1" u="sng" dirty="0">
                <a:solidFill>
                  <a:srgbClr val="FFC000"/>
                </a:solidFill>
                <a:cs typeface="Times New Roman" pitchFamily="18" charset="0"/>
              </a:rPr>
              <a:t>on</a:t>
            </a:r>
            <a:r>
              <a:rPr lang="en-US" sz="3200" b="1" i="1" u="sng" dirty="0">
                <a:solidFill>
                  <a:srgbClr val="FFC000"/>
                </a:solidFill>
                <a:cs typeface="Times New Roman" pitchFamily="18" charset="0"/>
              </a:rPr>
              <a:t> </a:t>
            </a:r>
            <a:r>
              <a:rPr lang="en-US" sz="3200" b="1" u="sng" dirty="0">
                <a:solidFill>
                  <a:srgbClr val="FFC000"/>
                </a:solidFill>
                <a:cs typeface="Times New Roman" pitchFamily="18" charset="0"/>
              </a:rPr>
              <a:t>Things </a:t>
            </a:r>
            <a:r>
              <a:rPr lang="en-US" sz="3200" b="1" i="1" u="sng" dirty="0">
                <a:solidFill>
                  <a:srgbClr val="FFC000"/>
                </a:solidFill>
                <a:cs typeface="Times New Roman" pitchFamily="18" charset="0"/>
              </a:rPr>
              <a:t>on Earth</a:t>
            </a:r>
          </a:p>
        </p:txBody>
      </p:sp>
      <p:sp>
        <p:nvSpPr>
          <p:cNvPr id="194566" name="Text Box 6"/>
          <p:cNvSpPr txBox="1">
            <a:spLocks noChangeArrowheads="1"/>
          </p:cNvSpPr>
          <p:nvPr/>
        </p:nvSpPr>
        <p:spPr bwMode="auto">
          <a:xfrm>
            <a:off x="-4916" y="8382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algn="l" eaLnBrk="1" hangingPunct="1"/>
            <a:r>
              <a:rPr lang="en-US" altLang="en-US" dirty="0">
                <a:solidFill>
                  <a:schemeClr val="tx1"/>
                </a:solidFill>
              </a:rPr>
              <a:t>God’s people live for present and future</a:t>
            </a:r>
          </a:p>
          <a:p>
            <a:pPr algn="l">
              <a:buClr>
                <a:schemeClr val="tx2"/>
              </a:buClr>
              <a:buSzPct val="115000"/>
              <a:buFont typeface="Wingdings" pitchFamily="2" charset="2"/>
              <a:buChar char="Ø"/>
            </a:pPr>
            <a:r>
              <a:rPr lang="en-US" altLang="en-US" sz="2000" dirty="0">
                <a:solidFill>
                  <a:srgbClr val="FFFF00"/>
                </a:solidFill>
              </a:rPr>
              <a:t>II Peter 1:3; Heb. 6:9-20: </a:t>
            </a:r>
            <a:r>
              <a:rPr lang="en-US" altLang="en-US" sz="2000" b="0" dirty="0">
                <a:solidFill>
                  <a:srgbClr val="FFFF00"/>
                </a:solidFill>
              </a:rPr>
              <a:t>Intend to obtain God’s promises. </a:t>
            </a:r>
          </a:p>
          <a:p>
            <a:pPr algn="l">
              <a:buClr>
                <a:schemeClr val="tx2"/>
              </a:buClr>
              <a:buSzPct val="115000"/>
              <a:buFont typeface="Wingdings" pitchFamily="2" charset="2"/>
              <a:buChar char="Ø"/>
            </a:pPr>
            <a:r>
              <a:rPr lang="en-US" altLang="en-US" sz="2000" dirty="0">
                <a:solidFill>
                  <a:srgbClr val="FFFF00"/>
                </a:solidFill>
              </a:rPr>
              <a:t>II Tim. 4:7-8; Js. 1:12: </a:t>
            </a:r>
            <a:r>
              <a:rPr lang="en-US" altLang="en-US" sz="2000" b="0" dirty="0">
                <a:solidFill>
                  <a:srgbClr val="FFFF00"/>
                </a:solidFill>
              </a:rPr>
              <a:t>The “Crown of life” waits.</a:t>
            </a:r>
          </a:p>
          <a:p>
            <a:pPr algn="l">
              <a:buClr>
                <a:schemeClr val="tx2"/>
              </a:buClr>
              <a:buSzPct val="115000"/>
              <a:buFont typeface="Wingdings" pitchFamily="2" charset="2"/>
              <a:buChar char="Ø"/>
            </a:pPr>
            <a:r>
              <a:rPr lang="en-US" altLang="en-US" sz="2000" dirty="0">
                <a:solidFill>
                  <a:srgbClr val="FFFF00"/>
                </a:solidFill>
              </a:rPr>
              <a:t>Col. 3:1-3: </a:t>
            </a:r>
            <a:r>
              <a:rPr lang="en-US" altLang="en-US" sz="2000" b="0" dirty="0">
                <a:solidFill>
                  <a:srgbClr val="FFFF00"/>
                </a:solidFill>
              </a:rPr>
              <a:t>Seek things above.</a:t>
            </a:r>
          </a:p>
        </p:txBody>
      </p:sp>
      <p:pic>
        <p:nvPicPr>
          <p:cNvPr id="9" name="Picture 8">
            <a:extLst>
              <a:ext uri="{FF2B5EF4-FFF2-40B4-BE49-F238E27FC236}">
                <a16:creationId xmlns:a16="http://schemas.microsoft.com/office/drawing/2014/main" id="{B03F126F-2341-4C8C-B56D-3A7BEA05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842" y="2223195"/>
            <a:ext cx="3576484" cy="2837593"/>
          </a:xfrm>
          <a:prstGeom prst="rect">
            <a:avLst/>
          </a:prstGeom>
        </p:spPr>
      </p:pic>
      <p:sp>
        <p:nvSpPr>
          <p:cNvPr id="10" name="Text Box 8">
            <a:extLst>
              <a:ext uri="{FF2B5EF4-FFF2-40B4-BE49-F238E27FC236}">
                <a16:creationId xmlns:a16="http://schemas.microsoft.com/office/drawing/2014/main" id="{F1B83F8A-B318-45B5-AD95-B70F5E43DF1F}"/>
              </a:ext>
            </a:extLst>
          </p:cNvPr>
          <p:cNvSpPr txBox="1">
            <a:spLocks noChangeArrowheads="1"/>
          </p:cNvSpPr>
          <p:nvPr/>
        </p:nvSpPr>
        <p:spPr bwMode="auto">
          <a:xfrm>
            <a:off x="9832" y="5168205"/>
            <a:ext cx="9134168" cy="1384995"/>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r>
              <a:rPr lang="en-US" sz="2800" dirty="0">
                <a:solidFill>
                  <a:schemeClr val="tx1"/>
                </a:solidFill>
              </a:rPr>
              <a:t>Those seeking immediate gratification in life (their reward now) will have the reward they seek but miss out on the eternal reward!</a:t>
            </a:r>
            <a:endParaRPr lang="en-US" sz="2800" b="0" i="1" dirty="0">
              <a:effectLst>
                <a:glow rad="228600">
                  <a:schemeClr val="accent2">
                    <a:satMod val="175000"/>
                    <a:alpha val="40000"/>
                  </a:schemeClr>
                </a:glow>
              </a:effectLst>
            </a:endParaRPr>
          </a:p>
        </p:txBody>
      </p:sp>
    </p:spTree>
    <p:extLst>
      <p:ext uri="{BB962C8B-B14F-4D97-AF65-F5344CB8AC3E}">
        <p14:creationId xmlns:p14="http://schemas.microsoft.com/office/powerpoint/2010/main" val="2684526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66">
                                            <p:txEl>
                                              <p:pRg st="0" end="0"/>
                                            </p:txEl>
                                          </p:spTgt>
                                        </p:tgtEl>
                                        <p:attrNameLst>
                                          <p:attrName>style.visibility</p:attrName>
                                        </p:attrNameLst>
                                      </p:cBhvr>
                                      <p:to>
                                        <p:strVal val="visible"/>
                                      </p:to>
                                    </p:set>
                                    <p:animEffect transition="in" filter="fade">
                                      <p:cBhvr>
                                        <p:cTn id="7" dur="500"/>
                                        <p:tgtEl>
                                          <p:spTgt spid="19456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566">
                                            <p:txEl>
                                              <p:pRg st="1" end="1"/>
                                            </p:txEl>
                                          </p:spTgt>
                                        </p:tgtEl>
                                        <p:attrNameLst>
                                          <p:attrName>style.visibility</p:attrName>
                                        </p:attrNameLst>
                                      </p:cBhvr>
                                      <p:to>
                                        <p:strVal val="visible"/>
                                      </p:to>
                                    </p:set>
                                    <p:animEffect transition="in" filter="wipe(left)">
                                      <p:cBhvr>
                                        <p:cTn id="11" dur="500"/>
                                        <p:tgtEl>
                                          <p:spTgt spid="19456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4566">
                                            <p:txEl>
                                              <p:pRg st="2" end="2"/>
                                            </p:txEl>
                                          </p:spTgt>
                                        </p:tgtEl>
                                        <p:attrNameLst>
                                          <p:attrName>style.visibility</p:attrName>
                                        </p:attrNameLst>
                                      </p:cBhvr>
                                      <p:to>
                                        <p:strVal val="visible"/>
                                      </p:to>
                                    </p:set>
                                    <p:animEffect transition="in" filter="wipe(left)">
                                      <p:cBhvr>
                                        <p:cTn id="15" dur="500"/>
                                        <p:tgtEl>
                                          <p:spTgt spid="19456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4566">
                                            <p:txEl>
                                              <p:pRg st="3" end="3"/>
                                            </p:txEl>
                                          </p:spTgt>
                                        </p:tgtEl>
                                        <p:attrNameLst>
                                          <p:attrName>style.visibility</p:attrName>
                                        </p:attrNameLst>
                                      </p:cBhvr>
                                      <p:to>
                                        <p:strVal val="visible"/>
                                      </p:to>
                                    </p:set>
                                    <p:animEffect transition="in" filter="wipe(left)">
                                      <p:cBhvr>
                                        <p:cTn id="19" dur="500"/>
                                        <p:tgtEl>
                                          <p:spTgt spid="194566">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489856"/>
            <a:ext cx="6078145" cy="63639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Cor. 5:1-2: </a:t>
            </a:r>
            <a:r>
              <a:rPr lang="en-US" altLang="en-US" sz="20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Christian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at Corinth involved in adultery</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Lk. 22:3-6: </a:t>
            </a:r>
            <a:r>
              <a:rPr lang="en-US" altLang="en-US" sz="20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 apostle of Christ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(Judas) was seduced by his greed (material things). </a:t>
            </a: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5:3: </a:t>
            </a:r>
            <a:r>
              <a:rPr lang="en-US" altLang="en-US" sz="20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Christian</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was seduced to lie for the praise of men.</a:t>
            </a: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Tim. 4:10: </a:t>
            </a:r>
            <a:r>
              <a:rPr lang="en-US" altLang="en-US" sz="20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Christian</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was seduced into forsaking Christ and Paul for the world.</a:t>
            </a: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Rev. 2:20-23: </a:t>
            </a:r>
            <a:r>
              <a:rPr lang="en-US" altLang="en-US" sz="20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Church of Christ</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in Thyatira tolerated members who were seduced into various acts of immorality by one of its members!</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i="1" u="sng" dirty="0">
                <a:solidFill>
                  <a:srgbClr val="0000FF"/>
                </a:solidFill>
                <a:latin typeface="Arial" panose="020B0604020202020204" pitchFamily="34" charset="0"/>
                <a:cs typeface="Arial" panose="020B0604020202020204" pitchFamily="34" charset="0"/>
              </a:rPr>
              <a:t>Seduce </a:t>
            </a:r>
            <a:r>
              <a:rPr lang="en-US" sz="2800" u="sng" dirty="0">
                <a:solidFill>
                  <a:srgbClr val="0000FF"/>
                </a:solidFill>
                <a:latin typeface="Arial" panose="020B0604020202020204" pitchFamily="34" charset="0"/>
                <a:cs typeface="Arial" panose="020B0604020202020204" pitchFamily="34" charset="0"/>
              </a:rPr>
              <a:t>The Saints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0870" y="97071"/>
            <a:ext cx="30463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Satan wants souls </a:t>
            </a:r>
            <a:r>
              <a:rPr lang="en-US" altLang="en-US" sz="2800" i="1" dirty="0">
                <a:solidFill>
                  <a:srgbClr val="FFFF00"/>
                </a:solidFill>
                <a:latin typeface="Tahoma" panose="020B0604030504040204" pitchFamily="34" charset="0"/>
              </a:rPr>
              <a:t>(YOU!)</a:t>
            </a:r>
          </a:p>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I Pet. 5:8: “Someone to devour” </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Not Deceived By Schemes Of The Devil</a:t>
            </a:r>
          </a:p>
        </p:txBody>
      </p:sp>
      <p:pic>
        <p:nvPicPr>
          <p:cNvPr id="9" name="Picture 2" descr="http://wp.patheos.com.s3.amazonaws.com/blogs/nadiabolzweber/files/2013/01/Devil.jpg">
            <a:extLst>
              <a:ext uri="{FF2B5EF4-FFF2-40B4-BE49-F238E27FC236}">
                <a16:creationId xmlns:a16="http://schemas.microsoft.com/office/drawing/2014/main" id="{7DB3D7D1-F7BF-4D9A-9B5E-8089F2D10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 y="2415242"/>
            <a:ext cx="3084471" cy="4040791"/>
          </a:xfrm>
          <a:prstGeom prst="rect">
            <a:avLst/>
          </a:prstGeom>
          <a:noFill/>
          <a:effectLst>
            <a:glow rad="127000">
              <a:srgbClr val="FF3399">
                <a:alpha val="0"/>
              </a:srgbClr>
            </a:glow>
            <a:outerShdw blurRad="50800" dist="50800" dir="5400000" algn="ctr" rotWithShape="0">
              <a:srgbClr val="000000"/>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970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wipe(left)">
                                      <p:cBhvr>
                                        <p:cTn id="26" dur="500"/>
                                        <p:tgtEl>
                                          <p:spTgt spid="12">
                                            <p:txEl>
                                              <p:pRg st="2" end="2"/>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wipe(left)">
                                      <p:cBhvr>
                                        <p:cTn id="30" dur="500"/>
                                        <p:tgtEl>
                                          <p:spTgt spid="12">
                                            <p:txEl>
                                              <p:pRg st="3" end="3"/>
                                            </p:txEl>
                                          </p:spTgt>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Effect transition="in" filter="wipe(left)">
                                      <p:cBhvr>
                                        <p:cTn id="34" dur="500"/>
                                        <p:tgtEl>
                                          <p:spTgt spid="12">
                                            <p:txEl>
                                              <p:pRg st="4" end="4"/>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wipe(left)">
                                      <p:cBhvr>
                                        <p:cTn id="38"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489856"/>
            <a:ext cx="6078145" cy="63639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Cor. 5:1-2: </a:t>
            </a:r>
            <a:r>
              <a:rPr kumimoji="0" lang="en-US" altLang="en-US" sz="2000" b="1" i="1"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 Christian </a:t>
            </a: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at Corinth involved in adultery</a:t>
            </a:r>
          </a:p>
          <a:p>
            <a:pPr marL="457200" marR="0" lvl="0"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Lk. 22:3-6: </a:t>
            </a:r>
            <a:r>
              <a:rPr kumimoji="0" lang="en-US" altLang="en-US" sz="2000" b="1" i="1"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An apostle of Christ </a:t>
            </a: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(Judas) was seduced by his greed (material things). </a:t>
            </a:r>
          </a:p>
          <a:p>
            <a:pPr marL="457200" marR="0" lvl="0"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Acts 5:3: </a:t>
            </a:r>
            <a:r>
              <a:rPr kumimoji="0" lang="en-US" altLang="en-US" sz="2000" b="1" i="1"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 Christian</a:t>
            </a: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was seduced to lie for the praise of men.</a:t>
            </a:r>
          </a:p>
          <a:p>
            <a:pPr marL="457200" marR="0" lvl="0"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Tim. 4:10: </a:t>
            </a:r>
            <a:r>
              <a:rPr kumimoji="0" lang="en-US" altLang="en-US" sz="2000" b="1" i="1"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 Christian</a:t>
            </a: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was seduced into forsaking Christ and Paul for the world.</a:t>
            </a:r>
          </a:p>
          <a:p>
            <a:pPr marL="457200" marR="0" lvl="0"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Rev. 2:20-23: </a:t>
            </a:r>
            <a:r>
              <a:rPr kumimoji="0" lang="en-US" altLang="en-US" sz="2000" b="1" i="1"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 Church of Christ</a:t>
            </a: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in Thyatira tolerated members who were seduced into various acts of immorality by one of its members!</a:t>
            </a:r>
          </a:p>
          <a:p>
            <a:pPr marL="457200" marR="0" lvl="0"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i="1" u="sng" dirty="0">
                <a:solidFill>
                  <a:srgbClr val="0000FF"/>
                </a:solidFill>
                <a:latin typeface="Arial" panose="020B0604020202020204" pitchFamily="34" charset="0"/>
                <a:cs typeface="Arial" panose="020B0604020202020204" pitchFamily="34" charset="0"/>
              </a:rPr>
              <a:t>Seduce </a:t>
            </a:r>
            <a:r>
              <a:rPr lang="en-US" sz="2800" u="sng" dirty="0">
                <a:solidFill>
                  <a:srgbClr val="0000FF"/>
                </a:solidFill>
                <a:latin typeface="Arial" panose="020B0604020202020204" pitchFamily="34" charset="0"/>
                <a:cs typeface="Arial" panose="020B0604020202020204" pitchFamily="34" charset="0"/>
              </a:rPr>
              <a:t>The Saints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0870" y="97071"/>
            <a:ext cx="30463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Satan wants souls </a:t>
            </a:r>
            <a:r>
              <a:rPr kumimoji="0" lang="en-US" altLang="en-US" sz="28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(YOU!)</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I Pet. 5:8: “Someone to devour” </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629400"/>
            <a:ext cx="5004649" cy="224414"/>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Not Deceived By Schemes Of The Devil</a:t>
            </a:r>
          </a:p>
        </p:txBody>
      </p:sp>
      <p:pic>
        <p:nvPicPr>
          <p:cNvPr id="9" name="Picture 2" descr="http://wp.patheos.com.s3.amazonaws.com/blogs/nadiabolzweber/files/2013/01/Devil.jpg">
            <a:extLst>
              <a:ext uri="{FF2B5EF4-FFF2-40B4-BE49-F238E27FC236}">
                <a16:creationId xmlns:a16="http://schemas.microsoft.com/office/drawing/2014/main" id="{7DB3D7D1-F7BF-4D9A-9B5E-8089F2D10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 y="2415242"/>
            <a:ext cx="3084471" cy="4040791"/>
          </a:xfrm>
          <a:prstGeom prst="rect">
            <a:avLst/>
          </a:prstGeom>
          <a:noFill/>
          <a:effectLst>
            <a:glow rad="127000">
              <a:srgbClr val="FF3399">
                <a:alpha val="0"/>
              </a:srgbClr>
            </a:glow>
            <a:outerShdw blurRad="50800" dist="50800" dir="5400000" algn="ctr" rotWithShape="0">
              <a:srgbClr val="000000"/>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 Box 12">
            <a:extLst>
              <a:ext uri="{FF2B5EF4-FFF2-40B4-BE49-F238E27FC236}">
                <a16:creationId xmlns:a16="http://schemas.microsoft.com/office/drawing/2014/main" id="{D44E40F1-339F-4DF2-81DD-A6D205A4BF11}"/>
              </a:ext>
            </a:extLst>
          </p:cNvPr>
          <p:cNvSpPr txBox="1">
            <a:spLocks noChangeArrowheads="1"/>
          </p:cNvSpPr>
          <p:nvPr/>
        </p:nvSpPr>
        <p:spPr bwMode="auto">
          <a:xfrm rot="19861698">
            <a:off x="-504109" y="2455571"/>
            <a:ext cx="10070308" cy="522287"/>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FF6600"/>
              </a:buClr>
              <a:buSzPct val="115000"/>
              <a:buFont typeface="Wingdings" pitchFamily="2" charset="2"/>
              <a:buNone/>
            </a:pPr>
            <a:r>
              <a:rPr lang="en-US" altLang="en-US" sz="2800" dirty="0">
                <a:solidFill>
                  <a:srgbClr val="FF0000"/>
                </a:solidFill>
                <a:latin typeface="Tahoma" pitchFamily="34" charset="0"/>
                <a:cs typeface="Times New Roman" charset="0"/>
              </a:rPr>
              <a:t>When you think it can’t happen to </a:t>
            </a:r>
            <a:r>
              <a:rPr lang="en-US" altLang="en-US" sz="2800" i="1" u="sng" dirty="0">
                <a:solidFill>
                  <a:srgbClr val="FF0000"/>
                </a:solidFill>
                <a:latin typeface="Tahoma" pitchFamily="34" charset="0"/>
                <a:cs typeface="Times New Roman" charset="0"/>
              </a:rPr>
              <a:t>YOU,</a:t>
            </a:r>
            <a:r>
              <a:rPr lang="en-US" altLang="en-US" sz="2800" dirty="0">
                <a:solidFill>
                  <a:srgbClr val="FF0000"/>
                </a:solidFill>
                <a:latin typeface="Tahoma" pitchFamily="34" charset="0"/>
                <a:cs typeface="Times New Roman" charset="0"/>
              </a:rPr>
              <a:t> BEWARE! </a:t>
            </a:r>
          </a:p>
        </p:txBody>
      </p:sp>
      <p:sp>
        <p:nvSpPr>
          <p:cNvPr id="15" name="Text Box 8">
            <a:extLst>
              <a:ext uri="{FF2B5EF4-FFF2-40B4-BE49-F238E27FC236}">
                <a16:creationId xmlns:a16="http://schemas.microsoft.com/office/drawing/2014/main" id="{25FD195B-A151-48A7-9059-9529666CBED8}"/>
              </a:ext>
            </a:extLst>
          </p:cNvPr>
          <p:cNvSpPr txBox="1">
            <a:spLocks noChangeArrowheads="1"/>
          </p:cNvSpPr>
          <p:nvPr/>
        </p:nvSpPr>
        <p:spPr bwMode="auto">
          <a:xfrm>
            <a:off x="4916" y="5654342"/>
            <a:ext cx="9144000" cy="954107"/>
          </a:xfrm>
          <a:prstGeom prst="rect">
            <a:avLst/>
          </a:prstGeom>
          <a:solidFill>
            <a:srgbClr val="00000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pitchFamily="34" charset="0"/>
                <a:ea typeface="+mn-ea"/>
                <a:cs typeface="Times New Roman" pitchFamily="18" charset="0"/>
              </a:rPr>
              <a:t>Many Christians today become unfaithful to</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pitchFamily="34" charset="0"/>
                <a:ea typeface="+mn-ea"/>
                <a:cs typeface="Times New Roman" pitchFamily="18" charset="0"/>
              </a:rPr>
              <a:t>Christ -- seduced by Satan!</a:t>
            </a:r>
            <a:endParaRPr kumimoji="0" lang="en-US" sz="2800" b="0" i="1" u="none" strike="noStrike" kern="0" cap="none" spc="0" normalizeH="0" baseline="0" noProof="0" dirty="0">
              <a:ln>
                <a:noFill/>
              </a:ln>
              <a:solidFill>
                <a:srgbClr val="FFFF00"/>
              </a:solidFill>
              <a:effectLst>
                <a:glow rad="228600">
                  <a:srgbClr val="99CCFF">
                    <a:satMod val="175000"/>
                    <a:alpha val="40000"/>
                  </a:srgbClr>
                </a:glow>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2878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5470592" y="6515100"/>
            <a:ext cx="3657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solidFill>
                  <a:schemeClr val="bg2"/>
                </a:solidFill>
              </a:rPr>
              <a:t>Not Deceived By Schemes Of The Devil</a:t>
            </a:r>
          </a:p>
        </p:txBody>
      </p:sp>
      <p:sp>
        <p:nvSpPr>
          <p:cNvPr id="10" name="Text Box 3"/>
          <p:cNvSpPr txBox="1">
            <a:spLocks noChangeArrowheads="1"/>
          </p:cNvSpPr>
          <p:nvPr/>
        </p:nvSpPr>
        <p:spPr bwMode="auto">
          <a:xfrm>
            <a:off x="14813" y="698753"/>
            <a:ext cx="9144000" cy="830997"/>
          </a:xfrm>
          <a:prstGeom prst="rect">
            <a:avLst/>
          </a:prstGeom>
          <a:noFill/>
          <a:ln w="9525">
            <a:noFill/>
            <a:miter lim="800000"/>
            <a:headEnd/>
            <a:tailEnd/>
          </a:ln>
        </p:spPr>
        <p:txBody>
          <a:bodyPr>
            <a:spAutoFit/>
          </a:bodyPr>
          <a:lstStyle/>
          <a:p>
            <a:pPr marL="457200" indent="-457200">
              <a:defRPr/>
            </a:pPr>
            <a:r>
              <a:rPr lang="en-US" dirty="0">
                <a:solidFill>
                  <a:schemeClr val="tx1"/>
                </a:solidFill>
              </a:rPr>
              <a:t>Js. 4:7; I Pet. 5:9: Power to resist comes from God’s word! </a:t>
            </a:r>
            <a:r>
              <a:rPr lang="en-US" i="1" dirty="0">
                <a:solidFill>
                  <a:schemeClr val="tx1"/>
                </a:solidFill>
              </a:rPr>
              <a:t>(Matthew 4: “It is written”)</a:t>
            </a:r>
          </a:p>
        </p:txBody>
      </p:sp>
      <p:sp>
        <p:nvSpPr>
          <p:cNvPr id="7" name="Text Box 4"/>
          <p:cNvSpPr txBox="1">
            <a:spLocks noChangeArrowheads="1"/>
          </p:cNvSpPr>
          <p:nvPr/>
        </p:nvSpPr>
        <p:spPr bwMode="auto">
          <a:xfrm>
            <a:off x="0" y="2268414"/>
            <a:ext cx="3225045" cy="169277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James 4:7</a:t>
            </a:r>
            <a:endParaRPr lang="en-US" i="1" dirty="0">
              <a:solidFill>
                <a:srgbClr val="7030A0"/>
              </a:solidFill>
            </a:endParaRPr>
          </a:p>
          <a:p>
            <a:pPr algn="l" eaLnBrk="1" hangingPunct="1"/>
            <a:r>
              <a:rPr lang="en-US" sz="2000" b="0" dirty="0">
                <a:solidFill>
                  <a:srgbClr val="002060"/>
                </a:solidFill>
              </a:rPr>
              <a:t>7.  Submit therefore to God. Resist the devil and he will flee from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87" y="1916191"/>
            <a:ext cx="3174761" cy="2381071"/>
          </a:xfrm>
          <a:prstGeom prst="rect">
            <a:avLst/>
          </a:prstGeom>
        </p:spPr>
      </p:pic>
      <p:sp>
        <p:nvSpPr>
          <p:cNvPr id="8" name="Text Box 4"/>
          <p:cNvSpPr txBox="1">
            <a:spLocks noChangeArrowheads="1"/>
          </p:cNvSpPr>
          <p:nvPr/>
        </p:nvSpPr>
        <p:spPr bwMode="auto">
          <a:xfrm>
            <a:off x="6375161" y="1529750"/>
            <a:ext cx="2768839" cy="3231654"/>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 Peter 5:9</a:t>
            </a:r>
            <a:endParaRPr lang="en-US" i="1" dirty="0">
              <a:solidFill>
                <a:srgbClr val="7030A0"/>
              </a:solidFill>
            </a:endParaRPr>
          </a:p>
          <a:p>
            <a:pPr algn="l" eaLnBrk="1" hangingPunct="1"/>
            <a:r>
              <a:rPr lang="en-US" sz="2000" b="0" dirty="0">
                <a:solidFill>
                  <a:srgbClr val="002060"/>
                </a:solidFill>
              </a:rPr>
              <a:t>9.  But resist him, firm in your faith, knowing that the same experiences of suffering are being accomplished by your brethren who are in the world.</a:t>
            </a:r>
          </a:p>
        </p:txBody>
      </p:sp>
      <p:sp>
        <p:nvSpPr>
          <p:cNvPr id="9" name="Text Box 4"/>
          <p:cNvSpPr txBox="1">
            <a:spLocks noChangeArrowheads="1"/>
          </p:cNvSpPr>
          <p:nvPr/>
        </p:nvSpPr>
        <p:spPr bwMode="auto">
          <a:xfrm>
            <a:off x="2652713" y="4932640"/>
            <a:ext cx="6177116"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Ephesians 6:13 (6:11)</a:t>
            </a:r>
            <a:endParaRPr lang="en-US" i="1" dirty="0">
              <a:solidFill>
                <a:srgbClr val="7030A0"/>
              </a:solidFill>
            </a:endParaRPr>
          </a:p>
          <a:p>
            <a:pPr algn="l" eaLnBrk="1" hangingPunct="1"/>
            <a:r>
              <a:rPr lang="en-US" sz="2000" b="0" dirty="0">
                <a:solidFill>
                  <a:srgbClr val="002060"/>
                </a:solidFill>
              </a:rPr>
              <a:t>13.  Therefore, take up the full armor of God, so that you will be able to resist in the evil day, and having done everything, to stand firm.</a:t>
            </a:r>
          </a:p>
        </p:txBody>
      </p:sp>
      <p:pic>
        <p:nvPicPr>
          <p:cNvPr id="11" name="Picture 5" descr="C:\Documents and Settings\USER\Local Settings\Temporary Internet Files\Content.IE5\4P743QC9\MC9001493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6200"/>
            <a:ext cx="26527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07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Conclusion</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40059"/>
            <a:ext cx="4419600" cy="317941"/>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solidFill>
                  <a:schemeClr val="bg2"/>
                </a:solidFill>
              </a:rPr>
              <a:t>Not Deceived By Schemes Of The Devil</a:t>
            </a:r>
          </a:p>
        </p:txBody>
      </p:sp>
      <p:sp>
        <p:nvSpPr>
          <p:cNvPr id="2" name="AutoShape 2" descr="http://ts1.mm.bing.net/th?id=H.4795753054734404&amp;pid=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ts1.mm.bing.net/th?id=H.4795753054734404&amp;pid=1.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a:spLocks noChangeArrowheads="1"/>
          </p:cNvSpPr>
          <p:nvPr/>
        </p:nvSpPr>
        <p:spPr bwMode="auto">
          <a:xfrm>
            <a:off x="6591" y="7048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0"/>
              </a:spcAft>
            </a:pPr>
            <a:r>
              <a:rPr lang="en-US" dirty="0">
                <a:latin typeface="Tahoma" pitchFamily="34" charset="0"/>
                <a:ea typeface="Tahoma" pitchFamily="34" charset="0"/>
                <a:cs typeface="Tahoma" pitchFamily="34" charset="0"/>
              </a:rPr>
              <a:t>Matthew 25:41: Satan’s doom = Hell</a:t>
            </a:r>
            <a:endParaRPr lang="en-US" sz="2000" b="1" dirty="0">
              <a:solidFill>
                <a:srgbClr val="FFFF00"/>
              </a:solidFill>
              <a:latin typeface="Tahoma" pitchFamily="34" charset="0"/>
              <a:ea typeface="Tahoma" pitchFamily="34" charset="0"/>
              <a:cs typeface="Tahoma" pitchFamily="34" charset="0"/>
            </a:endParaRPr>
          </a:p>
        </p:txBody>
      </p:sp>
      <p:pic>
        <p:nvPicPr>
          <p:cNvPr id="1026" name="Picture 2" descr="http://www.hellhappens.com/hell-l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6693"/>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a:spLocks noChangeArrowheads="1"/>
          </p:cNvSpPr>
          <p:nvPr/>
        </p:nvSpPr>
        <p:spPr bwMode="auto">
          <a:xfrm>
            <a:off x="4557251" y="2595694"/>
            <a:ext cx="45769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0"/>
              </a:spcAft>
            </a:pPr>
            <a:r>
              <a:rPr lang="en-US" dirty="0">
                <a:latin typeface="Tahoma" pitchFamily="34" charset="0"/>
                <a:ea typeface="Tahoma" pitchFamily="34" charset="0"/>
                <a:cs typeface="Tahoma" pitchFamily="34" charset="0"/>
              </a:rPr>
              <a:t>Servants of Satan shall be doomed to Hell!</a:t>
            </a:r>
            <a:endParaRPr lang="en-US" sz="2000" b="1" dirty="0">
              <a:solidFill>
                <a:srgbClr val="FFFF00"/>
              </a:solidFill>
              <a:latin typeface="Tahoma" pitchFamily="34" charset="0"/>
              <a:ea typeface="Tahoma" pitchFamily="34" charset="0"/>
              <a:cs typeface="Tahoma" pitchFamily="34" charset="0"/>
            </a:endParaRPr>
          </a:p>
        </p:txBody>
      </p:sp>
      <p:sp>
        <p:nvSpPr>
          <p:cNvPr id="21" name="Text Box 1038"/>
          <p:cNvSpPr txBox="1">
            <a:spLocks noChangeArrowheads="1"/>
          </p:cNvSpPr>
          <p:nvPr/>
        </p:nvSpPr>
        <p:spPr bwMode="auto">
          <a:xfrm>
            <a:off x="0" y="4920306"/>
            <a:ext cx="9139084" cy="461665"/>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FF0000"/>
                </a:solidFill>
              </a:rPr>
              <a:t>If serve Satan in this life, you will live with him eternally!</a:t>
            </a:r>
          </a:p>
        </p:txBody>
      </p:sp>
      <p:sp>
        <p:nvSpPr>
          <p:cNvPr id="23" name="Text Box 8"/>
          <p:cNvSpPr txBox="1">
            <a:spLocks noChangeArrowheads="1"/>
          </p:cNvSpPr>
          <p:nvPr/>
        </p:nvSpPr>
        <p:spPr bwMode="auto">
          <a:xfrm>
            <a:off x="-9832" y="5526434"/>
            <a:ext cx="9153832" cy="954107"/>
          </a:xfrm>
          <a:prstGeom prst="rect">
            <a:avLst/>
          </a:prstGeom>
          <a:solidFill>
            <a:srgbClr val="0000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chemeClr val="tx1"/>
                </a:solidFill>
              </a:rPr>
              <a:t>If serve God in this life, you will live with Him eternally! (Mt. 25:34)</a:t>
            </a:r>
            <a:endParaRPr lang="en-US" sz="2800" b="0" i="1" dirty="0">
              <a:effectLst>
                <a:glow rad="228600">
                  <a:schemeClr val="accent2">
                    <a:satMod val="175000"/>
                    <a:alpha val="40000"/>
                  </a:schemeClr>
                </a:glow>
              </a:effectLst>
            </a:endParaRPr>
          </a:p>
        </p:txBody>
      </p:sp>
    </p:spTree>
    <p:extLst>
      <p:ext uri="{BB962C8B-B14F-4D97-AF65-F5344CB8AC3E}">
        <p14:creationId xmlns:p14="http://schemas.microsoft.com/office/powerpoint/2010/main" val="3994649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000" fill="hold"/>
                                        <p:tgtEl>
                                          <p:spTgt spid="23"/>
                                        </p:tgtEl>
                                        <p:attrNameLst>
                                          <p:attrName>ppt_w</p:attrName>
                                        </p:attrNameLst>
                                      </p:cBhvr>
                                      <p:tavLst>
                                        <p:tav tm="0">
                                          <p:val>
                                            <p:fltVal val="0"/>
                                          </p:val>
                                        </p:tav>
                                        <p:tav tm="100000">
                                          <p:val>
                                            <p:strVal val="#ppt_w"/>
                                          </p:val>
                                        </p:tav>
                                      </p:tavLst>
                                    </p:anim>
                                    <p:anim calcmode="lin" valueType="num">
                                      <p:cBhvr>
                                        <p:cTn id="27" dur="1000" fill="hold"/>
                                        <p:tgtEl>
                                          <p:spTgt spid="23"/>
                                        </p:tgtEl>
                                        <p:attrNameLst>
                                          <p:attrName>ppt_h</p:attrName>
                                        </p:attrNameLst>
                                      </p:cBhvr>
                                      <p:tavLst>
                                        <p:tav tm="0">
                                          <p:val>
                                            <p:fltVal val="0"/>
                                          </p:val>
                                        </p:tav>
                                        <p:tav tm="100000">
                                          <p:val>
                                            <p:strVal val="#ppt_h"/>
                                          </p:val>
                                        </p:tav>
                                      </p:tavLst>
                                    </p:anim>
                                    <p:anim calcmode="lin" valueType="num">
                                      <p:cBhvr>
                                        <p:cTn id="28" dur="1000" fill="hold"/>
                                        <p:tgtEl>
                                          <p:spTgt spid="23"/>
                                        </p:tgtEl>
                                        <p:attrNameLst>
                                          <p:attrName>style.rotation</p:attrName>
                                        </p:attrNameLst>
                                      </p:cBhvr>
                                      <p:tavLst>
                                        <p:tav tm="0">
                                          <p:val>
                                            <p:fltVal val="90"/>
                                          </p:val>
                                        </p:tav>
                                        <p:tav tm="100000">
                                          <p:val>
                                            <p:fltVal val="0"/>
                                          </p:val>
                                        </p:tav>
                                      </p:tavLst>
                                    </p:anim>
                                    <p:animEffect transition="in" filter="fade">
                                      <p:cBhvr>
                                        <p:cTn id="2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2057400" y="6530850"/>
            <a:ext cx="4343400" cy="327149"/>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solidFill>
                  <a:schemeClr val="bg2"/>
                </a:solidFill>
              </a:rPr>
              <a:t>Not Deceived By Schemes Of The Devil</a:t>
            </a:r>
          </a:p>
        </p:txBody>
      </p:sp>
      <p:sp>
        <p:nvSpPr>
          <p:cNvPr id="10" name="Text Box 6"/>
          <p:cNvSpPr txBox="1">
            <a:spLocks noChangeArrowheads="1"/>
          </p:cNvSpPr>
          <p:nvPr/>
        </p:nvSpPr>
        <p:spPr bwMode="auto">
          <a:xfrm>
            <a:off x="-12290" y="699466"/>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algn="l" eaLnBrk="1" hangingPunct="1"/>
            <a:r>
              <a:rPr lang="en-US" altLang="en-US" dirty="0">
                <a:solidFill>
                  <a:schemeClr val="tx1"/>
                </a:solidFill>
              </a:rPr>
              <a:t>Satan is strong, even powerful, but only as powerful as </a:t>
            </a:r>
          </a:p>
          <a:p>
            <a:pPr algn="l" eaLnBrk="1" hangingPunct="1"/>
            <a:r>
              <a:rPr lang="en-US" altLang="en-US" dirty="0">
                <a:solidFill>
                  <a:schemeClr val="tx1"/>
                </a:solidFill>
              </a:rPr>
              <a:t>you let him be in your life! </a:t>
            </a:r>
            <a:r>
              <a:rPr lang="en-US" altLang="en-US" i="1" dirty="0">
                <a:solidFill>
                  <a:schemeClr val="tx1"/>
                </a:solidFill>
              </a:rPr>
              <a:t>(I Cor. 10:13; Js. 1:14-16)</a:t>
            </a:r>
          </a:p>
          <a:p>
            <a:pPr algn="l">
              <a:buClr>
                <a:schemeClr val="tx2"/>
              </a:buClr>
              <a:buSzPct val="115000"/>
              <a:buFont typeface="Wingdings" pitchFamily="2" charset="2"/>
              <a:buChar char="Ø"/>
            </a:pPr>
            <a:r>
              <a:rPr lang="en-US" altLang="en-US" sz="2000" b="0" dirty="0">
                <a:solidFill>
                  <a:srgbClr val="FFFF00"/>
                </a:solidFill>
              </a:rPr>
              <a:t>Christ already defeated him!</a:t>
            </a:r>
          </a:p>
          <a:p>
            <a:pPr algn="l">
              <a:buClr>
                <a:schemeClr val="tx2"/>
              </a:buClr>
              <a:buSzPct val="115000"/>
              <a:buFont typeface="Wingdings" pitchFamily="2" charset="2"/>
              <a:buChar char="Ø"/>
            </a:pPr>
            <a:r>
              <a:rPr lang="en-US" altLang="en-US" sz="2000" b="0" dirty="0">
                <a:solidFill>
                  <a:srgbClr val="FFFF00"/>
                </a:solidFill>
              </a:rPr>
              <a:t>Satan is strong, but not victorious! </a:t>
            </a:r>
          </a:p>
        </p:txBody>
      </p:sp>
      <p:sp>
        <p:nvSpPr>
          <p:cNvPr id="11" name="Text Box 4"/>
          <p:cNvSpPr txBox="1">
            <a:spLocks noChangeArrowheads="1"/>
          </p:cNvSpPr>
          <p:nvPr/>
        </p:nvSpPr>
        <p:spPr bwMode="auto">
          <a:xfrm>
            <a:off x="13965" y="2286000"/>
            <a:ext cx="9119420" cy="4154984"/>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Heb. 2:14-18</a:t>
            </a:r>
            <a:endParaRPr lang="en-US" i="1" dirty="0">
              <a:solidFill>
                <a:srgbClr val="7030A0"/>
              </a:solidFill>
            </a:endParaRPr>
          </a:p>
          <a:p>
            <a:pPr algn="l" eaLnBrk="1" hangingPunct="1"/>
            <a:r>
              <a:rPr lang="en-US" sz="2000" b="0" dirty="0">
                <a:solidFill>
                  <a:srgbClr val="002060"/>
                </a:solidFill>
              </a:rPr>
              <a:t>14.  Therefore, since the children share in flesh and blood, He Himself likewise also partook of the same, that through death He might render powerless him who had the power of death, that is, the devil,</a:t>
            </a:r>
          </a:p>
          <a:p>
            <a:pPr algn="l" eaLnBrk="1" hangingPunct="1"/>
            <a:r>
              <a:rPr lang="en-US" sz="2000" b="0" dirty="0">
                <a:solidFill>
                  <a:srgbClr val="002060"/>
                </a:solidFill>
              </a:rPr>
              <a:t>15.  and might free those who through fear of death were subject to slavery all their lives.</a:t>
            </a:r>
          </a:p>
          <a:p>
            <a:pPr algn="l" eaLnBrk="1" hangingPunct="1"/>
            <a:r>
              <a:rPr lang="en-US" sz="2000" b="0" dirty="0">
                <a:solidFill>
                  <a:srgbClr val="002060"/>
                </a:solidFill>
              </a:rPr>
              <a:t>16.  For assuredly He does not give help to angels, but He gives help to the descendant of Abraham.</a:t>
            </a:r>
          </a:p>
          <a:p>
            <a:pPr algn="l" eaLnBrk="1" hangingPunct="1"/>
            <a:r>
              <a:rPr lang="en-US" sz="2000" b="0" dirty="0">
                <a:solidFill>
                  <a:srgbClr val="002060"/>
                </a:solidFill>
              </a:rPr>
              <a:t>17.  Therefore, He had to be made like His brethren in all things, so that He might become a merciful and faithful high priest in things pertaining to God, to make propitiation for the sins of the people.</a:t>
            </a:r>
          </a:p>
          <a:p>
            <a:pPr algn="l" eaLnBrk="1" hangingPunct="1"/>
            <a:r>
              <a:rPr lang="en-US" sz="2000" b="0" dirty="0">
                <a:solidFill>
                  <a:srgbClr val="002060"/>
                </a:solidFill>
              </a:rPr>
              <a:t>18.  For since He Himself was tempted in that which He has suffered, He is able to come to the aid of those who are tempted.</a:t>
            </a:r>
          </a:p>
        </p:txBody>
      </p:sp>
    </p:spTree>
    <p:extLst>
      <p:ext uri="{BB962C8B-B14F-4D97-AF65-F5344CB8AC3E}">
        <p14:creationId xmlns:p14="http://schemas.microsoft.com/office/powerpoint/2010/main" val="2652096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2400299" y="6539846"/>
            <a:ext cx="4343400" cy="327149"/>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C0C0"/>
                </a:solidFill>
                <a:effectLst/>
                <a:uLnTx/>
                <a:uFillTx/>
                <a:latin typeface="Tahoma" pitchFamily="34" charset="0"/>
                <a:ea typeface="+mn-ea"/>
                <a:cs typeface="Times New Roman" pitchFamily="18" charset="0"/>
              </a:rPr>
              <a:t>Not Deceived By Schemes Of The Devil</a:t>
            </a:r>
          </a:p>
        </p:txBody>
      </p:sp>
      <p:sp>
        <p:nvSpPr>
          <p:cNvPr id="7" name="Text Box 8"/>
          <p:cNvSpPr txBox="1">
            <a:spLocks noChangeArrowheads="1"/>
          </p:cNvSpPr>
          <p:nvPr/>
        </p:nvSpPr>
        <p:spPr bwMode="auto">
          <a:xfrm>
            <a:off x="-1" y="970767"/>
            <a:ext cx="9144001" cy="954107"/>
          </a:xfrm>
          <a:prstGeom prst="rect">
            <a:avLst/>
          </a:prstGeom>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eaLnBrk="1" hangingPunct="1"/>
            <a:r>
              <a:rPr lang="en-US" sz="2800" dirty="0">
                <a:solidFill>
                  <a:srgbClr val="66FFFF"/>
                </a:solidFill>
              </a:rPr>
              <a:t>Don’t be deceived by Satan’s schemes but </a:t>
            </a:r>
          </a:p>
          <a:p>
            <a:pPr marL="0" lvl="0" indent="0" eaLnBrk="1" hangingPunct="1"/>
            <a:r>
              <a:rPr lang="en-US" sz="2800" dirty="0">
                <a:solidFill>
                  <a:srgbClr val="66FFFF"/>
                </a:solidFill>
              </a:rPr>
              <a:t>“Resist him, firm in your faith!” </a:t>
            </a:r>
            <a:r>
              <a:rPr lang="en-US" sz="2800" i="1" dirty="0">
                <a:solidFill>
                  <a:srgbClr val="66FFFF"/>
                </a:solidFill>
              </a:rPr>
              <a:t>(I Pet. 5:9</a:t>
            </a:r>
            <a:r>
              <a:rPr kumimoji="0" lang="en-US" sz="2800" b="1" i="1"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rPr>
              <a:t>)</a:t>
            </a:r>
            <a:endParaRPr kumimoji="0" lang="en-US" sz="2800" b="0" i="1" u="none" strike="noStrike" kern="1200" cap="none" spc="0" normalizeH="0" baseline="0" noProof="0" dirty="0">
              <a:ln>
                <a:noFill/>
              </a:ln>
              <a:solidFill>
                <a:srgbClr val="66FFFF"/>
              </a:solidFill>
              <a:effectLst>
                <a:glow rad="228600">
                  <a:srgbClr val="99CCFF">
                    <a:satMod val="175000"/>
                    <a:alpha val="40000"/>
                  </a:srgbClr>
                </a:glow>
              </a:effectLst>
              <a:uLnTx/>
              <a:uFillTx/>
              <a:latin typeface="Tahoma" pitchFamily="34" charset="0"/>
              <a:ea typeface="+mn-ea"/>
              <a:cs typeface="Times New Roman" pitchFamily="18" charset="0"/>
            </a:endParaRPr>
          </a:p>
        </p:txBody>
      </p:sp>
      <p:pic>
        <p:nvPicPr>
          <p:cNvPr id="8" name="Picture 7" descr="A hand holding a blue and white shirt&#10;&#10;Description automatically generated">
            <a:extLst>
              <a:ext uri="{FF2B5EF4-FFF2-40B4-BE49-F238E27FC236}">
                <a16:creationId xmlns:a16="http://schemas.microsoft.com/office/drawing/2014/main" id="{368AA09F-4991-49C5-ADAD-620F600A2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2286041"/>
            <a:ext cx="6210300" cy="4140200"/>
          </a:xfrm>
          <a:prstGeom prst="rect">
            <a:avLst/>
          </a:prstGeom>
        </p:spPr>
      </p:pic>
    </p:spTree>
    <p:extLst>
      <p:ext uri="{BB962C8B-B14F-4D97-AF65-F5344CB8AC3E}">
        <p14:creationId xmlns:p14="http://schemas.microsoft.com/office/powerpoint/2010/main" val="3267172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590800" y="6553200"/>
            <a:ext cx="4038600" cy="304800"/>
          </a:xfrm>
        </p:spPr>
        <p:txBody>
          <a:bodyPr/>
          <a:lstStyle/>
          <a:p>
            <a:pPr>
              <a:defRPr/>
            </a:pPr>
            <a:r>
              <a:rPr lang="en-US" b="0" dirty="0">
                <a:solidFill>
                  <a:schemeClr val="bg2"/>
                </a:solidFill>
              </a:rPr>
              <a:t>Not Deceived By Schemes Of The Devil</a:t>
            </a:r>
          </a:p>
        </p:txBody>
      </p:sp>
      <p:sp>
        <p:nvSpPr>
          <p:cNvPr id="130050"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rgbClr val="FFFF00"/>
                </a:solidFill>
                <a:cs typeface="Times New Roman" pitchFamily="18" charset="0"/>
              </a:rPr>
              <a:t>Intro</a:t>
            </a:r>
            <a:r>
              <a:rPr lang="en-US" sz="3600" b="1" u="sng" dirty="0">
                <a:solidFill>
                  <a:schemeClr val="tx1"/>
                </a:solidFill>
                <a:cs typeface="Times New Roman" pitchFamily="18" charset="0"/>
              </a:rPr>
              <a:t> </a:t>
            </a:r>
          </a:p>
        </p:txBody>
      </p:sp>
      <p:sp>
        <p:nvSpPr>
          <p:cNvPr id="130061" name="Text Box 13"/>
          <p:cNvSpPr txBox="1">
            <a:spLocks noChangeArrowheads="1"/>
          </p:cNvSpPr>
          <p:nvPr/>
        </p:nvSpPr>
        <p:spPr bwMode="auto">
          <a:xfrm>
            <a:off x="0" y="75706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chemeClr val="tx1"/>
                </a:solidFill>
              </a:rPr>
              <a:t>The Scriptures tell us we have an enemy in Satan!</a:t>
            </a:r>
            <a:endParaRPr lang="en-US" altLang="en-US" sz="2800" dirty="0">
              <a:solidFill>
                <a:schemeClr val="tx1"/>
              </a:solidFill>
            </a:endParaRPr>
          </a:p>
        </p:txBody>
      </p:sp>
      <p:sp>
        <p:nvSpPr>
          <p:cNvPr id="130063" name="Text Box 15"/>
          <p:cNvSpPr txBox="1">
            <a:spLocks noChangeArrowheads="1"/>
          </p:cNvSpPr>
          <p:nvPr/>
        </p:nvSpPr>
        <p:spPr bwMode="auto">
          <a:xfrm>
            <a:off x="4916" y="270974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chemeClr val="tx1"/>
                </a:solidFill>
              </a:rPr>
              <a:t>Many in the world look at their enemy as a myth, legend,</a:t>
            </a:r>
          </a:p>
          <a:p>
            <a:pPr eaLnBrk="1" hangingPunct="1"/>
            <a:r>
              <a:rPr lang="en-US" altLang="en-US" dirty="0">
                <a:solidFill>
                  <a:schemeClr val="tx1"/>
                </a:solidFill>
              </a:rPr>
              <a:t>a made up entity</a:t>
            </a:r>
            <a:endParaRPr lang="en-US" altLang="en-US" sz="2800" dirty="0">
              <a:solidFill>
                <a:schemeClr val="tx1"/>
              </a:solidFill>
            </a:endParaRPr>
          </a:p>
        </p:txBody>
      </p:sp>
      <p:sp>
        <p:nvSpPr>
          <p:cNvPr id="7" name="Text Box 4"/>
          <p:cNvSpPr txBox="1">
            <a:spLocks noChangeArrowheads="1"/>
          </p:cNvSpPr>
          <p:nvPr/>
        </p:nvSpPr>
        <p:spPr bwMode="auto">
          <a:xfrm>
            <a:off x="0" y="1458588"/>
            <a:ext cx="9139084"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 Pet. 5:8 </a:t>
            </a:r>
            <a:r>
              <a:rPr lang="en-US" i="1" dirty="0">
                <a:solidFill>
                  <a:srgbClr val="7030A0"/>
                </a:solidFill>
              </a:rPr>
              <a:t>(Jn. 8:44)</a:t>
            </a:r>
          </a:p>
          <a:p>
            <a:pPr algn="l" eaLnBrk="1" hangingPunct="1"/>
            <a:r>
              <a:rPr lang="en-US" sz="2000" b="0" dirty="0">
                <a:solidFill>
                  <a:srgbClr val="002060"/>
                </a:solidFill>
              </a:rPr>
              <a:t>8.  Be of sober spirit, be on the alert. Your adversary, the devil, prowls around like a roaring lion, seeking someone to devour.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 y="3929827"/>
            <a:ext cx="3500284" cy="24501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554" y="3810001"/>
            <a:ext cx="2783446" cy="2698564"/>
          </a:xfrm>
          <a:prstGeom prst="rect">
            <a:avLst/>
          </a:prstGeom>
        </p:spPr>
      </p:pic>
      <p:sp>
        <p:nvSpPr>
          <p:cNvPr id="10" name="Text Box 3"/>
          <p:cNvSpPr txBox="1">
            <a:spLocks noChangeArrowheads="1"/>
          </p:cNvSpPr>
          <p:nvPr/>
        </p:nvSpPr>
        <p:spPr bwMode="auto">
          <a:xfrm>
            <a:off x="3276600" y="4265440"/>
            <a:ext cx="32400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chemeClr val="tx1"/>
                </a:solidFill>
              </a:rPr>
              <a:t>“The biggest trick</a:t>
            </a:r>
          </a:p>
          <a:p>
            <a:pPr eaLnBrk="1" hangingPunct="1"/>
            <a:r>
              <a:rPr lang="en-US" altLang="en-US" dirty="0">
                <a:solidFill>
                  <a:schemeClr val="tx1"/>
                </a:solidFill>
              </a:rPr>
              <a:t>by Satan is </a:t>
            </a:r>
          </a:p>
          <a:p>
            <a:pPr eaLnBrk="1" hangingPunct="1"/>
            <a:r>
              <a:rPr lang="en-US" altLang="en-US" dirty="0">
                <a:solidFill>
                  <a:schemeClr val="tx1"/>
                </a:solidFill>
              </a:rPr>
              <a:t>convincing the </a:t>
            </a:r>
          </a:p>
          <a:p>
            <a:pPr eaLnBrk="1" hangingPunct="1"/>
            <a:r>
              <a:rPr lang="en-US" altLang="en-US" dirty="0">
                <a:solidFill>
                  <a:schemeClr val="tx1"/>
                </a:solidFill>
              </a:rPr>
              <a:t>world he doesn’t</a:t>
            </a:r>
          </a:p>
          <a:p>
            <a:pPr eaLnBrk="1" hangingPunct="1"/>
            <a:r>
              <a:rPr lang="en-US" altLang="en-US" dirty="0">
                <a:solidFill>
                  <a:schemeClr val="tx1"/>
                </a:solidFill>
              </a:rPr>
              <a:t>exist!”</a:t>
            </a:r>
          </a:p>
        </p:txBody>
      </p:sp>
    </p:spTree>
    <p:extLst>
      <p:ext uri="{BB962C8B-B14F-4D97-AF65-F5344CB8AC3E}">
        <p14:creationId xmlns:p14="http://schemas.microsoft.com/office/powerpoint/2010/main" val="8243475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0063"/>
                                        </p:tgtEl>
                                        <p:attrNameLst>
                                          <p:attrName>style.visibility</p:attrName>
                                        </p:attrNameLst>
                                      </p:cBhvr>
                                      <p:to>
                                        <p:strVal val="visible"/>
                                      </p:to>
                                    </p:set>
                                  </p:childTnLst>
                                </p:cTn>
                              </p:par>
                            </p:childTnLst>
                          </p:cTn>
                        </p:par>
                        <p:par>
                          <p:cTn id="14" fill="hold">
                            <p:stCondLst>
                              <p:cond delay="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P spid="7"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4566" y="6579887"/>
            <a:ext cx="3962400" cy="29988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C0C0"/>
                </a:solidFill>
                <a:effectLst/>
                <a:uLnTx/>
                <a:uFillTx/>
                <a:latin typeface="Tahoma" pitchFamily="34" charset="0"/>
                <a:ea typeface="+mn-ea"/>
                <a:cs typeface="Times New Roman" pitchFamily="18" charset="0"/>
              </a:rPr>
              <a:t>Not Deceived By Schemes Of The Devil</a:t>
            </a:r>
          </a:p>
        </p:txBody>
      </p:sp>
      <p:sp>
        <p:nvSpPr>
          <p:cNvPr id="184322" name="Rectangle 2"/>
          <p:cNvSpPr>
            <a:spLocks noGrp="1" noChangeArrowheads="1"/>
          </p:cNvSpPr>
          <p:nvPr>
            <p:ph type="title"/>
          </p:nvPr>
        </p:nvSpPr>
        <p:spPr>
          <a:xfrm>
            <a:off x="4916" y="0"/>
            <a:ext cx="9139084" cy="533400"/>
          </a:xfrm>
        </p:spPr>
        <p:txBody>
          <a:bodyPr/>
          <a:lstStyle/>
          <a:p>
            <a:pPr eaLnBrk="1" hangingPunct="1">
              <a:defRPr/>
            </a:pPr>
            <a:r>
              <a:rPr lang="en-US" sz="3600" b="1" u="sng" dirty="0">
                <a:solidFill>
                  <a:srgbClr val="FFC000"/>
                </a:solidFill>
                <a:cs typeface="Times New Roman" pitchFamily="18" charset="0"/>
              </a:rPr>
              <a:t>Intro</a:t>
            </a:r>
          </a:p>
        </p:txBody>
      </p:sp>
      <p:sp>
        <p:nvSpPr>
          <p:cNvPr id="11" name="Text Box 3"/>
          <p:cNvSpPr txBox="1">
            <a:spLocks noChangeArrowheads="1"/>
          </p:cNvSpPr>
          <p:nvPr/>
        </p:nvSpPr>
        <p:spPr bwMode="auto">
          <a:xfrm>
            <a:off x="4916" y="1156378"/>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armor of God is given to prepare the saint for battle</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Eph. 6:10-13: </a:t>
            </a:r>
            <a:r>
              <a:rPr kumimoji="0" lang="en-US" alt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saint is to stand against the schemes of the devil!</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Tim. 2:24-26: </a:t>
            </a:r>
            <a:r>
              <a:rPr kumimoji="0" lang="en-US" alt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challenge or work of the Lord’s bond-servant is to recover/rescue those overtaken by the devil.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606" y="2209800"/>
            <a:ext cx="2345560" cy="4478630"/>
          </a:xfrm>
          <a:prstGeom prst="rect">
            <a:avLst/>
          </a:prstGeom>
        </p:spPr>
      </p:pic>
    </p:spTree>
    <p:extLst>
      <p:ext uri="{BB962C8B-B14F-4D97-AF65-F5344CB8AC3E}">
        <p14:creationId xmlns:p14="http://schemas.microsoft.com/office/powerpoint/2010/main" val="40603428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 calcmode="lin" valueType="num">
                                      <p:cBhvr additive="base">
                                        <p:cTn id="2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solidFill>
                  <a:schemeClr val="bg2"/>
                </a:solidFill>
              </a:rPr>
              <a:t>Not Deceived By Schemes Of The Devil</a:t>
            </a:r>
          </a:p>
        </p:txBody>
      </p:sp>
      <p:sp>
        <p:nvSpPr>
          <p:cNvPr id="10" name="Text Box 4"/>
          <p:cNvSpPr txBox="1">
            <a:spLocks noChangeArrowheads="1"/>
          </p:cNvSpPr>
          <p:nvPr/>
        </p:nvSpPr>
        <p:spPr bwMode="auto">
          <a:xfrm>
            <a:off x="-4134" y="1565176"/>
            <a:ext cx="9151375"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II Cor. 11:3 </a:t>
            </a:r>
            <a:r>
              <a:rPr lang="en-US" i="1" dirty="0">
                <a:solidFill>
                  <a:srgbClr val="7030A0"/>
                </a:solidFill>
              </a:rPr>
              <a:t>(To control the minds of man)</a:t>
            </a:r>
          </a:p>
          <a:p>
            <a:pPr algn="l" eaLnBrk="1" hangingPunct="1"/>
            <a:r>
              <a:rPr lang="en-US" sz="2000" b="0" dirty="0">
                <a:solidFill>
                  <a:srgbClr val="002060"/>
                </a:solidFill>
              </a:rPr>
              <a:t>3.  But I am afraid that, as the serpent deceived Eve by his craftiness, your minds will be led astray from the simplicity and purity of devotion to Christ.</a:t>
            </a:r>
          </a:p>
        </p:txBody>
      </p:sp>
      <p:sp>
        <p:nvSpPr>
          <p:cNvPr id="6" name="Text Box 13"/>
          <p:cNvSpPr txBox="1">
            <a:spLocks noChangeArrowheads="1"/>
          </p:cNvSpPr>
          <p:nvPr/>
        </p:nvSpPr>
        <p:spPr bwMode="auto">
          <a:xfrm>
            <a:off x="4916" y="685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dirty="0">
                <a:solidFill>
                  <a:schemeClr val="tx1"/>
                </a:solidFill>
              </a:rPr>
              <a:t>The Scriptures also tell us he has an agenda…</a:t>
            </a:r>
            <a:endParaRPr lang="en-US" altLang="en-US" sz="2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952750"/>
            <a:ext cx="4274575" cy="3864215"/>
          </a:xfrm>
          <a:prstGeom prst="rect">
            <a:avLst/>
          </a:prstGeom>
        </p:spPr>
      </p:pic>
    </p:spTree>
    <p:extLst>
      <p:ext uri="{BB962C8B-B14F-4D97-AF65-F5344CB8AC3E}">
        <p14:creationId xmlns:p14="http://schemas.microsoft.com/office/powerpoint/2010/main" val="2927352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C0C0"/>
                </a:solidFill>
                <a:effectLst/>
                <a:uLnTx/>
                <a:uFillTx/>
                <a:latin typeface="Tahoma" pitchFamily="34" charset="0"/>
                <a:ea typeface="+mn-ea"/>
                <a:cs typeface="Times New Roman" pitchFamily="18" charset="0"/>
              </a:rPr>
              <a:t>Not Deceived By Schemes Of The Devil</a:t>
            </a:r>
          </a:p>
        </p:txBody>
      </p:sp>
      <p:sp>
        <p:nvSpPr>
          <p:cNvPr id="6" name="Text Box 13"/>
          <p:cNvSpPr txBox="1">
            <a:spLocks noChangeArrowheads="1"/>
          </p:cNvSpPr>
          <p:nvPr/>
        </p:nvSpPr>
        <p:spPr bwMode="auto">
          <a:xfrm>
            <a:off x="4916" y="685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Scriptures also tell us he has an agenda…</a:t>
            </a:r>
            <a:endParaRPr kumimoji="0" lang="en-US" alt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8" name="Text Box 4"/>
          <p:cNvSpPr txBox="1">
            <a:spLocks noChangeArrowheads="1"/>
          </p:cNvSpPr>
          <p:nvPr/>
        </p:nvSpPr>
        <p:spPr bwMode="auto">
          <a:xfrm>
            <a:off x="0" y="1603375"/>
            <a:ext cx="9139084" cy="200054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II Cor. 11:13-15 </a:t>
            </a:r>
            <a:r>
              <a:rPr kumimoji="0" lang="en-US" sz="2400" b="1" i="1"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(He works through agents)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13.  For such men are false apostles, deceitful workers, disguising themselves as apostles of Christ.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14.  No wonder, for even Satan disguises himself as an angel of light.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15.  Therefore it is not surprising if his servants also disguise themselves as servants of righteousness, whose end will be according to their deeds.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962" y="4038600"/>
            <a:ext cx="3073413" cy="2778365"/>
          </a:xfrm>
          <a:prstGeom prst="rect">
            <a:avLst/>
          </a:prstGeom>
        </p:spPr>
      </p:pic>
    </p:spTree>
    <p:extLst>
      <p:ext uri="{BB962C8B-B14F-4D97-AF65-F5344CB8AC3E}">
        <p14:creationId xmlns:p14="http://schemas.microsoft.com/office/powerpoint/2010/main" val="32136480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0" y="6538965"/>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C0C0"/>
                </a:solidFill>
                <a:effectLst/>
                <a:uLnTx/>
                <a:uFillTx/>
                <a:latin typeface="Tahoma" pitchFamily="34" charset="0"/>
                <a:ea typeface="+mn-ea"/>
                <a:cs typeface="Times New Roman" pitchFamily="18" charset="0"/>
              </a:rPr>
              <a:t>Not Deceived By Schemes Of The Devil</a:t>
            </a:r>
          </a:p>
        </p:txBody>
      </p:sp>
      <p:sp>
        <p:nvSpPr>
          <p:cNvPr id="6" name="Text Box 13"/>
          <p:cNvSpPr txBox="1">
            <a:spLocks noChangeArrowheads="1"/>
          </p:cNvSpPr>
          <p:nvPr/>
        </p:nvSpPr>
        <p:spPr bwMode="auto">
          <a:xfrm>
            <a:off x="4916" y="685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Scriptures also tell us he has an agenda…</a:t>
            </a:r>
            <a:endParaRPr kumimoji="0" lang="en-US" alt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9" name="Text Box 4"/>
          <p:cNvSpPr txBox="1">
            <a:spLocks noChangeArrowheads="1"/>
          </p:cNvSpPr>
          <p:nvPr/>
        </p:nvSpPr>
        <p:spPr bwMode="auto">
          <a:xfrm>
            <a:off x="0" y="1429752"/>
            <a:ext cx="9144000"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Eph. 4:14 </a:t>
            </a:r>
            <a:r>
              <a:rPr kumimoji="0" lang="en-US" sz="2400" b="1" i="1"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(His doctrines are to deceive men – II Tim. 3:5)</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14.  As a result, we are no longer to be children, tossed here and there by waves and carried about by every wind of doctrine, by the trickery of men, by craftiness in deceitful scheming;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090520"/>
            <a:ext cx="4122175" cy="3726446"/>
          </a:xfrm>
          <a:prstGeom prst="rect">
            <a:avLst/>
          </a:prstGeom>
        </p:spPr>
      </p:pic>
    </p:spTree>
    <p:extLst>
      <p:ext uri="{BB962C8B-B14F-4D97-AF65-F5344CB8AC3E}">
        <p14:creationId xmlns:p14="http://schemas.microsoft.com/office/powerpoint/2010/main" val="23608976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0" y="6538965"/>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C0C0"/>
                </a:solidFill>
                <a:effectLst/>
                <a:uLnTx/>
                <a:uFillTx/>
                <a:latin typeface="Tahoma" pitchFamily="34" charset="0"/>
                <a:ea typeface="+mn-ea"/>
                <a:cs typeface="Times New Roman" pitchFamily="18" charset="0"/>
              </a:rPr>
              <a:t>Not Deceived By Schemes Of The Devil</a:t>
            </a:r>
          </a:p>
        </p:txBody>
      </p:sp>
      <p:sp>
        <p:nvSpPr>
          <p:cNvPr id="6" name="Text Box 13"/>
          <p:cNvSpPr txBox="1">
            <a:spLocks noChangeArrowheads="1"/>
          </p:cNvSpPr>
          <p:nvPr/>
        </p:nvSpPr>
        <p:spPr bwMode="auto">
          <a:xfrm>
            <a:off x="4916" y="685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Scriptures also tell us he has an agenda…</a:t>
            </a:r>
            <a:endParaRPr kumimoji="0" lang="en-US" alt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9" name="Text Box 4"/>
          <p:cNvSpPr txBox="1">
            <a:spLocks noChangeArrowheads="1"/>
          </p:cNvSpPr>
          <p:nvPr/>
        </p:nvSpPr>
        <p:spPr bwMode="auto">
          <a:xfrm>
            <a:off x="0" y="1429752"/>
            <a:ext cx="9144000" cy="200054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II Cor. 2:10-11 </a:t>
            </a:r>
            <a:r>
              <a:rPr kumimoji="0" lang="en-US" sz="2400" b="1" i="1"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(He Schemes &amp; blinds – II Cor. 4:4!)</a:t>
            </a:r>
          </a:p>
          <a:p>
            <a:pPr lvl="0" algn="l" eaLnBrk="1" hangingPunct="1">
              <a:defRPr/>
            </a:pPr>
            <a:r>
              <a:rPr lang="en-US" sz="2000" b="0" dirty="0">
                <a:solidFill>
                  <a:srgbClr val="002060"/>
                </a:solidFill>
              </a:rPr>
              <a:t>10.  But one whom you forgive anything, I forgive also; for indeed what I have forgiven, if I have forgiven anything, I did it for your sakes in the presence of Christ,</a:t>
            </a:r>
          </a:p>
          <a:p>
            <a:pPr lvl="0" algn="l" eaLnBrk="1" hangingPunct="1">
              <a:defRPr/>
            </a:pPr>
            <a:r>
              <a:rPr lang="en-US" sz="2000" b="0" dirty="0">
                <a:solidFill>
                  <a:srgbClr val="002060"/>
                </a:solidFill>
              </a:rPr>
              <a:t>11.  so that no advantage would be taken of us by Satan, for we are not ignorant of his schemes.;</a:t>
            </a:r>
            <a:endPar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pic>
        <p:nvPicPr>
          <p:cNvPr id="7" name="Picture 6">
            <a:extLst>
              <a:ext uri="{FF2B5EF4-FFF2-40B4-BE49-F238E27FC236}">
                <a16:creationId xmlns:a16="http://schemas.microsoft.com/office/drawing/2014/main" id="{5D600BC6-C2AA-4470-BB48-CB292E8B0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853082"/>
            <a:ext cx="3982352" cy="2654901"/>
          </a:xfrm>
          <a:prstGeom prst="rect">
            <a:avLst/>
          </a:prstGeom>
        </p:spPr>
      </p:pic>
      <p:sp>
        <p:nvSpPr>
          <p:cNvPr id="8" name="Text Box 8">
            <a:extLst>
              <a:ext uri="{FF2B5EF4-FFF2-40B4-BE49-F238E27FC236}">
                <a16:creationId xmlns:a16="http://schemas.microsoft.com/office/drawing/2014/main" id="{38B313EC-FB1C-42DC-99A2-5BA759F443C7}"/>
              </a:ext>
            </a:extLst>
          </p:cNvPr>
          <p:cNvSpPr txBox="1">
            <a:spLocks noChangeArrowheads="1"/>
          </p:cNvSpPr>
          <p:nvPr/>
        </p:nvSpPr>
        <p:spPr bwMode="auto">
          <a:xfrm>
            <a:off x="228600" y="4299664"/>
            <a:ext cx="4549470" cy="1815882"/>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chemeClr val="tx1"/>
                </a:solidFill>
              </a:rPr>
              <a:t>Knowing his schemes</a:t>
            </a:r>
          </a:p>
          <a:p>
            <a:pPr eaLnBrk="1" hangingPunct="1"/>
            <a:r>
              <a:rPr lang="en-US" sz="2800" dirty="0">
                <a:solidFill>
                  <a:schemeClr val="tx1"/>
                </a:solidFill>
              </a:rPr>
              <a:t>should help us</a:t>
            </a:r>
          </a:p>
          <a:p>
            <a:pPr eaLnBrk="1" hangingPunct="1"/>
            <a:r>
              <a:rPr lang="en-US" sz="2800" dirty="0">
                <a:solidFill>
                  <a:schemeClr val="tx1"/>
                </a:solidFill>
              </a:rPr>
              <a:t>not be ignorant of or</a:t>
            </a:r>
          </a:p>
          <a:p>
            <a:pPr eaLnBrk="1" hangingPunct="1"/>
            <a:r>
              <a:rPr lang="en-US" sz="2800" dirty="0">
                <a:solidFill>
                  <a:schemeClr val="tx1"/>
                </a:solidFill>
              </a:rPr>
              <a:t>deceived by them!</a:t>
            </a:r>
            <a:endParaRPr lang="en-US" sz="2800" b="0" dirty="0">
              <a:effectLst>
                <a:glow rad="228600">
                  <a:schemeClr val="accent2">
                    <a:satMod val="175000"/>
                    <a:alpha val="40000"/>
                  </a:schemeClr>
                </a:glow>
              </a:effectLst>
            </a:endParaRPr>
          </a:p>
        </p:txBody>
      </p:sp>
    </p:spTree>
    <p:extLst>
      <p:ext uri="{BB962C8B-B14F-4D97-AF65-F5344CB8AC3E}">
        <p14:creationId xmlns:p14="http://schemas.microsoft.com/office/powerpoint/2010/main" val="35613656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2590800" y="6553200"/>
            <a:ext cx="4098590" cy="304800"/>
          </a:xfrm>
        </p:spPr>
        <p:txBody>
          <a:bodyPr/>
          <a:lstStyle/>
          <a:p>
            <a:pPr>
              <a:defRPr/>
            </a:pPr>
            <a:r>
              <a:rPr lang="en-US" b="0" dirty="0">
                <a:solidFill>
                  <a:schemeClr val="bg2"/>
                </a:solidFill>
              </a:rPr>
              <a:t>Not Deceived By Schemes Of The Devil</a:t>
            </a:r>
          </a:p>
        </p:txBody>
      </p:sp>
      <p:sp>
        <p:nvSpPr>
          <p:cNvPr id="194562" name="Rectangle 2"/>
          <p:cNvSpPr>
            <a:spLocks noGrp="1" noChangeArrowheads="1"/>
          </p:cNvSpPr>
          <p:nvPr>
            <p:ph type="title"/>
          </p:nvPr>
        </p:nvSpPr>
        <p:spPr>
          <a:xfrm>
            <a:off x="4916" y="0"/>
            <a:ext cx="9139083" cy="609600"/>
          </a:xfrm>
        </p:spPr>
        <p:txBody>
          <a:bodyPr/>
          <a:lstStyle/>
          <a:p>
            <a:pPr eaLnBrk="1" hangingPunct="1">
              <a:defRPr/>
            </a:pPr>
            <a:r>
              <a:rPr lang="en-US" sz="3200" b="1" i="1" u="sng" dirty="0">
                <a:solidFill>
                  <a:srgbClr val="FFC000"/>
                </a:solidFill>
                <a:cs typeface="Times New Roman" pitchFamily="18" charset="0"/>
              </a:rPr>
              <a:t>Subvert</a:t>
            </a:r>
            <a:r>
              <a:rPr lang="en-US" sz="3200" b="1" u="sng" dirty="0">
                <a:solidFill>
                  <a:srgbClr val="FFC000"/>
                </a:solidFill>
                <a:cs typeface="Times New Roman" pitchFamily="18" charset="0"/>
              </a:rPr>
              <a:t> the </a:t>
            </a:r>
            <a:r>
              <a:rPr lang="en-US" sz="3200" b="1" i="1" u="sng" dirty="0">
                <a:solidFill>
                  <a:srgbClr val="FFC000"/>
                </a:solidFill>
                <a:cs typeface="Times New Roman" pitchFamily="18" charset="0"/>
              </a:rPr>
              <a:t>Word of God</a:t>
            </a:r>
          </a:p>
        </p:txBody>
      </p:sp>
      <p:sp>
        <p:nvSpPr>
          <p:cNvPr id="194566" name="Text Box 6"/>
          <p:cNvSpPr txBox="1">
            <a:spLocks noChangeArrowheads="1"/>
          </p:cNvSpPr>
          <p:nvPr/>
        </p:nvSpPr>
        <p:spPr bwMode="auto">
          <a:xfrm>
            <a:off x="-4916" y="82821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algn="l" eaLnBrk="1" hangingPunct="1"/>
            <a:r>
              <a:rPr lang="en-US" altLang="en-US" dirty="0">
                <a:solidFill>
                  <a:schemeClr val="tx1"/>
                </a:solidFill>
              </a:rPr>
              <a:t>Gen. 3:1-19: Adam and Eve sinned because of deceit</a:t>
            </a:r>
          </a:p>
          <a:p>
            <a:pPr algn="l">
              <a:buClr>
                <a:schemeClr val="tx2"/>
              </a:buClr>
              <a:buSzPct val="115000"/>
              <a:buFont typeface="Wingdings" pitchFamily="2" charset="2"/>
              <a:buChar char="Ø"/>
            </a:pPr>
            <a:r>
              <a:rPr lang="en-US" altLang="en-US" sz="2000" b="0" dirty="0">
                <a:solidFill>
                  <a:srgbClr val="FFFF00"/>
                </a:solidFill>
              </a:rPr>
              <a:t>Eve heard, believed, and obeyed a lie! </a:t>
            </a:r>
            <a:r>
              <a:rPr lang="en-US" altLang="en-US" sz="2000" b="0" i="1" dirty="0">
                <a:solidFill>
                  <a:srgbClr val="FFFF00"/>
                </a:solidFill>
              </a:rPr>
              <a:t>(Gen. 3:6; II Cor. 11:3)</a:t>
            </a:r>
          </a:p>
          <a:p>
            <a:pPr algn="l">
              <a:buClr>
                <a:schemeClr val="tx2"/>
              </a:buClr>
              <a:buSzPct val="115000"/>
              <a:buFont typeface="Wingdings" pitchFamily="2" charset="2"/>
              <a:buChar char="Ø"/>
            </a:pPr>
            <a:r>
              <a:rPr lang="en-US" altLang="en-US" sz="2000" b="0" dirty="0">
                <a:solidFill>
                  <a:srgbClr val="FFFF00"/>
                </a:solidFill>
              </a:rPr>
              <a:t>Adam listened to his wife and sinned </a:t>
            </a:r>
            <a:r>
              <a:rPr lang="en-US" altLang="en-US" sz="2000" b="0" i="1" dirty="0">
                <a:solidFill>
                  <a:srgbClr val="FFFF00"/>
                </a:solidFill>
              </a:rPr>
              <a:t>(Gen. 3:17).</a:t>
            </a:r>
          </a:p>
        </p:txBody>
      </p:sp>
      <p:sp>
        <p:nvSpPr>
          <p:cNvPr id="14" name="Text Box 6"/>
          <p:cNvSpPr txBox="1">
            <a:spLocks noChangeArrowheads="1"/>
          </p:cNvSpPr>
          <p:nvPr/>
        </p:nvSpPr>
        <p:spPr bwMode="auto">
          <a:xfrm>
            <a:off x="-12291" y="220980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algn="l" eaLnBrk="1" hangingPunct="1"/>
            <a:r>
              <a:rPr lang="en-US" altLang="en-US" dirty="0">
                <a:solidFill>
                  <a:schemeClr val="tx1"/>
                </a:solidFill>
              </a:rPr>
              <a:t>II Cor. 11:14-15: Satan, through his servants, perverts</a:t>
            </a:r>
          </a:p>
          <a:p>
            <a:pPr algn="l" eaLnBrk="1" hangingPunct="1"/>
            <a:r>
              <a:rPr lang="en-US" altLang="en-US" dirty="0">
                <a:solidFill>
                  <a:schemeClr val="tx1"/>
                </a:solidFill>
              </a:rPr>
              <a:t>God’s word</a:t>
            </a:r>
          </a:p>
          <a:p>
            <a:pPr algn="l">
              <a:buClr>
                <a:schemeClr val="tx2"/>
              </a:buClr>
              <a:buSzPct val="115000"/>
              <a:buFont typeface="Wingdings" pitchFamily="2" charset="2"/>
              <a:buChar char="Ø"/>
            </a:pPr>
            <a:r>
              <a:rPr lang="en-US" altLang="en-US" sz="2000" dirty="0">
                <a:solidFill>
                  <a:srgbClr val="FFFF00"/>
                </a:solidFill>
              </a:rPr>
              <a:t>II Cor. 3:12-16; I Tim. 1:3-4: </a:t>
            </a:r>
            <a:r>
              <a:rPr lang="en-US" altLang="en-US" sz="2000" b="0" dirty="0">
                <a:solidFill>
                  <a:srgbClr val="FFFF00"/>
                </a:solidFill>
              </a:rPr>
              <a:t>Mixing the gospel with the Law. (Acts 15)</a:t>
            </a:r>
          </a:p>
          <a:p>
            <a:pPr algn="l">
              <a:buClr>
                <a:schemeClr val="tx2"/>
              </a:buClr>
              <a:buSzPct val="115000"/>
              <a:buFont typeface="Wingdings" pitchFamily="2" charset="2"/>
              <a:buChar char="Ø"/>
            </a:pPr>
            <a:r>
              <a:rPr lang="en-US" altLang="en-US" sz="2000" dirty="0">
                <a:solidFill>
                  <a:srgbClr val="FFFF00"/>
                </a:solidFill>
              </a:rPr>
              <a:t>Gal. 1:6-9: </a:t>
            </a:r>
            <a:r>
              <a:rPr lang="en-US" altLang="en-US" sz="2000" b="0" dirty="0">
                <a:solidFill>
                  <a:srgbClr val="FFFF00"/>
                </a:solidFill>
              </a:rPr>
              <a:t>Perverting the gospel</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2566" y="3718416"/>
            <a:ext cx="2703916" cy="2772718"/>
          </a:xfrm>
          <a:prstGeom prst="rect">
            <a:avLst/>
          </a:prstGeom>
        </p:spPr>
      </p:pic>
    </p:spTree>
    <p:extLst>
      <p:ext uri="{BB962C8B-B14F-4D97-AF65-F5344CB8AC3E}">
        <p14:creationId xmlns:p14="http://schemas.microsoft.com/office/powerpoint/2010/main" val="618566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fade">
                                      <p:cBhvr>
                                        <p:cTn id="7" dur="500"/>
                                        <p:tgtEl>
                                          <p:spTgt spid="1945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 calcmode="lin" valueType="num">
                                      <p:cBhvr>
                                        <p:cTn id="18" dur="1000" fill="hold"/>
                                        <p:tgtEl>
                                          <p:spTgt spid="16"/>
                                        </p:tgtEl>
                                        <p:attrNameLst>
                                          <p:attrName>style.rotation</p:attrName>
                                        </p:attrNameLst>
                                      </p:cBhvr>
                                      <p:tavLst>
                                        <p:tav tm="0">
                                          <p:val>
                                            <p:fltVal val="90"/>
                                          </p:val>
                                        </p:tav>
                                        <p:tav tm="100000">
                                          <p:val>
                                            <p:fltVal val="0"/>
                                          </p:val>
                                        </p:tav>
                                      </p:tavLst>
                                    </p:anim>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489856"/>
            <a:ext cx="6078145" cy="63639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Plan of Salvation: </a:t>
            </a:r>
            <a:r>
              <a:rPr lang="en-US" altLang="en-US" sz="2000" cap="all" dirty="0">
                <a:solidFill>
                  <a:srgbClr val="FF0000"/>
                </a:solidFill>
                <a:latin typeface="Tahoma" panose="020B0604030504040204" pitchFamily="34" charset="0"/>
                <a:ea typeface="Tahoma" panose="020B0604030504040204" pitchFamily="34" charset="0"/>
                <a:cs typeface="Tahoma" panose="020B0604030504040204" pitchFamily="34" charset="0"/>
              </a:rPr>
              <a:t>(Thief on the cross; Sinner’s Prayer)</a:t>
            </a: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Acceptable worship: </a:t>
            </a:r>
            <a:r>
              <a:rPr lang="en-US" altLang="en-US" sz="2000" cap="all" dirty="0">
                <a:solidFill>
                  <a:srgbClr val="FF0000"/>
                </a:solidFill>
                <a:latin typeface="Tahoma" panose="020B0604030504040204" pitchFamily="34" charset="0"/>
                <a:ea typeface="Tahoma" panose="020B0604030504040204" pitchFamily="34" charset="0"/>
                <a:cs typeface="Tahoma" panose="020B0604030504040204" pitchFamily="34" charset="0"/>
              </a:rPr>
              <a:t>(Sabbath; Instrumental music; Communion on special events)</a:t>
            </a: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Identifying God’s people: </a:t>
            </a:r>
            <a:r>
              <a:rPr lang="en-US" altLang="en-US" sz="2000" cap="all" dirty="0">
                <a:solidFill>
                  <a:srgbClr val="FF0000"/>
                </a:solidFill>
                <a:latin typeface="Tahoma" panose="020B0604030504040204" pitchFamily="34" charset="0"/>
                <a:ea typeface="Tahoma" panose="020B0604030504040204" pitchFamily="34" charset="0"/>
                <a:cs typeface="Tahoma" panose="020B0604030504040204" pitchFamily="34" charset="0"/>
              </a:rPr>
              <a:t>(Premillennialism – Jews still God’s people; Mt. 21:43; Rom. 2:28-29; Gal. 3:27-29)</a:t>
            </a: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Giving to God: </a:t>
            </a:r>
            <a:r>
              <a:rPr lang="en-US" altLang="en-US" sz="2000" cap="all" dirty="0">
                <a:solidFill>
                  <a:srgbClr val="FF0000"/>
                </a:solidFill>
                <a:latin typeface="Tahoma" panose="020B0604030504040204" pitchFamily="34" charset="0"/>
                <a:ea typeface="Tahoma" panose="020B0604030504040204" pitchFamily="34" charset="0"/>
                <a:cs typeface="Tahoma" panose="020B0604030504040204" pitchFamily="34" charset="0"/>
              </a:rPr>
              <a:t>(Materialism – Bazaars to raise money, etc. – Lk. 12:15-21)</a:t>
            </a:r>
          </a:p>
          <a:p>
            <a:pPr lvl="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One church </a:t>
            </a:r>
            <a:r>
              <a:rPr lang="en-US" altLang="en-US" sz="2000" cap="all" dirty="0">
                <a:latin typeface="Tahoma" panose="020B0604030504040204" pitchFamily="34" charset="0"/>
                <a:ea typeface="Tahoma" panose="020B0604030504040204" pitchFamily="34" charset="0"/>
                <a:cs typeface="Tahoma" panose="020B0604030504040204" pitchFamily="34" charset="0"/>
              </a:rPr>
              <a:t>(Eph. 4:4-6: “One body”: </a:t>
            </a:r>
            <a:r>
              <a:rPr lang="en-US" altLang="en-US" sz="2000" cap="all" dirty="0">
                <a:solidFill>
                  <a:srgbClr val="FF0000"/>
                </a:solidFill>
                <a:latin typeface="Tahoma" panose="020B0604030504040204" pitchFamily="34" charset="0"/>
                <a:ea typeface="Tahoma" panose="020B0604030504040204" pitchFamily="34" charset="0"/>
                <a:cs typeface="Tahoma" panose="020B0604030504040204" pitchFamily="34" charset="0"/>
              </a:rPr>
              <a:t>“One church is as good as another”)</a:t>
            </a:r>
          </a:p>
          <a:p>
            <a:pPr lvl="0" algn="l">
              <a:lnSpc>
                <a:spcPct val="120000"/>
              </a:lnSpc>
              <a:spcBef>
                <a:spcPct val="0"/>
              </a:spcBef>
              <a:spcAft>
                <a:spcPts val="600"/>
              </a:spcAft>
              <a:buClr>
                <a:srgbClr val="B80E0F"/>
              </a:buClr>
              <a:buSzPct val="160000"/>
              <a:buFont typeface="Wingdings" panose="05000000000000000000" pitchFamily="2" charset="2"/>
              <a:buChar char="q"/>
              <a:defRPr/>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lvl="0" algn="l">
              <a:lnSpc>
                <a:spcPct val="120000"/>
              </a:lnSpc>
              <a:spcBef>
                <a:spcPct val="0"/>
              </a:spcBef>
              <a:spcAft>
                <a:spcPts val="600"/>
              </a:spcAft>
              <a:buClr>
                <a:srgbClr val="B80E0F"/>
              </a:buClr>
              <a:buSzPct val="160000"/>
              <a:buFont typeface="Wingdings" panose="05000000000000000000" pitchFamily="2" charset="2"/>
              <a:buChar char="q"/>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i="1" u="sng" dirty="0">
                <a:solidFill>
                  <a:srgbClr val="0000FF"/>
                </a:solidFill>
                <a:latin typeface="Arial" panose="020B0604020202020204" pitchFamily="34" charset="0"/>
                <a:cs typeface="Arial" panose="020B0604020202020204" pitchFamily="34" charset="0"/>
              </a:rPr>
              <a:t>Subvert</a:t>
            </a:r>
            <a:r>
              <a:rPr lang="en-US" sz="2800" u="sng" dirty="0">
                <a:solidFill>
                  <a:srgbClr val="0000FF"/>
                </a:solidFill>
                <a:latin typeface="Arial" panose="020B0604020202020204" pitchFamily="34" charset="0"/>
                <a:cs typeface="Arial" panose="020B0604020202020204" pitchFamily="34" charset="0"/>
              </a:rPr>
              <a:t> the Word of God</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0870" y="97071"/>
            <a:ext cx="304635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Many problems today result from same kind of perversion</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lvl="0">
              <a:buClr>
                <a:srgbClr val="6BA9DA"/>
              </a:buClr>
              <a:buSzPct val="115000"/>
              <a:defRPr/>
            </a:pPr>
            <a:r>
              <a:rPr lang="en-US" b="0" dirty="0">
                <a:solidFill>
                  <a:prstClr val="black">
                    <a:tint val="75000"/>
                  </a:prstClr>
                </a:solidFill>
              </a:rPr>
              <a:t>Not Deceived By Schemes Of The Devil</a:t>
            </a:r>
          </a:p>
        </p:txBody>
      </p:sp>
      <p:pic>
        <p:nvPicPr>
          <p:cNvPr id="14" name="Picture 13">
            <a:extLst>
              <a:ext uri="{FF2B5EF4-FFF2-40B4-BE49-F238E27FC236}">
                <a16:creationId xmlns:a16="http://schemas.microsoft.com/office/drawing/2014/main" id="{60327BC4-8B4F-4D7A-9A3C-D9758E286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98" y="2894393"/>
            <a:ext cx="2590800" cy="3598332"/>
          </a:xfrm>
          <a:prstGeom prst="rect">
            <a:avLst/>
          </a:prstGeom>
        </p:spPr>
      </p:pic>
    </p:spTree>
    <p:extLst>
      <p:ext uri="{BB962C8B-B14F-4D97-AF65-F5344CB8AC3E}">
        <p14:creationId xmlns:p14="http://schemas.microsoft.com/office/powerpoint/2010/main" val="2919507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wipe(left)">
                                      <p:cBhvr>
                                        <p:cTn id="18" dur="500"/>
                                        <p:tgtEl>
                                          <p:spTgt spid="12">
                                            <p:txEl>
                                              <p:pRg st="2" end="2"/>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wipe(left)">
                                      <p:cBhvr>
                                        <p:cTn id="26" dur="500"/>
                                        <p:tgtEl>
                                          <p:spTgt spid="12">
                                            <p:txEl>
                                              <p:pRg st="4" end="4"/>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wipe(left)">
                                      <p:cBhvr>
                                        <p:cTn id="30" dur="500"/>
                                        <p:tgtEl>
                                          <p:spTgt spid="12">
                                            <p:txEl>
                                              <p:pRg st="5" end="5"/>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animEffect transition="in" filter="wipe(left)">
                                      <p:cBhvr>
                                        <p:cTn id="34"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1383</TotalTime>
  <Words>1935</Words>
  <Application>Microsoft Office PowerPoint</Application>
  <PresentationFormat>On-screen Show (4:3)</PresentationFormat>
  <Paragraphs>198</Paragraphs>
  <Slides>20</Slides>
  <Notes>12</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20</vt:i4>
      </vt:variant>
    </vt:vector>
  </HeadingPairs>
  <TitlesOfParts>
    <vt:vector size="39" baseType="lpstr">
      <vt:lpstr>Ameretto</vt:lpstr>
      <vt:lpstr>Arial</vt:lpstr>
      <vt:lpstr>Bookman Old Style</vt:lpstr>
      <vt:lpstr>Calisto MT</vt:lpstr>
      <vt:lpstr>Rockwell</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3_Damask</vt:lpstr>
      <vt:lpstr>1_eye</vt:lpstr>
      <vt:lpstr>Not Deceived By Schemes Of The Devil</vt:lpstr>
      <vt:lpstr>Intro </vt:lpstr>
      <vt:lpstr>Intro</vt:lpstr>
      <vt:lpstr>Intro</vt:lpstr>
      <vt:lpstr>Intro</vt:lpstr>
      <vt:lpstr>Intro</vt:lpstr>
      <vt:lpstr>Intro</vt:lpstr>
      <vt:lpstr>Subvert the Word of God</vt:lpstr>
      <vt:lpstr>Subvert the Word of God</vt:lpstr>
      <vt:lpstr>Subvert the Word of God</vt:lpstr>
      <vt:lpstr>Set Mind on Things on Earth</vt:lpstr>
      <vt:lpstr>Set Mind on Things on Earth</vt:lpstr>
      <vt:lpstr>Set Mind on Things on Earth</vt:lpstr>
      <vt:lpstr>Seduce The Saints</vt:lpstr>
      <vt:lpstr>Seduce The Saints</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Deceived By Schemes Of The Devil</dc:title>
  <dc:subject>02/23/2020</dc:subject>
  <dc:creator>DarkWolf</dc:creator>
  <cp:lastModifiedBy>Nathan Morrison</cp:lastModifiedBy>
  <cp:revision>14</cp:revision>
  <dcterms:created xsi:type="dcterms:W3CDTF">2020-02-18T22:50:22Z</dcterms:created>
  <dcterms:modified xsi:type="dcterms:W3CDTF">2020-02-22T19:27:38Z</dcterms:modified>
</cp:coreProperties>
</file>