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 id="2147484002" r:id="rId11"/>
    <p:sldMasterId id="2147484032" r:id="rId12"/>
    <p:sldMasterId id="2147484050" r:id="rId13"/>
    <p:sldMasterId id="2147484062" r:id="rId14"/>
  </p:sldMasterIdLst>
  <p:notesMasterIdLst>
    <p:notesMasterId r:id="rId48"/>
  </p:notesMasterIdLst>
  <p:handoutMasterIdLst>
    <p:handoutMasterId r:id="rId49"/>
  </p:handoutMasterIdLst>
  <p:sldIdLst>
    <p:sldId id="571" r:id="rId15"/>
    <p:sldId id="570" r:id="rId16"/>
    <p:sldId id="566" r:id="rId17"/>
    <p:sldId id="584" r:id="rId18"/>
    <p:sldId id="586" r:id="rId19"/>
    <p:sldId id="588" r:id="rId20"/>
    <p:sldId id="590" r:id="rId21"/>
    <p:sldId id="582" r:id="rId22"/>
    <p:sldId id="592" r:id="rId23"/>
    <p:sldId id="594" r:id="rId24"/>
    <p:sldId id="596" r:id="rId25"/>
    <p:sldId id="598" r:id="rId26"/>
    <p:sldId id="600" r:id="rId27"/>
    <p:sldId id="602" r:id="rId28"/>
    <p:sldId id="604" r:id="rId29"/>
    <p:sldId id="606" r:id="rId30"/>
    <p:sldId id="260" r:id="rId31"/>
    <p:sldId id="608" r:id="rId32"/>
    <p:sldId id="610" r:id="rId33"/>
    <p:sldId id="612" r:id="rId34"/>
    <p:sldId id="617" r:id="rId35"/>
    <p:sldId id="615" r:id="rId36"/>
    <p:sldId id="618" r:id="rId37"/>
    <p:sldId id="620" r:id="rId38"/>
    <p:sldId id="622" r:id="rId39"/>
    <p:sldId id="552" r:id="rId40"/>
    <p:sldId id="624" r:id="rId41"/>
    <p:sldId id="555" r:id="rId42"/>
    <p:sldId id="627" r:id="rId43"/>
    <p:sldId id="628" r:id="rId44"/>
    <p:sldId id="630" r:id="rId45"/>
    <p:sldId id="490" r:id="rId46"/>
    <p:sldId id="632" r:id="rId47"/>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C"/>
    <a:srgbClr val="0000FF"/>
    <a:srgbClr val="66FFFF"/>
    <a:srgbClr val="006600"/>
    <a:srgbClr val="FFCCFF"/>
    <a:srgbClr val="FFFF00"/>
    <a:srgbClr val="CCFF33"/>
    <a:srgbClr val="FF0066"/>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400" b="1" i="1" dirty="0"/>
            <a:t>I Kings 16:29-33</a:t>
          </a:r>
          <a:endParaRPr lang="en-US" sz="2400" dirty="0"/>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255969">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23418">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000" b="1" i="1" dirty="0"/>
            <a:t>Baal (“Lord, Master”) was worshiped in Canaan</a:t>
          </a:r>
          <a:endParaRPr lang="en-US" sz="2000" dirty="0"/>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custLinFactNeighborX="4762" custLinFactNeighborY="6022">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35079" custScaleY="122418">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23418">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400" b="1" i="1" dirty="0"/>
            <a:t>I Kings 17:1-7</a:t>
          </a:r>
          <a:endParaRPr lang="en-US" sz="2400" dirty="0"/>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255969">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23418">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400" b="1" i="1" dirty="0"/>
            <a:t>I Kings 18:40-46</a:t>
          </a:r>
          <a:endParaRPr lang="en-US" sz="2400" dirty="0"/>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255969">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23418">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23027" y="1348346"/>
          <a:ext cx="352064" cy="91440"/>
        </a:xfrm>
        <a:custGeom>
          <a:avLst/>
          <a:gdLst/>
          <a:ahLst/>
          <a:cxnLst/>
          <a:rect l="0" t="0" r="0" b="0"/>
          <a:pathLst>
            <a:path>
              <a:moveTo>
                <a:pt x="0" y="71228"/>
              </a:moveTo>
              <a:lnTo>
                <a:pt x="193132" y="71228"/>
              </a:lnTo>
              <a:lnTo>
                <a:pt x="193132" y="45720"/>
              </a:lnTo>
              <a:lnTo>
                <a:pt x="35206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9471" y="1392238"/>
        <a:ext cx="19175" cy="3655"/>
      </dsp:txXfrm>
    </dsp:sp>
    <dsp:sp modelId="{5DC2EE0D-72B5-4DE5-8F88-1157F4C2CCEF}">
      <dsp:nvSpPr>
        <dsp:cNvPr id="0" name=""/>
        <dsp:cNvSpPr/>
      </dsp:nvSpPr>
      <dsp:spPr>
        <a:xfrm>
          <a:off x="3543" y="761237"/>
          <a:ext cx="1921284" cy="131667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r>
            <a:rPr lang="en-US" sz="2400" b="1" i="1" kern="1200" dirty="0"/>
            <a:t>I Kings 16:29-33</a:t>
          </a:r>
          <a:endParaRPr lang="en-US" sz="2400" kern="1200" dirty="0"/>
        </a:p>
      </dsp:txBody>
      <dsp:txXfrm>
        <a:off x="3543" y="761237"/>
        <a:ext cx="1921284" cy="1316675"/>
      </dsp:txXfrm>
    </dsp:sp>
    <dsp:sp modelId="{A7A7AD6B-D852-4114-9053-7BEBD18CCAC5}">
      <dsp:nvSpPr>
        <dsp:cNvPr id="0" name=""/>
        <dsp:cNvSpPr/>
      </dsp:nvSpPr>
      <dsp:spPr>
        <a:xfrm>
          <a:off x="4299560" y="1348346"/>
          <a:ext cx="317830" cy="91440"/>
        </a:xfrm>
        <a:custGeom>
          <a:avLst/>
          <a:gdLst/>
          <a:ahLst/>
          <a:cxnLst/>
          <a:rect l="0" t="0" r="0" b="0"/>
          <a:pathLst>
            <a:path>
              <a:moveTo>
                <a:pt x="0" y="45720"/>
              </a:moveTo>
              <a:lnTo>
                <a:pt x="176015" y="45720"/>
              </a:lnTo>
              <a:lnTo>
                <a:pt x="176015" y="71228"/>
              </a:lnTo>
              <a:lnTo>
                <a:pt x="317830" y="71228"/>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9741" y="1392238"/>
        <a:ext cx="17468" cy="3655"/>
      </dsp:txXfrm>
    </dsp:sp>
    <dsp:sp modelId="{E29D1D59-02EC-4B3B-B10A-388E7A557737}">
      <dsp:nvSpPr>
        <dsp:cNvPr id="0" name=""/>
        <dsp:cNvSpPr/>
      </dsp:nvSpPr>
      <dsp:spPr>
        <a:xfrm>
          <a:off x="2307491" y="540722"/>
          <a:ext cx="1993869" cy="1706688"/>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7491" y="540722"/>
        <a:ext cx="1993869" cy="1706688"/>
      </dsp:txXfrm>
    </dsp:sp>
    <dsp:sp modelId="{3C4E10B1-2AD4-400E-9BB7-BF1B702CD41A}">
      <dsp:nvSpPr>
        <dsp:cNvPr id="0" name=""/>
        <dsp:cNvSpPr/>
      </dsp:nvSpPr>
      <dsp:spPr>
        <a:xfrm>
          <a:off x="6755433" y="1373855"/>
          <a:ext cx="334947" cy="91440"/>
        </a:xfrm>
        <a:custGeom>
          <a:avLst/>
          <a:gdLst/>
          <a:ahLst/>
          <a:cxnLst/>
          <a:rect l="0" t="0" r="0" b="0"/>
          <a:pathLst>
            <a:path>
              <a:moveTo>
                <a:pt x="0" y="45720"/>
              </a:moveTo>
              <a:lnTo>
                <a:pt x="334947"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3768" y="1417747"/>
        <a:ext cx="18277" cy="3655"/>
      </dsp:txXfrm>
    </dsp:sp>
    <dsp:sp modelId="{978BB535-2176-4914-A027-86C57ACB8101}">
      <dsp:nvSpPr>
        <dsp:cNvPr id="0" name=""/>
        <dsp:cNvSpPr/>
      </dsp:nvSpPr>
      <dsp:spPr>
        <a:xfrm>
          <a:off x="4649790" y="598438"/>
          <a:ext cx="2107443" cy="164227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49790" y="598438"/>
        <a:ext cx="2107443" cy="1642273"/>
      </dsp:txXfrm>
    </dsp:sp>
    <dsp:sp modelId="{46610ABF-0CB8-41EB-B024-D02498B00266}">
      <dsp:nvSpPr>
        <dsp:cNvPr id="0" name=""/>
        <dsp:cNvSpPr/>
      </dsp:nvSpPr>
      <dsp:spPr>
        <a:xfrm>
          <a:off x="1221840" y="2455465"/>
          <a:ext cx="6695608" cy="334947"/>
        </a:xfrm>
        <a:custGeom>
          <a:avLst/>
          <a:gdLst/>
          <a:ahLst/>
          <a:cxnLst/>
          <a:rect l="0" t="0" r="0" b="0"/>
          <a:pathLst>
            <a:path>
              <a:moveTo>
                <a:pt x="6695608" y="0"/>
              </a:moveTo>
              <a:lnTo>
                <a:pt x="6695608" y="184573"/>
              </a:lnTo>
              <a:lnTo>
                <a:pt x="0" y="184573"/>
              </a:lnTo>
              <a:lnTo>
                <a:pt x="0" y="334947"/>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2005" y="2621111"/>
        <a:ext cx="335278" cy="3655"/>
      </dsp:txXfrm>
    </dsp:sp>
    <dsp:sp modelId="{18224CA0-21BE-49F5-8515-70F8D16466BC}">
      <dsp:nvSpPr>
        <dsp:cNvPr id="0" name=""/>
        <dsp:cNvSpPr/>
      </dsp:nvSpPr>
      <dsp:spPr>
        <a:xfrm>
          <a:off x="7122780" y="381885"/>
          <a:ext cx="1589335" cy="207537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122780" y="381885"/>
        <a:ext cx="1589335" cy="2075379"/>
      </dsp:txXfrm>
    </dsp:sp>
    <dsp:sp modelId="{D4B37988-2B01-4591-BBEA-5505952ACEAF}">
      <dsp:nvSpPr>
        <dsp:cNvPr id="0" name=""/>
        <dsp:cNvSpPr/>
      </dsp:nvSpPr>
      <dsp:spPr>
        <a:xfrm>
          <a:off x="2438337"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6672" y="4041446"/>
        <a:ext cx="18277" cy="3655"/>
      </dsp:txXfrm>
    </dsp:sp>
    <dsp:sp modelId="{FA51BD83-2614-4BB8-B327-7590A6DDE03C}">
      <dsp:nvSpPr>
        <dsp:cNvPr id="0" name=""/>
        <dsp:cNvSpPr/>
      </dsp:nvSpPr>
      <dsp:spPr>
        <a:xfrm>
          <a:off x="3543" y="2822812"/>
          <a:ext cx="2436594" cy="244092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3543" y="2822812"/>
        <a:ext cx="2436594" cy="2440923"/>
      </dsp:txXfrm>
    </dsp:sp>
    <dsp:sp modelId="{A401BAB3-A543-411E-ABBA-D3A972136650}">
      <dsp:nvSpPr>
        <dsp:cNvPr id="0" name=""/>
        <dsp:cNvSpPr/>
      </dsp:nvSpPr>
      <dsp:spPr>
        <a:xfrm>
          <a:off x="5436475"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4810" y="4041446"/>
        <a:ext cx="18277" cy="3655"/>
      </dsp:txXfrm>
    </dsp:sp>
    <dsp:sp modelId="{814F76BA-394F-421A-A013-61773657090D}">
      <dsp:nvSpPr>
        <dsp:cNvPr id="0" name=""/>
        <dsp:cNvSpPr/>
      </dsp:nvSpPr>
      <dsp:spPr>
        <a:xfrm>
          <a:off x="2805684" y="3454816"/>
          <a:ext cx="2632591" cy="117691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805684" y="3454816"/>
        <a:ext cx="2632591" cy="1176915"/>
      </dsp:txXfrm>
    </dsp:sp>
    <dsp:sp modelId="{5A540F1B-D9D7-44B1-81AF-96FC50EF138F}">
      <dsp:nvSpPr>
        <dsp:cNvPr id="0" name=""/>
        <dsp:cNvSpPr/>
      </dsp:nvSpPr>
      <dsp:spPr>
        <a:xfrm>
          <a:off x="5803823" y="3250555"/>
          <a:ext cx="3184233" cy="1585438"/>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803823" y="3250555"/>
        <a:ext cx="3184233" cy="1585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2063977" y="1745394"/>
          <a:ext cx="285793" cy="91440"/>
        </a:xfrm>
        <a:custGeom>
          <a:avLst/>
          <a:gdLst/>
          <a:ahLst/>
          <a:cxnLst/>
          <a:rect l="0" t="0" r="0" b="0"/>
          <a:pathLst>
            <a:path>
              <a:moveTo>
                <a:pt x="0" y="131197"/>
              </a:moveTo>
              <a:lnTo>
                <a:pt x="159996" y="131197"/>
              </a:lnTo>
              <a:lnTo>
                <a:pt x="159996" y="45720"/>
              </a:lnTo>
              <a:lnTo>
                <a:pt x="285793"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8680" y="1789228"/>
        <a:ext cx="16386" cy="3771"/>
      </dsp:txXfrm>
    </dsp:sp>
    <dsp:sp modelId="{5DC2EE0D-72B5-4DE5-8F88-1157F4C2CCEF}">
      <dsp:nvSpPr>
        <dsp:cNvPr id="0" name=""/>
        <dsp:cNvSpPr/>
      </dsp:nvSpPr>
      <dsp:spPr>
        <a:xfrm>
          <a:off x="85578" y="1198066"/>
          <a:ext cx="1980199" cy="1357050"/>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89000">
            <a:lnSpc>
              <a:spcPct val="90000"/>
            </a:lnSpc>
            <a:spcBef>
              <a:spcPct val="0"/>
            </a:spcBef>
            <a:spcAft>
              <a:spcPct val="35000"/>
            </a:spcAft>
            <a:buNone/>
          </a:pPr>
          <a:r>
            <a:rPr lang="en-US" sz="2000" b="1" i="1" kern="1200" dirty="0"/>
            <a:t>Baal (“Lord, Master”) was worshiped in Canaan</a:t>
          </a:r>
          <a:endParaRPr lang="en-US" sz="2000" kern="1200" dirty="0"/>
        </a:p>
      </dsp:txBody>
      <dsp:txXfrm>
        <a:off x="85578" y="1198066"/>
        <a:ext cx="1980199" cy="1357050"/>
      </dsp:txXfrm>
    </dsp:sp>
    <dsp:sp modelId="{A7A7AD6B-D852-4114-9053-7BEBD18CCAC5}">
      <dsp:nvSpPr>
        <dsp:cNvPr id="0" name=""/>
        <dsp:cNvSpPr/>
      </dsp:nvSpPr>
      <dsp:spPr>
        <a:xfrm>
          <a:off x="4435380" y="1745394"/>
          <a:ext cx="328514" cy="91440"/>
        </a:xfrm>
        <a:custGeom>
          <a:avLst/>
          <a:gdLst/>
          <a:ahLst/>
          <a:cxnLst/>
          <a:rect l="0" t="0" r="0" b="0"/>
          <a:pathLst>
            <a:path>
              <a:moveTo>
                <a:pt x="0" y="45720"/>
              </a:moveTo>
              <a:lnTo>
                <a:pt x="181357" y="45720"/>
              </a:lnTo>
              <a:lnTo>
                <a:pt x="181357" y="72011"/>
              </a:lnTo>
              <a:lnTo>
                <a:pt x="328514" y="72011"/>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0636" y="1789228"/>
        <a:ext cx="18003" cy="3771"/>
      </dsp:txXfrm>
    </dsp:sp>
    <dsp:sp modelId="{E29D1D59-02EC-4B3B-B10A-388E7A557737}">
      <dsp:nvSpPr>
        <dsp:cNvPr id="0" name=""/>
        <dsp:cNvSpPr/>
      </dsp:nvSpPr>
      <dsp:spPr>
        <a:xfrm>
          <a:off x="2382170" y="911602"/>
          <a:ext cx="2055009" cy="1759023"/>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82170" y="911602"/>
        <a:ext cx="2055009" cy="1759023"/>
      </dsp:txXfrm>
    </dsp:sp>
    <dsp:sp modelId="{3C4E10B1-2AD4-400E-9BB7-BF1B702CD41A}">
      <dsp:nvSpPr>
        <dsp:cNvPr id="0" name=""/>
        <dsp:cNvSpPr/>
      </dsp:nvSpPr>
      <dsp:spPr>
        <a:xfrm>
          <a:off x="6966561" y="1771685"/>
          <a:ext cx="346156" cy="91440"/>
        </a:xfrm>
        <a:custGeom>
          <a:avLst/>
          <a:gdLst/>
          <a:ahLst/>
          <a:cxnLst/>
          <a:rect l="0" t="0" r="0" b="0"/>
          <a:pathLst>
            <a:path>
              <a:moveTo>
                <a:pt x="0" y="45720"/>
              </a:moveTo>
              <a:lnTo>
                <a:pt x="346156"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30221" y="1815519"/>
        <a:ext cx="18837" cy="3771"/>
      </dsp:txXfrm>
    </dsp:sp>
    <dsp:sp modelId="{978BB535-2176-4914-A027-86C57ACB8101}">
      <dsp:nvSpPr>
        <dsp:cNvPr id="0" name=""/>
        <dsp:cNvSpPr/>
      </dsp:nvSpPr>
      <dsp:spPr>
        <a:xfrm>
          <a:off x="4796295" y="971088"/>
          <a:ext cx="2172066" cy="1692632"/>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796295" y="971088"/>
        <a:ext cx="2172066" cy="1692632"/>
      </dsp:txXfrm>
    </dsp:sp>
    <dsp:sp modelId="{46610ABF-0CB8-41EB-B024-D02498B00266}">
      <dsp:nvSpPr>
        <dsp:cNvPr id="0" name=""/>
        <dsp:cNvSpPr/>
      </dsp:nvSpPr>
      <dsp:spPr>
        <a:xfrm>
          <a:off x="1113918" y="2885115"/>
          <a:ext cx="7050235" cy="561595"/>
        </a:xfrm>
        <a:custGeom>
          <a:avLst/>
          <a:gdLst/>
          <a:ahLst/>
          <a:cxnLst/>
          <a:rect l="0" t="0" r="0" b="0"/>
          <a:pathLst>
            <a:path>
              <a:moveTo>
                <a:pt x="7050235" y="0"/>
              </a:moveTo>
              <a:lnTo>
                <a:pt x="7050235" y="297897"/>
              </a:lnTo>
              <a:lnTo>
                <a:pt x="0" y="297897"/>
              </a:lnTo>
              <a:lnTo>
                <a:pt x="0" y="561595"/>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2159" y="3164027"/>
        <a:ext cx="353753" cy="3771"/>
      </dsp:txXfrm>
    </dsp:sp>
    <dsp:sp modelId="{18224CA0-21BE-49F5-8515-70F8D16466BC}">
      <dsp:nvSpPr>
        <dsp:cNvPr id="0" name=""/>
        <dsp:cNvSpPr/>
      </dsp:nvSpPr>
      <dsp:spPr>
        <a:xfrm>
          <a:off x="7345118" y="747895"/>
          <a:ext cx="1638071" cy="2139020"/>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345118" y="747895"/>
        <a:ext cx="1638071" cy="2139020"/>
      </dsp:txXfrm>
    </dsp:sp>
    <dsp:sp modelId="{D4B37988-2B01-4591-BBEA-5505952ACEAF}">
      <dsp:nvSpPr>
        <dsp:cNvPr id="0" name=""/>
        <dsp:cNvSpPr/>
      </dsp:nvSpPr>
      <dsp:spPr>
        <a:xfrm>
          <a:off x="2218463" y="4034979"/>
          <a:ext cx="346156" cy="91440"/>
        </a:xfrm>
        <a:custGeom>
          <a:avLst/>
          <a:gdLst/>
          <a:ahLst/>
          <a:cxnLst/>
          <a:rect l="0" t="0" r="0" b="0"/>
          <a:pathLst>
            <a:path>
              <a:moveTo>
                <a:pt x="0" y="45720"/>
              </a:moveTo>
              <a:lnTo>
                <a:pt x="346156"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82123" y="4078813"/>
        <a:ext cx="18837" cy="3771"/>
      </dsp:txXfrm>
    </dsp:sp>
    <dsp:sp modelId="{FA51BD83-2614-4BB8-B327-7590A6DDE03C}">
      <dsp:nvSpPr>
        <dsp:cNvPr id="0" name=""/>
        <dsp:cNvSpPr/>
      </dsp:nvSpPr>
      <dsp:spPr>
        <a:xfrm>
          <a:off x="7573" y="3479110"/>
          <a:ext cx="2212690" cy="1203176"/>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7573" y="3479110"/>
        <a:ext cx="2212690" cy="1203176"/>
      </dsp:txXfrm>
    </dsp:sp>
    <dsp:sp modelId="{A401BAB3-A543-411E-ABBA-D3A972136650}">
      <dsp:nvSpPr>
        <dsp:cNvPr id="0" name=""/>
        <dsp:cNvSpPr/>
      </dsp:nvSpPr>
      <dsp:spPr>
        <a:xfrm>
          <a:off x="5308538" y="4034979"/>
          <a:ext cx="346156" cy="91440"/>
        </a:xfrm>
        <a:custGeom>
          <a:avLst/>
          <a:gdLst/>
          <a:ahLst/>
          <a:cxnLst/>
          <a:rect l="0" t="0" r="0" b="0"/>
          <a:pathLst>
            <a:path>
              <a:moveTo>
                <a:pt x="0" y="45720"/>
              </a:moveTo>
              <a:lnTo>
                <a:pt x="346156"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2197" y="4078813"/>
        <a:ext cx="18837" cy="3771"/>
      </dsp:txXfrm>
    </dsp:sp>
    <dsp:sp modelId="{814F76BA-394F-421A-A013-61773657090D}">
      <dsp:nvSpPr>
        <dsp:cNvPr id="0" name=""/>
        <dsp:cNvSpPr/>
      </dsp:nvSpPr>
      <dsp:spPr>
        <a:xfrm>
          <a:off x="2597020" y="3474196"/>
          <a:ext cx="2713318" cy="121300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597020" y="3474196"/>
        <a:ext cx="2713318" cy="1213005"/>
      </dsp:txXfrm>
    </dsp:sp>
    <dsp:sp modelId="{5A540F1B-D9D7-44B1-81AF-96FC50EF138F}">
      <dsp:nvSpPr>
        <dsp:cNvPr id="0" name=""/>
        <dsp:cNvSpPr/>
      </dsp:nvSpPr>
      <dsp:spPr>
        <a:xfrm>
          <a:off x="5687094" y="3263671"/>
          <a:ext cx="3281876" cy="1634055"/>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267" tIns="84254" rIns="80267" bIns="84254"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687094" y="3263671"/>
        <a:ext cx="3281876" cy="1634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23027" y="1348346"/>
          <a:ext cx="352064" cy="91440"/>
        </a:xfrm>
        <a:custGeom>
          <a:avLst/>
          <a:gdLst/>
          <a:ahLst/>
          <a:cxnLst/>
          <a:rect l="0" t="0" r="0" b="0"/>
          <a:pathLst>
            <a:path>
              <a:moveTo>
                <a:pt x="0" y="71228"/>
              </a:moveTo>
              <a:lnTo>
                <a:pt x="193132" y="71228"/>
              </a:lnTo>
              <a:lnTo>
                <a:pt x="193132" y="45720"/>
              </a:lnTo>
              <a:lnTo>
                <a:pt x="35206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9471" y="1392238"/>
        <a:ext cx="19175" cy="3655"/>
      </dsp:txXfrm>
    </dsp:sp>
    <dsp:sp modelId="{5DC2EE0D-72B5-4DE5-8F88-1157F4C2CCEF}">
      <dsp:nvSpPr>
        <dsp:cNvPr id="0" name=""/>
        <dsp:cNvSpPr/>
      </dsp:nvSpPr>
      <dsp:spPr>
        <a:xfrm>
          <a:off x="3543" y="761237"/>
          <a:ext cx="1921284" cy="131667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r>
            <a:rPr lang="en-US" sz="2400" b="1" i="1" kern="1200" dirty="0"/>
            <a:t>I Kings 17:1-7</a:t>
          </a:r>
          <a:endParaRPr lang="en-US" sz="2400" kern="1200" dirty="0"/>
        </a:p>
      </dsp:txBody>
      <dsp:txXfrm>
        <a:off x="3543" y="761237"/>
        <a:ext cx="1921284" cy="1316675"/>
      </dsp:txXfrm>
    </dsp:sp>
    <dsp:sp modelId="{A7A7AD6B-D852-4114-9053-7BEBD18CCAC5}">
      <dsp:nvSpPr>
        <dsp:cNvPr id="0" name=""/>
        <dsp:cNvSpPr/>
      </dsp:nvSpPr>
      <dsp:spPr>
        <a:xfrm>
          <a:off x="4299560" y="1348346"/>
          <a:ext cx="317830" cy="91440"/>
        </a:xfrm>
        <a:custGeom>
          <a:avLst/>
          <a:gdLst/>
          <a:ahLst/>
          <a:cxnLst/>
          <a:rect l="0" t="0" r="0" b="0"/>
          <a:pathLst>
            <a:path>
              <a:moveTo>
                <a:pt x="0" y="45720"/>
              </a:moveTo>
              <a:lnTo>
                <a:pt x="176015" y="45720"/>
              </a:lnTo>
              <a:lnTo>
                <a:pt x="176015" y="71228"/>
              </a:lnTo>
              <a:lnTo>
                <a:pt x="317830" y="71228"/>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9741" y="1392238"/>
        <a:ext cx="17468" cy="3655"/>
      </dsp:txXfrm>
    </dsp:sp>
    <dsp:sp modelId="{E29D1D59-02EC-4B3B-B10A-388E7A557737}">
      <dsp:nvSpPr>
        <dsp:cNvPr id="0" name=""/>
        <dsp:cNvSpPr/>
      </dsp:nvSpPr>
      <dsp:spPr>
        <a:xfrm>
          <a:off x="2307491" y="540722"/>
          <a:ext cx="1993869" cy="1706688"/>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7491" y="540722"/>
        <a:ext cx="1993869" cy="1706688"/>
      </dsp:txXfrm>
    </dsp:sp>
    <dsp:sp modelId="{3C4E10B1-2AD4-400E-9BB7-BF1B702CD41A}">
      <dsp:nvSpPr>
        <dsp:cNvPr id="0" name=""/>
        <dsp:cNvSpPr/>
      </dsp:nvSpPr>
      <dsp:spPr>
        <a:xfrm>
          <a:off x="6755433" y="1373855"/>
          <a:ext cx="334947" cy="91440"/>
        </a:xfrm>
        <a:custGeom>
          <a:avLst/>
          <a:gdLst/>
          <a:ahLst/>
          <a:cxnLst/>
          <a:rect l="0" t="0" r="0" b="0"/>
          <a:pathLst>
            <a:path>
              <a:moveTo>
                <a:pt x="0" y="45720"/>
              </a:moveTo>
              <a:lnTo>
                <a:pt x="334947"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3768" y="1417747"/>
        <a:ext cx="18277" cy="3655"/>
      </dsp:txXfrm>
    </dsp:sp>
    <dsp:sp modelId="{978BB535-2176-4914-A027-86C57ACB8101}">
      <dsp:nvSpPr>
        <dsp:cNvPr id="0" name=""/>
        <dsp:cNvSpPr/>
      </dsp:nvSpPr>
      <dsp:spPr>
        <a:xfrm>
          <a:off x="4649790" y="598438"/>
          <a:ext cx="2107443" cy="164227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49790" y="598438"/>
        <a:ext cx="2107443" cy="1642273"/>
      </dsp:txXfrm>
    </dsp:sp>
    <dsp:sp modelId="{46610ABF-0CB8-41EB-B024-D02498B00266}">
      <dsp:nvSpPr>
        <dsp:cNvPr id="0" name=""/>
        <dsp:cNvSpPr/>
      </dsp:nvSpPr>
      <dsp:spPr>
        <a:xfrm>
          <a:off x="1221840" y="2455465"/>
          <a:ext cx="6695608" cy="334947"/>
        </a:xfrm>
        <a:custGeom>
          <a:avLst/>
          <a:gdLst/>
          <a:ahLst/>
          <a:cxnLst/>
          <a:rect l="0" t="0" r="0" b="0"/>
          <a:pathLst>
            <a:path>
              <a:moveTo>
                <a:pt x="6695608" y="0"/>
              </a:moveTo>
              <a:lnTo>
                <a:pt x="6695608" y="184573"/>
              </a:lnTo>
              <a:lnTo>
                <a:pt x="0" y="184573"/>
              </a:lnTo>
              <a:lnTo>
                <a:pt x="0" y="334947"/>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2005" y="2621111"/>
        <a:ext cx="335278" cy="3655"/>
      </dsp:txXfrm>
    </dsp:sp>
    <dsp:sp modelId="{18224CA0-21BE-49F5-8515-70F8D16466BC}">
      <dsp:nvSpPr>
        <dsp:cNvPr id="0" name=""/>
        <dsp:cNvSpPr/>
      </dsp:nvSpPr>
      <dsp:spPr>
        <a:xfrm>
          <a:off x="7122780" y="381885"/>
          <a:ext cx="1589335" cy="207537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122780" y="381885"/>
        <a:ext cx="1589335" cy="2075379"/>
      </dsp:txXfrm>
    </dsp:sp>
    <dsp:sp modelId="{D4B37988-2B01-4591-BBEA-5505952ACEAF}">
      <dsp:nvSpPr>
        <dsp:cNvPr id="0" name=""/>
        <dsp:cNvSpPr/>
      </dsp:nvSpPr>
      <dsp:spPr>
        <a:xfrm>
          <a:off x="2438337"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6672" y="4041446"/>
        <a:ext cx="18277" cy="3655"/>
      </dsp:txXfrm>
    </dsp:sp>
    <dsp:sp modelId="{FA51BD83-2614-4BB8-B327-7590A6DDE03C}">
      <dsp:nvSpPr>
        <dsp:cNvPr id="0" name=""/>
        <dsp:cNvSpPr/>
      </dsp:nvSpPr>
      <dsp:spPr>
        <a:xfrm>
          <a:off x="3543" y="2822812"/>
          <a:ext cx="2436594" cy="244092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3543" y="2822812"/>
        <a:ext cx="2436594" cy="2440923"/>
      </dsp:txXfrm>
    </dsp:sp>
    <dsp:sp modelId="{A401BAB3-A543-411E-ABBA-D3A972136650}">
      <dsp:nvSpPr>
        <dsp:cNvPr id="0" name=""/>
        <dsp:cNvSpPr/>
      </dsp:nvSpPr>
      <dsp:spPr>
        <a:xfrm>
          <a:off x="5436475"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4810" y="4041446"/>
        <a:ext cx="18277" cy="3655"/>
      </dsp:txXfrm>
    </dsp:sp>
    <dsp:sp modelId="{814F76BA-394F-421A-A013-61773657090D}">
      <dsp:nvSpPr>
        <dsp:cNvPr id="0" name=""/>
        <dsp:cNvSpPr/>
      </dsp:nvSpPr>
      <dsp:spPr>
        <a:xfrm>
          <a:off x="2805684" y="3454816"/>
          <a:ext cx="2632591" cy="117691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805684" y="3454816"/>
        <a:ext cx="2632591" cy="1176915"/>
      </dsp:txXfrm>
    </dsp:sp>
    <dsp:sp modelId="{5A540F1B-D9D7-44B1-81AF-96FC50EF138F}">
      <dsp:nvSpPr>
        <dsp:cNvPr id="0" name=""/>
        <dsp:cNvSpPr/>
      </dsp:nvSpPr>
      <dsp:spPr>
        <a:xfrm>
          <a:off x="5803823" y="3250555"/>
          <a:ext cx="3184233" cy="1585438"/>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803823" y="3250555"/>
        <a:ext cx="3184233" cy="1585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23027" y="1348346"/>
          <a:ext cx="352064" cy="91440"/>
        </a:xfrm>
        <a:custGeom>
          <a:avLst/>
          <a:gdLst/>
          <a:ahLst/>
          <a:cxnLst/>
          <a:rect l="0" t="0" r="0" b="0"/>
          <a:pathLst>
            <a:path>
              <a:moveTo>
                <a:pt x="0" y="71228"/>
              </a:moveTo>
              <a:lnTo>
                <a:pt x="193132" y="71228"/>
              </a:lnTo>
              <a:lnTo>
                <a:pt x="193132" y="45720"/>
              </a:lnTo>
              <a:lnTo>
                <a:pt x="352064"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9471" y="1392238"/>
        <a:ext cx="19175" cy="3655"/>
      </dsp:txXfrm>
    </dsp:sp>
    <dsp:sp modelId="{5DC2EE0D-72B5-4DE5-8F88-1157F4C2CCEF}">
      <dsp:nvSpPr>
        <dsp:cNvPr id="0" name=""/>
        <dsp:cNvSpPr/>
      </dsp:nvSpPr>
      <dsp:spPr>
        <a:xfrm>
          <a:off x="3543" y="761237"/>
          <a:ext cx="1921284" cy="1316675"/>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r>
            <a:rPr lang="en-US" sz="2400" b="1" i="1" kern="1200" dirty="0"/>
            <a:t>I Kings 18:40-46</a:t>
          </a:r>
          <a:endParaRPr lang="en-US" sz="2400" kern="1200" dirty="0"/>
        </a:p>
      </dsp:txBody>
      <dsp:txXfrm>
        <a:off x="3543" y="761237"/>
        <a:ext cx="1921284" cy="1316675"/>
      </dsp:txXfrm>
    </dsp:sp>
    <dsp:sp modelId="{A7A7AD6B-D852-4114-9053-7BEBD18CCAC5}">
      <dsp:nvSpPr>
        <dsp:cNvPr id="0" name=""/>
        <dsp:cNvSpPr/>
      </dsp:nvSpPr>
      <dsp:spPr>
        <a:xfrm>
          <a:off x="4299560" y="1348346"/>
          <a:ext cx="317830" cy="91440"/>
        </a:xfrm>
        <a:custGeom>
          <a:avLst/>
          <a:gdLst/>
          <a:ahLst/>
          <a:cxnLst/>
          <a:rect l="0" t="0" r="0" b="0"/>
          <a:pathLst>
            <a:path>
              <a:moveTo>
                <a:pt x="0" y="45720"/>
              </a:moveTo>
              <a:lnTo>
                <a:pt x="176015" y="45720"/>
              </a:lnTo>
              <a:lnTo>
                <a:pt x="176015" y="71228"/>
              </a:lnTo>
              <a:lnTo>
                <a:pt x="317830" y="71228"/>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49741" y="1392238"/>
        <a:ext cx="17468" cy="3655"/>
      </dsp:txXfrm>
    </dsp:sp>
    <dsp:sp modelId="{E29D1D59-02EC-4B3B-B10A-388E7A557737}">
      <dsp:nvSpPr>
        <dsp:cNvPr id="0" name=""/>
        <dsp:cNvSpPr/>
      </dsp:nvSpPr>
      <dsp:spPr>
        <a:xfrm>
          <a:off x="2307491" y="540722"/>
          <a:ext cx="1993869" cy="1706688"/>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307491" y="540722"/>
        <a:ext cx="1993869" cy="1706688"/>
      </dsp:txXfrm>
    </dsp:sp>
    <dsp:sp modelId="{3C4E10B1-2AD4-400E-9BB7-BF1B702CD41A}">
      <dsp:nvSpPr>
        <dsp:cNvPr id="0" name=""/>
        <dsp:cNvSpPr/>
      </dsp:nvSpPr>
      <dsp:spPr>
        <a:xfrm>
          <a:off x="6755433" y="1373855"/>
          <a:ext cx="334947" cy="91440"/>
        </a:xfrm>
        <a:custGeom>
          <a:avLst/>
          <a:gdLst/>
          <a:ahLst/>
          <a:cxnLst/>
          <a:rect l="0" t="0" r="0" b="0"/>
          <a:pathLst>
            <a:path>
              <a:moveTo>
                <a:pt x="0" y="45720"/>
              </a:moveTo>
              <a:lnTo>
                <a:pt x="334947"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3768" y="1417747"/>
        <a:ext cx="18277" cy="3655"/>
      </dsp:txXfrm>
    </dsp:sp>
    <dsp:sp modelId="{978BB535-2176-4914-A027-86C57ACB8101}">
      <dsp:nvSpPr>
        <dsp:cNvPr id="0" name=""/>
        <dsp:cNvSpPr/>
      </dsp:nvSpPr>
      <dsp:spPr>
        <a:xfrm>
          <a:off x="4649790" y="598438"/>
          <a:ext cx="2107443" cy="1642273"/>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49790" y="598438"/>
        <a:ext cx="2107443" cy="1642273"/>
      </dsp:txXfrm>
    </dsp:sp>
    <dsp:sp modelId="{46610ABF-0CB8-41EB-B024-D02498B00266}">
      <dsp:nvSpPr>
        <dsp:cNvPr id="0" name=""/>
        <dsp:cNvSpPr/>
      </dsp:nvSpPr>
      <dsp:spPr>
        <a:xfrm>
          <a:off x="1221840" y="2455465"/>
          <a:ext cx="6695608" cy="334947"/>
        </a:xfrm>
        <a:custGeom>
          <a:avLst/>
          <a:gdLst/>
          <a:ahLst/>
          <a:cxnLst/>
          <a:rect l="0" t="0" r="0" b="0"/>
          <a:pathLst>
            <a:path>
              <a:moveTo>
                <a:pt x="6695608" y="0"/>
              </a:moveTo>
              <a:lnTo>
                <a:pt x="6695608" y="184573"/>
              </a:lnTo>
              <a:lnTo>
                <a:pt x="0" y="184573"/>
              </a:lnTo>
              <a:lnTo>
                <a:pt x="0" y="334947"/>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2005" y="2621111"/>
        <a:ext cx="335278" cy="3655"/>
      </dsp:txXfrm>
    </dsp:sp>
    <dsp:sp modelId="{18224CA0-21BE-49F5-8515-70F8D16466BC}">
      <dsp:nvSpPr>
        <dsp:cNvPr id="0" name=""/>
        <dsp:cNvSpPr/>
      </dsp:nvSpPr>
      <dsp:spPr>
        <a:xfrm>
          <a:off x="7122780" y="381885"/>
          <a:ext cx="1589335" cy="2075379"/>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122780" y="381885"/>
        <a:ext cx="1589335" cy="2075379"/>
      </dsp:txXfrm>
    </dsp:sp>
    <dsp:sp modelId="{D4B37988-2B01-4591-BBEA-5505952ACEAF}">
      <dsp:nvSpPr>
        <dsp:cNvPr id="0" name=""/>
        <dsp:cNvSpPr/>
      </dsp:nvSpPr>
      <dsp:spPr>
        <a:xfrm>
          <a:off x="2438337"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6672" y="4041446"/>
        <a:ext cx="18277" cy="3655"/>
      </dsp:txXfrm>
    </dsp:sp>
    <dsp:sp modelId="{FA51BD83-2614-4BB8-B327-7590A6DDE03C}">
      <dsp:nvSpPr>
        <dsp:cNvPr id="0" name=""/>
        <dsp:cNvSpPr/>
      </dsp:nvSpPr>
      <dsp:spPr>
        <a:xfrm>
          <a:off x="3543" y="2822812"/>
          <a:ext cx="2436594" cy="2440923"/>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3543" y="2822812"/>
        <a:ext cx="2436594" cy="2440923"/>
      </dsp:txXfrm>
    </dsp:sp>
    <dsp:sp modelId="{A401BAB3-A543-411E-ABBA-D3A972136650}">
      <dsp:nvSpPr>
        <dsp:cNvPr id="0" name=""/>
        <dsp:cNvSpPr/>
      </dsp:nvSpPr>
      <dsp:spPr>
        <a:xfrm>
          <a:off x="5436475" y="3997554"/>
          <a:ext cx="334947" cy="91440"/>
        </a:xfrm>
        <a:custGeom>
          <a:avLst/>
          <a:gdLst/>
          <a:ahLst/>
          <a:cxnLst/>
          <a:rect l="0" t="0" r="0" b="0"/>
          <a:pathLst>
            <a:path>
              <a:moveTo>
                <a:pt x="0" y="45720"/>
              </a:moveTo>
              <a:lnTo>
                <a:pt x="334947"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94810" y="4041446"/>
        <a:ext cx="18277" cy="3655"/>
      </dsp:txXfrm>
    </dsp:sp>
    <dsp:sp modelId="{814F76BA-394F-421A-A013-61773657090D}">
      <dsp:nvSpPr>
        <dsp:cNvPr id="0" name=""/>
        <dsp:cNvSpPr/>
      </dsp:nvSpPr>
      <dsp:spPr>
        <a:xfrm>
          <a:off x="2805684" y="3454816"/>
          <a:ext cx="2632591" cy="1176915"/>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805684" y="3454816"/>
        <a:ext cx="2632591" cy="1176915"/>
      </dsp:txXfrm>
    </dsp:sp>
    <dsp:sp modelId="{5A540F1B-D9D7-44B1-81AF-96FC50EF138F}">
      <dsp:nvSpPr>
        <dsp:cNvPr id="0" name=""/>
        <dsp:cNvSpPr/>
      </dsp:nvSpPr>
      <dsp:spPr>
        <a:xfrm>
          <a:off x="5803823" y="3250555"/>
          <a:ext cx="3184233" cy="1585438"/>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879" tIns="81747" rIns="77879" bIns="81747"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803823" y="3250555"/>
        <a:ext cx="3184233" cy="158543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5226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589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286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239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4301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992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8714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786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142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8038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758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Baal with raised right arm, as found in Ugarit ruins (Northern Syria), now at the Louvre</a:t>
            </a:r>
          </a:p>
          <a:p>
            <a:r>
              <a:rPr lang="en-US" dirty="0"/>
              <a:t>Sources: </a:t>
            </a:r>
          </a:p>
          <a:p>
            <a:r>
              <a:rPr lang="nl-NL" dirty="0"/>
              <a:t>Baal: </a:t>
            </a:r>
          </a:p>
          <a:p>
            <a:r>
              <a:rPr lang="nl-NL" dirty="0"/>
              <a:t>o	https://en.wikipedia.org/wiki/Baal </a:t>
            </a:r>
          </a:p>
          <a:p>
            <a:r>
              <a:rPr lang="nl-NL" dirty="0"/>
              <a:t>o	https://www.britannica.com/topic/Baal-ancient-deity </a:t>
            </a:r>
          </a:p>
          <a:p>
            <a:r>
              <a:rPr lang="nl-NL" dirty="0"/>
              <a:t>o	http://www.mythencyclopedia.com/Ar-Be/Baal.html </a:t>
            </a:r>
          </a:p>
          <a:p>
            <a:r>
              <a:rPr lang="nl-NL" dirty="0"/>
              <a:t>o	https://www.newworldencyclopedia.org/entry/baal</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3897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029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7044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366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429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002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1858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6145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Image: Public Domain, https://commons.wikimedia.org/w/index.php?curid=931147</a:t>
            </a:r>
          </a:p>
          <a:p>
            <a:r>
              <a:rPr lang="en-US" dirty="0"/>
              <a:t>The stele of Baal with Thunderbolt found in the ruins of Ugarit (Northern Syria)</a:t>
            </a:r>
          </a:p>
          <a:p>
            <a:r>
              <a:rPr lang="en-US" dirty="0"/>
              <a:t>Sources: </a:t>
            </a:r>
          </a:p>
          <a:p>
            <a:r>
              <a:rPr lang="nl-NL" dirty="0"/>
              <a:t>Baal: </a:t>
            </a:r>
          </a:p>
          <a:p>
            <a:r>
              <a:rPr lang="nl-NL" dirty="0"/>
              <a:t>o	https://en.wikipedia.org/wiki/Baal </a:t>
            </a:r>
          </a:p>
          <a:p>
            <a:r>
              <a:rPr lang="nl-NL" dirty="0"/>
              <a:t>o	https://www.britannica.com/topic/Baal-ancient-deity </a:t>
            </a:r>
          </a:p>
          <a:p>
            <a:r>
              <a:rPr lang="nl-NL" dirty="0"/>
              <a:t>o	http://www.mythencyclopedia.com/Ar-Be/Baal.html </a:t>
            </a:r>
          </a:p>
          <a:p>
            <a:r>
              <a:rPr lang="nl-NL" dirty="0"/>
              <a:t>o	https://www.newworldencyclopedia.org/entry/baal</a:t>
            </a:r>
          </a:p>
          <a:p>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4147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annals of Shalmaneser III, king of Assyria, tell us that Ahab had 2,000 chariots. That requires a lot of horses. Even in the midst of a famine over all the land, Ahab wants to preserve his military might. He put his trust in his own strength, rather than God’s.</a:t>
            </a:r>
          </a:p>
          <a:p>
            <a:r>
              <a:rPr lang="en-US" dirty="0"/>
              <a:t>Source: The annals of Shalmaneser III, king of Assyria: </a:t>
            </a:r>
          </a:p>
          <a:p>
            <a:r>
              <a:rPr lang="en-US" dirty="0"/>
              <a:t>o	https://www.bible.ca/manuscripts/bible-archeology-Shalmaneser-III-Assyria-inscriptions-annals-Kurkh-monolith-Ahab-Israelite-battle-Qarqar-852BC.htm </a:t>
            </a:r>
          </a:p>
          <a:p>
            <a:r>
              <a:rPr lang="en-US" dirty="0"/>
              <a:t>o	https://en.wikipedia.org/wiki/Kurkh_Monoliths</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3918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4496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5978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9777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7032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6417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4226218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5166988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529956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870908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Fire Bowl On Mt. Carmel</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31490531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7759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Fire Bowl On Mt. Carmel</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5249154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6415586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41625126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2919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488151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83974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31889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49990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5732382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9936385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0970118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580691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2963799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43245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0576421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9212599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2116070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50496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940650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4874881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3133684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God's Workmen: Lights In The Darkness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3544256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28830931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89262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26607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463304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Day The World Saw God’s Love </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11051189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2925122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Day The World Saw God’s Love </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13676675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2571708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1331378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048533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7673204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7410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6317797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1541418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7096340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7804842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4011172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1473795" y="5052546"/>
            <a:ext cx="5637011" cy="882119"/>
          </a:xfrm>
        </p:spPr>
        <p:txBody>
          <a:bodyPr>
            <a:normAutofit/>
          </a:bodyPr>
          <a:lstStyle>
            <a:lvl1pPr marL="0" indent="0" algn="l">
              <a:buNone/>
              <a:defRPr sz="165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9405B44-5E0D-42D1-A614-BA195F4DD7E3}" type="datetimeFigureOut">
              <a:rPr lang="en-US" smtClean="0"/>
              <a:pPr>
                <a:defRPr/>
              </a:pPr>
              <a:t>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B06F92-1A78-46CC-954C-083F2324D5D8}" type="slidenum">
              <a:rPr lang="en-US" smtClean="0"/>
              <a:pPr>
                <a:defRPr/>
              </a:pPr>
              <a:t>‹#›</a:t>
            </a:fld>
            <a:endParaRPr lang="en-US" dirty="0"/>
          </a:p>
        </p:txBody>
      </p:sp>
      <p:sp>
        <p:nvSpPr>
          <p:cNvPr id="2" name="Title 1"/>
          <p:cNvSpPr>
            <a:spLocks noGrp="1"/>
          </p:cNvSpPr>
          <p:nvPr>
            <p:ph type="ctrTitle"/>
          </p:nvPr>
        </p:nvSpPr>
        <p:spPr>
          <a:xfrm>
            <a:off x="817582" y="3132291"/>
            <a:ext cx="7175351" cy="1793167"/>
          </a:xfrm>
          <a:effectLst/>
        </p:spPr>
        <p:txBody>
          <a:bodyPr>
            <a:noAutofit/>
          </a:bodyPr>
          <a:lstStyle>
            <a:lvl1pPr marL="480060" indent="-342900" algn="l">
              <a:defRPr sz="4050"/>
            </a:lvl1pPr>
          </a:lstStyle>
          <a:p>
            <a:r>
              <a:rPr lang="en-US"/>
              <a:t>Click to edit Master title style</a:t>
            </a:r>
            <a:endParaRPr lang="en-US" dirty="0"/>
          </a:p>
        </p:txBody>
      </p:sp>
    </p:spTree>
    <p:extLst>
      <p:ext uri="{BB962C8B-B14F-4D97-AF65-F5344CB8AC3E}">
        <p14:creationId xmlns:p14="http://schemas.microsoft.com/office/powerpoint/2010/main" val="34187733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2424820-DD56-4CD6-82B3-EE2960F22A59}" type="datetimeFigureOut">
              <a:rPr lang="en-US" smtClean="0"/>
              <a:pPr>
                <a:defRPr/>
              </a:pPr>
              <a:t>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8B43A2-0432-4386-AFB3-E2DB761C5ACE}" type="slidenum">
              <a:rPr lang="en-US" smtClean="0"/>
              <a:pPr>
                <a:defRPr/>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271083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033195" y="2172648"/>
            <a:ext cx="5966667" cy="2423346"/>
          </a:xfrm>
          <a:effectLst/>
        </p:spPr>
        <p:txBody>
          <a:bodyPr anchor="b"/>
          <a:lstStyle>
            <a:lvl1pPr algn="r">
              <a:defRPr sz="345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2"/>
            <a:ext cx="5970495" cy="835460"/>
          </a:xfrm>
        </p:spPr>
        <p:txBody>
          <a:bodyPr anchor="t"/>
          <a:lstStyle>
            <a:lvl1pPr marL="0" indent="0" algn="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119231A-006C-4811-8BA7-65C8B3064C1D}" type="datetimeFigureOut">
              <a:rPr lang="en-US" smtClean="0"/>
              <a:pPr>
                <a:defRPr/>
              </a:pPr>
              <a:t>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E7DC78-6B3D-4695-A519-0ACC53F0A137}" type="slidenum">
              <a:rPr lang="en-US" smtClean="0"/>
              <a:pPr>
                <a:defRPr/>
              </a:pPr>
              <a:t>‹#›</a:t>
            </a:fld>
            <a:endParaRPr lang="en-US" dirty="0"/>
          </a:p>
        </p:txBody>
      </p:sp>
    </p:spTree>
    <p:extLst>
      <p:ext uri="{BB962C8B-B14F-4D97-AF65-F5344CB8AC3E}">
        <p14:creationId xmlns:p14="http://schemas.microsoft.com/office/powerpoint/2010/main" val="28592267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A6747C4F-5272-43E8-85DC-3653601076E7}" type="datetimeFigureOut">
              <a:rPr lang="en-US" smtClean="0"/>
              <a:pPr>
                <a:defRPr/>
              </a:pPr>
              <a:t>2/1/2020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1EDAB84-AFD5-418D-9D4D-24202FD4F07B}" type="slidenum">
              <a:rPr lang="en-US" smtClean="0"/>
              <a:pPr>
                <a:defRPr/>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6407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spcBef>
                <a:spcPct val="20000"/>
              </a:spcBef>
              <a:spcAft>
                <a:spcPts val="22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4043B30-D7AF-41DE-882F-A47E077360A5}" type="datetimeFigureOut">
              <a:rPr lang="en-US" smtClean="0"/>
              <a:pPr>
                <a:defRPr/>
              </a:pPr>
              <a:t>2/1/2020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082338C-3AD3-4767-9532-CC541F0ADFB8}"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0171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B5515B2-747B-4392-AA6F-22317DA3F2E7}" type="datetimeFigureOut">
              <a:rPr lang="en-US" smtClean="0"/>
              <a:pPr>
                <a:defRPr/>
              </a:pPr>
              <a:t>2/1/2020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7FB3985-3287-4D30-9A1F-EFAABC6FB74D}" type="slidenum">
              <a:rPr lang="en-US" smtClean="0"/>
              <a:pPr>
                <a:defRPr/>
              </a:pPr>
              <a:t>‹#›</a:t>
            </a:fld>
            <a:endParaRPr lang="en-US" dirty="0"/>
          </a:p>
        </p:txBody>
      </p:sp>
    </p:spTree>
    <p:extLst>
      <p:ext uri="{BB962C8B-B14F-4D97-AF65-F5344CB8AC3E}">
        <p14:creationId xmlns:p14="http://schemas.microsoft.com/office/powerpoint/2010/main" val="35855543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B08D31-CD25-47A1-9070-4F66D7621052}" type="datetimeFigureOut">
              <a:rPr lang="en-US" smtClean="0"/>
              <a:pPr>
                <a:defRPr/>
              </a:pPr>
              <a:t>2/1/2020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BE2FB29-8B06-44AC-BBA7-F4237CAF55A0}" type="slidenum">
              <a:rPr lang="en-US" smtClean="0"/>
              <a:pPr>
                <a:defRPr/>
              </a:pPr>
              <a:t>‹#›</a:t>
            </a:fld>
            <a:endParaRPr lang="en-US" dirty="0"/>
          </a:p>
        </p:txBody>
      </p:sp>
    </p:spTree>
    <p:extLst>
      <p:ext uri="{BB962C8B-B14F-4D97-AF65-F5344CB8AC3E}">
        <p14:creationId xmlns:p14="http://schemas.microsoft.com/office/powerpoint/2010/main" val="36852234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171450" indent="-171450"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165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2319F2-C558-4145-A692-8CC0F8054178}" type="datetimeFigureOut">
              <a:rPr lang="en-US" smtClean="0"/>
              <a:pPr>
                <a:defRPr/>
              </a:pPr>
              <a:t>2/1/2020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9AEB16D-B941-41D5-893B-BA578B070ED3}" type="slidenum">
              <a:rPr lang="en-US" smtClean="0"/>
              <a:pPr>
                <a:defRPr/>
              </a:pPr>
              <a:t>‹#›</a:t>
            </a:fld>
            <a:endParaRPr lang="en-US" dirty="0"/>
          </a:p>
        </p:txBody>
      </p:sp>
    </p:spTree>
    <p:extLst>
      <p:ext uri="{BB962C8B-B14F-4D97-AF65-F5344CB8AC3E}">
        <p14:creationId xmlns:p14="http://schemas.microsoft.com/office/powerpoint/2010/main" val="23857791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77887" y="1010487"/>
            <a:ext cx="3694115" cy="2163020"/>
          </a:xfrm>
        </p:spPr>
        <p:txBody>
          <a:bodyPr anchor="b"/>
          <a:lstStyle>
            <a:lvl1pPr marL="137160" indent="-137160">
              <a:buFont typeface="Georgia" pitchFamily="18" charset="0"/>
              <a:buChar char="*"/>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861DB5A-020F-49D3-B870-DDF08A22030B}" type="datetimeFigureOut">
              <a:rPr lang="en-US" smtClean="0"/>
              <a:pPr>
                <a:defRPr/>
              </a:pPr>
              <a:t>2/1/2020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ABF0B41-8BFC-4971-AAE6-78F7B0D873E1}" type="slidenum">
              <a:rPr lang="en-US" smtClean="0"/>
              <a:pPr>
                <a:defRPr/>
              </a:pPr>
              <a:t>‹#›</a:t>
            </a:fld>
            <a:endParaRPr lang="en-US" dirty="0"/>
          </a:p>
        </p:txBody>
      </p:sp>
      <p:sp>
        <p:nvSpPr>
          <p:cNvPr id="2" name="Title 1"/>
          <p:cNvSpPr>
            <a:spLocks noGrp="1"/>
          </p:cNvSpPr>
          <p:nvPr>
            <p:ph type="title"/>
          </p:nvPr>
        </p:nvSpPr>
        <p:spPr>
          <a:xfrm>
            <a:off x="727268" y="4464421"/>
            <a:ext cx="6383539" cy="1143000"/>
          </a:xfrm>
        </p:spPr>
        <p:txBody>
          <a:bodyPr anchor="b">
            <a:noAutofit/>
          </a:bodyPr>
          <a:lstStyle>
            <a:lvl1pPr algn="l">
              <a:defRPr sz="3450" b="1"/>
            </a:lvl1pPr>
          </a:lstStyle>
          <a:p>
            <a:r>
              <a:rPr lang="en-US"/>
              <a:t>Click to edit Master title style</a:t>
            </a:r>
            <a:endParaRPr lang="en-US" dirty="0"/>
          </a:p>
        </p:txBody>
      </p:sp>
    </p:spTree>
    <p:extLst>
      <p:ext uri="{BB962C8B-B14F-4D97-AF65-F5344CB8AC3E}">
        <p14:creationId xmlns:p14="http://schemas.microsoft.com/office/powerpoint/2010/main" val="39715533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DE64D79-8F0A-4565-BF2D-92EE04BAE7E7}" type="datetimeFigureOut">
              <a:rPr lang="en-US" smtClean="0"/>
              <a:pPr>
                <a:defRPr/>
              </a:pPr>
              <a:t>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3147A6-EC8F-4E7F-8A66-153901E0B908}" type="slidenum">
              <a:rPr lang="en-US" smtClean="0"/>
              <a:pPr>
                <a:defRPr/>
              </a:pPr>
              <a:t>‹#›</a:t>
            </a:fld>
            <a:endParaRPr lang="en-US" dirty="0"/>
          </a:p>
        </p:txBody>
      </p:sp>
    </p:spTree>
    <p:extLst>
      <p:ext uri="{BB962C8B-B14F-4D97-AF65-F5344CB8AC3E}">
        <p14:creationId xmlns:p14="http://schemas.microsoft.com/office/powerpoint/2010/main" val="40529547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2B8EEA1-7BD9-40B6-B116-D06077ADE5C5}" type="datetimeFigureOut">
              <a:rPr lang="en-US" smtClean="0"/>
              <a:pPr>
                <a:defRPr/>
              </a:pPr>
              <a:t>2/1/2020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A9EC3B7-9E55-4C60-BCBC-A1D8CD722B87}" type="slidenum">
              <a:rPr lang="en-US" smtClean="0"/>
              <a:pPr>
                <a:defRPr/>
              </a:pPr>
              <a:t>‹#›</a:t>
            </a:fld>
            <a:endParaRPr lang="en-US" dirty="0"/>
          </a:p>
        </p:txBody>
      </p:sp>
    </p:spTree>
    <p:extLst>
      <p:ext uri="{BB962C8B-B14F-4D97-AF65-F5344CB8AC3E}">
        <p14:creationId xmlns:p14="http://schemas.microsoft.com/office/powerpoint/2010/main" val="8735204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Fire Bowl On Mt. Carmel</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27425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306537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329247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0019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Fire Bowl On Mt. Carmel</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5908025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41451079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Fire Bowl On Mt. Carmel</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0999780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554158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8234133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724616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891820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31357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Fire Bowl On Mt. Carmel</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986493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02170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Fire Bowl On Mt. Carmel</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249504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440816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Fire Bowl On Mt. Carmel</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569147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78518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image" Target="../media/image13.jpg"/><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19" Type="http://schemas.openxmlformats.org/officeDocument/2006/relationships/theme" Target="../theme/theme1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Fire Bowl On Mt. Carmel</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344002455"/>
      </p:ext>
    </p:extLst>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God's Workmen: Lights In The Darkness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1499164135"/>
      </p:ext>
    </p:extLst>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Day The World Saw God’s Love </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748089413"/>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pPr>
              <a:defRPr/>
            </a:pPr>
            <a:fld id="{6F834D5B-4147-45EC-AB0B-DF31B2E5BA0B}" type="datetimeFigureOut">
              <a:rPr lang="en-US" smtClean="0"/>
              <a:pPr>
                <a:defRPr/>
              </a:pPr>
              <a:t>2/1/2020</a:t>
            </a:fld>
            <a:endParaRPr lang="en-US" dirty="0"/>
          </a:p>
        </p:txBody>
      </p:sp>
      <p:sp>
        <p:nvSpPr>
          <p:cNvPr id="5" name="Footer Placeholder 4"/>
          <p:cNvSpPr>
            <a:spLocks noGrp="1"/>
          </p:cNvSpPr>
          <p:nvPr>
            <p:ph type="ftr" sz="quarter" idx="3"/>
          </p:nvPr>
        </p:nvSpPr>
        <p:spPr>
          <a:xfrm>
            <a:off x="457201" y="6172201"/>
            <a:ext cx="3352801" cy="365125"/>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pPr>
              <a:defRPr/>
            </a:pPr>
            <a:endParaRPr lang="en-US" dirty="0"/>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40" tIns="45720" rIns="91440" bIns="45720" rtlCol="0" anchor="ctr"/>
          <a:lstStyle>
            <a:lvl1pPr algn="ctr">
              <a:defRPr sz="900" b="1">
                <a:solidFill>
                  <a:schemeClr val="tx1">
                    <a:lumMod val="50000"/>
                    <a:lumOff val="50000"/>
                  </a:schemeClr>
                </a:solidFill>
              </a:defRPr>
            </a:lvl1pPr>
          </a:lstStyle>
          <a:p>
            <a:pPr>
              <a:defRPr/>
            </a:pPr>
            <a:fld id="{954ABE25-ADB1-48EB-BBEC-3CB1AC8E75AA}" type="slidenum">
              <a:rPr lang="en-US" smtClean="0"/>
              <a:pPr>
                <a:defRPr/>
              </a:pPr>
              <a:t>‹#›</a:t>
            </a:fld>
            <a:endParaRPr lang="en-US" dirty="0"/>
          </a:p>
        </p:txBody>
      </p:sp>
    </p:spTree>
    <p:extLst>
      <p:ext uri="{BB962C8B-B14F-4D97-AF65-F5344CB8AC3E}">
        <p14:creationId xmlns:p14="http://schemas.microsoft.com/office/powerpoint/2010/main" val="259454424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marL="240030" indent="-240030" algn="r" defTabSz="685800" rtl="0" eaLnBrk="1" latinLnBrk="0" hangingPunct="1">
        <a:spcBef>
          <a:spcPct val="0"/>
        </a:spcBef>
        <a:buClr>
          <a:schemeClr val="accent6">
            <a:lumMod val="75000"/>
          </a:schemeClr>
        </a:buClr>
        <a:buSzPct val="128000"/>
        <a:buFont typeface="Georgia" pitchFamily="18" charset="0"/>
        <a:buChar char="*"/>
        <a:defRPr sz="34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650" kern="1200">
          <a:solidFill>
            <a:schemeClr val="tx1">
              <a:lumMod val="75000"/>
              <a:lumOff val="25000"/>
            </a:schemeClr>
          </a:solidFill>
          <a:latin typeface="+mn-lt"/>
          <a:ea typeface="+mn-ea"/>
          <a:cs typeface="+mn-cs"/>
        </a:defRPr>
      </a:lvl1pPr>
      <a:lvl2pPr marL="41148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722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350" kern="1200">
          <a:solidFill>
            <a:schemeClr val="tx1">
              <a:lumMod val="75000"/>
              <a:lumOff val="25000"/>
            </a:schemeClr>
          </a:solidFill>
          <a:latin typeface="+mn-lt"/>
          <a:ea typeface="+mn-ea"/>
          <a:cs typeface="+mn-cs"/>
        </a:defRPr>
      </a:lvl3pPr>
      <a:lvl4pPr marL="82296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41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5pPr>
      <a:lvl6pPr marL="124815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6pPr>
      <a:lvl7pPr marL="147447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7pPr>
      <a:lvl8pPr marL="171450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8pPr>
      <a:lvl9pPr marL="1940814"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Fire Bowl On Mt. Carmel</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9858213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1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hyperlink" Target="http://www.facebook.com/courthousecoc" TargetMode="External"/><Relationship Id="rId2" Type="http://schemas.openxmlformats.org/officeDocument/2006/relationships/image" Target="../media/image29.jpg"/><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hyperlink" Target="http://pngimg.com/download/153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freestockphotos.biz/stockphoto/10717" TargetMode="External"/><Relationship Id="rId4" Type="http://schemas.openxmlformats.org/officeDocument/2006/relationships/image" Target="../media/image16.png"/><Relationship Id="rId9" Type="http://schemas.openxmlformats.org/officeDocument/2006/relationships/hyperlink" Target="https://jjfire.commons.gc.cuny.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12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73.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hyperlink" Target="http://pngimg.com/download/153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freestockphotos.biz/stockphoto/10717" TargetMode="External"/><Relationship Id="rId4" Type="http://schemas.openxmlformats.org/officeDocument/2006/relationships/image" Target="../media/image16.png"/><Relationship Id="rId9" Type="http://schemas.openxmlformats.org/officeDocument/2006/relationships/hyperlink" Target="https://jjfire.commons.gc.cuny.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73.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hyperlink" Target="http://pngimg.com/download/153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freestockphotos.biz/stockphoto/10717" TargetMode="External"/><Relationship Id="rId4" Type="http://schemas.openxmlformats.org/officeDocument/2006/relationships/image" Target="../media/image16.png"/><Relationship Id="rId9" Type="http://schemas.openxmlformats.org/officeDocument/2006/relationships/hyperlink" Target="https://jjfire.commons.gc.cuny.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5.jpg"/><Relationship Id="rId7" Type="http://schemas.openxmlformats.org/officeDocument/2006/relationships/hyperlink" Target="http://pngimg.com/download/1539"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freestockphotos.biz/stockphoto/10717" TargetMode="External"/><Relationship Id="rId4" Type="http://schemas.openxmlformats.org/officeDocument/2006/relationships/image" Target="../media/image16.png"/><Relationship Id="rId9" Type="http://schemas.openxmlformats.org/officeDocument/2006/relationships/hyperlink" Target="https://jjfire.commons.gc.cuny.edu/"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54E7088-233D-431A-A806-8245335DDCDB}"/>
              </a:ext>
            </a:extLst>
          </p:cNvPr>
          <p:cNvSpPr>
            <a:spLocks noGrp="1"/>
          </p:cNvSpPr>
          <p:nvPr>
            <p:ph type="title"/>
          </p:nvPr>
        </p:nvSpPr>
        <p:spPr>
          <a:xfrm>
            <a:off x="457200" y="274638"/>
            <a:ext cx="8229600" cy="1143000"/>
          </a:xfrm>
        </p:spPr>
        <p:txBody>
          <a:bodyPr/>
          <a:lstStyle/>
          <a:p>
            <a:r>
              <a:rPr lang="en-US" b="1" i="1" dirty="0">
                <a:solidFill>
                  <a:srgbClr val="FFFF00"/>
                </a:solidFill>
              </a:rPr>
              <a:t>Happy 54</a:t>
            </a:r>
            <a:r>
              <a:rPr lang="en-US" b="1" i="1" baseline="30000" dirty="0">
                <a:solidFill>
                  <a:srgbClr val="FFFF00"/>
                </a:solidFill>
              </a:rPr>
              <a:t>th</a:t>
            </a:r>
            <a:r>
              <a:rPr lang="en-US" b="1" i="1" dirty="0">
                <a:solidFill>
                  <a:srgbClr val="FFFF00"/>
                </a:solidFill>
              </a:rPr>
              <a:t> Super Bowl!</a:t>
            </a:r>
          </a:p>
        </p:txBody>
      </p:sp>
      <p:pic>
        <p:nvPicPr>
          <p:cNvPr id="1026" name="Picture 2" descr="A picture containing game&#10;&#10;Description automatically generated">
            <a:extLst>
              <a:ext uri="{FF2B5EF4-FFF2-40B4-BE49-F238E27FC236}">
                <a16:creationId xmlns:a16="http://schemas.microsoft.com/office/drawing/2014/main" id="{0ED43683-CE8E-432A-8DB4-E12533BF0A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9"/>
          <a:stretch/>
        </p:blipFill>
        <p:spPr bwMode="auto">
          <a:xfrm>
            <a:off x="457200" y="1600200"/>
            <a:ext cx="8229600" cy="4525963"/>
          </a:xfrm>
          <a:prstGeom prst="rect">
            <a:avLst/>
          </a:prstGeom>
          <a:solidFill>
            <a:srgbClr val="FFFFFF"/>
          </a:solidFill>
        </p:spPr>
      </p:pic>
    </p:spTree>
    <p:extLst>
      <p:ext uri="{BB962C8B-B14F-4D97-AF65-F5344CB8AC3E}">
        <p14:creationId xmlns:p14="http://schemas.microsoft.com/office/powerpoint/2010/main" val="290601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56515"/>
            <a:ext cx="9144000" cy="4272685"/>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Warm-Up</a:t>
            </a:r>
          </a:p>
        </p:txBody>
      </p:sp>
      <p:sp>
        <p:nvSpPr>
          <p:cNvPr id="14339" name="Footer Placeholder 4"/>
          <p:cNvSpPr>
            <a:spLocks noGrp="1"/>
          </p:cNvSpPr>
          <p:nvPr>
            <p:ph type="ftr" sz="quarter" idx="11"/>
          </p:nvPr>
        </p:nvSpPr>
        <p:spPr>
          <a:xfrm>
            <a:off x="31173" y="6515100"/>
            <a:ext cx="3093027"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793887"/>
            <a:ext cx="7239000" cy="38472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18:23-24                                                                                     </a:t>
            </a:r>
          </a:p>
          <a:p>
            <a:pPr marL="519113" marR="0" lvl="0" indent="-519113" algn="l" defTabSz="914400" rtl="0" eaLnBrk="1" fontAlgn="base" latinLnBrk="0" hangingPunct="1">
              <a:lnSpc>
                <a:spcPct val="100000"/>
              </a:lnSpc>
              <a:spcBef>
                <a:spcPct val="0"/>
              </a:spcBef>
              <a:spcAft>
                <a:spcPct val="0"/>
              </a:spcAft>
              <a:buClrTx/>
              <a:buSzTx/>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23. "Now let them give us two oxen; and let them choose one ox for themselves and cut it up, and place it on the wood, but put no fire under it; and I will prepare the other ox and lay it on the wood, and I will not put a fire under it.</a:t>
            </a:r>
          </a:p>
          <a:p>
            <a:pPr marL="519113" marR="0" lvl="0" indent="-519113" algn="l" defTabSz="914400" rtl="0" eaLnBrk="1" fontAlgn="base" latinLnBrk="0" hangingPunct="1">
              <a:lnSpc>
                <a:spcPct val="100000"/>
              </a:lnSpc>
              <a:spcBef>
                <a:spcPct val="0"/>
              </a:spcBef>
              <a:spcAft>
                <a:spcPct val="0"/>
              </a:spcAft>
              <a:buClrTx/>
              <a:buSzTx/>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24.  "Then you call on the name of your god, and I will call on the name of the LORD, and the God who answers by fire, He is God." And all the people said, "That is a good idea."</a:t>
            </a:r>
          </a:p>
        </p:txBody>
      </p:sp>
      <p:sp>
        <p:nvSpPr>
          <p:cNvPr id="7" name="Text Box 8">
            <a:extLst>
              <a:ext uri="{FF2B5EF4-FFF2-40B4-BE49-F238E27FC236}">
                <a16:creationId xmlns:a16="http://schemas.microsoft.com/office/drawing/2014/main" id="{6D32CF17-13D2-4465-92C3-DB01B4BBB7A0}"/>
              </a:ext>
            </a:extLst>
          </p:cNvPr>
          <p:cNvSpPr txBox="1">
            <a:spLocks noChangeArrowheads="1"/>
          </p:cNvSpPr>
          <p:nvPr/>
        </p:nvSpPr>
        <p:spPr bwMode="auto">
          <a:xfrm>
            <a:off x="0" y="5176115"/>
            <a:ext cx="9143999" cy="830997"/>
          </a:xfrm>
          <a:prstGeom prst="rect">
            <a:avLst/>
          </a:prstGeom>
          <a:solidFill>
            <a:srgbClr val="00000C"/>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tab pos="58738" algn="l"/>
              </a:tabLst>
              <a:defRPr/>
            </a:pPr>
            <a:r>
              <a:rPr lang="en-US" kern="0" dirty="0">
                <a:solidFill>
                  <a:prstClr val="white"/>
                </a:solidFill>
              </a:rPr>
              <a:t>The contest for the hearts and minds of the people was about to begin!</a:t>
            </a:r>
            <a:endParaRPr kumimoji="0" lang="en-US" sz="2800" b="1" i="1" u="sng" strike="noStrike" kern="0" cap="none" spc="0" normalizeH="0" baseline="0" noProof="0" dirty="0">
              <a:ln>
                <a:noFill/>
              </a:ln>
              <a:solidFill>
                <a:prstClr val="white"/>
              </a:solidFill>
              <a:effectLst/>
              <a:uLnTx/>
              <a:uFillTx/>
              <a:latin typeface="Tahoma" pitchFamily="34" charset="0"/>
              <a:ea typeface="+mn-ea"/>
              <a:cs typeface="Times New Roman" pitchFamily="18" charset="0"/>
            </a:endParaRPr>
          </a:p>
        </p:txBody>
      </p:sp>
      <p:pic>
        <p:nvPicPr>
          <p:cNvPr id="3" name="Picture 2" descr="A picture containing light&#10;&#10;Description automatically generated">
            <a:extLst>
              <a:ext uri="{FF2B5EF4-FFF2-40B4-BE49-F238E27FC236}">
                <a16:creationId xmlns:a16="http://schemas.microsoft.com/office/drawing/2014/main" id="{611FC0E5-9B4C-4301-A7C3-75D0373B2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310" y="5935480"/>
            <a:ext cx="2443380" cy="918820"/>
          </a:xfrm>
          <a:prstGeom prst="rect">
            <a:avLst/>
          </a:prstGeom>
        </p:spPr>
      </p:pic>
    </p:spTree>
    <p:extLst>
      <p:ext uri="{BB962C8B-B14F-4D97-AF65-F5344CB8AC3E}">
        <p14:creationId xmlns:p14="http://schemas.microsoft.com/office/powerpoint/2010/main" val="37919613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53872" y="587122"/>
            <a:ext cx="6078145" cy="56167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It’s a contest for the hearts &amp; minds of the people who believed in the false god.</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It’s a contest of heart &amp; mind for the false prophets of Baal &amp; Asherah and King Ahab to keep the people worshiping their creation.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Coin-Toss and Kickoff</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Is this a real contest if Baal is a false god?</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0" y="3597889"/>
            <a:ext cx="3039320" cy="3445897"/>
          </a:xfrm>
          <a:prstGeom prst="rect">
            <a:avLst/>
          </a:prstGeom>
          <a:noFill/>
        </p:spPr>
      </p:pic>
    </p:spTree>
    <p:extLst>
      <p:ext uri="{BB962C8B-B14F-4D97-AF65-F5344CB8AC3E}">
        <p14:creationId xmlns:p14="http://schemas.microsoft.com/office/powerpoint/2010/main" val="2090765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barn(inVertical)">
                                      <p:cBhvr>
                                        <p:cTn id="13" dur="500"/>
                                        <p:tgtEl>
                                          <p:spTgt spid="12">
                                            <p:txEl>
                                              <p:pRg st="3" end="3"/>
                                            </p:txEl>
                                          </p:spTgt>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38524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Because of their number, Elijah lets the false prophets go first.</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also for Elijah to go last and make a point by contrast.</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Coin-Toss and Kickoff</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The Coin Toss</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81116" y="2428726"/>
            <a:ext cx="2890684" cy="2954655"/>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I Kings 18:25</a:t>
            </a:r>
          </a:p>
          <a:p>
            <a:pPr lvl="0" algn="l" fontAlgn="auto">
              <a:spcBef>
                <a:spcPts val="0"/>
              </a:spcBef>
              <a:spcAft>
                <a:spcPts val="0"/>
              </a:spcAft>
              <a:defRPr/>
            </a:pPr>
            <a:r>
              <a:rPr lang="en-US" sz="1800" b="0" kern="0" dirty="0">
                <a:solidFill>
                  <a:srgbClr val="006600"/>
                </a:solidFill>
                <a:latin typeface="Tahoma" pitchFamily="34" charset="0"/>
              </a:rPr>
              <a:t>25.  So Elijah said to the prophets of Baal, "Choose one ox for yourselves and prepare it first for you are many, and call on the name of your god, but put no fire under it."</a:t>
            </a:r>
            <a:endParaRPr kumimoji="0" lang="en-US" sz="1800" b="0" i="0" u="none" strike="noStrike" kern="0" cap="none" spc="0" normalizeH="0" baseline="0" noProof="0" dirty="0">
              <a:ln>
                <a:noFill/>
              </a:ln>
              <a:solidFill>
                <a:srgbClr val="006600"/>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8913" y="2798178"/>
            <a:ext cx="5136593" cy="3852446"/>
          </a:xfrm>
          <a:prstGeom prst="rect">
            <a:avLst/>
          </a:prstGeom>
          <a:noFill/>
        </p:spPr>
      </p:pic>
    </p:spTree>
    <p:extLst>
      <p:ext uri="{BB962C8B-B14F-4D97-AF65-F5344CB8AC3E}">
        <p14:creationId xmlns:p14="http://schemas.microsoft.com/office/powerpoint/2010/main" val="282312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arn(inVertical)">
                                      <p:cBhvr>
                                        <p:cTn id="20"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6167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called out to Baal from morning to noon</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Silence</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leapt about the altar</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Silence</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About noon, Elijah mocked them with their own mythology (Vs. 27)</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Louder shouts</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Coin-Toss and Kickoff</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The Kick-off</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78078" y="1051633"/>
            <a:ext cx="2890684" cy="5386090"/>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I Kings 18:26-27</a:t>
            </a:r>
          </a:p>
          <a:p>
            <a:pPr marL="342900" lvl="0" indent="-342900" algn="l" fontAlgn="auto">
              <a:spcBef>
                <a:spcPts val="0"/>
              </a:spcBef>
              <a:spcAft>
                <a:spcPts val="0"/>
              </a:spcAft>
              <a:buAutoNum type="arabicPeriod" startAt="26"/>
              <a:defRPr/>
            </a:pPr>
            <a:r>
              <a:rPr lang="en-US" sz="1600" b="0" kern="0" dirty="0">
                <a:solidFill>
                  <a:srgbClr val="006600"/>
                </a:solidFill>
                <a:latin typeface="Tahoma" pitchFamily="34" charset="0"/>
              </a:rPr>
              <a:t>Then they took the ox which was given them and they prepared it and called on the name of Baal from morning until noon saying, "O Baal, answer us." But there was no voice and no one answered. And they leaped about the altar which they made.</a:t>
            </a:r>
          </a:p>
          <a:p>
            <a:pPr marL="342900" lvl="0" indent="-342900" algn="l" fontAlgn="auto">
              <a:spcBef>
                <a:spcPts val="0"/>
              </a:spcBef>
              <a:spcAft>
                <a:spcPts val="0"/>
              </a:spcAft>
              <a:buAutoNum type="arabicPeriod" startAt="26"/>
              <a:defRPr/>
            </a:pPr>
            <a:r>
              <a:rPr lang="en-US" sz="1600" b="0" kern="0" dirty="0">
                <a:solidFill>
                  <a:srgbClr val="006600"/>
                </a:solidFill>
                <a:latin typeface="Tahoma" pitchFamily="34" charset="0"/>
              </a:rPr>
              <a:t>It came about at noon, that Elijah mocked them and said, "Call out with a loud voice, for he is a god; either he is occupied or gone aside, or is on a journey, or perhaps he is asleep and needs to be awakened."</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1964" y="3867287"/>
            <a:ext cx="3982035" cy="2986527"/>
          </a:xfrm>
          <a:prstGeom prst="rect">
            <a:avLst/>
          </a:prstGeom>
          <a:noFill/>
        </p:spPr>
      </p:pic>
    </p:spTree>
    <p:extLst>
      <p:ext uri="{BB962C8B-B14F-4D97-AF65-F5344CB8AC3E}">
        <p14:creationId xmlns:p14="http://schemas.microsoft.com/office/powerpoint/2010/main" val="121334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arn(inVertical)">
                                      <p:cBhvr>
                                        <p:cTn id="20" dur="500"/>
                                        <p:tgtEl>
                                          <p:spTgt spid="12">
                                            <p:txEl>
                                              <p:pRg st="4" end="4"/>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barn(inVertical)">
                                      <p:cBhvr>
                                        <p:cTn id="24" dur="500"/>
                                        <p:tgtEl>
                                          <p:spTgt spid="12">
                                            <p:txEl>
                                              <p:pRg st="5" end="5"/>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barn(inVertical)">
                                      <p:cBhvr>
                                        <p:cTn id="28" dur="500"/>
                                        <p:tgtEl>
                                          <p:spTgt spid="12">
                                            <p:txEl>
                                              <p:pRg st="6" end="6"/>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par>
                          <p:cTn id="33" fill="hold">
                            <p:stCondLst>
                              <p:cond delay="3500"/>
                            </p:stCondLst>
                            <p:childTnLst>
                              <p:par>
                                <p:cTn id="34" presetID="16" presetClass="entr" presetSubtype="21" fill="hold" nodeType="after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barn(inVertical)">
                                      <p:cBhvr>
                                        <p:cTn id="36" dur="500"/>
                                        <p:tgtEl>
                                          <p:spTgt spid="12">
                                            <p:txEl>
                                              <p:pRg st="8" end="8"/>
                                            </p:txEl>
                                          </p:spTgt>
                                        </p:tgtEl>
                                      </p:cBhvr>
                                    </p:animEffect>
                                  </p:childTnLst>
                                </p:cTn>
                              </p:par>
                            </p:childTnLst>
                          </p:cTn>
                        </p:par>
                        <p:par>
                          <p:cTn id="37" fill="hold">
                            <p:stCondLst>
                              <p:cond delay="4000"/>
                            </p:stCondLst>
                            <p:childTnLst>
                              <p:par>
                                <p:cTn id="38" presetID="16" presetClass="entr" presetSubtype="21" fill="hold" nodeType="afterEffect">
                                  <p:stCondLst>
                                    <p:cond delay="0"/>
                                  </p:stCondLst>
                                  <p:childTnLst>
                                    <p:set>
                                      <p:cBhvr>
                                        <p:cTn id="39" dur="1" fill="hold">
                                          <p:stCondLst>
                                            <p:cond delay="0"/>
                                          </p:stCondLst>
                                        </p:cTn>
                                        <p:tgtEl>
                                          <p:spTgt spid="12">
                                            <p:txEl>
                                              <p:pRg st="9" end="9"/>
                                            </p:txEl>
                                          </p:spTgt>
                                        </p:tgtEl>
                                        <p:attrNameLst>
                                          <p:attrName>style.visibility</p:attrName>
                                        </p:attrNameLst>
                                      </p:cBhvr>
                                      <p:to>
                                        <p:strVal val="visible"/>
                                      </p:to>
                                    </p:set>
                                    <p:animEffect transition="in" filter="barn(inVertical)">
                                      <p:cBhvr>
                                        <p:cTn id="40"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871955"/>
            <a:ext cx="6078145" cy="56167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They called out to Baal from morning to noon</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They leapt about the altar</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About noon, Elijah mocked them with their own mythology (Vs. 27)</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Louder shouts</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Coin-Toss and Kickoff</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The Kick-off</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1964" y="3867287"/>
            <a:ext cx="3982035" cy="2986527"/>
          </a:xfrm>
          <a:prstGeom prst="rect">
            <a:avLst/>
          </a:prstGeom>
          <a:noFill/>
        </p:spPr>
      </p:pic>
      <p:sp>
        <p:nvSpPr>
          <p:cNvPr id="11" name="Text Box 8">
            <a:extLst>
              <a:ext uri="{FF2B5EF4-FFF2-40B4-BE49-F238E27FC236}">
                <a16:creationId xmlns:a16="http://schemas.microsoft.com/office/drawing/2014/main" id="{0FD55B29-273D-4F36-A7A5-03EE015BEF46}"/>
              </a:ext>
            </a:extLst>
          </p:cNvPr>
          <p:cNvSpPr txBox="1">
            <a:spLocks noChangeArrowheads="1"/>
          </p:cNvSpPr>
          <p:nvPr/>
        </p:nvSpPr>
        <p:spPr bwMode="auto">
          <a:xfrm>
            <a:off x="2971" y="4097925"/>
            <a:ext cx="3043625" cy="2308324"/>
          </a:xfrm>
          <a:prstGeom prst="rect">
            <a:avLst/>
          </a:prstGeom>
          <a:solidFill>
            <a:srgbClr val="00000C"/>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tab pos="58738" algn="l"/>
              </a:tabLst>
              <a:defRPr/>
            </a:pPr>
            <a:r>
              <a:rPr lang="en-US" kern="0" dirty="0">
                <a:solidFill>
                  <a:prstClr val="white"/>
                </a:solidFill>
              </a:rPr>
              <a:t>The Fire Bowl has been under way for hours and no fire, and now it will take a bloody turn…</a:t>
            </a:r>
            <a:endParaRPr kumimoji="0" lang="en-US" sz="2800" b="1" i="1" u="sng" strike="noStrike" kern="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919507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620633"/>
            <a:ext cx="6078145" cy="56167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From noon onward, they began to mutilate themselves with swords and lances till their blood was gushing forth, raving all the while.</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Silence</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 fire from Heaven</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Silence</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Half-Time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Mutilation</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591705"/>
            <a:ext cx="3068825" cy="262109"/>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sp>
        <p:nvSpPr>
          <p:cNvPr id="9" name="Text Box 8">
            <a:extLst>
              <a:ext uri="{FF2B5EF4-FFF2-40B4-BE49-F238E27FC236}">
                <a16:creationId xmlns:a16="http://schemas.microsoft.com/office/drawing/2014/main" id="{12A886CD-FEAA-4B62-963F-32F90CAF93A7}"/>
              </a:ext>
            </a:extLst>
          </p:cNvPr>
          <p:cNvSpPr txBox="1">
            <a:spLocks noChangeArrowheads="1"/>
          </p:cNvSpPr>
          <p:nvPr/>
        </p:nvSpPr>
        <p:spPr bwMode="auto">
          <a:xfrm>
            <a:off x="77255" y="833389"/>
            <a:ext cx="2890684" cy="5693866"/>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01638" marR="0" lvl="0" indent="-401638"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Tahoma" pitchFamily="34" charset="0"/>
                <a:ea typeface="+mn-ea"/>
                <a:cs typeface="Times New Roman" pitchFamily="18" charset="0"/>
              </a:rPr>
              <a:t>I Kings 18:28-29</a:t>
            </a:r>
            <a:endParaRPr lang="en-US" sz="1600" b="0" kern="0" noProof="0" dirty="0">
              <a:solidFill>
                <a:srgbClr val="006600"/>
              </a:solidFill>
              <a:latin typeface="Tahoma" pitchFamily="34" charset="0"/>
            </a:endParaRPr>
          </a:p>
          <a:p>
            <a:pPr marL="401638" marR="0" lvl="0" indent="-401638" algn="l" defTabSz="914400" rtl="0" eaLnBrk="1" fontAlgn="auto" latinLnBrk="0" hangingPunct="1">
              <a:lnSpc>
                <a:spcPct val="100000"/>
              </a:lnSpc>
              <a:spcBef>
                <a:spcPts val="0"/>
              </a:spcBef>
              <a:spcAft>
                <a:spcPts val="0"/>
              </a:spcAft>
              <a:buClrTx/>
              <a:buSzTx/>
              <a:buFontTx/>
              <a:buNone/>
              <a:tabLst/>
              <a:defRPr/>
            </a:pPr>
            <a:r>
              <a:rPr lang="en-US" sz="2000" b="0" kern="0" dirty="0">
                <a:solidFill>
                  <a:srgbClr val="006600"/>
                </a:solidFill>
                <a:latin typeface="Tahoma" pitchFamily="34" charset="0"/>
              </a:rPr>
              <a:t>28.  So they cried with a loud voice and cut themselves according to their custom with swords and lances until the blood gushed out on them.</a:t>
            </a:r>
          </a:p>
          <a:p>
            <a:pPr marL="401638" marR="0" lvl="0" indent="-401638" algn="l" defTabSz="914400" rtl="0" eaLnBrk="1" fontAlgn="auto" latinLnBrk="0" hangingPunct="1">
              <a:lnSpc>
                <a:spcPct val="100000"/>
              </a:lnSpc>
              <a:spcBef>
                <a:spcPts val="0"/>
              </a:spcBef>
              <a:spcAft>
                <a:spcPts val="0"/>
              </a:spcAft>
              <a:buClrTx/>
              <a:buSzTx/>
              <a:buFontTx/>
              <a:buNone/>
              <a:tabLst/>
              <a:defRPr/>
            </a:pPr>
            <a:r>
              <a:rPr lang="en-US" sz="2000" b="0" kern="0" dirty="0">
                <a:solidFill>
                  <a:srgbClr val="006600"/>
                </a:solidFill>
                <a:latin typeface="Tahoma" pitchFamily="34" charset="0"/>
              </a:rPr>
              <a:t>29.  When midday was past, they raved until the time of the offering of the evening sacrifice; but there was no voice, no one answered, and no one paid attention.</a:t>
            </a:r>
            <a:endParaRPr kumimoji="0" lang="en-US" sz="2000" b="0" i="0" u="none" strike="noStrike" kern="0" cap="none" spc="0" normalizeH="0" baseline="0" noProof="0" dirty="0">
              <a:ln>
                <a:noFill/>
              </a:ln>
              <a:solidFill>
                <a:srgbClr val="006600"/>
              </a:solidFill>
              <a:effectLst/>
              <a:uLnTx/>
              <a:uFillTx/>
              <a:latin typeface="Tahoma" pitchFamily="34" charset="0"/>
            </a:endParaRP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36265" y="3966586"/>
            <a:ext cx="5140293" cy="2891414"/>
          </a:xfrm>
          <a:prstGeom prst="rect">
            <a:avLst/>
          </a:prstGeom>
          <a:noFill/>
        </p:spPr>
      </p:pic>
    </p:spTree>
    <p:extLst>
      <p:ext uri="{BB962C8B-B14F-4D97-AF65-F5344CB8AC3E}">
        <p14:creationId xmlns:p14="http://schemas.microsoft.com/office/powerpoint/2010/main" val="2531837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arn(inVertical)">
                                      <p:cBhvr>
                                        <p:cTn id="16" dur="500"/>
                                        <p:tgtEl>
                                          <p:spTgt spid="12">
                                            <p:txEl>
                                              <p:pRg st="3" end="3"/>
                                            </p:txEl>
                                          </p:spTgt>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arn(inVertical)">
                                      <p:cBhvr>
                                        <p:cTn id="20" dur="500"/>
                                        <p:tgtEl>
                                          <p:spTgt spid="12">
                                            <p:txEl>
                                              <p:pRg st="4" end="4"/>
                                            </p:txEl>
                                          </p:spTgt>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barn(inVertical)">
                                      <p:cBhvr>
                                        <p:cTn id="24" dur="500"/>
                                        <p:tgtEl>
                                          <p:spTgt spid="12">
                                            <p:txEl>
                                              <p:pRg st="5" end="5"/>
                                            </p:txEl>
                                          </p:spTgt>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barn(inVertical)">
                                      <p:cBhvr>
                                        <p:cTn id="28"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68825" y="620633"/>
            <a:ext cx="6078145" cy="56167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From noon onward, they began to mutilate themselves with swords and lances till their blood was gushing forth, raving all the while.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No fire from Heaven</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Silence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Half-Time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2474" y="620633"/>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Mutilation</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591705"/>
            <a:ext cx="3068825" cy="262109"/>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36265" y="3966586"/>
            <a:ext cx="5140293" cy="2891414"/>
          </a:xfrm>
          <a:prstGeom prst="rect">
            <a:avLst/>
          </a:prstGeom>
          <a:noFill/>
        </p:spPr>
      </p:pic>
      <p:sp>
        <p:nvSpPr>
          <p:cNvPr id="11" name="Text Box 8">
            <a:extLst>
              <a:ext uri="{FF2B5EF4-FFF2-40B4-BE49-F238E27FC236}">
                <a16:creationId xmlns:a16="http://schemas.microsoft.com/office/drawing/2014/main" id="{56512798-FE3C-47A5-B7D9-17A0757927E1}"/>
              </a:ext>
            </a:extLst>
          </p:cNvPr>
          <p:cNvSpPr txBox="1">
            <a:spLocks noChangeArrowheads="1"/>
          </p:cNvSpPr>
          <p:nvPr/>
        </p:nvSpPr>
        <p:spPr bwMode="auto">
          <a:xfrm>
            <a:off x="2971" y="4097925"/>
            <a:ext cx="3043625" cy="1938992"/>
          </a:xfrm>
          <a:prstGeom prst="rect">
            <a:avLst/>
          </a:prstGeom>
          <a:solidFill>
            <a:srgbClr val="00000C"/>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tab pos="58738" algn="l"/>
              </a:tabLst>
              <a:defRPr/>
            </a:pPr>
            <a:r>
              <a:rPr lang="en-US" kern="0" dirty="0">
                <a:solidFill>
                  <a:prstClr val="white"/>
                </a:solidFill>
              </a:rPr>
              <a:t>	From morning to noon, from noon to the evening the same result: </a:t>
            </a:r>
            <a:r>
              <a:rPr lang="en-US" i="1" kern="0" dirty="0">
                <a:solidFill>
                  <a:prstClr val="white"/>
                </a:solidFill>
              </a:rPr>
              <a:t>Silence!</a:t>
            </a:r>
            <a:endParaRPr kumimoji="0" lang="en-US" sz="2800" b="1" i="1" u="sng"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8543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108668F-3C59-4879-8205-A815B1032E29}"/>
              </a:ext>
            </a:extLst>
          </p:cNvPr>
          <p:cNvSpPr>
            <a:spLocks noChangeArrowheads="1"/>
          </p:cNvSpPr>
          <p:nvPr/>
        </p:nvSpPr>
        <p:spPr bwMode="auto">
          <a:xfrm>
            <a:off x="2000250" y="23743"/>
            <a:ext cx="51435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hangingPunct="0">
              <a:tabLst>
                <a:tab pos="339725" algn="l"/>
              </a:tabLst>
              <a:defRPr>
                <a:solidFill>
                  <a:schemeClr val="tx1"/>
                </a:solidFill>
                <a:latin typeface="Arial" panose="020B0604020202020204" pitchFamily="34" charset="0"/>
              </a:defRPr>
            </a:lvl1pPr>
            <a:lvl2pPr eaLnBrk="0" hangingPunct="0">
              <a:tabLst>
                <a:tab pos="339725" algn="l"/>
              </a:tabLst>
              <a:defRPr>
                <a:solidFill>
                  <a:schemeClr val="tx1"/>
                </a:solidFill>
                <a:latin typeface="Arial" panose="020B0604020202020204" pitchFamily="34" charset="0"/>
              </a:defRPr>
            </a:lvl2pPr>
            <a:lvl3pPr eaLnBrk="0" hangingPunct="0">
              <a:tabLst>
                <a:tab pos="339725" algn="l"/>
              </a:tabLst>
              <a:defRPr>
                <a:solidFill>
                  <a:schemeClr val="tx1"/>
                </a:solidFill>
                <a:latin typeface="Arial" panose="020B0604020202020204" pitchFamily="34" charset="0"/>
              </a:defRPr>
            </a:lvl3pPr>
            <a:lvl4pPr eaLnBrk="0" hangingPunct="0">
              <a:tabLst>
                <a:tab pos="339725" algn="l"/>
              </a:tabLst>
              <a:defRPr>
                <a:solidFill>
                  <a:schemeClr val="tx1"/>
                </a:solidFill>
                <a:latin typeface="Arial" panose="020B0604020202020204" pitchFamily="34" charset="0"/>
              </a:defRPr>
            </a:lvl4pPr>
            <a:lvl5pPr eaLnBrk="0" hangingPunct="0">
              <a:tabLst>
                <a:tab pos="339725" algn="l"/>
              </a:tabLst>
              <a:defRPr>
                <a:solidFill>
                  <a:schemeClr val="tx1"/>
                </a:solidFill>
                <a:latin typeface="Arial" panose="020B0604020202020204" pitchFamily="34" charset="0"/>
              </a:defRPr>
            </a:lvl5pPr>
            <a:lvl6pPr eaLnBrk="0" fontAlgn="base" hangingPunct="0">
              <a:spcBef>
                <a:spcPct val="0"/>
              </a:spcBef>
              <a:spcAft>
                <a:spcPct val="0"/>
              </a:spcAft>
              <a:tabLst>
                <a:tab pos="339725" algn="l"/>
              </a:tabLst>
              <a:defRPr>
                <a:solidFill>
                  <a:schemeClr val="tx1"/>
                </a:solidFill>
                <a:latin typeface="Arial" panose="020B0604020202020204" pitchFamily="34" charset="0"/>
              </a:defRPr>
            </a:lvl6pPr>
            <a:lvl7pPr eaLnBrk="0" fontAlgn="base" hangingPunct="0">
              <a:spcBef>
                <a:spcPct val="0"/>
              </a:spcBef>
              <a:spcAft>
                <a:spcPct val="0"/>
              </a:spcAft>
              <a:tabLst>
                <a:tab pos="339725" algn="l"/>
              </a:tabLst>
              <a:defRPr>
                <a:solidFill>
                  <a:schemeClr val="tx1"/>
                </a:solidFill>
                <a:latin typeface="Arial" panose="020B0604020202020204" pitchFamily="34" charset="0"/>
              </a:defRPr>
            </a:lvl7pPr>
            <a:lvl8pPr eaLnBrk="0" fontAlgn="base" hangingPunct="0">
              <a:spcBef>
                <a:spcPct val="0"/>
              </a:spcBef>
              <a:spcAft>
                <a:spcPct val="0"/>
              </a:spcAft>
              <a:tabLst>
                <a:tab pos="339725" algn="l"/>
              </a:tabLst>
              <a:defRPr>
                <a:solidFill>
                  <a:schemeClr val="tx1"/>
                </a:solidFill>
                <a:latin typeface="Arial" panose="020B0604020202020204" pitchFamily="34" charset="0"/>
              </a:defRPr>
            </a:lvl8pPr>
            <a:lvl9pPr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defTabSz="685800">
              <a:tabLst>
                <a:tab pos="254794" algn="l"/>
              </a:tabLst>
            </a:pPr>
            <a:r>
              <a:rPr lang="en-US" altLang="en-US" sz="3300" dirty="0">
                <a:solidFill>
                  <a:prstClr val="black"/>
                </a:solidFill>
                <a:ea typeface="Calibri" panose="020F0502020204030204" pitchFamily="34" charset="0"/>
                <a:cs typeface="Arial" panose="020B0604020202020204" pitchFamily="34" charset="0"/>
              </a:rPr>
              <a:t>Teen/Young Adult Class</a:t>
            </a:r>
          </a:p>
          <a:p>
            <a:pPr defTabSz="685800">
              <a:tabLst>
                <a:tab pos="254794" algn="l"/>
              </a:tabLst>
            </a:pPr>
            <a:endParaRPr lang="en-US" altLang="en-US" sz="300" dirty="0">
              <a:solidFill>
                <a:prstClr val="black"/>
              </a:solidFill>
              <a:cs typeface="Arial" panose="020B0604020202020204" pitchFamily="34" charset="0"/>
            </a:endParaRPr>
          </a:p>
          <a:p>
            <a:pPr defTabSz="685800">
              <a:tabLst>
                <a:tab pos="254794" algn="l"/>
              </a:tabLst>
            </a:pPr>
            <a:r>
              <a:rPr lang="en-US" altLang="en-US" sz="1800" b="0" dirty="0">
                <a:solidFill>
                  <a:prstClr val="black"/>
                </a:solidFill>
                <a:latin typeface="Algerian" panose="04020705040A02060702" pitchFamily="82" charset="0"/>
                <a:ea typeface="Calibri" panose="020F0502020204030204" pitchFamily="34" charset="0"/>
                <a:cs typeface="Aharoni" panose="02010803020104030203" pitchFamily="2" charset="-79"/>
              </a:rPr>
              <a:t>H</a:t>
            </a:r>
            <a:r>
              <a:rPr lang="en-US" altLang="en-US" sz="1800" b="0" dirty="0" bmk="">
                <a:solidFill>
                  <a:prstClr val="black"/>
                </a:solidFill>
                <a:latin typeface="Algerian" panose="04020705040A02060702" pitchFamily="82" charset="0"/>
                <a:ea typeface="Calibri" panose="020F0502020204030204" pitchFamily="34" charset="0"/>
                <a:cs typeface="Aharoni" panose="02010803020104030203" pitchFamily="2" charset="-79"/>
              </a:rPr>
              <a:t>osted at Courthouse church of Christ</a:t>
            </a:r>
            <a:endParaRPr lang="en-US" altLang="en-US" sz="300" b="0" dirty="0">
              <a:solidFill>
                <a:prstClr val="black"/>
              </a:solidFill>
              <a:latin typeface="Algerian" panose="04020705040A02060702" pitchFamily="82" charset="0"/>
              <a:cs typeface="Arial" charset="0"/>
            </a:endParaRPr>
          </a:p>
          <a:p>
            <a:pPr algn="l" defTabSz="685800">
              <a:tabLst>
                <a:tab pos="254794" algn="l"/>
              </a:tabLst>
            </a:pPr>
            <a:endParaRPr lang="en-US" altLang="en-US" sz="1350" b="0" dirty="0">
              <a:solidFill>
                <a:prstClr val="black"/>
              </a:solidFill>
              <a:cs typeface="Arial" charset="0"/>
            </a:endParaRPr>
          </a:p>
        </p:txBody>
      </p:sp>
      <p:pic>
        <p:nvPicPr>
          <p:cNvPr id="1025" name="Picture 1">
            <a:extLst>
              <a:ext uri="{FF2B5EF4-FFF2-40B4-BE49-F238E27FC236}">
                <a16:creationId xmlns:a16="http://schemas.microsoft.com/office/drawing/2014/main" id="{CFA4E45D-1380-48DA-8A61-D3E510CDA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28913" y="943724"/>
            <a:ext cx="3686175" cy="2460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C6DC701-17DB-46A0-AC9B-24872C2E5C1D}"/>
              </a:ext>
            </a:extLst>
          </p:cNvPr>
          <p:cNvSpPr>
            <a:spLocks noChangeArrowheads="1"/>
          </p:cNvSpPr>
          <p:nvPr/>
        </p:nvSpPr>
        <p:spPr bwMode="auto">
          <a:xfrm>
            <a:off x="2000250" y="6441843"/>
            <a:ext cx="51435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050" dirty="0">
                <a:solidFill>
                  <a:prstClr val="black"/>
                </a:solidFill>
                <a:latin typeface="Times New Roman" panose="02020603050405020304" pitchFamily="18" charset="0"/>
                <a:ea typeface="Calibri" panose="020F0502020204030204" pitchFamily="34" charset="0"/>
              </a:rPr>
              <a:t>For more information contact Nathan L Morrison at 804-277-1983 or visit our Facebook Page at </a:t>
            </a:r>
            <a:r>
              <a:rPr lang="en-US" altLang="en-US" sz="1050" dirty="0">
                <a:solidFill>
                  <a:srgbClr val="0000FF"/>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www.facebook.com/courthousecoc</a:t>
            </a:r>
            <a:r>
              <a:rPr lang="en-US" altLang="en-US" sz="150" b="0" dirty="0">
                <a:solidFill>
                  <a:srgbClr val="0000FF"/>
                </a:solidFill>
                <a:latin typeface="Arial" charset="0"/>
                <a:cs typeface="Arial" charset="0"/>
              </a:rPr>
              <a:t> </a:t>
            </a:r>
            <a:endParaRPr lang="en-US" altLang="en-US" sz="1050" b="0" dirty="0">
              <a:solidFill>
                <a:srgbClr val="0000FF"/>
              </a:solidFill>
              <a:latin typeface="Arial" panose="020B0604020202020204" pitchFamily="34" charset="0"/>
              <a:cs typeface="Arial" charset="0"/>
            </a:endParaRPr>
          </a:p>
        </p:txBody>
      </p:sp>
      <p:sp>
        <p:nvSpPr>
          <p:cNvPr id="6" name="Rectangle 2">
            <a:extLst>
              <a:ext uri="{FF2B5EF4-FFF2-40B4-BE49-F238E27FC236}">
                <a16:creationId xmlns:a16="http://schemas.microsoft.com/office/drawing/2014/main" id="{1AD8349B-BE6F-47C9-A037-CBB3E404FFCC}"/>
              </a:ext>
            </a:extLst>
          </p:cNvPr>
          <p:cNvSpPr>
            <a:spLocks noChangeArrowheads="1"/>
          </p:cNvSpPr>
          <p:nvPr/>
        </p:nvSpPr>
        <p:spPr bwMode="auto">
          <a:xfrm>
            <a:off x="2000250" y="3392156"/>
            <a:ext cx="5143500" cy="31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hangingPunct="0">
              <a:tabLst>
                <a:tab pos="339725" algn="l"/>
              </a:tabLst>
              <a:defRPr>
                <a:solidFill>
                  <a:schemeClr val="tx1"/>
                </a:solidFill>
                <a:latin typeface="Arial" panose="020B0604020202020204" pitchFamily="34" charset="0"/>
              </a:defRPr>
            </a:lvl1pPr>
            <a:lvl2pPr eaLnBrk="0" hangingPunct="0">
              <a:tabLst>
                <a:tab pos="339725" algn="l"/>
              </a:tabLst>
              <a:defRPr>
                <a:solidFill>
                  <a:schemeClr val="tx1"/>
                </a:solidFill>
                <a:latin typeface="Arial" panose="020B0604020202020204" pitchFamily="34" charset="0"/>
              </a:defRPr>
            </a:lvl2pPr>
            <a:lvl3pPr eaLnBrk="0" hangingPunct="0">
              <a:tabLst>
                <a:tab pos="339725" algn="l"/>
              </a:tabLst>
              <a:defRPr>
                <a:solidFill>
                  <a:schemeClr val="tx1"/>
                </a:solidFill>
                <a:latin typeface="Arial" panose="020B0604020202020204" pitchFamily="34" charset="0"/>
              </a:defRPr>
            </a:lvl3pPr>
            <a:lvl4pPr eaLnBrk="0" hangingPunct="0">
              <a:tabLst>
                <a:tab pos="339725" algn="l"/>
              </a:tabLst>
              <a:defRPr>
                <a:solidFill>
                  <a:schemeClr val="tx1"/>
                </a:solidFill>
                <a:latin typeface="Arial" panose="020B0604020202020204" pitchFamily="34" charset="0"/>
              </a:defRPr>
            </a:lvl4pPr>
            <a:lvl5pPr eaLnBrk="0" hangingPunct="0">
              <a:tabLst>
                <a:tab pos="339725" algn="l"/>
              </a:tabLst>
              <a:defRPr>
                <a:solidFill>
                  <a:schemeClr val="tx1"/>
                </a:solidFill>
                <a:latin typeface="Arial" panose="020B0604020202020204" pitchFamily="34" charset="0"/>
              </a:defRPr>
            </a:lvl5pPr>
            <a:lvl6pPr eaLnBrk="0" fontAlgn="base" hangingPunct="0">
              <a:spcBef>
                <a:spcPct val="0"/>
              </a:spcBef>
              <a:spcAft>
                <a:spcPct val="0"/>
              </a:spcAft>
              <a:tabLst>
                <a:tab pos="339725" algn="l"/>
              </a:tabLst>
              <a:defRPr>
                <a:solidFill>
                  <a:schemeClr val="tx1"/>
                </a:solidFill>
                <a:latin typeface="Arial" panose="020B0604020202020204" pitchFamily="34" charset="0"/>
              </a:defRPr>
            </a:lvl6pPr>
            <a:lvl7pPr eaLnBrk="0" fontAlgn="base" hangingPunct="0">
              <a:spcBef>
                <a:spcPct val="0"/>
              </a:spcBef>
              <a:spcAft>
                <a:spcPct val="0"/>
              </a:spcAft>
              <a:tabLst>
                <a:tab pos="339725" algn="l"/>
              </a:tabLst>
              <a:defRPr>
                <a:solidFill>
                  <a:schemeClr val="tx1"/>
                </a:solidFill>
                <a:latin typeface="Arial" panose="020B0604020202020204" pitchFamily="34" charset="0"/>
              </a:defRPr>
            </a:lvl7pPr>
            <a:lvl8pPr eaLnBrk="0" fontAlgn="base" hangingPunct="0">
              <a:spcBef>
                <a:spcPct val="0"/>
              </a:spcBef>
              <a:spcAft>
                <a:spcPct val="0"/>
              </a:spcAft>
              <a:tabLst>
                <a:tab pos="339725" algn="l"/>
              </a:tabLst>
              <a:defRPr>
                <a:solidFill>
                  <a:schemeClr val="tx1"/>
                </a:solidFill>
                <a:latin typeface="Arial" panose="020B0604020202020204" pitchFamily="34" charset="0"/>
              </a:defRPr>
            </a:lvl8pPr>
            <a:lvl9pPr eaLnBrk="0" fontAlgn="base" hangingPunct="0">
              <a:spcBef>
                <a:spcPct val="0"/>
              </a:spcBef>
              <a:spcAft>
                <a:spcPct val="0"/>
              </a:spcAft>
              <a:tabLst>
                <a:tab pos="339725" algn="l"/>
              </a:tabLst>
              <a:defRPr>
                <a:solidFill>
                  <a:schemeClr val="tx1"/>
                </a:solidFill>
                <a:latin typeface="Arial" panose="020B0604020202020204" pitchFamily="34" charset="0"/>
              </a:defRPr>
            </a:lvl9pPr>
          </a:lstStyle>
          <a:p>
            <a:pPr algn="l" defTabSz="685800">
              <a:tabLst>
                <a:tab pos="254794" algn="l"/>
              </a:tabLst>
            </a:pPr>
            <a:r>
              <a:rPr lang="en-US" altLang="en-US" sz="1800" dirty="0">
                <a:solidFill>
                  <a:prstClr val="black"/>
                </a:solidFill>
                <a:cs typeface="Arial" charset="0"/>
              </a:rPr>
              <a:t>When: Friday, February 7</a:t>
            </a:r>
            <a:r>
              <a:rPr lang="en-US" altLang="en-US" sz="1800" baseline="30000" dirty="0">
                <a:solidFill>
                  <a:prstClr val="black"/>
                </a:solidFill>
                <a:cs typeface="Arial" charset="0"/>
              </a:rPr>
              <a:t>th</a:t>
            </a:r>
            <a:r>
              <a:rPr lang="en-US" altLang="en-US" sz="1800" dirty="0">
                <a:solidFill>
                  <a:prstClr val="black"/>
                </a:solidFill>
                <a:cs typeface="Arial" charset="0"/>
              </a:rPr>
              <a:t>, 2020</a:t>
            </a:r>
          </a:p>
          <a:p>
            <a:pPr algn="l" defTabSz="685800">
              <a:tabLst>
                <a:tab pos="254794" algn="l"/>
              </a:tabLst>
            </a:pPr>
            <a:r>
              <a:rPr lang="en-US" altLang="en-US" sz="1800" dirty="0">
                <a:solidFill>
                  <a:prstClr val="black"/>
                </a:solidFill>
                <a:cs typeface="Arial" charset="0"/>
              </a:rPr>
              <a:t>Where: Courthouse church of Christ</a:t>
            </a:r>
          </a:p>
          <a:p>
            <a:pPr marL="813197" indent="-813197" algn="l" defTabSz="685800">
              <a:tabLst>
                <a:tab pos="254794" algn="l"/>
              </a:tabLst>
            </a:pPr>
            <a:r>
              <a:rPr lang="en-US" altLang="en-US" sz="1800" dirty="0">
                <a:solidFill>
                  <a:prstClr val="black"/>
                </a:solidFill>
                <a:cs typeface="Arial" charset="0"/>
              </a:rPr>
              <a:t>		8330 Double Creek Ct.</a:t>
            </a:r>
          </a:p>
          <a:p>
            <a:pPr marL="813197" indent="-813197" algn="l" defTabSz="685800">
              <a:tabLst>
                <a:tab pos="254794" algn="l"/>
              </a:tabLst>
            </a:pPr>
            <a:r>
              <a:rPr lang="en-US" altLang="en-US" sz="1800" dirty="0">
                <a:solidFill>
                  <a:prstClr val="black"/>
                </a:solidFill>
                <a:cs typeface="Arial" charset="0"/>
              </a:rPr>
              <a:t>		Chesterfield VA 23882</a:t>
            </a:r>
          </a:p>
          <a:p>
            <a:pPr algn="l" defTabSz="685800">
              <a:tabLst>
                <a:tab pos="254794" algn="l"/>
              </a:tabLst>
            </a:pPr>
            <a:r>
              <a:rPr lang="en-US" altLang="en-US" sz="1800" dirty="0">
                <a:solidFill>
                  <a:prstClr val="black"/>
                </a:solidFill>
                <a:cs typeface="Arial" charset="0"/>
              </a:rPr>
              <a:t>Time: 6:00 PM</a:t>
            </a:r>
          </a:p>
          <a:p>
            <a:pPr algn="l" defTabSz="685800">
              <a:tabLst>
                <a:tab pos="254794" algn="l"/>
              </a:tabLst>
            </a:pPr>
            <a:r>
              <a:rPr lang="en-US" altLang="en-US" sz="1800" dirty="0">
                <a:solidFill>
                  <a:prstClr val="black"/>
                </a:solidFill>
                <a:cs typeface="Arial" charset="0"/>
              </a:rPr>
              <a:t>Ages: A study for 12 years old and up!</a:t>
            </a:r>
          </a:p>
          <a:p>
            <a:pPr algn="l" defTabSz="685800">
              <a:tabLst>
                <a:tab pos="254794" algn="l"/>
              </a:tabLst>
            </a:pPr>
            <a:endParaRPr lang="en-US" altLang="en-US" sz="1800" dirty="0">
              <a:solidFill>
                <a:prstClr val="black"/>
              </a:solidFill>
              <a:cs typeface="Arial" charset="0"/>
            </a:endParaRPr>
          </a:p>
          <a:p>
            <a:pPr algn="l" defTabSz="685800">
              <a:tabLst>
                <a:tab pos="254794" algn="l"/>
              </a:tabLst>
            </a:pPr>
            <a:r>
              <a:rPr lang="en-US" altLang="en-US" sz="1800" i="1" dirty="0">
                <a:solidFill>
                  <a:prstClr val="black"/>
                </a:solidFill>
                <a:cs typeface="Arial" charset="0"/>
              </a:rPr>
              <a:t>A time to socialize afterwards at (Rides Available):</a:t>
            </a:r>
          </a:p>
          <a:p>
            <a:pPr algn="l" defTabSz="685800">
              <a:tabLst>
                <a:tab pos="254794" algn="l"/>
              </a:tabLst>
            </a:pPr>
            <a:r>
              <a:rPr lang="en-US" altLang="en-US" sz="1800" dirty="0">
                <a:solidFill>
                  <a:prstClr val="black"/>
                </a:solidFill>
                <a:cs typeface="Arial" charset="0"/>
              </a:rPr>
              <a:t>Morrison’s: 4512 Burgess House Ln, </a:t>
            </a:r>
          </a:p>
          <a:p>
            <a:pPr algn="l" defTabSz="641747">
              <a:tabLst>
                <a:tab pos="254794" algn="l"/>
              </a:tabLst>
            </a:pPr>
            <a:r>
              <a:rPr lang="en-US" altLang="en-US" sz="1800" dirty="0">
                <a:solidFill>
                  <a:prstClr val="black"/>
                </a:solidFill>
                <a:cs typeface="Arial" charset="0"/>
              </a:rPr>
              <a:t>			N. Chesterfield, VA 23236</a:t>
            </a:r>
          </a:p>
        </p:txBody>
      </p:sp>
    </p:spTree>
    <p:extLst>
      <p:ext uri="{BB962C8B-B14F-4D97-AF65-F5344CB8AC3E}">
        <p14:creationId xmlns:p14="http://schemas.microsoft.com/office/powerpoint/2010/main" val="212171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90600"/>
            <a:ext cx="9144000" cy="5307598"/>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Winning Score</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1027971"/>
            <a:ext cx="7239000" cy="49552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18:30-32                                                                                     </a:t>
            </a:r>
          </a:p>
          <a:p>
            <a:pPr lvl="0" algn="l" eaLnBrk="1" hangingPunct="1">
              <a:buAutoNum type="arabicPeriod" startAt="30"/>
            </a:pPr>
            <a:r>
              <a:rPr lang="en-US" b="0" dirty="0">
                <a:solidFill>
                  <a:srgbClr val="002060"/>
                </a:solidFill>
              </a:rPr>
              <a:t>Then Elijah said to all the people, "Come near to me." So all the people came near to him. And he repaired the altar of the LORD which had been torn down.</a:t>
            </a:r>
          </a:p>
          <a:p>
            <a:pPr lvl="0" algn="l" eaLnBrk="1" hangingPunct="1">
              <a:buAutoNum type="arabicPeriod" startAt="30"/>
            </a:pPr>
            <a:r>
              <a:rPr lang="en-US" b="0" dirty="0">
                <a:solidFill>
                  <a:srgbClr val="002060"/>
                </a:solidFill>
              </a:rPr>
              <a:t>Elijah took twelve stones according to the number of the tribes of the sons of Jacob, to whom the word of the LORD had come, saying, "Israel shall be your name.“</a:t>
            </a:r>
          </a:p>
          <a:p>
            <a:pPr lvl="0" algn="l" eaLnBrk="1" hangingPunct="1">
              <a:buAutoNum type="arabicPeriod" startAt="30"/>
            </a:pPr>
            <a:r>
              <a:rPr lang="en-US" b="0" dirty="0">
                <a:solidFill>
                  <a:srgbClr val="002060"/>
                </a:solidFill>
              </a:rPr>
              <a:t>So with the stones he built an altar in the name of the LORD, and he made a trench around the altar, large enough to hold two measures of seed.</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352502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47800"/>
            <a:ext cx="9144000" cy="4272685"/>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Winning Score</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1485172"/>
            <a:ext cx="7239000" cy="38472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18:33-35                                                                                     </a:t>
            </a:r>
          </a:p>
          <a:p>
            <a:pPr marR="0" lvl="0" algn="l" defTabSz="914400" rtl="0" eaLnBrk="1" fontAlgn="base" latinLnBrk="0" hangingPunct="1">
              <a:lnSpc>
                <a:spcPct val="100000"/>
              </a:lnSpc>
              <a:spcBef>
                <a:spcPct val="0"/>
              </a:spcBef>
              <a:spcAft>
                <a:spcPct val="0"/>
              </a:spcAft>
              <a:buClrTx/>
              <a:buSzTx/>
              <a:buAutoNum type="arabicPeriod" startAt="33"/>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Then he arranged the wood and cut the ox in pieces and laid it on the wood.</a:t>
            </a:r>
          </a:p>
          <a:p>
            <a:pPr marR="0" lvl="0" algn="l" defTabSz="914400" rtl="0" eaLnBrk="1" fontAlgn="base" latinLnBrk="0" hangingPunct="1">
              <a:lnSpc>
                <a:spcPct val="100000"/>
              </a:lnSpc>
              <a:spcBef>
                <a:spcPct val="0"/>
              </a:spcBef>
              <a:spcAft>
                <a:spcPct val="0"/>
              </a:spcAft>
              <a:buClrTx/>
              <a:buSzTx/>
              <a:buAutoNum type="arabicPeriod" startAt="33"/>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And he said, "Fill four pitchers with water and pour it on the burnt offering and on the wood." And he said, "Do it a second time," and they did it a second time. And he said, "Do it a third time," and they did it a third time.</a:t>
            </a:r>
          </a:p>
          <a:p>
            <a:pPr marR="0" lvl="0" algn="l" defTabSz="914400" rtl="0" eaLnBrk="1" fontAlgn="base" latinLnBrk="0" hangingPunct="1">
              <a:lnSpc>
                <a:spcPct val="100000"/>
              </a:lnSpc>
              <a:spcBef>
                <a:spcPct val="0"/>
              </a:spcBef>
              <a:spcAft>
                <a:spcPct val="0"/>
              </a:spcAft>
              <a:buClrTx/>
              <a:buSzTx/>
              <a:buAutoNum type="arabicPeriod" startAt="33"/>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The water flowed around the altar and he also filled the trench with water.</a:t>
            </a:r>
          </a:p>
        </p:txBody>
      </p:sp>
    </p:spTree>
    <p:extLst>
      <p:ext uri="{BB962C8B-B14F-4D97-AF65-F5344CB8AC3E}">
        <p14:creationId xmlns:p14="http://schemas.microsoft.com/office/powerpoint/2010/main" val="33999475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576136CA-5416-4564-A8BA-344938A0B112}"/>
              </a:ext>
            </a:extLst>
          </p:cNvPr>
          <p:cNvPicPr>
            <a:picLocks noChangeAspect="1"/>
          </p:cNvPicPr>
          <p:nvPr/>
        </p:nvPicPr>
        <p:blipFill rotWithShape="1">
          <a:blip r:embed="rId3">
            <a:extLst>
              <a:ext uri="{28A0092B-C50C-407E-A947-70E740481C1C}">
                <a14:useLocalDpi xmlns:a14="http://schemas.microsoft.com/office/drawing/2010/main" val="0"/>
              </a:ext>
            </a:extLst>
          </a:blip>
          <a:srcRect t="21164" b="6086"/>
          <a:stretch/>
        </p:blipFill>
        <p:spPr bwMode="auto">
          <a:xfrm>
            <a:off x="0" y="-1665"/>
            <a:ext cx="9143980" cy="68579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9CAE236-6F95-4A5D-9B54-5BD6D51E0FAD}"/>
              </a:ext>
            </a:extLst>
          </p:cNvPr>
          <p:cNvSpPr txBox="1"/>
          <p:nvPr/>
        </p:nvSpPr>
        <p:spPr>
          <a:xfrm rot="2363013">
            <a:off x="1988776" y="2189798"/>
            <a:ext cx="1584088" cy="830997"/>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YHWH</a:t>
            </a:r>
          </a:p>
        </p:txBody>
      </p:sp>
      <p:sp>
        <p:nvSpPr>
          <p:cNvPr id="7" name="TextBox 6">
            <a:extLst>
              <a:ext uri="{FF2B5EF4-FFF2-40B4-BE49-F238E27FC236}">
                <a16:creationId xmlns:a16="http://schemas.microsoft.com/office/drawing/2014/main" id="{903D3F22-DF6A-4DAB-BA42-AAD4C627D3C2}"/>
              </a:ext>
            </a:extLst>
          </p:cNvPr>
          <p:cNvSpPr txBox="1"/>
          <p:nvPr/>
        </p:nvSpPr>
        <p:spPr>
          <a:xfrm rot="19627209">
            <a:off x="6126062" y="2118745"/>
            <a:ext cx="1697901" cy="923330"/>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Baal</a:t>
            </a:r>
          </a:p>
        </p:txBody>
      </p:sp>
      <p:pic>
        <p:nvPicPr>
          <p:cNvPr id="8" name="Picture 7" descr="A close up of a logo&#10;&#10;Description automatically generated">
            <a:extLst>
              <a:ext uri="{FF2B5EF4-FFF2-40B4-BE49-F238E27FC236}">
                <a16:creationId xmlns:a16="http://schemas.microsoft.com/office/drawing/2014/main" id="{6CC19317-BEB8-4FDC-AAA2-86320C76084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64201" y="2311359"/>
            <a:ext cx="2205357" cy="2235284"/>
          </a:xfrm>
          <a:prstGeom prst="rect">
            <a:avLst/>
          </a:prstGeom>
        </p:spPr>
      </p:pic>
      <p:pic>
        <p:nvPicPr>
          <p:cNvPr id="14" name="Picture 13" descr="A picture containing orange, sitting, food, laptop&#10;&#10;Description automatically generated">
            <a:extLst>
              <a:ext uri="{FF2B5EF4-FFF2-40B4-BE49-F238E27FC236}">
                <a16:creationId xmlns:a16="http://schemas.microsoft.com/office/drawing/2014/main" id="{C0760FA6-251D-47B0-935E-B3F08B2460D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600" y="4994031"/>
            <a:ext cx="10515600" cy="2285314"/>
          </a:xfrm>
          <a:prstGeom prst="rect">
            <a:avLst/>
          </a:prstGeom>
        </p:spPr>
      </p:pic>
      <p:pic>
        <p:nvPicPr>
          <p:cNvPr id="10" name="Picture 9" descr="A close up of a fire&#10;&#10;Description automatically generated">
            <a:extLst>
              <a:ext uri="{FF2B5EF4-FFF2-40B4-BE49-F238E27FC236}">
                <a16:creationId xmlns:a16="http://schemas.microsoft.com/office/drawing/2014/main" id="{C72D578D-AA95-4825-A1B4-48161F264DE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250" y="1"/>
            <a:ext cx="8953500" cy="1066800"/>
          </a:xfrm>
          <a:prstGeom prst="rect">
            <a:avLst/>
          </a:prstGeom>
        </p:spPr>
      </p:pic>
      <p:sp>
        <p:nvSpPr>
          <p:cNvPr id="12" name="TextBox 11">
            <a:extLst>
              <a:ext uri="{FF2B5EF4-FFF2-40B4-BE49-F238E27FC236}">
                <a16:creationId xmlns:a16="http://schemas.microsoft.com/office/drawing/2014/main" id="{98703F84-5634-46FF-9AE4-3647F6E6DB75}"/>
              </a:ext>
            </a:extLst>
          </p:cNvPr>
          <p:cNvSpPr txBox="1"/>
          <p:nvPr/>
        </p:nvSpPr>
        <p:spPr>
          <a:xfrm>
            <a:off x="98599" y="162860"/>
            <a:ext cx="89535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rgbClr val="FF0000"/>
                  </a:solidFill>
                </a:ln>
                <a:solidFill>
                  <a:srgbClr val="FFFF00"/>
                </a:solidFill>
                <a:effectLst>
                  <a:glow rad="101600">
                    <a:srgbClr val="FF0000">
                      <a:alpha val="60000"/>
                    </a:srgbClr>
                  </a:glow>
                </a:effectLst>
                <a:uLnTx/>
                <a:uFillTx/>
                <a:latin typeface="Arial"/>
                <a:ea typeface="+mn-ea"/>
                <a:cs typeface="Times New Roman" pitchFamily="18" charset="0"/>
              </a:rPr>
              <a:t>FIRE BOWL ON Mt. CARMEL</a:t>
            </a:r>
          </a:p>
        </p:txBody>
      </p:sp>
      <p:sp>
        <p:nvSpPr>
          <p:cNvPr id="16" name="Footer Placeholder 3">
            <a:extLst>
              <a:ext uri="{FF2B5EF4-FFF2-40B4-BE49-F238E27FC236}">
                <a16:creationId xmlns:a16="http://schemas.microsoft.com/office/drawing/2014/main" id="{E1DA39A8-E6A1-4E80-9F88-2FF7F379AB06}"/>
              </a:ext>
            </a:extLst>
          </p:cNvPr>
          <p:cNvSpPr txBox="1">
            <a:spLocks/>
          </p:cNvSpPr>
          <p:nvPr/>
        </p:nvSpPr>
        <p:spPr bwMode="auto">
          <a:xfrm>
            <a:off x="1825451" y="5881885"/>
            <a:ext cx="5714999" cy="88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TEAM: YHWH, God of Abraham, Isaac and Israel</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 </a:t>
            </a:r>
            <a:r>
              <a:rPr kumimoji="0" lang="en-US" sz="16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VS. </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TEAM: Baal, the Storm god of Tyre &amp; Sidon </a:t>
            </a:r>
          </a:p>
        </p:txBody>
      </p:sp>
      <p:sp>
        <p:nvSpPr>
          <p:cNvPr id="17" name="Footer Placeholder 3">
            <a:extLst>
              <a:ext uri="{FF2B5EF4-FFF2-40B4-BE49-F238E27FC236}">
                <a16:creationId xmlns:a16="http://schemas.microsoft.com/office/drawing/2014/main" id="{943CA245-17B5-4ED3-ACD1-9DD9B822D687}"/>
              </a:ext>
            </a:extLst>
          </p:cNvPr>
          <p:cNvSpPr>
            <a:spLocks noGrp="1"/>
          </p:cNvSpPr>
          <p:nvPr>
            <p:ph type="ftr" sz="quarter" idx="11"/>
          </p:nvPr>
        </p:nvSpPr>
        <p:spPr>
          <a:xfrm>
            <a:off x="3228579" y="4499598"/>
            <a:ext cx="3276599" cy="1602093"/>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Text:</a:t>
            </a: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I Kings 18:17-46</a:t>
            </a:r>
          </a:p>
        </p:txBody>
      </p:sp>
    </p:spTree>
    <p:extLst>
      <p:ext uri="{BB962C8B-B14F-4D97-AF65-F5344CB8AC3E}">
        <p14:creationId xmlns:p14="http://schemas.microsoft.com/office/powerpoint/2010/main" val="530856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56225" y="457200"/>
            <a:ext cx="6078145" cy="56167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called the people to him</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repaired the altar of God</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built up the altar with 12 stones</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dug a trench around the altar </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orders 12 pitchers of water to not just wet the offering, but to drench it, and to fill the trench</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Winning Score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Elijah’s Turn</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5915" y="3588927"/>
            <a:ext cx="4358764" cy="3269073"/>
          </a:xfrm>
          <a:prstGeom prst="rect">
            <a:avLst/>
          </a:prstGeom>
          <a:noFill/>
        </p:spPr>
      </p:pic>
      <p:pic>
        <p:nvPicPr>
          <p:cNvPr id="4" name="Picture 3" descr="A picture containing bed, sitting, table, woman&#10;&#10;Description automatically generated">
            <a:extLst>
              <a:ext uri="{FF2B5EF4-FFF2-40B4-BE49-F238E27FC236}">
                <a16:creationId xmlns:a16="http://schemas.microsoft.com/office/drawing/2014/main" id="{A079CE16-44AF-41FD-8675-DCCE414E0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 y="3687745"/>
            <a:ext cx="3023336" cy="2267502"/>
          </a:xfrm>
          <a:prstGeom prst="rect">
            <a:avLst/>
          </a:prstGeom>
        </p:spPr>
      </p:pic>
      <p:sp>
        <p:nvSpPr>
          <p:cNvPr id="15" name="Text Box 5">
            <a:extLst>
              <a:ext uri="{FF2B5EF4-FFF2-40B4-BE49-F238E27FC236}">
                <a16:creationId xmlns:a16="http://schemas.microsoft.com/office/drawing/2014/main" id="{14AAF26E-F647-4AC3-B6E8-D490A0B4817D}"/>
              </a:ext>
            </a:extLst>
          </p:cNvPr>
          <p:cNvSpPr txBox="1">
            <a:spLocks noChangeArrowheads="1"/>
          </p:cNvSpPr>
          <p:nvPr/>
        </p:nvSpPr>
        <p:spPr bwMode="auto">
          <a:xfrm>
            <a:off x="15736" y="1060834"/>
            <a:ext cx="304635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457200" rtl="0" eaLnBrk="1" fontAlgn="auto" latinLnBrk="0" hangingPunct="1">
              <a:lnSpc>
                <a:spcPct val="100000"/>
              </a:lnSpc>
              <a:spcBef>
                <a:spcPct val="0"/>
              </a:spcBef>
              <a:spcAft>
                <a:spcPts val="0"/>
              </a:spcAft>
              <a:buClrTx/>
              <a:buSzTx/>
              <a:buNone/>
              <a:tabLst/>
              <a:defRPr/>
            </a:pPr>
            <a:r>
              <a:rPr kumimoji="0" lang="en-US" altLang="en-US" sz="2800" b="1" i="0" u="none" strike="noStrike" kern="1200" cap="none" spc="0" normalizeH="0" baseline="0" noProof="0" dirty="0">
                <a:ln>
                  <a:noFill/>
                </a:ln>
                <a:solidFill>
                  <a:schemeClr val="bg1"/>
                </a:solidFill>
                <a:effectLst/>
                <a:uLnTx/>
                <a:uFillTx/>
                <a:latin typeface="Tahoma" panose="020B0604030504040204" pitchFamily="34" charset="0"/>
                <a:ea typeface="+mn-ea"/>
                <a:cs typeface="Times New Roman" pitchFamily="18" charset="0"/>
              </a:rPr>
              <a:t>What is the greatest commodity at this time?</a:t>
            </a:r>
          </a:p>
          <a:p>
            <a:pPr marL="0" marR="0" lvl="0" indent="0" defTabSz="457200" rtl="0" eaLnBrk="1" fontAlgn="auto" latinLnBrk="0" hangingPunct="1">
              <a:lnSpc>
                <a:spcPct val="100000"/>
              </a:lnSpc>
              <a:spcBef>
                <a:spcPct val="0"/>
              </a:spcBef>
              <a:spcAft>
                <a:spcPts val="0"/>
              </a:spcAft>
              <a:buClrTx/>
              <a:buSzTx/>
              <a:buNone/>
              <a:tabLst/>
              <a:defRPr/>
            </a:pPr>
            <a:r>
              <a:rPr lang="en-US" altLang="en-US" sz="2800" i="1" dirty="0">
                <a:ln>
                  <a:solidFill>
                    <a:srgbClr val="0000FF"/>
                  </a:solidFill>
                </a:ln>
                <a:solidFill>
                  <a:srgbClr val="66FFFF"/>
                </a:solidFill>
                <a:latin typeface="Tahoma" panose="020B0604030504040204" pitchFamily="34" charset="0"/>
              </a:rPr>
              <a:t>WATER!</a:t>
            </a:r>
            <a:endParaRPr kumimoji="0" lang="en-US" altLang="en-US" sz="2800" b="1" i="1" u="none" strike="noStrike" kern="1200" cap="none" spc="0" normalizeH="0" baseline="0" noProof="0" dirty="0">
              <a:ln>
                <a:solidFill>
                  <a:srgbClr val="0000FF"/>
                </a:solidFill>
              </a:ln>
              <a:solidFill>
                <a:srgbClr val="66FFFF"/>
              </a:solidFill>
              <a:effectLst/>
              <a:uLnTx/>
              <a:uFillTx/>
              <a:latin typeface="Tahoma" panose="020B0604030504040204" pitchFamily="34" charset="0"/>
            </a:endParaRPr>
          </a:p>
        </p:txBody>
      </p:sp>
    </p:spTree>
    <p:extLst>
      <p:ext uri="{BB962C8B-B14F-4D97-AF65-F5344CB8AC3E}">
        <p14:creationId xmlns:p14="http://schemas.microsoft.com/office/powerpoint/2010/main" val="2566328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barn(inVertical)">
                                      <p:cBhvr>
                                        <p:cTn id="26" dur="500"/>
                                        <p:tgtEl>
                                          <p:spTgt spid="12">
                                            <p:txEl>
                                              <p:pRg st="5" end="5"/>
                                            </p:txEl>
                                          </p:spTgt>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barn(inVertical)">
                                      <p:cBhvr>
                                        <p:cTn id="30" dur="500"/>
                                        <p:tgtEl>
                                          <p:spTgt spid="1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 calcmode="lin" valueType="num">
                                      <p:cBhvr additive="base">
                                        <p:cTn id="40"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barn(inVertical)">
                                      <p:cBhvr>
                                        <p:cTn id="46" dur="500"/>
                                        <p:tgtEl>
                                          <p:spTgt spid="12">
                                            <p:txEl>
                                              <p:pRg st="7" end="7"/>
                                            </p:txEl>
                                          </p:spTgt>
                                        </p:tgtEl>
                                      </p:cBhvr>
                                    </p:animEffect>
                                  </p:childTnLst>
                                </p:cTn>
                              </p:par>
                            </p:childTnLst>
                          </p:cTn>
                        </p:par>
                        <p:par>
                          <p:cTn id="47" fill="hold">
                            <p:stCondLst>
                              <p:cond delay="500"/>
                            </p:stCondLst>
                            <p:childTnLst>
                              <p:par>
                                <p:cTn id="48" presetID="53" presetClass="entr" presetSubtype="1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447800"/>
            <a:ext cx="9144000" cy="4495800"/>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Winning Score</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1485172"/>
            <a:ext cx="7239000" cy="42165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18:36-37                                                                                     </a:t>
            </a:r>
          </a:p>
          <a:p>
            <a:pPr lvl="0" algn="l" eaLnBrk="1" hangingPunct="1">
              <a:buAutoNum type="arabicPeriod" startAt="36"/>
            </a:pPr>
            <a:r>
              <a:rPr lang="en-US" b="0" dirty="0">
                <a:solidFill>
                  <a:srgbClr val="002060"/>
                </a:solidFill>
              </a:rPr>
              <a:t>At the time of the offering of the evening sacrifice, Elijah the prophet came near and said, "O LORD, the God of Abraham, Isaac and Israel, today let it be known that You are God in Israel and that I am Your servant and I have done all these things at Your word.</a:t>
            </a:r>
          </a:p>
          <a:p>
            <a:pPr lvl="0" algn="l" eaLnBrk="1" hangingPunct="1">
              <a:buAutoNum type="arabicPeriod" startAt="36"/>
            </a:pPr>
            <a:r>
              <a:rPr lang="en-US" b="0" dirty="0">
                <a:solidFill>
                  <a:srgbClr val="002060"/>
                </a:solidFill>
              </a:rPr>
              <a:t>"Answer me, O LORD, answer me, that this people may know that You, O LORD, are God, and that You have turned their heart back again."</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72533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56225" y="1066800"/>
            <a:ext cx="6078145" cy="50071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Contrast: The prophets of Baal had screamed for hours and received no answer</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Elijah came near and “said”</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Asks God to show Himself to the people as being the only true God</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lesson they had forgotten! </a:t>
            </a: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promised to serve Him – Josh. 24:16-27)</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Winning Score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Elijah’s Prayer</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591705"/>
            <a:ext cx="5004649" cy="262109"/>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15915" y="3970528"/>
            <a:ext cx="4358764" cy="3269073"/>
          </a:xfrm>
          <a:prstGeom prst="rect">
            <a:avLst/>
          </a:prstGeom>
          <a:noFill/>
        </p:spPr>
      </p:pic>
      <p:sp>
        <p:nvSpPr>
          <p:cNvPr id="11" name="Text Box 8">
            <a:extLst>
              <a:ext uri="{FF2B5EF4-FFF2-40B4-BE49-F238E27FC236}">
                <a16:creationId xmlns:a16="http://schemas.microsoft.com/office/drawing/2014/main" id="{CE51A37D-C23F-46E0-98DE-7102757205F3}"/>
              </a:ext>
            </a:extLst>
          </p:cNvPr>
          <p:cNvSpPr txBox="1">
            <a:spLocks noChangeArrowheads="1"/>
          </p:cNvSpPr>
          <p:nvPr/>
        </p:nvSpPr>
        <p:spPr bwMode="auto">
          <a:xfrm>
            <a:off x="77255" y="1220402"/>
            <a:ext cx="2890684" cy="5324535"/>
          </a:xfrm>
          <a:prstGeom prst="rect">
            <a:avLst/>
          </a:prstGeom>
          <a:solidFill>
            <a:srgbClr val="5ECCF3">
              <a:lumMod val="20000"/>
              <a:lumOff val="80000"/>
            </a:srgb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01638" lvl="0" indent="-401638" algn="l" fontAlgn="auto">
              <a:spcBef>
                <a:spcPts val="0"/>
              </a:spcBef>
              <a:spcAft>
                <a:spcPts val="0"/>
              </a:spcAft>
              <a:defRPr/>
            </a:pPr>
            <a:r>
              <a:rPr lang="en-US" sz="2000" b="0" kern="0" dirty="0">
                <a:solidFill>
                  <a:srgbClr val="006600"/>
                </a:solidFill>
                <a:latin typeface="Tahoma" pitchFamily="34" charset="0"/>
              </a:rPr>
              <a:t>"O LORD, the God of Abraham, Isaac and Israel, today let it be known that You are God in Israel and that I am Your servant and I have done all these things at Your word. </a:t>
            </a:r>
          </a:p>
          <a:p>
            <a:pPr marL="401638" lvl="0" indent="-401638" algn="l" fontAlgn="auto">
              <a:spcBef>
                <a:spcPts val="0"/>
              </a:spcBef>
              <a:spcAft>
                <a:spcPts val="0"/>
              </a:spcAft>
              <a:defRPr/>
            </a:pPr>
            <a:r>
              <a:rPr lang="en-US" sz="2000" b="0" kern="0" dirty="0">
                <a:solidFill>
                  <a:srgbClr val="006600"/>
                </a:solidFill>
                <a:latin typeface="Tahoma" pitchFamily="34" charset="0"/>
              </a:rPr>
              <a:t>"Answer me, O LORD, answer me, that this people may know that You, O LORD, are God, and that You have turned their heart back again."</a:t>
            </a:r>
            <a:endParaRPr kumimoji="0" lang="en-US" sz="2000" b="0" i="0" u="none" strike="noStrike" kern="0" cap="none" spc="0" normalizeH="0" baseline="0" noProof="0" dirty="0">
              <a:ln>
                <a:noFill/>
              </a:ln>
              <a:solidFill>
                <a:srgbClr val="006600"/>
              </a:solidFill>
              <a:effectLst/>
              <a:uLnTx/>
              <a:uFillTx/>
              <a:latin typeface="Tahoma" pitchFamily="34" charset="0"/>
            </a:endParaRPr>
          </a:p>
        </p:txBody>
      </p:sp>
    </p:spTree>
    <p:extLst>
      <p:ext uri="{BB962C8B-B14F-4D97-AF65-F5344CB8AC3E}">
        <p14:creationId xmlns:p14="http://schemas.microsoft.com/office/powerpoint/2010/main" val="2559719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barn(inVertical)">
                                      <p:cBhvr>
                                        <p:cTn id="24" dur="500"/>
                                        <p:tgtEl>
                                          <p:spTgt spid="1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barn(inVertical)">
                                      <p:cBhvr>
                                        <p:cTn id="29"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842655"/>
            <a:ext cx="9144000" cy="3429000"/>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Winning Score</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1880027"/>
            <a:ext cx="7239000" cy="310854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18:38-39                                                                                     </a:t>
            </a:r>
          </a:p>
          <a:p>
            <a:pPr lvl="0" algn="l" eaLnBrk="1" hangingPunct="1">
              <a:buAutoNum type="arabicPeriod" startAt="38"/>
            </a:pPr>
            <a:r>
              <a:rPr lang="en-US" b="0" dirty="0">
                <a:solidFill>
                  <a:srgbClr val="002060"/>
                </a:solidFill>
              </a:rPr>
              <a:t>Then the fire of the LORD fell and consumed the burnt offering and the wood and the stones and the dust, and licked up the water that was in the trench.</a:t>
            </a:r>
          </a:p>
          <a:p>
            <a:pPr lvl="0" algn="l" eaLnBrk="1" hangingPunct="1">
              <a:buAutoNum type="arabicPeriod" startAt="38"/>
            </a:pPr>
            <a:r>
              <a:rPr lang="en-US" b="0" dirty="0">
                <a:solidFill>
                  <a:srgbClr val="002060"/>
                </a:solidFill>
              </a:rPr>
              <a:t>When all the people saw it, they fell on their faces; and they said, "The LORD, He is God; the LORD, He is God."</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6173018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56225" y="762000"/>
            <a:ext cx="6078145" cy="53119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Fire from the Lord fell from heaven and consumed everything there, including the water!</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people know the difference from what they had witnessed all day long from the false prophets, and what they have seen here: They fall to their faces praising &amp; worshiping God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The Winning Score</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45" y="266295"/>
            <a:ext cx="30463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rPr>
              <a:t>Fire from Heaven</a:t>
            </a: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591705"/>
            <a:ext cx="5004649" cy="262109"/>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rPr>
              <a:t>Fire Bowl On Mt. Carmel</a:t>
            </a:r>
          </a:p>
        </p:txBody>
      </p:sp>
      <p:pic>
        <p:nvPicPr>
          <p:cNvPr id="10" name="Picture 9">
            <a:extLst>
              <a:ext uri="{FF2B5EF4-FFF2-40B4-BE49-F238E27FC236}">
                <a16:creationId xmlns:a16="http://schemas.microsoft.com/office/drawing/2014/main" id="{150E1BA5-217A-4338-9DB6-8C402785DE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43429" y="3981659"/>
            <a:ext cx="5113497" cy="2876341"/>
          </a:xfrm>
          <a:prstGeom prst="rect">
            <a:avLst/>
          </a:prstGeom>
          <a:noFill/>
        </p:spPr>
      </p:pic>
      <p:sp>
        <p:nvSpPr>
          <p:cNvPr id="14" name="Text Box 8">
            <a:extLst>
              <a:ext uri="{FF2B5EF4-FFF2-40B4-BE49-F238E27FC236}">
                <a16:creationId xmlns:a16="http://schemas.microsoft.com/office/drawing/2014/main" id="{89648D02-B45A-4E75-B55C-7231A56C0DE1}"/>
              </a:ext>
            </a:extLst>
          </p:cNvPr>
          <p:cNvSpPr txBox="1">
            <a:spLocks noChangeArrowheads="1"/>
          </p:cNvSpPr>
          <p:nvPr/>
        </p:nvSpPr>
        <p:spPr bwMode="auto">
          <a:xfrm>
            <a:off x="12600" y="5004330"/>
            <a:ext cx="3043625" cy="830997"/>
          </a:xfrm>
          <a:prstGeom prst="rect">
            <a:avLst/>
          </a:prstGeom>
          <a:solidFill>
            <a:srgbClr val="00000C"/>
          </a:soli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tab pos="58738" algn="l"/>
              </a:tabLst>
              <a:defRPr/>
            </a:pPr>
            <a:r>
              <a:rPr lang="en-US" kern="0" dirty="0">
                <a:solidFill>
                  <a:prstClr val="white"/>
                </a:solidFill>
              </a:rPr>
              <a:t>	YHWH wins the contest!</a:t>
            </a:r>
            <a:endParaRPr kumimoji="0" lang="en-US" sz="2800" b="1" u="sng"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729874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53"/>
            <a:ext cx="9144000"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Post-Contest Activities</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rgbClr val="FFFF00"/>
                </a:solidFill>
                <a:effectLst/>
                <a:uLnTx/>
                <a:uFillTx/>
                <a:latin typeface="Rockwell" panose="02060603020205020403"/>
                <a:ea typeface="+mn-ea"/>
                <a:cs typeface="Times New Roman" pitchFamily="18" charset="0"/>
              </a:rPr>
              <a:t>Fire Bowl On Mt. Carmel</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1923778520"/>
              </p:ext>
            </p:extLst>
          </p:nvPr>
        </p:nvGraphicFramePr>
        <p:xfrm>
          <a:off x="76200" y="847254"/>
          <a:ext cx="8991600" cy="564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07689" y="1590753"/>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Elijah orders all the false prophets killed!</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182923" y="1164497"/>
            <a:ext cx="16496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God showed His awesome power to an idolatrous nation</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19106" y="1462513"/>
            <a:ext cx="213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Elijah warns Ahab that</a:t>
            </a:r>
            <a:r>
              <a:rPr kumimoji="0" lang="en-US" sz="20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the famine is over and rain is coming!</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76200" y="3898496"/>
            <a:ext cx="24116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Still applicable today: </a:t>
            </a:r>
          </a:p>
          <a:p>
            <a:pPr marL="0" lvl="0" indent="0">
              <a:buClr>
                <a:srgbClr val="6BA9DA"/>
              </a:buClr>
              <a:buSzPct val="115000"/>
            </a:pPr>
            <a:r>
              <a:rPr lang="en-US" dirty="0">
                <a:solidFill>
                  <a:prstClr val="white"/>
                </a:solidFill>
              </a:rPr>
              <a:t>There is only one God, and it is He we are to worship!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34755" y="4575604"/>
            <a:ext cx="2722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32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Isaiah 45:6</a:t>
            </a: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908649" y="4548008"/>
            <a:ext cx="3159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Isaiah 45:18-25</a:t>
            </a:r>
            <a:endParaRPr kumimoji="0" lang="en-US" sz="28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 name="Text Box 8">
            <a:extLst>
              <a:ext uri="{FF2B5EF4-FFF2-40B4-BE49-F238E27FC236}">
                <a16:creationId xmlns:a16="http://schemas.microsoft.com/office/drawing/2014/main" id="{8A03CABC-C6D7-4E91-817B-2B676E7E5C30}"/>
              </a:ext>
            </a:extLst>
          </p:cNvPr>
          <p:cNvSpPr txBox="1">
            <a:spLocks noChangeArrowheads="1"/>
          </p:cNvSpPr>
          <p:nvPr/>
        </p:nvSpPr>
        <p:spPr bwMode="auto">
          <a:xfrm>
            <a:off x="2643993" y="5207914"/>
            <a:ext cx="6477000" cy="1569660"/>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lvl="0" indent="0" eaLnBrk="1" hangingPunct="1">
              <a:tabLst>
                <a:tab pos="58738" algn="l"/>
              </a:tabLst>
            </a:pPr>
            <a:r>
              <a:rPr lang="en-US" dirty="0">
                <a:solidFill>
                  <a:prstClr val="white"/>
                </a:solidFill>
              </a:rPr>
              <a:t>YHWH, Lord God Almighty, the God of Abraham, Isaac, and Jacob is the God Who created heaven and earth, and Who alone is worthy of our praise &amp; worship!</a:t>
            </a:r>
            <a:endParaRPr kumimoji="0" lang="en-US" sz="2800" b="1" i="1" u="sng"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6295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75752" y="664577"/>
            <a:ext cx="6078145" cy="56167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endParaRPr lang="en-US" altLang="en-US" sz="16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During the time of the Romans, when Baal was worshipped as Jupiter, and in some parts of the world still as Zeus (Acts 14:12), when the Romans worshiped a pantheon of gods, God’s power would be displayed in a contest not just against false gods, but against death, and Satan himself, on the cross of Calvary.</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Conclusion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2" y="582067"/>
            <a:ext cx="30463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The contest didn’t end there on Mt. Carmel. </a:t>
            </a:r>
          </a:p>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God’s true power was not fully displayed there!</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4" name="Picture 3" descr="A sunset in the background&#10;&#10;Description automatically generated">
            <a:extLst>
              <a:ext uri="{FF2B5EF4-FFF2-40B4-BE49-F238E27FC236}">
                <a16:creationId xmlns:a16="http://schemas.microsoft.com/office/drawing/2014/main" id="{E7328968-13AE-42BF-B92E-4FDF75FDE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824" y="4443459"/>
            <a:ext cx="4572000" cy="2388870"/>
          </a:xfrm>
          <a:prstGeom prst="rect">
            <a:avLst/>
          </a:prstGeom>
        </p:spPr>
      </p:pic>
    </p:spTree>
    <p:extLst>
      <p:ext uri="{BB962C8B-B14F-4D97-AF65-F5344CB8AC3E}">
        <p14:creationId xmlns:p14="http://schemas.microsoft.com/office/powerpoint/2010/main" val="2820297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arn(inVertical)">
                                      <p:cBhvr>
                                        <p:cTn id="17" dur="500"/>
                                        <p:tgtEl>
                                          <p:spTgt spid="12">
                                            <p:txEl>
                                              <p:pRg st="3" end="3"/>
                                            </p:txEl>
                                          </p:spTgt>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75752" y="664577"/>
            <a:ext cx="6078145" cy="36788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power of God was made manifest in mercy, compassion, love, power and glory.</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veil and the rocks in the temple were torn in two; the earth shook, and the dead rose and walked into the city. A Roman centurion standing guard even said, “Truly this was the Son of God!” (Mt. 27:51-54)</a:t>
            </a: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Conclusion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7514" y="244928"/>
            <a:ext cx="321473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As the Son of God hung on a cross, crucified for the sins of the world, fulfilling the promise made to Abraham (Gen. 22:18), the power of God was fully displayed!</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E7328968-13AE-42BF-B92E-4FDF75FDE8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5998" y="4076652"/>
            <a:ext cx="3709949" cy="2777938"/>
          </a:xfrm>
          <a:prstGeom prst="rect">
            <a:avLst/>
          </a:prstGeom>
        </p:spPr>
      </p:pic>
    </p:spTree>
    <p:extLst>
      <p:ext uri="{BB962C8B-B14F-4D97-AF65-F5344CB8AC3E}">
        <p14:creationId xmlns:p14="http://schemas.microsoft.com/office/powerpoint/2010/main" val="3282226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arn(inVertical)">
                                      <p:cBhvr>
                                        <p:cTn id="12" dur="500"/>
                                        <p:tgtEl>
                                          <p:spTgt spid="12">
                                            <p:txEl>
                                              <p:pRg st="3" end="3"/>
                                            </p:txEl>
                                          </p:spTgt>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xEl>
                                              <p:pRg st="4" end="4"/>
                                            </p:txEl>
                                          </p:spTgt>
                                        </p:tgtEl>
                                        <p:attrNameLst>
                                          <p:attrName>style.visibility</p:attrName>
                                        </p:attrNameLst>
                                      </p:cBhvr>
                                      <p:to>
                                        <p:strVal val="visible"/>
                                      </p:to>
                                    </p:set>
                                    <p:animEffect transition="in" filter="barn(inVertical)">
                                      <p:cBhvr>
                                        <p:cTn id="16" dur="500"/>
                                        <p:tgtEl>
                                          <p:spTgt spid="12">
                                            <p:txEl>
                                              <p:pRg st="4" end="4"/>
                                            </p:txEl>
                                          </p:spTgt>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80742" y="497517"/>
            <a:ext cx="3582258" cy="5088437"/>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7383" y="557188"/>
            <a:ext cx="5790272" cy="1582949"/>
          </a:xfrm>
        </p:spPr>
        <p:txBody>
          <a:bodyPr vert="horz" lIns="91440" tIns="45720" rIns="91440" bIns="45720" rtlCol="0" anchor="ctr">
            <a:noAutofit/>
          </a:bodyPr>
          <a:lstStyle/>
          <a:p>
            <a:pPr algn="ctr">
              <a:defRPr/>
            </a:pPr>
            <a:r>
              <a:rPr lang="en-US" sz="3600" b="1" u="sng" dirty="0">
                <a:solidFill>
                  <a:schemeClr val="bg1"/>
                </a:solidFill>
              </a:rPr>
              <a:t>Jesus rose from the dead!</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82129" y="1297105"/>
            <a:ext cx="5761740" cy="4882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Rom. 6:8-10</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Heb. 2:14-15</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II Tim. 1:10</a:t>
            </a:r>
          </a:p>
          <a:p>
            <a:pPr marL="346075" marR="0" lvl="0" indent="-346075" algn="l" defTabSz="914400" rtl="0" eaLnBrk="1" fontAlgn="auto" latinLnBrk="0" hangingPunct="1">
              <a:lnSpc>
                <a:spcPct val="120000"/>
              </a:lnSpc>
              <a:spcBef>
                <a:spcPct val="0"/>
              </a:spcBef>
              <a:spcAft>
                <a:spcPts val="600"/>
              </a:spcAft>
              <a:buClr>
                <a:srgbClr val="346492">
                  <a:lumMod val="60000"/>
                  <a:lumOff val="40000"/>
                </a:srgbClr>
              </a:buClr>
              <a:buSzPct val="160000"/>
              <a:buFont typeface="Arial" panose="020B0604020202020204" pitchFamily="34" charset="0"/>
              <a:buChar char="•"/>
              <a:tabLst/>
              <a:defRPr/>
            </a:pPr>
            <a:r>
              <a:rPr kumimoji="0" lang="en-US" altLang="en-US" sz="2800" b="1" i="1" u="none" strike="noStrike" kern="1200" cap="all" spc="0" normalizeH="0" baseline="0" noProof="0" dirty="0">
                <a:ln>
                  <a:noFill/>
                </a:ln>
                <a:solidFill>
                  <a:srgbClr val="FFFF00"/>
                </a:solidFill>
                <a:effectLst/>
                <a:uLnTx/>
                <a:uFillTx/>
                <a:latin typeface="Tahoma"/>
                <a:ea typeface="+mn-ea"/>
                <a:cs typeface="Arial" charset="0"/>
              </a:rPr>
              <a:t>I Cor. 15:50-57</a:t>
            </a:r>
            <a:endParaRPr kumimoji="0" lang="en-US" altLang="en-US" sz="2000" b="1" i="0" u="none" strike="noStrike" kern="1200" cap="all" spc="0" normalizeH="0" baseline="0" noProof="0" dirty="0">
              <a:ln>
                <a:noFill/>
              </a:ln>
              <a:solidFill>
                <a:srgbClr val="FFFF00"/>
              </a:solidFill>
              <a:effectLst/>
              <a:uLnTx/>
              <a:uFillTx/>
              <a:latin typeface="Tahoma"/>
              <a:ea typeface="+mn-ea"/>
              <a:cs typeface="Arial"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Fire Bowl On Mt. Carmel</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
        <p:nvSpPr>
          <p:cNvPr id="2" name="Footer Placeholder 1">
            <a:extLst>
              <a:ext uri="{FF2B5EF4-FFF2-40B4-BE49-F238E27FC236}">
                <a16:creationId xmlns:a16="http://schemas.microsoft.com/office/drawing/2014/main" id="{762B4AF2-8837-48A9-ABB1-420EFB932D95}"/>
              </a:ext>
            </a:extLst>
          </p:cNvPr>
          <p:cNvSpPr>
            <a:spLocks noGrp="1"/>
          </p:cNvSpPr>
          <p:nvPr>
            <p:ph type="ftr" sz="quarter" idx="11"/>
          </p:nvPr>
        </p:nvSpPr>
        <p:spPr>
          <a:xfrm>
            <a:off x="58322" y="5585954"/>
            <a:ext cx="8682907" cy="740679"/>
          </a:xfrm>
          <a:solidFill>
            <a:schemeClr val="dk1"/>
          </a:solidFill>
          <a:ln>
            <a:noFill/>
          </a:ln>
        </p:spPr>
        <p:style>
          <a:lnRef idx="0">
            <a:scrgbClr r="0" g="0" b="0"/>
          </a:lnRef>
          <a:fillRef idx="0">
            <a:scrgbClr r="0" g="0" b="0"/>
          </a:fillRef>
          <a:effectRef idx="0">
            <a:scrgbClr r="0" g="0" b="0"/>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a:ln>
                  <a:solidFill>
                    <a:srgbClr val="FF0000"/>
                  </a:solidFill>
                </a:ln>
                <a:solidFill>
                  <a:srgbClr val="FFFF00"/>
                </a:solidFill>
                <a:effectLst/>
                <a:uLnTx/>
                <a:uFillTx/>
                <a:latin typeface="Tahoma" pitchFamily="34" charset="0"/>
                <a:ea typeface="+mn-ea"/>
                <a:cs typeface="Times New Roman" pitchFamily="18" charset="0"/>
              </a:rPr>
              <a:t>From man’s darkest hour shown forth God’s brightest light!</a:t>
            </a:r>
          </a:p>
        </p:txBody>
      </p:sp>
    </p:spTree>
    <p:extLst>
      <p:ext uri="{BB962C8B-B14F-4D97-AF65-F5344CB8AC3E}">
        <p14:creationId xmlns:p14="http://schemas.microsoft.com/office/powerpoint/2010/main" val="1228968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p:cTn id="18"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4">
                                            <p:txEl>
                                              <p:pRg st="1" end="1"/>
                                            </p:txEl>
                                          </p:spTgt>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p:cTn id="24"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4">
                                            <p:txEl>
                                              <p:pRg st="2" end="2"/>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p:cTn id="30" dur="5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useBgFill="1">
        <p:nvSpPr>
          <p:cNvPr id="73" name="Rectangle 72">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
                <a:srgbClr val="6BA9DA"/>
              </a:buClr>
              <a:buSzPct val="115000"/>
              <a:buFont typeface="Wingdings" pitchFamily="2" charset="2"/>
              <a:buChar char="Ø"/>
              <a:tabLst/>
              <a:defRPr/>
            </a:pPr>
            <a:endParaRPr kumimoji="0" lang="en-US" sz="20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075752" y="664577"/>
            <a:ext cx="6078145" cy="36788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Christ lives, seated at the right hand of God (Rom. 8:34), waiting on those who recognize His sovereignty to come to Him to partake of the free gift of life (Rom. 6:23).</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 13:8: “Jesus Christ is the same yesterday and today and forever.”</a:t>
            </a:r>
          </a:p>
          <a:p>
            <a:pPr marL="461963" lvl="0" indent="-461963" algn="l">
              <a:lnSpc>
                <a:spcPct val="120000"/>
              </a:lnSpc>
              <a:spcBef>
                <a:spcPct val="0"/>
              </a:spcBef>
              <a:spcAft>
                <a:spcPts val="600"/>
              </a:spcAft>
              <a:buClr>
                <a:srgbClr val="B80E0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4:12: There is salvation in no one else, no other name than Christ’s!</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461963" marR="0" lvl="0" indent="-461963" algn="ctr" defTabSz="914400" rtl="0" eaLnBrk="1" fontAlgn="base" latinLnBrk="0" hangingPunct="1">
              <a:lnSpc>
                <a:spcPct val="12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046596" y="32657"/>
            <a:ext cx="6097404" cy="424543"/>
          </a:xfrm>
        </p:spPr>
        <p:txBody>
          <a:bodyPr vert="horz" lIns="91440" tIns="45720" rIns="91440" bIns="45720" rtlCol="0" anchor="ctr">
            <a:noAutofit/>
          </a:bodyPr>
          <a:lstStyle/>
          <a:p>
            <a:pPr>
              <a:defRPr/>
            </a:pPr>
            <a:r>
              <a:rPr lang="en-US" sz="2800" u="sng" dirty="0">
                <a:solidFill>
                  <a:srgbClr val="0000FF"/>
                </a:solidFill>
                <a:latin typeface="Arial" panose="020B0604020202020204" pitchFamily="34" charset="0"/>
                <a:cs typeface="Arial" panose="020B0604020202020204" pitchFamily="34" charset="0"/>
              </a:rPr>
              <a:t>Conclusion</a:t>
            </a:r>
          </a:p>
        </p:txBody>
      </p:sp>
      <p:sp>
        <p:nvSpPr>
          <p:cNvPr id="13" name="Text Box 5">
            <a:extLst>
              <a:ext uri="{FF2B5EF4-FFF2-40B4-BE49-F238E27FC236}">
                <a16:creationId xmlns:a16="http://schemas.microsoft.com/office/drawing/2014/main" id="{CA5AB941-EB60-4984-9037-5AD99921C584}"/>
              </a:ext>
            </a:extLst>
          </p:cNvPr>
          <p:cNvSpPr txBox="1">
            <a:spLocks noChangeArrowheads="1"/>
          </p:cNvSpPr>
          <p:nvPr/>
        </p:nvSpPr>
        <p:spPr bwMode="auto">
          <a:xfrm>
            <a:off x="-107514" y="244928"/>
            <a:ext cx="321473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l" defTabSz="457200" fontAlgn="auto">
              <a:spcBef>
                <a:spcPct val="0"/>
              </a:spcBef>
              <a:spcAft>
                <a:spcPts val="0"/>
              </a:spcAft>
              <a:buClrTx/>
              <a:buFont typeface="Wingdings" panose="05000000000000000000" pitchFamily="2" charset="2"/>
              <a:buChar char="v"/>
              <a:defRPr/>
            </a:pPr>
            <a:r>
              <a:rPr lang="en-US" altLang="en-US" sz="2800" dirty="0">
                <a:solidFill>
                  <a:srgbClr val="FFFF00"/>
                </a:solidFill>
                <a:latin typeface="Tahoma" panose="020B0604030504040204" pitchFamily="34" charset="0"/>
              </a:rPr>
              <a:t>After the fall of Rome, Baal ceased to exist as he had for centuries before, but not what he stood for: An alternative; a substitute!</a:t>
            </a:r>
            <a:endPar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itchFamily="18" charset="0"/>
            </a:endParaRPr>
          </a:p>
        </p:txBody>
      </p:sp>
      <p:sp>
        <p:nvSpPr>
          <p:cNvPr id="2" name="Footer Placeholder 1">
            <a:extLst>
              <a:ext uri="{FF2B5EF4-FFF2-40B4-BE49-F238E27FC236}">
                <a16:creationId xmlns:a16="http://schemas.microsoft.com/office/drawing/2014/main" id="{2F2D4AE4-3F33-42BE-8A3C-F0C683D61AE9}"/>
              </a:ext>
            </a:extLst>
          </p:cNvPr>
          <p:cNvSpPr>
            <a:spLocks noGrp="1"/>
          </p:cNvSpPr>
          <p:nvPr>
            <p:ph type="ftr" sz="quarter" idx="11"/>
          </p:nvPr>
        </p:nvSpPr>
        <p:spPr>
          <a:xfrm>
            <a:off x="0" y="6488689"/>
            <a:ext cx="5004649" cy="365125"/>
          </a:xfrm>
        </p:spPr>
        <p:txBody>
          <a:bodyPr/>
          <a:lstStyle/>
          <a:p>
            <a:pPr marL="0" marR="0" lvl="0" indent="0" algn="l" defTabSz="914400" rtl="0" eaLnBrk="1" fontAlgn="base" latinLnBrk="0" hangingPunct="1">
              <a:lnSpc>
                <a:spcPct val="100000"/>
              </a:lnSpc>
              <a:spcBef>
                <a:spcPct val="0"/>
              </a:spcBef>
              <a:spcAft>
                <a:spcPct val="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prstClr val="black">
                    <a:tint val="75000"/>
                  </a:prstClr>
                </a:solidFill>
                <a:effectLst/>
                <a:uLnTx/>
                <a:uFillTx/>
                <a:latin typeface="Tahoma" pitchFamily="34" charset="0"/>
                <a:ea typeface="+mn-ea"/>
                <a:cs typeface="Times New Roman" pitchFamily="18" charset="0"/>
              </a:rPr>
              <a:t>Fire Bowl On Mt. Carmel</a:t>
            </a:r>
            <a:endParaRPr kumimoji="0" lang="en-US" sz="1000" b="0" i="0" u="none" strike="noStrike" kern="1200" cap="none" spc="0" normalizeH="0" baseline="0" noProof="0" dirty="0">
              <a:ln>
                <a:noFill/>
              </a:ln>
              <a:solidFill>
                <a:prstClr val="black">
                  <a:tint val="75000"/>
                </a:prstClr>
              </a:solidFill>
              <a:effectLst/>
              <a:uLnTx/>
              <a:uFillTx/>
              <a:latin typeface="Tahoma" pitchFamily="34" charset="0"/>
              <a:ea typeface="+mn-ea"/>
              <a:cs typeface="Times New Roman" pitchFamily="18" charset="0"/>
            </a:endParaRPr>
          </a:p>
        </p:txBody>
      </p:sp>
      <p:pic>
        <p:nvPicPr>
          <p:cNvPr id="4" name="Picture 3">
            <a:extLst>
              <a:ext uri="{FF2B5EF4-FFF2-40B4-BE49-F238E27FC236}">
                <a16:creationId xmlns:a16="http://schemas.microsoft.com/office/drawing/2014/main" id="{E7328968-13AE-42BF-B92E-4FDF75FDE8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43701" y="4275116"/>
            <a:ext cx="2574967" cy="2574967"/>
          </a:xfrm>
          <a:prstGeom prst="rect">
            <a:avLst/>
          </a:prstGeom>
        </p:spPr>
      </p:pic>
    </p:spTree>
    <p:extLst>
      <p:ext uri="{BB962C8B-B14F-4D97-AF65-F5344CB8AC3E}">
        <p14:creationId xmlns:p14="http://schemas.microsoft.com/office/powerpoint/2010/main" val="998481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animEffect transition="in" filter="barn(inVertical)">
                                      <p:cBhvr>
                                        <p:cTn id="13" dur="500"/>
                                        <p:tgtEl>
                                          <p:spTgt spid="12">
                                            <p:txEl>
                                              <p:pRg st="3" end="3"/>
                                            </p:txEl>
                                          </p:spTgt>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animEffect transition="in" filter="barn(inVertical)">
                                      <p:cBhvr>
                                        <p:cTn id="21" dur="500"/>
                                        <p:tgtEl>
                                          <p:spTgt spid="12">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576136CA-5416-4564-A8BA-344938A0B112}"/>
              </a:ext>
            </a:extLst>
          </p:cNvPr>
          <p:cNvPicPr>
            <a:picLocks noChangeAspect="1"/>
          </p:cNvPicPr>
          <p:nvPr/>
        </p:nvPicPr>
        <p:blipFill rotWithShape="1">
          <a:blip r:embed="rId3">
            <a:extLst>
              <a:ext uri="{28A0092B-C50C-407E-A947-70E740481C1C}">
                <a14:useLocalDpi xmlns:a14="http://schemas.microsoft.com/office/drawing/2010/main" val="0"/>
              </a:ext>
            </a:extLst>
          </a:blip>
          <a:srcRect t="21164" b="6086"/>
          <a:stretch/>
        </p:blipFill>
        <p:spPr bwMode="auto">
          <a:xfrm>
            <a:off x="20" y="10"/>
            <a:ext cx="9143980" cy="68579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9CAE236-6F95-4A5D-9B54-5BD6D51E0FAD}"/>
              </a:ext>
            </a:extLst>
          </p:cNvPr>
          <p:cNvSpPr txBox="1"/>
          <p:nvPr/>
        </p:nvSpPr>
        <p:spPr>
          <a:xfrm rot="2363013">
            <a:off x="1988776" y="2189798"/>
            <a:ext cx="1584088" cy="830997"/>
          </a:xfrm>
          <a:prstGeom prst="rect">
            <a:avLst/>
          </a:prstGeom>
          <a:noFill/>
        </p:spPr>
        <p:txBody>
          <a:bodyPr wrap="none" rtlCol="0">
            <a:prstTxWarp prst="textChevron">
              <a:avLst/>
            </a:prstTxWarp>
            <a:spAutoFit/>
          </a:bodyPr>
          <a:lstStyle/>
          <a:p>
            <a:r>
              <a:rPr lang="en-US" sz="6600" dirty="0"/>
              <a:t>YHWH</a:t>
            </a:r>
          </a:p>
        </p:txBody>
      </p:sp>
      <p:sp>
        <p:nvSpPr>
          <p:cNvPr id="7" name="TextBox 6">
            <a:extLst>
              <a:ext uri="{FF2B5EF4-FFF2-40B4-BE49-F238E27FC236}">
                <a16:creationId xmlns:a16="http://schemas.microsoft.com/office/drawing/2014/main" id="{903D3F22-DF6A-4DAB-BA42-AAD4C627D3C2}"/>
              </a:ext>
            </a:extLst>
          </p:cNvPr>
          <p:cNvSpPr txBox="1"/>
          <p:nvPr/>
        </p:nvSpPr>
        <p:spPr>
          <a:xfrm rot="19627209">
            <a:off x="6126062" y="2118745"/>
            <a:ext cx="1697901" cy="923330"/>
          </a:xfrm>
          <a:prstGeom prst="rect">
            <a:avLst/>
          </a:prstGeom>
          <a:noFill/>
        </p:spPr>
        <p:txBody>
          <a:bodyPr wrap="none" rtlCol="0">
            <a:prstTxWarp prst="textChevron">
              <a:avLst/>
            </a:prstTxWarp>
            <a:spAutoFit/>
          </a:bodyPr>
          <a:lstStyle/>
          <a:p>
            <a:r>
              <a:rPr lang="en-US" sz="5400" dirty="0">
                <a:solidFill>
                  <a:schemeClr val="tx1"/>
                </a:solidFill>
              </a:rPr>
              <a:t>Baal</a:t>
            </a:r>
          </a:p>
        </p:txBody>
      </p:sp>
      <p:pic>
        <p:nvPicPr>
          <p:cNvPr id="8" name="Picture 7" descr="A close up of a logo&#10;&#10;Description automatically generated">
            <a:extLst>
              <a:ext uri="{FF2B5EF4-FFF2-40B4-BE49-F238E27FC236}">
                <a16:creationId xmlns:a16="http://schemas.microsoft.com/office/drawing/2014/main" id="{6CC19317-BEB8-4FDC-AAA2-86320C76084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64201" y="2311359"/>
            <a:ext cx="2205357" cy="2235284"/>
          </a:xfrm>
          <a:prstGeom prst="rect">
            <a:avLst/>
          </a:prstGeom>
        </p:spPr>
      </p:pic>
      <p:pic>
        <p:nvPicPr>
          <p:cNvPr id="14" name="Picture 13" descr="A picture containing orange, sitting, food, laptop&#10;&#10;Description automatically generated">
            <a:extLst>
              <a:ext uri="{FF2B5EF4-FFF2-40B4-BE49-F238E27FC236}">
                <a16:creationId xmlns:a16="http://schemas.microsoft.com/office/drawing/2014/main" id="{C0760FA6-251D-47B0-935E-B3F08B2460D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5800" y="3962401"/>
            <a:ext cx="10668000" cy="3429000"/>
          </a:xfrm>
          <a:prstGeom prst="rect">
            <a:avLst/>
          </a:prstGeom>
        </p:spPr>
      </p:pic>
      <p:pic>
        <p:nvPicPr>
          <p:cNvPr id="10" name="Picture 9" descr="A close up of a fire&#10;&#10;Description automatically generated">
            <a:extLst>
              <a:ext uri="{FF2B5EF4-FFF2-40B4-BE49-F238E27FC236}">
                <a16:creationId xmlns:a16="http://schemas.microsoft.com/office/drawing/2014/main" id="{C72D578D-AA95-4825-A1B4-48161F264DE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250" y="1"/>
            <a:ext cx="8953500" cy="1066800"/>
          </a:xfrm>
          <a:prstGeom prst="rect">
            <a:avLst/>
          </a:prstGeom>
        </p:spPr>
      </p:pic>
      <p:sp>
        <p:nvSpPr>
          <p:cNvPr id="12" name="TextBox 11">
            <a:extLst>
              <a:ext uri="{FF2B5EF4-FFF2-40B4-BE49-F238E27FC236}">
                <a16:creationId xmlns:a16="http://schemas.microsoft.com/office/drawing/2014/main" id="{98703F84-5634-46FF-9AE4-3647F6E6DB75}"/>
              </a:ext>
            </a:extLst>
          </p:cNvPr>
          <p:cNvSpPr txBox="1"/>
          <p:nvPr/>
        </p:nvSpPr>
        <p:spPr>
          <a:xfrm>
            <a:off x="98599" y="162860"/>
            <a:ext cx="8953500" cy="769441"/>
          </a:xfrm>
          <a:prstGeom prst="rect">
            <a:avLst/>
          </a:prstGeom>
          <a:noFill/>
        </p:spPr>
        <p:txBody>
          <a:bodyPr wrap="square" rtlCol="0">
            <a:spAutoFit/>
          </a:bodyPr>
          <a:lstStyle/>
          <a:p>
            <a:r>
              <a:rPr lang="en-US" sz="4400" dirty="0">
                <a:ln>
                  <a:solidFill>
                    <a:srgbClr val="FF0000"/>
                  </a:solidFill>
                </a:ln>
                <a:effectLst>
                  <a:glow rad="101600">
                    <a:srgbClr val="FF0000">
                      <a:alpha val="60000"/>
                    </a:srgbClr>
                  </a:glow>
                </a:effectLst>
                <a:latin typeface="+mj-lt"/>
              </a:rPr>
              <a:t>FIRE BOWL ON Mt. CARMEL</a:t>
            </a:r>
          </a:p>
        </p:txBody>
      </p:sp>
      <p:sp>
        <p:nvSpPr>
          <p:cNvPr id="16" name="Footer Placeholder 3">
            <a:extLst>
              <a:ext uri="{FF2B5EF4-FFF2-40B4-BE49-F238E27FC236}">
                <a16:creationId xmlns:a16="http://schemas.microsoft.com/office/drawing/2014/main" id="{E1DA39A8-E6A1-4E80-9F88-2FF7F379AB06}"/>
              </a:ext>
            </a:extLst>
          </p:cNvPr>
          <p:cNvSpPr txBox="1">
            <a:spLocks/>
          </p:cNvSpPr>
          <p:nvPr/>
        </p:nvSpPr>
        <p:spPr bwMode="auto">
          <a:xfrm>
            <a:off x="1790700" y="5341168"/>
            <a:ext cx="5714999" cy="105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a:lstStyle>
          <a:p>
            <a:pPr>
              <a:spcAft>
                <a:spcPts val="600"/>
              </a:spcAft>
              <a:defRPr/>
            </a:pPr>
            <a:r>
              <a:rPr lang="en-US" sz="2000" dirty="0">
                <a:solidFill>
                  <a:srgbClr val="00000C"/>
                </a:solidFill>
              </a:rPr>
              <a:t>The prize isn’t trophies, medals, money, or even the praise and adoration of men, but of life and death, the winning of hearts and minds and the saving of their souls!</a:t>
            </a:r>
          </a:p>
        </p:txBody>
      </p:sp>
    </p:spTree>
    <p:extLst>
      <p:ext uri="{BB962C8B-B14F-4D97-AF65-F5344CB8AC3E}">
        <p14:creationId xmlns:p14="http://schemas.microsoft.com/office/powerpoint/2010/main" val="318207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80742" y="497517"/>
            <a:ext cx="3582258" cy="5088437"/>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7383" y="557188"/>
            <a:ext cx="5790272" cy="1582949"/>
          </a:xfrm>
        </p:spPr>
        <p:txBody>
          <a:bodyPr vert="horz" lIns="91440" tIns="45720" rIns="91440" bIns="45720" rtlCol="0" anchor="ctr">
            <a:noAutofit/>
          </a:bodyPr>
          <a:lstStyle/>
          <a:p>
            <a:pPr algn="ctr">
              <a:defRPr/>
            </a:pPr>
            <a:r>
              <a:rPr lang="en-US" sz="3200" b="1" u="sng" dirty="0">
                <a:solidFill>
                  <a:schemeClr val="bg1"/>
                </a:solidFill>
              </a:rPr>
              <a:t>In Jesus is the power of God – Every knee will bow (Phil. 2:10-11)</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103707" y="1803405"/>
            <a:ext cx="5761740" cy="41140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algn="l"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800" i="1" cap="all" dirty="0">
                <a:solidFill>
                  <a:srgbClr val="FFFF00"/>
                </a:solidFill>
                <a:latin typeface="Tahoma"/>
                <a:cs typeface="Arial" charset="0"/>
              </a:rPr>
              <a:t>We teach the gospel to change the hearts and minds of the people today that their souls may be saved! (II Cor. 5:9-11; James 1:21)</a:t>
            </a:r>
            <a:endParaRPr kumimoji="0" lang="en-US" altLang="en-US" sz="2000" b="1" i="0" u="none" strike="noStrike" kern="1200" cap="all" spc="0" normalizeH="0" baseline="0" noProof="0" dirty="0">
              <a:ln>
                <a:noFill/>
              </a:ln>
              <a:solidFill>
                <a:srgbClr val="FFFF00"/>
              </a:solidFill>
              <a:effectLst/>
              <a:uLnTx/>
              <a:uFillTx/>
              <a:latin typeface="Tahoma"/>
              <a:ea typeface="+mn-ea"/>
              <a:cs typeface="Arial" charset="0"/>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Fire Bowl On Mt. Carmel</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Tree>
    <p:extLst>
      <p:ext uri="{BB962C8B-B14F-4D97-AF65-F5344CB8AC3E}">
        <p14:creationId xmlns:p14="http://schemas.microsoft.com/office/powerpoint/2010/main" val="86985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500" fill="hold"/>
                                        <p:tgtEl>
                                          <p:spTgt spid="205826"/>
                                        </p:tgtEl>
                                        <p:attrNameLst>
                                          <p:attrName>ppt_x</p:attrName>
                                        </p:attrNameLst>
                                      </p:cBhvr>
                                      <p:tavLst>
                                        <p:tav tm="0">
                                          <p:val>
                                            <p:strVal val="#ppt_x"/>
                                          </p:val>
                                        </p:tav>
                                        <p:tav tm="100000">
                                          <p:val>
                                            <p:strVal val="#ppt_x"/>
                                          </p:val>
                                        </p:tav>
                                      </p:tavLst>
                                    </p:anim>
                                    <p:anim calcmode="lin" valueType="num">
                                      <p:cBhvr additive="base">
                                        <p:cTn id="8" dur="500" fill="hold"/>
                                        <p:tgtEl>
                                          <p:spTgt spid="2058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576136CA-5416-4564-A8BA-344938A0B112}"/>
              </a:ext>
            </a:extLst>
          </p:cNvPr>
          <p:cNvPicPr>
            <a:picLocks noChangeAspect="1"/>
          </p:cNvPicPr>
          <p:nvPr/>
        </p:nvPicPr>
        <p:blipFill rotWithShape="1">
          <a:blip r:embed="rId3">
            <a:extLst>
              <a:ext uri="{28A0092B-C50C-407E-A947-70E740481C1C}">
                <a14:useLocalDpi xmlns:a14="http://schemas.microsoft.com/office/drawing/2010/main" val="0"/>
              </a:ext>
            </a:extLst>
          </a:blip>
          <a:srcRect t="21164" b="6086"/>
          <a:stretch/>
        </p:blipFill>
        <p:spPr bwMode="auto">
          <a:xfrm>
            <a:off x="20" y="10"/>
            <a:ext cx="9143980" cy="68579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9CAE236-6F95-4A5D-9B54-5BD6D51E0FAD}"/>
              </a:ext>
            </a:extLst>
          </p:cNvPr>
          <p:cNvSpPr txBox="1"/>
          <p:nvPr/>
        </p:nvSpPr>
        <p:spPr>
          <a:xfrm rot="2363013">
            <a:off x="1988776" y="2189798"/>
            <a:ext cx="1584088" cy="830997"/>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YHWH</a:t>
            </a:r>
          </a:p>
        </p:txBody>
      </p:sp>
      <p:sp>
        <p:nvSpPr>
          <p:cNvPr id="7" name="TextBox 6">
            <a:extLst>
              <a:ext uri="{FF2B5EF4-FFF2-40B4-BE49-F238E27FC236}">
                <a16:creationId xmlns:a16="http://schemas.microsoft.com/office/drawing/2014/main" id="{903D3F22-DF6A-4DAB-BA42-AAD4C627D3C2}"/>
              </a:ext>
            </a:extLst>
          </p:cNvPr>
          <p:cNvSpPr txBox="1"/>
          <p:nvPr/>
        </p:nvSpPr>
        <p:spPr>
          <a:xfrm rot="19627209">
            <a:off x="6126062" y="2118745"/>
            <a:ext cx="1697901" cy="923330"/>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Baal</a:t>
            </a:r>
          </a:p>
        </p:txBody>
      </p:sp>
      <p:pic>
        <p:nvPicPr>
          <p:cNvPr id="8" name="Picture 7" descr="A close up of a logo&#10;&#10;Description automatically generated">
            <a:extLst>
              <a:ext uri="{FF2B5EF4-FFF2-40B4-BE49-F238E27FC236}">
                <a16:creationId xmlns:a16="http://schemas.microsoft.com/office/drawing/2014/main" id="{6CC19317-BEB8-4FDC-AAA2-86320C76084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64201" y="2311359"/>
            <a:ext cx="2205357" cy="2235284"/>
          </a:xfrm>
          <a:prstGeom prst="rect">
            <a:avLst/>
          </a:prstGeom>
        </p:spPr>
      </p:pic>
      <p:pic>
        <p:nvPicPr>
          <p:cNvPr id="14" name="Picture 13" descr="A picture containing orange, sitting, food, laptop&#10;&#10;Description automatically generated">
            <a:extLst>
              <a:ext uri="{FF2B5EF4-FFF2-40B4-BE49-F238E27FC236}">
                <a16:creationId xmlns:a16="http://schemas.microsoft.com/office/drawing/2014/main" id="{C0760FA6-251D-47B0-935E-B3F08B2460D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5800" y="3962401"/>
            <a:ext cx="10668000" cy="3429000"/>
          </a:xfrm>
          <a:prstGeom prst="rect">
            <a:avLst/>
          </a:prstGeom>
        </p:spPr>
      </p:pic>
      <p:pic>
        <p:nvPicPr>
          <p:cNvPr id="10" name="Picture 9" descr="A close up of a fire&#10;&#10;Description automatically generated">
            <a:extLst>
              <a:ext uri="{FF2B5EF4-FFF2-40B4-BE49-F238E27FC236}">
                <a16:creationId xmlns:a16="http://schemas.microsoft.com/office/drawing/2014/main" id="{C72D578D-AA95-4825-A1B4-48161F264DE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250" y="1"/>
            <a:ext cx="8953500" cy="1066800"/>
          </a:xfrm>
          <a:prstGeom prst="rect">
            <a:avLst/>
          </a:prstGeom>
        </p:spPr>
      </p:pic>
      <p:sp>
        <p:nvSpPr>
          <p:cNvPr id="12" name="TextBox 11">
            <a:extLst>
              <a:ext uri="{FF2B5EF4-FFF2-40B4-BE49-F238E27FC236}">
                <a16:creationId xmlns:a16="http://schemas.microsoft.com/office/drawing/2014/main" id="{98703F84-5634-46FF-9AE4-3647F6E6DB75}"/>
              </a:ext>
            </a:extLst>
          </p:cNvPr>
          <p:cNvSpPr txBox="1"/>
          <p:nvPr/>
        </p:nvSpPr>
        <p:spPr>
          <a:xfrm>
            <a:off x="98599" y="162860"/>
            <a:ext cx="89535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rgbClr val="FF0000"/>
                  </a:solidFill>
                </a:ln>
                <a:solidFill>
                  <a:srgbClr val="FFFF00"/>
                </a:solidFill>
                <a:effectLst>
                  <a:glow rad="101600">
                    <a:srgbClr val="FF0000">
                      <a:alpha val="60000"/>
                    </a:srgbClr>
                  </a:glow>
                </a:effectLst>
                <a:uLnTx/>
                <a:uFillTx/>
                <a:latin typeface="Arial"/>
                <a:ea typeface="+mn-ea"/>
                <a:cs typeface="Times New Roman" pitchFamily="18" charset="0"/>
              </a:rPr>
              <a:t>FIRE BOWL ON Mt. CARMEL</a:t>
            </a:r>
          </a:p>
        </p:txBody>
      </p:sp>
      <p:sp>
        <p:nvSpPr>
          <p:cNvPr id="16" name="Footer Placeholder 3">
            <a:extLst>
              <a:ext uri="{FF2B5EF4-FFF2-40B4-BE49-F238E27FC236}">
                <a16:creationId xmlns:a16="http://schemas.microsoft.com/office/drawing/2014/main" id="{E1DA39A8-E6A1-4E80-9F88-2FF7F379AB06}"/>
              </a:ext>
            </a:extLst>
          </p:cNvPr>
          <p:cNvSpPr txBox="1">
            <a:spLocks/>
          </p:cNvSpPr>
          <p:nvPr/>
        </p:nvSpPr>
        <p:spPr bwMode="auto">
          <a:xfrm>
            <a:off x="1790700" y="5341168"/>
            <a:ext cx="5714999" cy="135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a:lstStyle>
          <a:p>
            <a:pPr lvl="0">
              <a:spcAft>
                <a:spcPts val="600"/>
              </a:spcAft>
              <a:defRPr/>
            </a:pPr>
            <a:r>
              <a:rPr lang="en-US" sz="2800" dirty="0">
                <a:ln>
                  <a:solidFill>
                    <a:srgbClr val="FFFF00"/>
                  </a:solidFill>
                </a:ln>
                <a:solidFill>
                  <a:srgbClr val="00000C"/>
                </a:solidFill>
              </a:rPr>
              <a:t>Let us love and serve the One and only God, Creator of the heavens and the earth!</a:t>
            </a:r>
            <a:endParaRPr kumimoji="0" lang="en-US" sz="2800" b="1" i="0" u="none" strike="noStrike" kern="1200" cap="none" spc="0" normalizeH="0" baseline="0" noProof="0" dirty="0">
              <a:ln>
                <a:solidFill>
                  <a:srgbClr val="FFFF00"/>
                </a:solidFill>
              </a:ln>
              <a:solidFill>
                <a:srgbClr val="00000C"/>
              </a:solidFill>
              <a:effectLst/>
              <a:uLnTx/>
              <a:uFillTx/>
            </a:endParaRPr>
          </a:p>
        </p:txBody>
      </p:sp>
    </p:spTree>
    <p:extLst>
      <p:ext uri="{BB962C8B-B14F-4D97-AF65-F5344CB8AC3E}">
        <p14:creationId xmlns:p14="http://schemas.microsoft.com/office/powerpoint/2010/main" val="39694337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rgbClr val="0000FF"/>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a:t>
            </a:r>
            <a:r>
              <a:rPr lang="en-US" sz="4000" b="1" u="sng">
                <a:solidFill>
                  <a:srgbClr val="0000FF"/>
                </a:solidFill>
                <a:effectLst>
                  <a:outerShdw blurRad="38100" dist="38100" dir="2700000" algn="tl">
                    <a:srgbClr val="FFFFFF"/>
                  </a:outerShdw>
                </a:effectLst>
                <a:latin typeface="Calisto MT" pitchFamily="18" charset="0"/>
              </a:rPr>
              <a:t>Erring Saint:</a:t>
            </a:r>
            <a:r>
              <a:rPr lang="en-US" sz="4000" b="1">
                <a:solidFill>
                  <a:srgbClr val="0000FF"/>
                </a:solidFill>
                <a:effectLst>
                  <a:outerShdw blurRad="38100" dist="38100" dir="2700000" algn="tl">
                    <a:srgbClr val="FFFFFF"/>
                  </a:outerShdw>
                </a:effectLst>
                <a:latin typeface="Calisto MT" pitchFamily="18" charset="0"/>
              </a:rPr>
              <a:t> </a:t>
            </a:r>
            <a:endParaRPr lang="en-US" sz="4000" b="1" dirty="0">
              <a:solidFill>
                <a:srgbClr val="0000FF"/>
              </a:solidFill>
              <a:effectLst>
                <a:outerShdw blurRad="38100" dist="38100" dir="2700000" algn="tl">
                  <a:srgbClr val="FFFFFF"/>
                </a:outerShdw>
              </a:effectLst>
              <a:latin typeface="Calisto MT" pitchFamily="18" charset="0"/>
            </a:endParaRP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576136CA-5416-4564-A8BA-344938A0B112}"/>
              </a:ext>
            </a:extLst>
          </p:cNvPr>
          <p:cNvPicPr>
            <a:picLocks noChangeAspect="1"/>
          </p:cNvPicPr>
          <p:nvPr/>
        </p:nvPicPr>
        <p:blipFill rotWithShape="1">
          <a:blip r:embed="rId3">
            <a:extLst>
              <a:ext uri="{28A0092B-C50C-407E-A947-70E740481C1C}">
                <a14:useLocalDpi xmlns:a14="http://schemas.microsoft.com/office/drawing/2010/main" val="0"/>
              </a:ext>
            </a:extLst>
          </a:blip>
          <a:srcRect t="21164" b="6086"/>
          <a:stretch/>
        </p:blipFill>
        <p:spPr bwMode="auto">
          <a:xfrm>
            <a:off x="0" y="-1665"/>
            <a:ext cx="9143980" cy="68579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9CAE236-6F95-4A5D-9B54-5BD6D51E0FAD}"/>
              </a:ext>
            </a:extLst>
          </p:cNvPr>
          <p:cNvSpPr txBox="1"/>
          <p:nvPr/>
        </p:nvSpPr>
        <p:spPr>
          <a:xfrm rot="2363013">
            <a:off x="1988776" y="2189798"/>
            <a:ext cx="1584088" cy="830997"/>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YHWH</a:t>
            </a:r>
          </a:p>
        </p:txBody>
      </p:sp>
      <p:sp>
        <p:nvSpPr>
          <p:cNvPr id="7" name="TextBox 6">
            <a:extLst>
              <a:ext uri="{FF2B5EF4-FFF2-40B4-BE49-F238E27FC236}">
                <a16:creationId xmlns:a16="http://schemas.microsoft.com/office/drawing/2014/main" id="{903D3F22-DF6A-4DAB-BA42-AAD4C627D3C2}"/>
              </a:ext>
            </a:extLst>
          </p:cNvPr>
          <p:cNvSpPr txBox="1"/>
          <p:nvPr/>
        </p:nvSpPr>
        <p:spPr>
          <a:xfrm rot="19627209">
            <a:off x="6126062" y="2118745"/>
            <a:ext cx="1697901" cy="923330"/>
          </a:xfrm>
          <a:prstGeom prst="rect">
            <a:avLst/>
          </a:prstGeom>
          <a:noFill/>
        </p:spPr>
        <p:txBody>
          <a:bodyPr wrap="none" rtlCol="0">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Baal</a:t>
            </a:r>
          </a:p>
        </p:txBody>
      </p:sp>
      <p:pic>
        <p:nvPicPr>
          <p:cNvPr id="8" name="Picture 7" descr="A close up of a logo&#10;&#10;Description automatically generated">
            <a:extLst>
              <a:ext uri="{FF2B5EF4-FFF2-40B4-BE49-F238E27FC236}">
                <a16:creationId xmlns:a16="http://schemas.microsoft.com/office/drawing/2014/main" id="{6CC19317-BEB8-4FDC-AAA2-86320C76084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64201" y="2311359"/>
            <a:ext cx="2205357" cy="2235284"/>
          </a:xfrm>
          <a:prstGeom prst="rect">
            <a:avLst/>
          </a:prstGeom>
        </p:spPr>
      </p:pic>
      <p:pic>
        <p:nvPicPr>
          <p:cNvPr id="14" name="Picture 13" descr="A picture containing orange, sitting, food, laptop&#10;&#10;Description automatically generated">
            <a:extLst>
              <a:ext uri="{FF2B5EF4-FFF2-40B4-BE49-F238E27FC236}">
                <a16:creationId xmlns:a16="http://schemas.microsoft.com/office/drawing/2014/main" id="{C0760FA6-251D-47B0-935E-B3F08B2460D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600" y="4994031"/>
            <a:ext cx="10515600" cy="2285314"/>
          </a:xfrm>
          <a:prstGeom prst="rect">
            <a:avLst/>
          </a:prstGeom>
        </p:spPr>
      </p:pic>
      <p:pic>
        <p:nvPicPr>
          <p:cNvPr id="10" name="Picture 9" descr="A close up of a fire&#10;&#10;Description automatically generated">
            <a:extLst>
              <a:ext uri="{FF2B5EF4-FFF2-40B4-BE49-F238E27FC236}">
                <a16:creationId xmlns:a16="http://schemas.microsoft.com/office/drawing/2014/main" id="{C72D578D-AA95-4825-A1B4-48161F264DE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5250" y="1"/>
            <a:ext cx="8953500" cy="1066800"/>
          </a:xfrm>
          <a:prstGeom prst="rect">
            <a:avLst/>
          </a:prstGeom>
        </p:spPr>
      </p:pic>
      <p:sp>
        <p:nvSpPr>
          <p:cNvPr id="12" name="TextBox 11">
            <a:extLst>
              <a:ext uri="{FF2B5EF4-FFF2-40B4-BE49-F238E27FC236}">
                <a16:creationId xmlns:a16="http://schemas.microsoft.com/office/drawing/2014/main" id="{98703F84-5634-46FF-9AE4-3647F6E6DB75}"/>
              </a:ext>
            </a:extLst>
          </p:cNvPr>
          <p:cNvSpPr txBox="1"/>
          <p:nvPr/>
        </p:nvSpPr>
        <p:spPr>
          <a:xfrm>
            <a:off x="98599" y="162860"/>
            <a:ext cx="89535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rgbClr val="FF0000"/>
                  </a:solidFill>
                </a:ln>
                <a:solidFill>
                  <a:srgbClr val="FFFF00"/>
                </a:solidFill>
                <a:effectLst>
                  <a:glow rad="101600">
                    <a:srgbClr val="FF0000">
                      <a:alpha val="60000"/>
                    </a:srgbClr>
                  </a:glow>
                </a:effectLst>
                <a:uLnTx/>
                <a:uFillTx/>
                <a:latin typeface="Arial"/>
                <a:ea typeface="+mn-ea"/>
                <a:cs typeface="Times New Roman" pitchFamily="18" charset="0"/>
              </a:rPr>
              <a:t>FIRE BOWL ON Mt. CARMEL</a:t>
            </a:r>
          </a:p>
        </p:txBody>
      </p:sp>
      <p:sp>
        <p:nvSpPr>
          <p:cNvPr id="16" name="Footer Placeholder 3">
            <a:extLst>
              <a:ext uri="{FF2B5EF4-FFF2-40B4-BE49-F238E27FC236}">
                <a16:creationId xmlns:a16="http://schemas.microsoft.com/office/drawing/2014/main" id="{E1DA39A8-E6A1-4E80-9F88-2FF7F379AB06}"/>
              </a:ext>
            </a:extLst>
          </p:cNvPr>
          <p:cNvSpPr txBox="1">
            <a:spLocks/>
          </p:cNvSpPr>
          <p:nvPr/>
        </p:nvSpPr>
        <p:spPr bwMode="auto">
          <a:xfrm>
            <a:off x="1825451" y="5881885"/>
            <a:ext cx="5714999" cy="88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TEAM: YHWH, God of Abraham, Isaac and Israel</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 </a:t>
            </a:r>
            <a:r>
              <a:rPr kumimoji="0" lang="en-US" sz="1600" b="1" i="1"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VS. </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TEAM: Baal, the Storm god of Tyre &amp; Sidon </a:t>
            </a:r>
          </a:p>
        </p:txBody>
      </p:sp>
      <p:sp>
        <p:nvSpPr>
          <p:cNvPr id="17" name="Footer Placeholder 3">
            <a:extLst>
              <a:ext uri="{FF2B5EF4-FFF2-40B4-BE49-F238E27FC236}">
                <a16:creationId xmlns:a16="http://schemas.microsoft.com/office/drawing/2014/main" id="{943CA245-17B5-4ED3-ACD1-9DD9B822D687}"/>
              </a:ext>
            </a:extLst>
          </p:cNvPr>
          <p:cNvSpPr>
            <a:spLocks noGrp="1"/>
          </p:cNvSpPr>
          <p:nvPr>
            <p:ph type="ftr" sz="quarter" idx="11"/>
          </p:nvPr>
        </p:nvSpPr>
        <p:spPr>
          <a:xfrm>
            <a:off x="3228579" y="4499598"/>
            <a:ext cx="3276599" cy="1602093"/>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Text:</a:t>
            </a: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2400" b="1" i="0" u="none" strike="noStrike" kern="1200" cap="none" spc="0" normalizeH="0" baseline="0" noProof="0" dirty="0">
                <a:ln>
                  <a:noFill/>
                </a:ln>
                <a:solidFill>
                  <a:srgbClr val="00000C"/>
                </a:solidFill>
                <a:effectLst/>
                <a:uLnTx/>
                <a:uFillTx/>
                <a:latin typeface="Tahoma" pitchFamily="34" charset="0"/>
                <a:ea typeface="+mn-ea"/>
                <a:cs typeface="Times New Roman" pitchFamily="18" charset="0"/>
              </a:rPr>
              <a:t>I Kings 18:17-46</a:t>
            </a:r>
          </a:p>
        </p:txBody>
      </p:sp>
    </p:spTree>
    <p:extLst>
      <p:ext uri="{BB962C8B-B14F-4D97-AF65-F5344CB8AC3E}">
        <p14:creationId xmlns:p14="http://schemas.microsoft.com/office/powerpoint/2010/main" val="7736238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53"/>
            <a:ext cx="9144000"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Pre-Contest Background</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rgbClr val="FFFF00"/>
                </a:solidFill>
                <a:effectLst/>
                <a:uLnTx/>
                <a:uFillTx/>
                <a:latin typeface="Rockwell" panose="02060603020205020403"/>
                <a:ea typeface="+mn-ea"/>
                <a:cs typeface="Times New Roman" pitchFamily="18" charset="0"/>
              </a:rPr>
              <a:t>Fire Bowl On Mt. Carmel</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4127595660"/>
              </p:ext>
            </p:extLst>
          </p:nvPr>
        </p:nvGraphicFramePr>
        <p:xfrm>
          <a:off x="76200" y="847254"/>
          <a:ext cx="8991600" cy="564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07689" y="1441376"/>
            <a:ext cx="1981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Ahab is king of Israel and is more evil than any king before him!</a:t>
            </a: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134592" y="1270107"/>
            <a:ext cx="16496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Jezebel imported the worship of Baal &amp; Asherah</a:t>
            </a: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17432" y="1578632"/>
            <a:ext cx="21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Jezebel was a princess of Phoenicia (Tyre &amp; Sidon)</a:t>
            </a: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76200" y="3670065"/>
            <a:ext cx="241164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sz="1800" dirty="0">
                <a:solidFill>
                  <a:prstClr val="white"/>
                </a:solidFill>
              </a:rPr>
              <a:t>“…there was no one like Ahab who sold himself to do evil in the sight of the LORD, because Jezebel his wife incited him” </a:t>
            </a:r>
          </a:p>
          <a:p>
            <a:pPr marL="0" lvl="0" indent="0">
              <a:buClr>
                <a:srgbClr val="6BA9DA"/>
              </a:buClr>
              <a:buSzPct val="115000"/>
            </a:pPr>
            <a:r>
              <a:rPr lang="en-US" sz="1800" dirty="0">
                <a:solidFill>
                  <a:prstClr val="white"/>
                </a:solidFill>
              </a:rPr>
              <a:t>(I Kings 21:25-26) </a:t>
            </a: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34755" y="4274902"/>
            <a:ext cx="27227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Ahab may have intended to serve both Baal &amp; YHWH from his sons’ names</a:t>
            </a: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904463" y="4206273"/>
            <a:ext cx="304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Ahaziah = </a:t>
            </a:r>
            <a:r>
              <a:rPr lang="en-US" b="0" dirty="0">
                <a:solidFill>
                  <a:prstClr val="white"/>
                </a:solidFill>
              </a:rPr>
              <a:t>“The Lord sustains” (I Kings 22:40) </a:t>
            </a:r>
          </a:p>
          <a:p>
            <a:pPr marL="0" lvl="0" indent="0">
              <a:buClr>
                <a:srgbClr val="6BA9DA"/>
              </a:buClr>
              <a:buSzPct val="115000"/>
            </a:pPr>
            <a:r>
              <a:rPr lang="en-US" dirty="0">
                <a:solidFill>
                  <a:prstClr val="white"/>
                </a:solidFill>
              </a:rPr>
              <a:t>Joram = </a:t>
            </a:r>
            <a:r>
              <a:rPr lang="en-US" b="0" dirty="0">
                <a:solidFill>
                  <a:prstClr val="white"/>
                </a:solidFill>
              </a:rPr>
              <a:t>“The Lord is exalted” (II Kings 8:16)</a:t>
            </a:r>
          </a:p>
        </p:txBody>
      </p:sp>
    </p:spTree>
    <p:extLst>
      <p:ext uri="{BB962C8B-B14F-4D97-AF65-F5344CB8AC3E}">
        <p14:creationId xmlns:p14="http://schemas.microsoft.com/office/powerpoint/2010/main" val="3896776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53"/>
            <a:ext cx="9144000"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Pre-Contest Background</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rgbClr val="FFFF00"/>
                </a:solidFill>
                <a:effectLst/>
                <a:uLnTx/>
                <a:uFillTx/>
                <a:latin typeface="Rockwell" panose="02060603020205020403"/>
                <a:ea typeface="+mn-ea"/>
                <a:cs typeface="Times New Roman" pitchFamily="18" charset="0"/>
              </a:rPr>
              <a:t>Fire Bowl On Mt. Carmel</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74117703"/>
              </p:ext>
            </p:extLst>
          </p:nvPr>
        </p:nvGraphicFramePr>
        <p:xfrm>
          <a:off x="125603" y="228600"/>
          <a:ext cx="8990763" cy="564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518102" y="1280705"/>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Worshiped in Phoenicia (Tyre &amp; Sidon)</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466719" y="1063577"/>
            <a:ext cx="16496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Worshiped in Babylon as Marduk, or Bel (or Bel-Marduk)</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972580" y="1554167"/>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Worshiped in Assyria</a:t>
            </a: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45446" y="3902470"/>
            <a:ext cx="24116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sz="1800" dirty="0">
                <a:solidFill>
                  <a:prstClr val="white"/>
                </a:solidFill>
              </a:rPr>
              <a:t>Worshiped in Greece as Zeus  </a:t>
            </a:r>
            <a:endPar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716404" y="3927252"/>
            <a:ext cx="27227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Worshiped in Rome as Jupiter</a:t>
            </a: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942719" y="4025580"/>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Worshiped by the Norse as Odin </a:t>
            </a:r>
            <a:endParaRPr kumimoji="0" lang="en-US" sz="20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pic>
        <p:nvPicPr>
          <p:cNvPr id="3" name="Picture 2" descr="A picture containing table, small, sitting, standing&#10;&#10;Description automatically generated">
            <a:extLst>
              <a:ext uri="{FF2B5EF4-FFF2-40B4-BE49-F238E27FC236}">
                <a16:creationId xmlns:a16="http://schemas.microsoft.com/office/drawing/2014/main" id="{1912FFFB-132D-4A6A-81F0-94D77555E4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3923" y="4436752"/>
            <a:ext cx="1275588" cy="2445217"/>
          </a:xfrm>
          <a:prstGeom prst="rect">
            <a:avLst/>
          </a:prstGeom>
        </p:spPr>
      </p:pic>
    </p:spTree>
    <p:extLst>
      <p:ext uri="{BB962C8B-B14F-4D97-AF65-F5344CB8AC3E}">
        <p14:creationId xmlns:p14="http://schemas.microsoft.com/office/powerpoint/2010/main" val="18992579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560388"/>
          </a:xfrm>
        </p:spPr>
        <p:txBody>
          <a:bodyPr/>
          <a:lstStyle/>
          <a:p>
            <a:pPr eaLnBrk="1" hangingPunct="1"/>
            <a:r>
              <a:rPr lang="en-US" sz="3600" b="1" u="sng" dirty="0">
                <a:solidFill>
                  <a:srgbClr val="FFC000"/>
                </a:solidFill>
                <a:cs typeface="Times New Roman" pitchFamily="18" charset="0"/>
              </a:rPr>
              <a:t>Pre-Contest Background</a:t>
            </a:r>
            <a:endParaRPr lang="en-US" sz="3600" b="1" u="sng" dirty="0">
              <a:solidFill>
                <a:srgbClr val="FFC000"/>
              </a:solidFill>
            </a:endParaRPr>
          </a:p>
        </p:txBody>
      </p:sp>
      <p:sp>
        <p:nvSpPr>
          <p:cNvPr id="11267" name="Footer Placeholder 4"/>
          <p:cNvSpPr>
            <a:spLocks noGrp="1"/>
          </p:cNvSpPr>
          <p:nvPr>
            <p:ph type="ftr" sz="quarter" idx="11"/>
          </p:nvPr>
        </p:nvSpPr>
        <p:spPr>
          <a:xfrm>
            <a:off x="-40490" y="6515100"/>
            <a:ext cx="263129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00"/>
                </a:solidFill>
                <a:effectLst/>
                <a:uLnTx/>
                <a:uFillTx/>
                <a:latin typeface="Tahoma" pitchFamily="34" charset="0"/>
                <a:ea typeface="+mn-ea"/>
                <a:cs typeface="Times New Roman" pitchFamily="18" charset="0"/>
              </a:rPr>
              <a:t>Fire Bowl On Mt. Carmel</a:t>
            </a:r>
            <a:endPar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6839" y="2438401"/>
            <a:ext cx="1827161" cy="4248150"/>
          </a:xfrm>
          <a:prstGeom prst="rect">
            <a:avLst/>
          </a:prstGeom>
        </p:spPr>
      </p:pic>
      <p:sp>
        <p:nvSpPr>
          <p:cNvPr id="7" name="Text Box 3">
            <a:extLst>
              <a:ext uri="{FF2B5EF4-FFF2-40B4-BE49-F238E27FC236}">
                <a16:creationId xmlns:a16="http://schemas.microsoft.com/office/drawing/2014/main" id="{562604D2-F198-4B01-A08C-49B2AC5684D8}"/>
              </a:ext>
            </a:extLst>
          </p:cNvPr>
          <p:cNvSpPr txBox="1">
            <a:spLocks noChangeArrowheads="1"/>
          </p:cNvSpPr>
          <p:nvPr/>
        </p:nvSpPr>
        <p:spPr bwMode="auto">
          <a:xfrm>
            <a:off x="-7374" y="685442"/>
            <a:ext cx="9141542"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defRPr/>
            </a:pPr>
            <a:r>
              <a:rPr lang="en-US" dirty="0">
                <a:solidFill>
                  <a:srgbClr val="00000C"/>
                </a:solidFill>
                <a:latin typeface="Tahoma" pitchFamily="34" charset="0"/>
                <a:ea typeface="Tahoma" pitchFamily="34" charset="0"/>
                <a:cs typeface="Tahoma" pitchFamily="34" charset="0"/>
              </a:rPr>
              <a:t>Similarities in visual perceptions of God and Baal:</a:t>
            </a:r>
          </a:p>
        </p:txBody>
      </p:sp>
      <p:graphicFrame>
        <p:nvGraphicFramePr>
          <p:cNvPr id="2" name="Table 1">
            <a:extLst>
              <a:ext uri="{FF2B5EF4-FFF2-40B4-BE49-F238E27FC236}">
                <a16:creationId xmlns:a16="http://schemas.microsoft.com/office/drawing/2014/main" id="{0EEC9A4B-6187-41ED-9A6B-0D27AF7E84F4}"/>
              </a:ext>
            </a:extLst>
          </p:cNvPr>
          <p:cNvGraphicFramePr>
            <a:graphicFrameLocks noGrp="1"/>
          </p:cNvGraphicFramePr>
          <p:nvPr>
            <p:extLst>
              <p:ext uri="{D42A27DB-BD31-4B8C-83A1-F6EECF244321}">
                <p14:modId xmlns:p14="http://schemas.microsoft.com/office/powerpoint/2010/main" val="3865924913"/>
              </p:ext>
            </p:extLst>
          </p:nvPr>
        </p:nvGraphicFramePr>
        <p:xfrm>
          <a:off x="76200" y="1441377"/>
          <a:ext cx="7162800" cy="2565041"/>
        </p:xfrm>
        <a:graphic>
          <a:graphicData uri="http://schemas.openxmlformats.org/drawingml/2006/table">
            <a:tbl>
              <a:tblPr firstRow="1" firstCol="1" bandRow="1">
                <a:tableStyleId>{306799F8-075E-4A3A-A7F6-7FBC6576F1A4}</a:tableStyleId>
              </a:tblPr>
              <a:tblGrid>
                <a:gridCol w="3581400">
                  <a:extLst>
                    <a:ext uri="{9D8B030D-6E8A-4147-A177-3AD203B41FA5}">
                      <a16:colId xmlns:a16="http://schemas.microsoft.com/office/drawing/2014/main" val="3461386850"/>
                    </a:ext>
                  </a:extLst>
                </a:gridCol>
                <a:gridCol w="3581400">
                  <a:extLst>
                    <a:ext uri="{9D8B030D-6E8A-4147-A177-3AD203B41FA5}">
                      <a16:colId xmlns:a16="http://schemas.microsoft.com/office/drawing/2014/main" val="465832137"/>
                    </a:ext>
                  </a:extLst>
                </a:gridCol>
              </a:tblGrid>
              <a:tr h="361649">
                <a:tc>
                  <a:txBody>
                    <a:bodyPr/>
                    <a:lstStyle/>
                    <a:p>
                      <a:pPr marL="0" marR="0" indent="0" algn="ctr">
                        <a:spcBef>
                          <a:spcPts val="0"/>
                        </a:spcBef>
                        <a:spcAft>
                          <a:spcPts val="0"/>
                        </a:spcAft>
                        <a:tabLst>
                          <a:tab pos="685800" algn="l"/>
                          <a:tab pos="457200" algn="l"/>
                        </a:tabLst>
                      </a:pPr>
                      <a:r>
                        <a:rPr lang="en-US" sz="2000" dirty="0">
                          <a:solidFill>
                            <a:srgbClr val="0000FF"/>
                          </a:solidFill>
                          <a:effectLst/>
                        </a:rPr>
                        <a:t>YHWH, Lord God Almighty</a:t>
                      </a:r>
                      <a:endParaRPr lang="en-US" sz="2000" b="1" dirty="0">
                        <a:solidFill>
                          <a:srgbClr val="0000FF"/>
                        </a:solidFill>
                        <a:effectLst/>
                        <a:latin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a:spcBef>
                          <a:spcPts val="0"/>
                        </a:spcBef>
                        <a:spcAft>
                          <a:spcPts val="0"/>
                        </a:spcAft>
                        <a:tabLst>
                          <a:tab pos="685800" algn="l"/>
                          <a:tab pos="457200" algn="l"/>
                        </a:tabLst>
                      </a:pPr>
                      <a:r>
                        <a:rPr lang="en-US" sz="2000" dirty="0">
                          <a:solidFill>
                            <a:srgbClr val="FF0000"/>
                          </a:solidFill>
                          <a:effectLst/>
                        </a:rPr>
                        <a:t>Baal, the storm god</a:t>
                      </a:r>
                      <a:endParaRPr lang="en-US" sz="2000" b="1" dirty="0">
                        <a:solidFill>
                          <a:srgbClr val="FF0000"/>
                        </a:solidFill>
                        <a:effectLst/>
                        <a:latin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01166261"/>
                  </a:ext>
                </a:extLst>
              </a:tr>
              <a:tr h="831792">
                <a:tc>
                  <a:txBody>
                    <a:bodyPr/>
                    <a:lstStyle/>
                    <a:p>
                      <a:pPr marL="0" marR="0" indent="0" algn="ctr">
                        <a:spcBef>
                          <a:spcPts val="0"/>
                        </a:spcBef>
                        <a:spcAft>
                          <a:spcPts val="0"/>
                        </a:spcAft>
                        <a:tabLst>
                          <a:tab pos="685800" algn="l"/>
                          <a:tab pos="457200" algn="l"/>
                        </a:tabLst>
                      </a:pPr>
                      <a:r>
                        <a:rPr lang="en-US" sz="1800" b="1" dirty="0">
                          <a:solidFill>
                            <a:srgbClr val="FFFF00"/>
                          </a:solidFill>
                          <a:effectLst/>
                        </a:rPr>
                        <a:t>Said to ride the thunderstorm as His divine chariot (Psalm 104:3-4)</a:t>
                      </a:r>
                      <a:endParaRPr lang="en-US" sz="1400" b="1" dirty="0">
                        <a:solidFill>
                          <a:srgbClr val="FFFF00"/>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tc>
                  <a:txBody>
                    <a:bodyPr/>
                    <a:lstStyle/>
                    <a:p>
                      <a:pPr marL="0" marR="0" indent="0" algn="ctr">
                        <a:spcBef>
                          <a:spcPts val="0"/>
                        </a:spcBef>
                        <a:spcAft>
                          <a:spcPts val="0"/>
                        </a:spcAft>
                        <a:tabLst>
                          <a:tab pos="685800" algn="l"/>
                          <a:tab pos="457200" algn="l"/>
                        </a:tabLst>
                      </a:pPr>
                      <a:r>
                        <a:rPr lang="en-US" sz="1800" b="1" dirty="0">
                          <a:effectLst/>
                        </a:rPr>
                        <a:t>He who rides on the clouds,</a:t>
                      </a:r>
                      <a:endParaRPr lang="en-US" sz="1400" b="1" dirty="0">
                        <a:effectLst/>
                      </a:endParaRPr>
                    </a:p>
                    <a:p>
                      <a:pPr marL="0" marR="0" algn="ctr">
                        <a:spcBef>
                          <a:spcPts val="0"/>
                        </a:spcBef>
                        <a:spcAft>
                          <a:spcPts val="0"/>
                        </a:spcAft>
                      </a:pPr>
                      <a:r>
                        <a:rPr lang="en-US" sz="2000" b="1" dirty="0">
                          <a:effectLst/>
                        </a:rPr>
                        <a:t>Lord of the heavens</a:t>
                      </a:r>
                      <a:endParaRPr lang="en-US" sz="20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extLst>
                  <a:ext uri="{0D108BD9-81ED-4DB2-BD59-A6C34878D82A}">
                    <a16:rowId xmlns:a16="http://schemas.microsoft.com/office/drawing/2014/main" val="4213772799"/>
                  </a:ext>
                </a:extLst>
              </a:tr>
              <a:tr h="397814">
                <a:tc>
                  <a:txBody>
                    <a:bodyPr/>
                    <a:lstStyle/>
                    <a:p>
                      <a:pPr marL="0" marR="0" indent="0" algn="ctr">
                        <a:spcBef>
                          <a:spcPts val="0"/>
                        </a:spcBef>
                        <a:spcAft>
                          <a:spcPts val="0"/>
                        </a:spcAft>
                        <a:tabLst>
                          <a:tab pos="685800" algn="l"/>
                          <a:tab pos="457200" algn="l"/>
                        </a:tabLst>
                      </a:pPr>
                      <a:r>
                        <a:rPr lang="en-US" sz="1800" b="1" dirty="0">
                          <a:solidFill>
                            <a:srgbClr val="FFFF00"/>
                          </a:solidFill>
                          <a:effectLst/>
                        </a:rPr>
                        <a:t>Thunder is His voice (Psalm 29:3-9)</a:t>
                      </a:r>
                      <a:endParaRPr lang="en-US" sz="1400" b="1" dirty="0">
                        <a:solidFill>
                          <a:srgbClr val="FFFF00"/>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tc>
                  <a:txBody>
                    <a:bodyPr/>
                    <a:lstStyle/>
                    <a:p>
                      <a:pPr marL="0" marR="0" indent="0" algn="ctr">
                        <a:spcBef>
                          <a:spcPts val="0"/>
                        </a:spcBef>
                        <a:spcAft>
                          <a:spcPts val="0"/>
                        </a:spcAft>
                        <a:tabLst>
                          <a:tab pos="685800" algn="l"/>
                          <a:tab pos="457200" algn="l"/>
                        </a:tabLst>
                      </a:pPr>
                      <a:r>
                        <a:rPr lang="en-US" sz="1800" b="1" dirty="0">
                          <a:effectLst/>
                        </a:rPr>
                        <a:t>A god of thunder (as well as fertility)</a:t>
                      </a:r>
                      <a:endParaRPr lang="en-US" sz="1400" b="1" dirty="0">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extLst>
                  <a:ext uri="{0D108BD9-81ED-4DB2-BD59-A6C34878D82A}">
                    <a16:rowId xmlns:a16="http://schemas.microsoft.com/office/drawing/2014/main" val="3656366526"/>
                  </a:ext>
                </a:extLst>
              </a:tr>
              <a:tr h="795627">
                <a:tc>
                  <a:txBody>
                    <a:bodyPr/>
                    <a:lstStyle/>
                    <a:p>
                      <a:pPr marL="0" marR="0" indent="0" algn="ctr">
                        <a:spcBef>
                          <a:spcPts val="0"/>
                        </a:spcBef>
                        <a:spcAft>
                          <a:spcPts val="0"/>
                        </a:spcAft>
                        <a:tabLst>
                          <a:tab pos="685800" algn="l"/>
                          <a:tab pos="457200" algn="l"/>
                        </a:tabLst>
                      </a:pPr>
                      <a:r>
                        <a:rPr lang="en-US" sz="1800" b="1" dirty="0">
                          <a:solidFill>
                            <a:srgbClr val="FFFF00"/>
                          </a:solidFill>
                          <a:effectLst/>
                        </a:rPr>
                        <a:t>Lightning, or fire, is His weapon (Psalm 18:14; 77:17; 144:6)</a:t>
                      </a:r>
                      <a:endParaRPr lang="en-US" sz="1400" b="1" dirty="0">
                        <a:solidFill>
                          <a:srgbClr val="FFFF00"/>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tc>
                  <a:txBody>
                    <a:bodyPr/>
                    <a:lstStyle/>
                    <a:p>
                      <a:pPr marL="0" marR="0" indent="0" algn="ctr">
                        <a:spcBef>
                          <a:spcPts val="0"/>
                        </a:spcBef>
                        <a:spcAft>
                          <a:spcPts val="0"/>
                        </a:spcAft>
                        <a:tabLst>
                          <a:tab pos="685800" algn="l"/>
                          <a:tab pos="457200" algn="l"/>
                        </a:tabLst>
                      </a:pPr>
                      <a:r>
                        <a:rPr lang="en-US" sz="1800" b="1" dirty="0">
                          <a:effectLst/>
                        </a:rPr>
                        <a:t>As a god of thunder, hurls lightning and fire</a:t>
                      </a:r>
                      <a:endParaRPr lang="en-US" sz="1400" b="1" dirty="0">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C"/>
                    </a:solidFill>
                  </a:tcPr>
                </a:tc>
                <a:extLst>
                  <a:ext uri="{0D108BD9-81ED-4DB2-BD59-A6C34878D82A}">
                    <a16:rowId xmlns:a16="http://schemas.microsoft.com/office/drawing/2014/main" val="528421034"/>
                  </a:ext>
                </a:extLst>
              </a:tr>
            </a:tbl>
          </a:graphicData>
        </a:graphic>
      </p:graphicFrame>
      <p:pic>
        <p:nvPicPr>
          <p:cNvPr id="5" name="Picture 4" descr="A tattoo on his head&#10;&#10;Description automatically generated">
            <a:extLst>
              <a:ext uri="{FF2B5EF4-FFF2-40B4-BE49-F238E27FC236}">
                <a16:creationId xmlns:a16="http://schemas.microsoft.com/office/drawing/2014/main" id="{5702A72C-A0E0-46D0-BBF1-7134D9F74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4121509"/>
            <a:ext cx="3119421" cy="2565041"/>
          </a:xfrm>
          <a:prstGeom prst="rect">
            <a:avLst/>
          </a:prstGeom>
        </p:spPr>
      </p:pic>
    </p:spTree>
    <p:extLst>
      <p:ext uri="{BB962C8B-B14F-4D97-AF65-F5344CB8AC3E}">
        <p14:creationId xmlns:p14="http://schemas.microsoft.com/office/powerpoint/2010/main" val="20698727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53"/>
            <a:ext cx="9144000"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Pre-Contest Background</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Tx/>
              <a:buNone/>
              <a:tabLst/>
              <a:defRPr/>
            </a:pPr>
            <a:r>
              <a:rPr kumimoji="0" lang="en-US" sz="1000" b="0" i="0" u="none" strike="noStrike" kern="1200" cap="none" spc="0" normalizeH="0" baseline="0" noProof="0" dirty="0">
                <a:ln>
                  <a:noFill/>
                </a:ln>
                <a:solidFill>
                  <a:srgbClr val="FFFF00"/>
                </a:solidFill>
                <a:effectLst/>
                <a:uLnTx/>
                <a:uFillTx/>
                <a:latin typeface="Rockwell" panose="02060603020205020403"/>
                <a:ea typeface="+mn-ea"/>
                <a:cs typeface="Times New Roman" pitchFamily="18" charset="0"/>
              </a:rPr>
              <a:t>Fire Bowl On Mt. Carmel</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2870383316"/>
              </p:ext>
            </p:extLst>
          </p:nvPr>
        </p:nvGraphicFramePr>
        <p:xfrm>
          <a:off x="76200" y="847254"/>
          <a:ext cx="8991600" cy="5645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07689" y="1441376"/>
            <a:ext cx="1981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Elijah tells King Ahab about the wrath of God to come!</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182923" y="1462513"/>
            <a:ext cx="16496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I Kings 18:3-16: What has Ahab been up to?</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19106" y="1462513"/>
            <a:ext cx="2133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I Kings 18:1: Famine for 3.5 </a:t>
            </a:r>
            <a:r>
              <a:rPr lang="en-US" dirty="0">
                <a:solidFill>
                  <a:prstClr val="white"/>
                </a:solidFill>
              </a:rPr>
              <a:t>years (Luke 4:25-26; James 5:17)</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76200" y="3898496"/>
            <a:ext cx="241164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Jezebel murdered prophets</a:t>
            </a:r>
            <a:r>
              <a:rPr kumimoji="0" lang="en-US"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of God, and they scoured the land looking for Elijah!</a:t>
            </a:r>
            <a:r>
              <a:rPr kumimoji="0" lang="en-US"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34755" y="4274902"/>
            <a:ext cx="27227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Ahab looked to strengthen his military might in the midst of the famine!</a:t>
            </a: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904462" y="4059458"/>
            <a:ext cx="315915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buClr>
                <a:srgbClr val="6BA9DA"/>
              </a:buClr>
              <a:buSzPct val="115000"/>
            </a:pPr>
            <a:r>
              <a:rPr lang="en-US" dirty="0">
                <a:solidFill>
                  <a:prstClr val="white"/>
                </a:solidFill>
              </a:rPr>
              <a:t>Elijah sends Obadiah to fetch King Ahab for him and promises to be there when he returns with the king</a:t>
            </a:r>
            <a:endParaRPr kumimoji="0" lang="en-US" sz="2000" b="0"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3" name="Text Box 8">
            <a:extLst>
              <a:ext uri="{FF2B5EF4-FFF2-40B4-BE49-F238E27FC236}">
                <a16:creationId xmlns:a16="http://schemas.microsoft.com/office/drawing/2014/main" id="{8A03CABC-C6D7-4E91-817B-2B676E7E5C30}"/>
              </a:ext>
            </a:extLst>
          </p:cNvPr>
          <p:cNvSpPr txBox="1">
            <a:spLocks noChangeArrowheads="1"/>
          </p:cNvSpPr>
          <p:nvPr/>
        </p:nvSpPr>
        <p:spPr bwMode="auto">
          <a:xfrm>
            <a:off x="2926747" y="5890434"/>
            <a:ext cx="5955430" cy="830997"/>
          </a:xfrm>
          <a:prstGeom prst="rect">
            <a:avLst/>
          </a:prstGeom>
          <a:solidFill>
            <a:srgbClr val="00000C"/>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tabLst>
                <a:tab pos="58738" algn="l"/>
              </a:tabLst>
            </a:pPr>
            <a:r>
              <a:rPr lang="en-US" dirty="0">
                <a:solidFill>
                  <a:schemeClr val="tx1"/>
                </a:solidFill>
              </a:rPr>
              <a:t>Elijah is about to face the king of Israel again!</a:t>
            </a:r>
            <a:endParaRPr lang="en-US" sz="2800" i="1" u="sng" dirty="0">
              <a:solidFill>
                <a:schemeClr val="tx1"/>
              </a:solidFill>
            </a:endParaRPr>
          </a:p>
        </p:txBody>
      </p:sp>
    </p:spTree>
    <p:extLst>
      <p:ext uri="{BB962C8B-B14F-4D97-AF65-F5344CB8AC3E}">
        <p14:creationId xmlns:p14="http://schemas.microsoft.com/office/powerpoint/2010/main" val="40401256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56515"/>
            <a:ext cx="9144000" cy="4648200"/>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Warm-Up</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793887"/>
            <a:ext cx="7239000" cy="42165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18:17-19                                                                                     </a:t>
            </a:r>
          </a:p>
          <a:p>
            <a:pPr lvl="0" algn="l" eaLnBrk="1" hangingPunct="1">
              <a:buAutoNum type="arabicPeriod" startAt="17"/>
            </a:pPr>
            <a:r>
              <a:rPr lang="en-US" b="0" dirty="0">
                <a:solidFill>
                  <a:srgbClr val="002060"/>
                </a:solidFill>
              </a:rPr>
              <a:t>When Ahab saw Elijah, Ahab said to him, "Is this you, you troubler of Israel?“</a:t>
            </a:r>
          </a:p>
          <a:p>
            <a:pPr lvl="0" algn="l" eaLnBrk="1" hangingPunct="1">
              <a:buAutoNum type="arabicPeriod" startAt="17"/>
            </a:pPr>
            <a:r>
              <a:rPr lang="en-US" b="0" dirty="0">
                <a:solidFill>
                  <a:srgbClr val="002060"/>
                </a:solidFill>
              </a:rPr>
              <a:t> He said, "I have not troubled Israel, but you and your father's house have, because you have forsaken the commandments of the LORD and you have followed the Baals.</a:t>
            </a:r>
          </a:p>
          <a:p>
            <a:pPr lvl="0" algn="l" eaLnBrk="1" hangingPunct="1">
              <a:buAutoNum type="arabicPeriod" startAt="17"/>
            </a:pPr>
            <a:r>
              <a:rPr lang="en-US" b="0" dirty="0">
                <a:solidFill>
                  <a:srgbClr val="002060"/>
                </a:solidFill>
              </a:rPr>
              <a:t>"Now then send and gather to me all Israel at Mount Carmel, together with 450 prophets of Baal and 400 prophets of the Asherah, who eat at Jezebel's table."</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3987188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D3E6-1F0F-4B48-92E5-C30FFAE49B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56515"/>
            <a:ext cx="9144000" cy="4958485"/>
          </a:xfrm>
          <a:prstGeom prst="rect">
            <a:avLst/>
          </a:prstGeom>
        </p:spPr>
      </p:pic>
      <p:sp>
        <p:nvSpPr>
          <p:cNvPr id="14338" name="Rectangle 2"/>
          <p:cNvSpPr>
            <a:spLocks noGrp="1" noChangeArrowheads="1"/>
          </p:cNvSpPr>
          <p:nvPr>
            <p:ph type="title"/>
          </p:nvPr>
        </p:nvSpPr>
        <p:spPr>
          <a:xfrm>
            <a:off x="0" y="0"/>
            <a:ext cx="9144000" cy="609600"/>
          </a:xfrm>
        </p:spPr>
        <p:txBody>
          <a:bodyPr/>
          <a:lstStyle/>
          <a:p>
            <a:pPr eaLnBrk="1" hangingPunct="1"/>
            <a:r>
              <a:rPr lang="en-US" sz="3600" b="1" u="sng" dirty="0">
                <a:solidFill>
                  <a:srgbClr val="FFC000"/>
                </a:solidFill>
                <a:cs typeface="Times New Roman" pitchFamily="18" charset="0"/>
              </a:rPr>
              <a:t>The Warm-Up</a:t>
            </a:r>
          </a:p>
        </p:txBody>
      </p:sp>
      <p:sp>
        <p:nvSpPr>
          <p:cNvPr id="14339" name="Footer Placeholder 4"/>
          <p:cNvSpPr>
            <a:spLocks noGrp="1"/>
          </p:cNvSpPr>
          <p:nvPr>
            <p:ph type="ftr" sz="quarter" idx="11"/>
          </p:nvPr>
        </p:nvSpPr>
        <p:spPr>
          <a:xfrm>
            <a:off x="31173"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Fire Bowl On Mt. Carmel</a:t>
            </a:r>
          </a:p>
        </p:txBody>
      </p:sp>
      <p:sp>
        <p:nvSpPr>
          <p:cNvPr id="15" name="Text Box 4"/>
          <p:cNvSpPr txBox="1">
            <a:spLocks noChangeArrowheads="1"/>
          </p:cNvSpPr>
          <p:nvPr/>
        </p:nvSpPr>
        <p:spPr bwMode="auto">
          <a:xfrm>
            <a:off x="1073727" y="793887"/>
            <a:ext cx="7239000" cy="458587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I Kings 18:20-22                                                                                     </a:t>
            </a:r>
          </a:p>
          <a:p>
            <a:pPr lvl="0" algn="l" eaLnBrk="1" hangingPunct="1">
              <a:buAutoNum type="arabicPeriod" startAt="20"/>
            </a:pPr>
            <a:r>
              <a:rPr lang="en-US" b="0" dirty="0">
                <a:solidFill>
                  <a:srgbClr val="002060"/>
                </a:solidFill>
              </a:rPr>
              <a:t>So Ahab sent a message among all the sons of Israel and brought the prophets together at Mount Carmel.</a:t>
            </a:r>
          </a:p>
          <a:p>
            <a:pPr lvl="0" algn="l" eaLnBrk="1" hangingPunct="1">
              <a:buAutoNum type="arabicPeriod" startAt="20"/>
            </a:pPr>
            <a:r>
              <a:rPr lang="en-US" b="0" dirty="0">
                <a:solidFill>
                  <a:srgbClr val="002060"/>
                </a:solidFill>
              </a:rPr>
              <a:t>Elijah came near to all the people and said, "How long will you hesitate between two opinions? If the LORD is God, follow Him; but if Baal, follow him." But the people did not answer him a word.</a:t>
            </a:r>
          </a:p>
          <a:p>
            <a:pPr lvl="0" algn="l" eaLnBrk="1" hangingPunct="1">
              <a:buAutoNum type="arabicPeriod" startAt="20"/>
            </a:pPr>
            <a:r>
              <a:rPr lang="en-US" b="0" dirty="0">
                <a:solidFill>
                  <a:srgbClr val="002060"/>
                </a:solidFill>
              </a:rPr>
              <a:t>Then Elijah said to the people, "I alone am left a prophet of the LORD, but Baal's prophets are 450 men.</a:t>
            </a:r>
          </a:p>
        </p:txBody>
      </p:sp>
    </p:spTree>
    <p:extLst>
      <p:ext uri="{BB962C8B-B14F-4D97-AF65-F5344CB8AC3E}">
        <p14:creationId xmlns:p14="http://schemas.microsoft.com/office/powerpoint/2010/main" val="21378038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0.jpeg"/></Relationships>
</file>

<file path=ppt/theme/_rels/them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14.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409</TotalTime>
  <Words>3309</Words>
  <Application>Microsoft Office PowerPoint</Application>
  <PresentationFormat>On-screen Show (4:3)</PresentationFormat>
  <Paragraphs>424</Paragraphs>
  <Slides>33</Slides>
  <Notes>27</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33</vt:i4>
      </vt:variant>
    </vt:vector>
  </HeadingPairs>
  <TitlesOfParts>
    <vt:vector size="58" baseType="lpstr">
      <vt:lpstr>Algerian</vt:lpstr>
      <vt:lpstr>Ameretto</vt:lpstr>
      <vt:lpstr>Arial</vt:lpstr>
      <vt:lpstr>Bookman Old Style</vt:lpstr>
      <vt:lpstr>Calisto MT</vt:lpstr>
      <vt:lpstr>Georgia</vt:lpstr>
      <vt:lpstr>Rockwell</vt:lpstr>
      <vt:lpstr>Tahoma</vt:lpstr>
      <vt:lpstr>Times New Roman</vt:lpstr>
      <vt:lpstr>Trebuchet MS</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3_Damask</vt:lpstr>
      <vt:lpstr>1_eye</vt:lpstr>
      <vt:lpstr>1_Damask</vt:lpstr>
      <vt:lpstr>Slipstream</vt:lpstr>
      <vt:lpstr>1_Main Event</vt:lpstr>
      <vt:lpstr>Happy 54th Super Bowl!</vt:lpstr>
      <vt:lpstr>PowerPoint Presentation</vt:lpstr>
      <vt:lpstr>PowerPoint Presentation</vt:lpstr>
      <vt:lpstr>Pre-Contest Background</vt:lpstr>
      <vt:lpstr>Pre-Contest Background</vt:lpstr>
      <vt:lpstr>Pre-Contest Background</vt:lpstr>
      <vt:lpstr>Pre-Contest Background</vt:lpstr>
      <vt:lpstr>The Warm-Up</vt:lpstr>
      <vt:lpstr>The Warm-Up</vt:lpstr>
      <vt:lpstr>The Warm-Up</vt:lpstr>
      <vt:lpstr>The Coin-Toss and Kickoff</vt:lpstr>
      <vt:lpstr>The Coin-Toss and Kickoff</vt:lpstr>
      <vt:lpstr>The Coin-Toss and Kickoff</vt:lpstr>
      <vt:lpstr>The Coin-Toss and Kickoff</vt:lpstr>
      <vt:lpstr>Half-Time</vt:lpstr>
      <vt:lpstr>Half-Time</vt:lpstr>
      <vt:lpstr>PowerPoint Presentation</vt:lpstr>
      <vt:lpstr>The Winning Score</vt:lpstr>
      <vt:lpstr>The Winning Score</vt:lpstr>
      <vt:lpstr>The Winning Score</vt:lpstr>
      <vt:lpstr>The Winning Score</vt:lpstr>
      <vt:lpstr>The Winning Score</vt:lpstr>
      <vt:lpstr>The Winning Score</vt:lpstr>
      <vt:lpstr>The Winning Score</vt:lpstr>
      <vt:lpstr>Post-Contest Activities</vt:lpstr>
      <vt:lpstr>Conclusion</vt:lpstr>
      <vt:lpstr>Conclusion</vt:lpstr>
      <vt:lpstr>Jesus rose from the dead!</vt:lpstr>
      <vt:lpstr>Conclusion</vt:lpstr>
      <vt:lpstr>In Jesus is the power of God – Every knee will bow (Phil. 2:10-11)</vt:lpstr>
      <vt:lpstr>PowerPoint Presentation</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Bowl On Mt. Carmel</dc:title>
  <dc:subject>02/02/2020</dc:subject>
  <dc:creator>DarkWolf</dc:creator>
  <cp:lastModifiedBy>Nathan Morrison</cp:lastModifiedBy>
  <cp:revision>31</cp:revision>
  <dcterms:created xsi:type="dcterms:W3CDTF">2020-01-29T22:56:33Z</dcterms:created>
  <dcterms:modified xsi:type="dcterms:W3CDTF">2020-02-02T03:00:27Z</dcterms:modified>
</cp:coreProperties>
</file>