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 id="2147484008" r:id="rId11"/>
  </p:sldMasterIdLst>
  <p:notesMasterIdLst>
    <p:notesMasterId r:id="rId26"/>
  </p:notesMasterIdLst>
  <p:handoutMasterIdLst>
    <p:handoutMasterId r:id="rId27"/>
  </p:handoutMasterIdLst>
  <p:sldIdLst>
    <p:sldId id="256" r:id="rId12"/>
    <p:sldId id="454" r:id="rId13"/>
    <p:sldId id="555" r:id="rId14"/>
    <p:sldId id="557" r:id="rId15"/>
    <p:sldId id="494" r:id="rId16"/>
    <p:sldId id="481" r:id="rId17"/>
    <p:sldId id="561" r:id="rId18"/>
    <p:sldId id="563" r:id="rId19"/>
    <p:sldId id="496" r:id="rId20"/>
    <p:sldId id="499" r:id="rId21"/>
    <p:sldId id="335" r:id="rId22"/>
    <p:sldId id="565" r:id="rId23"/>
    <p:sldId id="413" r:id="rId24"/>
    <p:sldId id="490" r:id="rId25"/>
  </p:sldIdLst>
  <p:sldSz cx="9144000" cy="6858000" type="screen4x3"/>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C"/>
    <a:srgbClr val="0000FF"/>
    <a:srgbClr val="FFFF00"/>
    <a:srgbClr val="66FFFF"/>
    <a:srgbClr val="CCFF33"/>
    <a:srgbClr val="FF0066"/>
    <a:srgbClr val="FFFFFF"/>
    <a:srgbClr val="FFC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409"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828" y="9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dirty="0"/>
          </a:p>
        </p:txBody>
      </p:sp>
      <p:sp>
        <p:nvSpPr>
          <p:cNvPr id="22531" name="Rectangle 3"/>
          <p:cNvSpPr>
            <a:spLocks noGrp="1" noChangeArrowheads="1"/>
          </p:cNvSpPr>
          <p:nvPr>
            <p:ph type="dt" sz="quarter"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dirty="0"/>
          </a:p>
        </p:txBody>
      </p:sp>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the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675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9137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6</a:t>
            </a:fld>
            <a:endParaRPr lang="en-US" dirty="0"/>
          </a:p>
        </p:txBody>
      </p:sp>
    </p:spTree>
    <p:extLst>
      <p:ext uri="{BB962C8B-B14F-4D97-AF65-F5344CB8AC3E}">
        <p14:creationId xmlns:p14="http://schemas.microsoft.com/office/powerpoint/2010/main" val="167490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2495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8400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83016846-4634-43EF-ACEC-2D17B4E8C055}" type="slidenum">
              <a:rPr lang="en-US" smtClean="0"/>
              <a:pPr>
                <a:defRPr/>
              </a:pPr>
              <a:t>9</a:t>
            </a:fld>
            <a:endParaRPr lang="en-US" dirty="0"/>
          </a:p>
        </p:txBody>
      </p:sp>
    </p:spTree>
    <p:extLst>
      <p:ext uri="{BB962C8B-B14F-4D97-AF65-F5344CB8AC3E}">
        <p14:creationId xmlns:p14="http://schemas.microsoft.com/office/powerpoint/2010/main" val="248133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Scriptures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13</a:t>
            </a:fld>
            <a:endParaRPr lang="en-US" dirty="0"/>
          </a:p>
        </p:txBody>
      </p:sp>
    </p:spTree>
    <p:extLst>
      <p:ext uri="{BB962C8B-B14F-4D97-AF65-F5344CB8AC3E}">
        <p14:creationId xmlns:p14="http://schemas.microsoft.com/office/powerpoint/2010/main" val="128125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14</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Joy In Fellowship</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53345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47352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7183093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68045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Joy In Fellowship</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9207676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35496883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Joy In Fellowship</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1249357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057635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30031586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4118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7582409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88121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201104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326081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301455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973375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881612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Joy In Fellowship</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27396700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God's Workmen: Lights In The Darkness</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82291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God's Workmen: Lights In The Darkness</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408575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God's Workmen: Lights In The Darkness</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155336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God's Workmen: Lights In The Darkness</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3265444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God's Workmen: Lights In The Darkness</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5801217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God's Workmen: Lights In The Darkness</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8908466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God's Workmen: Lights In The Darkness</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182055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God's Workmen: Lights In The Darkness</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7395192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God's Workmen: Lights In The Darkness</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1254515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God's Workmen: Lights In The Darkness</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2316392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God's Workmen: Lights In The Darkness</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18061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image" Target="../media/image12.jp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theme" Target="../theme/theme1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Joy In Fellowship</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9070498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 id="2147483983"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God's Workmen: Lights In The Darkness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770119192"/>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7.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1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04" y="0"/>
            <a:ext cx="9709607" cy="6858000"/>
          </a:xfrm>
          <a:prstGeom prst="rect">
            <a:avLst/>
          </a:prstGeom>
        </p:spPr>
      </p:pic>
      <p:sp>
        <p:nvSpPr>
          <p:cNvPr id="10242" name="Rectangle 2"/>
          <p:cNvSpPr>
            <a:spLocks noGrp="1" noChangeArrowheads="1"/>
          </p:cNvSpPr>
          <p:nvPr>
            <p:ph type="ctrTitle"/>
          </p:nvPr>
        </p:nvSpPr>
        <p:spPr>
          <a:xfrm>
            <a:off x="0" y="500742"/>
            <a:ext cx="9144000" cy="1861457"/>
          </a:xfrm>
        </p:spPr>
        <p:txBody>
          <a:bodyPr/>
          <a:lstStyle/>
          <a:p>
            <a:pPr eaLnBrk="1" hangingPunct="1"/>
            <a:r>
              <a:rPr lang="en-US" sz="5400" b="1" u="sng" dirty="0">
                <a:solidFill>
                  <a:srgbClr val="FFC000"/>
                </a:solidFill>
                <a:effectLst/>
                <a:cs typeface="Times New Roman" pitchFamily="18" charset="0"/>
              </a:rPr>
              <a:t>God's Workmen: </a:t>
            </a:r>
            <a:br>
              <a:rPr lang="en-US" sz="4800" b="1" u="sng" dirty="0">
                <a:solidFill>
                  <a:srgbClr val="FFC000"/>
                </a:solidFill>
                <a:effectLst>
                  <a:glow rad="101600">
                    <a:srgbClr val="FF0000">
                      <a:alpha val="60000"/>
                    </a:srgbClr>
                  </a:glow>
                </a:effectLst>
                <a:cs typeface="Times New Roman" pitchFamily="18" charset="0"/>
              </a:rPr>
            </a:br>
            <a:r>
              <a:rPr lang="en-US" sz="6000" b="1" u="sng" dirty="0">
                <a:solidFill>
                  <a:srgbClr val="FFC000"/>
                </a:solidFill>
                <a:effectLst>
                  <a:glow rad="101600">
                    <a:srgbClr val="FF0000">
                      <a:alpha val="60000"/>
                    </a:srgbClr>
                  </a:glow>
                </a:effectLst>
                <a:cs typeface="Times New Roman" pitchFamily="18" charset="0"/>
              </a:rPr>
              <a:t>Lights In The Darkness</a:t>
            </a:r>
            <a:endParaRPr lang="en-US" sz="4800" b="1" u="sng" dirty="0">
              <a:solidFill>
                <a:srgbClr val="FFC000"/>
              </a:solidFill>
              <a:effectLst>
                <a:glow rad="101600">
                  <a:srgbClr val="FF0000">
                    <a:alpha val="60000"/>
                  </a:srgbClr>
                </a:glow>
              </a:effectLst>
              <a:cs typeface="Times New Roman" pitchFamily="18" charset="0"/>
            </a:endParaRPr>
          </a:p>
        </p:txBody>
      </p:sp>
      <p:sp>
        <p:nvSpPr>
          <p:cNvPr id="10243" name="Rectangle 3"/>
          <p:cNvSpPr>
            <a:spLocks noGrp="1" noChangeArrowheads="1"/>
          </p:cNvSpPr>
          <p:nvPr>
            <p:ph type="subTitle" idx="1"/>
          </p:nvPr>
        </p:nvSpPr>
        <p:spPr>
          <a:xfrm>
            <a:off x="837" y="4257988"/>
            <a:ext cx="9144000" cy="685800"/>
          </a:xfrm>
        </p:spPr>
        <p:txBody>
          <a:bodyPr/>
          <a:lstStyle/>
          <a:p>
            <a:pPr eaLnBrk="1" hangingPunct="1"/>
            <a:r>
              <a:rPr lang="en-US" sz="4000" b="1" dirty="0">
                <a:solidFill>
                  <a:sysClr val="windowText" lastClr="000000"/>
                </a:solidFill>
                <a:effectLst>
                  <a:glow rad="101600">
                    <a:srgbClr val="FFFF00">
                      <a:alpha val="60000"/>
                    </a:srgbClr>
                  </a:glow>
                </a:effectLst>
              </a:rPr>
              <a:t>Text: I Timothy 4:12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Power in Example</a:t>
            </a:r>
          </a:p>
        </p:txBody>
      </p:sp>
      <p:sp>
        <p:nvSpPr>
          <p:cNvPr id="14339" name="Footer Placeholder 4"/>
          <p:cNvSpPr>
            <a:spLocks noGrp="1"/>
          </p:cNvSpPr>
          <p:nvPr>
            <p:ph type="ftr" sz="quarter" idx="11"/>
          </p:nvPr>
        </p:nvSpPr>
        <p:spPr>
          <a:xfrm>
            <a:off x="0" y="6518916"/>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050" b="0" dirty="0"/>
              <a:t>God's Workmen: Lights In The Darkness</a:t>
            </a:r>
          </a:p>
        </p:txBody>
      </p:sp>
      <p:sp>
        <p:nvSpPr>
          <p:cNvPr id="10" name="Text Box 3"/>
          <p:cNvSpPr txBox="1">
            <a:spLocks noChangeArrowheads="1"/>
          </p:cNvSpPr>
          <p:nvPr/>
        </p:nvSpPr>
        <p:spPr bwMode="auto">
          <a:xfrm>
            <a:off x="0" y="990600"/>
            <a:ext cx="9144000" cy="769441"/>
          </a:xfrm>
          <a:prstGeom prst="rect">
            <a:avLst/>
          </a:prstGeom>
          <a:noFill/>
          <a:ln w="9525">
            <a:noFill/>
            <a:miter lim="800000"/>
            <a:headEnd/>
            <a:tailEnd/>
          </a:ln>
        </p:spPr>
        <p:txBody>
          <a:bodyPr>
            <a:spAutoFit/>
          </a:bodyPr>
          <a:lstStyle/>
          <a:p>
            <a:pPr marL="457200" indent="-457200" algn="l">
              <a:defRPr/>
            </a:pPr>
            <a:r>
              <a:rPr lang="en-US" dirty="0">
                <a:solidFill>
                  <a:schemeClr val="tx1"/>
                </a:solidFill>
              </a:rPr>
              <a:t>The power of example can have negative effects:</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Peter</a:t>
            </a:r>
            <a:r>
              <a:rPr lang="en-US" sz="2000" b="0" dirty="0"/>
              <a:t> – Gal. 2:11-13: Hypocrisy – Influenced others to sin </a:t>
            </a:r>
            <a:endParaRPr lang="en-US" sz="2000" dirty="0">
              <a:solidFill>
                <a:schemeClr val="bg1">
                  <a:lumMod val="25000"/>
                  <a:lumOff val="75000"/>
                </a:schemeClr>
              </a:solidFill>
            </a:endParaRPr>
          </a:p>
        </p:txBody>
      </p:sp>
      <p:sp>
        <p:nvSpPr>
          <p:cNvPr id="12" name="Text Box 3"/>
          <p:cNvSpPr txBox="1">
            <a:spLocks noChangeArrowheads="1"/>
          </p:cNvSpPr>
          <p:nvPr/>
        </p:nvSpPr>
        <p:spPr bwMode="auto">
          <a:xfrm>
            <a:off x="-2458" y="2286000"/>
            <a:ext cx="9144000" cy="1077218"/>
          </a:xfrm>
          <a:prstGeom prst="rect">
            <a:avLst/>
          </a:prstGeom>
          <a:noFill/>
          <a:ln w="9525">
            <a:noFill/>
            <a:miter lim="800000"/>
            <a:headEnd/>
            <a:tailEnd/>
          </a:ln>
        </p:spPr>
        <p:txBody>
          <a:bodyPr>
            <a:spAutoFit/>
          </a:bodyPr>
          <a:lstStyle/>
          <a:p>
            <a:pPr marL="457200" indent="-457200" algn="l">
              <a:defRPr/>
            </a:pPr>
            <a:r>
              <a:rPr lang="en-US" dirty="0">
                <a:solidFill>
                  <a:schemeClr val="tx1"/>
                </a:solidFill>
              </a:rPr>
              <a:t>The power of example can have positive effects:</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Tabitha (</a:t>
            </a:r>
            <a:r>
              <a:rPr lang="en-US" sz="2000" dirty="0" err="1"/>
              <a:t>Dorcas</a:t>
            </a:r>
            <a:r>
              <a:rPr lang="en-US" sz="2000" dirty="0"/>
              <a:t>) </a:t>
            </a:r>
            <a:r>
              <a:rPr lang="en-US" sz="2000" b="0" dirty="0"/>
              <a:t>– Acts 9:36-42: Her example of kindness &amp; love reached those in her community in a profound way</a:t>
            </a:r>
            <a:endParaRPr lang="en-US" sz="2000" dirty="0">
              <a:solidFill>
                <a:schemeClr val="bg1">
                  <a:lumMod val="25000"/>
                  <a:lumOff val="75000"/>
                </a:schemeClr>
              </a:solidFill>
            </a:endParaRPr>
          </a:p>
        </p:txBody>
      </p:sp>
      <p:sp>
        <p:nvSpPr>
          <p:cNvPr id="14" name="Text Box 8"/>
          <p:cNvSpPr txBox="1">
            <a:spLocks noChangeArrowheads="1"/>
          </p:cNvSpPr>
          <p:nvPr/>
        </p:nvSpPr>
        <p:spPr bwMode="auto">
          <a:xfrm>
            <a:off x="-7374" y="4871777"/>
            <a:ext cx="9146458" cy="95410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There is power in our examples and we must</a:t>
            </a:r>
          </a:p>
          <a:p>
            <a:pPr eaLnBrk="1" hangingPunct="1"/>
            <a:r>
              <a:rPr lang="en-US" sz="2800" dirty="0">
                <a:solidFill>
                  <a:srgbClr val="0000FF"/>
                </a:solidFill>
              </a:rPr>
              <a:t>be sure it is for the positive!</a:t>
            </a:r>
            <a:endParaRPr lang="en-US" sz="2800" b="0" dirty="0">
              <a:solidFill>
                <a:srgbClr val="0000FF"/>
              </a:solidFill>
            </a:endParaRPr>
          </a:p>
        </p:txBody>
      </p:sp>
      <p:sp>
        <p:nvSpPr>
          <p:cNvPr id="8" name="Text Box 3">
            <a:extLst>
              <a:ext uri="{FF2B5EF4-FFF2-40B4-BE49-F238E27FC236}">
                <a16:creationId xmlns:a16="http://schemas.microsoft.com/office/drawing/2014/main" id="{5FC5B1E7-32CD-4C68-8089-F73972F5DAE3}"/>
              </a:ext>
            </a:extLst>
          </p:cNvPr>
          <p:cNvSpPr txBox="1">
            <a:spLocks noChangeArrowheads="1"/>
          </p:cNvSpPr>
          <p:nvPr/>
        </p:nvSpPr>
        <p:spPr bwMode="auto">
          <a:xfrm>
            <a:off x="-2458" y="3889177"/>
            <a:ext cx="9141542" cy="4616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We often don’t know who will be affected by what we do</a:t>
            </a:r>
          </a:p>
        </p:txBody>
      </p:sp>
    </p:spTree>
    <p:extLst>
      <p:ext uri="{BB962C8B-B14F-4D97-AF65-F5344CB8AC3E}">
        <p14:creationId xmlns:p14="http://schemas.microsoft.com/office/powerpoint/2010/main" val="3794412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16747" y="6553200"/>
            <a:ext cx="3267603"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050" b="0" dirty="0"/>
              <a:t>God's Workmen: Lights In The Darkness</a:t>
            </a:r>
          </a:p>
        </p:txBody>
      </p:sp>
      <p:sp>
        <p:nvSpPr>
          <p:cNvPr id="10" name="Text Box 1038"/>
          <p:cNvSpPr txBox="1">
            <a:spLocks noChangeArrowheads="1"/>
          </p:cNvSpPr>
          <p:nvPr/>
        </p:nvSpPr>
        <p:spPr bwMode="auto">
          <a:xfrm>
            <a:off x="16747" y="14679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i="1" dirty="0">
                <a:solidFill>
                  <a:schemeClr val="tx1"/>
                </a:solidFill>
              </a:rPr>
              <a:t>“A picture is worth a thousand words”</a:t>
            </a:r>
          </a:p>
        </p:txBody>
      </p:sp>
      <p:sp>
        <p:nvSpPr>
          <p:cNvPr id="11" name="Text Box 1038"/>
          <p:cNvSpPr txBox="1">
            <a:spLocks noChangeArrowheads="1"/>
          </p:cNvSpPr>
          <p:nvPr/>
        </p:nvSpPr>
        <p:spPr bwMode="auto">
          <a:xfrm>
            <a:off x="-1675" y="199646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We may never know who exactly is observing and the</a:t>
            </a:r>
          </a:p>
          <a:p>
            <a:pPr eaLnBrk="1" hangingPunct="1"/>
            <a:r>
              <a:rPr lang="en-US" dirty="0">
                <a:solidFill>
                  <a:schemeClr val="tx1"/>
                </a:solidFill>
              </a:rPr>
              <a:t>impact we have on that individual!</a:t>
            </a:r>
          </a:p>
        </p:txBody>
      </p:sp>
      <p:sp>
        <p:nvSpPr>
          <p:cNvPr id="8" name="Text Box 3"/>
          <p:cNvSpPr txBox="1">
            <a:spLocks noChangeArrowheads="1"/>
          </p:cNvSpPr>
          <p:nvPr/>
        </p:nvSpPr>
        <p:spPr bwMode="auto">
          <a:xfrm>
            <a:off x="0" y="783337"/>
            <a:ext cx="9144000" cy="461665"/>
          </a:xfrm>
          <a:prstGeom prst="rect">
            <a:avLst/>
          </a:prstGeom>
          <a:noFill/>
          <a:ln w="9525">
            <a:noFill/>
            <a:miter lim="800000"/>
            <a:headEnd/>
            <a:tailEnd/>
          </a:ln>
        </p:spPr>
        <p:txBody>
          <a:bodyPr>
            <a:spAutoFit/>
          </a:bodyPr>
          <a:lstStyle/>
          <a:p>
            <a:pPr marL="457200" indent="-457200">
              <a:defRPr/>
            </a:pPr>
            <a:r>
              <a:rPr lang="en-US" dirty="0">
                <a:solidFill>
                  <a:schemeClr val="tx1"/>
                </a:solidFill>
              </a:rPr>
              <a:t>What is your example worth?</a:t>
            </a:r>
            <a:endParaRPr lang="en-US" i="1" dirty="0">
              <a:solidFill>
                <a:schemeClr val="tx1"/>
              </a:solidFill>
            </a:endParaRPr>
          </a:p>
        </p:txBody>
      </p:sp>
      <p:pic>
        <p:nvPicPr>
          <p:cNvPr id="3" name="Picture 2" descr="A close up of an animal&#10;&#10;Description automatically generated">
            <a:extLst>
              <a:ext uri="{FF2B5EF4-FFF2-40B4-BE49-F238E27FC236}">
                <a16:creationId xmlns:a16="http://schemas.microsoft.com/office/drawing/2014/main" id="{4282856E-D95E-43C6-AFD0-824D74E77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39" y="3492163"/>
            <a:ext cx="2699911" cy="2990671"/>
          </a:xfrm>
          <a:prstGeom prst="rect">
            <a:avLst/>
          </a:prstGeom>
        </p:spPr>
      </p:pic>
      <p:pic>
        <p:nvPicPr>
          <p:cNvPr id="7" name="Picture 6" descr="A person in a white dress&#10;&#10;Description automatically generated">
            <a:extLst>
              <a:ext uri="{FF2B5EF4-FFF2-40B4-BE49-F238E27FC236}">
                <a16:creationId xmlns:a16="http://schemas.microsoft.com/office/drawing/2014/main" id="{14E58E07-30C7-4BFC-8F3A-C6F687F25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92163"/>
            <a:ext cx="3987561" cy="2990671"/>
          </a:xfrm>
          <a:prstGeom prst="rect">
            <a:avLst/>
          </a:prstGeom>
        </p:spPr>
      </p:pic>
      <p:sp>
        <p:nvSpPr>
          <p:cNvPr id="14" name="Text Box 3">
            <a:extLst>
              <a:ext uri="{FF2B5EF4-FFF2-40B4-BE49-F238E27FC236}">
                <a16:creationId xmlns:a16="http://schemas.microsoft.com/office/drawing/2014/main" id="{BCE33D97-0908-4FFC-97C6-751B4F49CB27}"/>
              </a:ext>
            </a:extLst>
          </p:cNvPr>
          <p:cNvSpPr txBox="1">
            <a:spLocks noChangeArrowheads="1"/>
          </p:cNvSpPr>
          <p:nvPr/>
        </p:nvSpPr>
        <p:spPr bwMode="auto">
          <a:xfrm>
            <a:off x="584439" y="3030498"/>
            <a:ext cx="2699911" cy="461665"/>
          </a:xfrm>
          <a:prstGeom prst="rect">
            <a:avLst/>
          </a:prstGeom>
          <a:noFill/>
          <a:ln w="9525">
            <a:noFill/>
            <a:miter lim="800000"/>
            <a:headEnd/>
            <a:tailEnd/>
          </a:ln>
        </p:spPr>
        <p:txBody>
          <a:bodyPr wrap="square">
            <a:spAutoFit/>
          </a:bodyPr>
          <a:lstStyle/>
          <a:p>
            <a:pPr marL="457200" indent="-457200">
              <a:defRPr/>
            </a:pPr>
            <a:r>
              <a:rPr lang="en-US" dirty="0">
                <a:ln>
                  <a:solidFill>
                    <a:schemeClr val="tx1"/>
                  </a:solidFill>
                </a:ln>
                <a:solidFill>
                  <a:srgbClr val="FF0000"/>
                </a:solidFill>
              </a:rPr>
              <a:t>Matthew 7:15</a:t>
            </a:r>
            <a:endParaRPr lang="en-US" i="1" dirty="0">
              <a:ln>
                <a:solidFill>
                  <a:schemeClr val="tx1"/>
                </a:solidFill>
              </a:ln>
              <a:solidFill>
                <a:srgbClr val="FF0000"/>
              </a:solidFill>
            </a:endParaRPr>
          </a:p>
        </p:txBody>
      </p:sp>
      <p:sp>
        <p:nvSpPr>
          <p:cNvPr id="15" name="Text Box 3">
            <a:extLst>
              <a:ext uri="{FF2B5EF4-FFF2-40B4-BE49-F238E27FC236}">
                <a16:creationId xmlns:a16="http://schemas.microsoft.com/office/drawing/2014/main" id="{FDD9CE46-2B09-4264-AB83-46DC94DA5B80}"/>
              </a:ext>
            </a:extLst>
          </p:cNvPr>
          <p:cNvSpPr txBox="1">
            <a:spLocks noChangeArrowheads="1"/>
          </p:cNvSpPr>
          <p:nvPr/>
        </p:nvSpPr>
        <p:spPr bwMode="auto">
          <a:xfrm>
            <a:off x="4588747" y="3054947"/>
            <a:ext cx="3970814" cy="461665"/>
          </a:xfrm>
          <a:prstGeom prst="rect">
            <a:avLst/>
          </a:prstGeom>
          <a:noFill/>
          <a:ln w="9525">
            <a:noFill/>
            <a:miter lim="800000"/>
            <a:headEnd/>
            <a:tailEnd/>
          </a:ln>
        </p:spPr>
        <p:txBody>
          <a:bodyPr wrap="square">
            <a:spAutoFit/>
          </a:bodyPr>
          <a:lstStyle/>
          <a:p>
            <a:pPr marL="457200" indent="-457200">
              <a:defRPr/>
            </a:pPr>
            <a:r>
              <a:rPr lang="en-US" dirty="0"/>
              <a:t>Colossians 3:12-14</a:t>
            </a:r>
            <a:endParaRPr lang="en-US" i="1"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1000"/>
                            </p:stCondLst>
                            <p:childTnLst>
                              <p:par>
                                <p:cTn id="32" presetID="31"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 calcmode="lin" valueType="num">
                                      <p:cBhvr>
                                        <p:cTn id="42" dur="1000" fill="hold"/>
                                        <p:tgtEl>
                                          <p:spTgt spid="15"/>
                                        </p:tgtEl>
                                        <p:attrNameLst>
                                          <p:attrName>style.rotation</p:attrName>
                                        </p:attrNameLst>
                                      </p:cBhvr>
                                      <p:tavLst>
                                        <p:tav tm="0">
                                          <p:val>
                                            <p:fltVal val="90"/>
                                          </p:val>
                                        </p:tav>
                                        <p:tav tm="100000">
                                          <p:val>
                                            <p:fltVal val="0"/>
                                          </p:val>
                                        </p:tav>
                                      </p:tavLst>
                                    </p:anim>
                                    <p:animEffect transition="in" filter="fade">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837" y="6553200"/>
            <a:ext cx="48006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God's Workmen: Lights In The Darkness</a:t>
            </a:r>
          </a:p>
        </p:txBody>
      </p:sp>
      <p:sp>
        <p:nvSpPr>
          <p:cNvPr id="9" name="Text Box 3"/>
          <p:cNvSpPr txBox="1">
            <a:spLocks noChangeArrowheads="1"/>
          </p:cNvSpPr>
          <p:nvPr/>
        </p:nvSpPr>
        <p:spPr bwMode="auto">
          <a:xfrm>
            <a:off x="837" y="794658"/>
            <a:ext cx="9144000" cy="1754326"/>
          </a:xfrm>
          <a:prstGeom prst="rect">
            <a:avLst/>
          </a:prstGeom>
          <a:noFill/>
          <a:ln w="9525">
            <a:noFill/>
            <a:miter lim="800000"/>
            <a:headEnd/>
            <a:tailEnd/>
          </a:ln>
        </p:spPr>
        <p:txBody>
          <a:bodyPr>
            <a:spAutoFit/>
          </a:bodyPr>
          <a:lstStyle/>
          <a:p>
            <a:pPr marR="0" lvl="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working of our faith should be seen by a godly example in all that we say and do:</a:t>
            </a:r>
            <a:endParaRPr kumimoji="0" lang="en-US" sz="2400" b="1" i="1"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Col. 3:17: </a:t>
            </a:r>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If all that we do is in accordance with Christ’s authority, we will set a good, godly example to those about us. </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sz="20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 11:1; Eph. 5:1; Rom. 8:14-17: </a:t>
            </a:r>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“Like Father, like son”</a:t>
            </a:r>
          </a:p>
        </p:txBody>
      </p:sp>
      <p:pic>
        <p:nvPicPr>
          <p:cNvPr id="3" name="Picture 2" descr="A picture containing clothing, man, water, wave&#10;&#10;Description automatically generated">
            <a:extLst>
              <a:ext uri="{FF2B5EF4-FFF2-40B4-BE49-F238E27FC236}">
                <a16:creationId xmlns:a16="http://schemas.microsoft.com/office/drawing/2014/main" id="{BAA37EB6-6D71-4D73-AEAE-D94FDF3B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626" y="2575748"/>
            <a:ext cx="3174748" cy="3998575"/>
          </a:xfrm>
          <a:prstGeom prst="rect">
            <a:avLst/>
          </a:prstGeom>
        </p:spPr>
      </p:pic>
    </p:spTree>
    <p:extLst>
      <p:ext uri="{BB962C8B-B14F-4D97-AF65-F5344CB8AC3E}">
        <p14:creationId xmlns:p14="http://schemas.microsoft.com/office/powerpoint/2010/main" val="2024830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4579" name="Footer Placeholder 4"/>
          <p:cNvSpPr>
            <a:spLocks noGrp="1"/>
          </p:cNvSpPr>
          <p:nvPr>
            <p:ph type="ftr" sz="quarter" idx="11"/>
          </p:nvPr>
        </p:nvSpPr>
        <p:spPr>
          <a:xfrm>
            <a:off x="-5132" y="6492694"/>
            <a:ext cx="5105400" cy="3810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050" b="0" dirty="0"/>
              <a:t>God's Workmen: Lights In The Darkness</a:t>
            </a:r>
          </a:p>
        </p:txBody>
      </p:sp>
      <p:sp>
        <p:nvSpPr>
          <p:cNvPr id="12" name="Text Box 3"/>
          <p:cNvSpPr txBox="1">
            <a:spLocks noChangeArrowheads="1"/>
          </p:cNvSpPr>
          <p:nvPr/>
        </p:nvSpPr>
        <p:spPr bwMode="auto">
          <a:xfrm>
            <a:off x="-15180" y="3584710"/>
            <a:ext cx="9144000" cy="830997"/>
          </a:xfrm>
          <a:prstGeom prst="rect">
            <a:avLst/>
          </a:prstGeom>
          <a:solidFill>
            <a:srgbClr val="00000C"/>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defRPr/>
            </a:pPr>
            <a:r>
              <a:rPr lang="en-US" dirty="0">
                <a:solidFill>
                  <a:srgbClr val="FFFF00"/>
                </a:solidFill>
                <a:effectLst>
                  <a:glow rad="228600">
                    <a:schemeClr val="accent4">
                      <a:satMod val="175000"/>
                      <a:alpha val="40000"/>
                    </a:schemeClr>
                  </a:glow>
                </a:effectLst>
                <a:latin typeface="Tahoma" pitchFamily="34" charset="0"/>
                <a:ea typeface="Tahoma" pitchFamily="34" charset="0"/>
                <a:cs typeface="Tahoma" pitchFamily="34" charset="0"/>
              </a:rPr>
              <a:t>As workmen of God, our light must shine in </a:t>
            </a:r>
          </a:p>
          <a:p>
            <a:pPr marL="457200" indent="-457200">
              <a:defRPr/>
            </a:pPr>
            <a:r>
              <a:rPr lang="en-US" dirty="0">
                <a:solidFill>
                  <a:srgbClr val="FFFF00"/>
                </a:solidFill>
                <a:effectLst>
                  <a:glow rad="228600">
                    <a:schemeClr val="accent4">
                      <a:satMod val="175000"/>
                      <a:alpha val="40000"/>
                    </a:schemeClr>
                  </a:glow>
                </a:effectLst>
                <a:latin typeface="Tahoma" pitchFamily="34" charset="0"/>
                <a:ea typeface="Tahoma" pitchFamily="34" charset="0"/>
                <a:cs typeface="Tahoma" pitchFamily="34" charset="0"/>
              </a:rPr>
              <a:t>the darkness around us!</a:t>
            </a:r>
          </a:p>
        </p:txBody>
      </p:sp>
      <p:sp>
        <p:nvSpPr>
          <p:cNvPr id="13" name="Text Box 8"/>
          <p:cNvSpPr txBox="1">
            <a:spLocks noChangeArrowheads="1"/>
          </p:cNvSpPr>
          <p:nvPr/>
        </p:nvSpPr>
        <p:spPr bwMode="auto">
          <a:xfrm>
            <a:off x="952284" y="4977147"/>
            <a:ext cx="5181600" cy="954107"/>
          </a:xfrm>
          <a:prstGeom prst="rect">
            <a:avLst/>
          </a:prstGeom>
          <a:solidFill>
            <a:schemeClr val="bg1">
              <a:lumMod val="50000"/>
            </a:schemeClr>
          </a:solidFill>
          <a:ln/>
        </p:spPr>
        <p:style>
          <a:lnRef idx="0">
            <a:schemeClr val="accent6"/>
          </a:lnRef>
          <a:fillRef idx="1001">
            <a:schemeClr val="dk2"/>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chemeClr val="tx1"/>
                </a:solidFill>
              </a:rPr>
              <a:t>Have you been the example </a:t>
            </a:r>
          </a:p>
          <a:p>
            <a:pPr eaLnBrk="1" hangingPunct="1"/>
            <a:r>
              <a:rPr lang="en-US" sz="2800" dirty="0">
                <a:solidFill>
                  <a:schemeClr val="tx1"/>
                </a:solidFill>
              </a:rPr>
              <a:t>you should be?</a:t>
            </a:r>
            <a:endParaRPr lang="en-US" sz="2800" i="1" dirty="0">
              <a:solidFill>
                <a:schemeClr val="tx1"/>
              </a:solidFill>
            </a:endParaRPr>
          </a:p>
        </p:txBody>
      </p:sp>
      <p:sp>
        <p:nvSpPr>
          <p:cNvPr id="7" name="Text Box 4"/>
          <p:cNvSpPr txBox="1">
            <a:spLocks noChangeArrowheads="1"/>
          </p:cNvSpPr>
          <p:nvPr/>
        </p:nvSpPr>
        <p:spPr bwMode="auto">
          <a:xfrm>
            <a:off x="-5132" y="642347"/>
            <a:ext cx="9139084" cy="261610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 Thess. 1:6-8</a:t>
            </a:r>
          </a:p>
          <a:p>
            <a:pPr algn="l" eaLnBrk="1" hangingPunct="1"/>
            <a:r>
              <a:rPr lang="en-US" sz="2000" b="0" dirty="0">
                <a:solidFill>
                  <a:srgbClr val="002060"/>
                </a:solidFill>
              </a:rPr>
              <a:t>6.  You also became imitators of us and of the Lord, having received the word in much tribulation with the joy of the Holy Spirit,</a:t>
            </a:r>
          </a:p>
          <a:p>
            <a:pPr algn="l" eaLnBrk="1" hangingPunct="1"/>
            <a:r>
              <a:rPr lang="en-US" sz="2000" b="0" dirty="0">
                <a:solidFill>
                  <a:srgbClr val="002060"/>
                </a:solidFill>
              </a:rPr>
              <a:t>7.  so that </a:t>
            </a:r>
            <a:r>
              <a:rPr lang="en-US" sz="2000" cap="all" dirty="0">
                <a:ln w="9000" cmpd="sng">
                  <a:solidFill>
                    <a:schemeClr val="accent4">
                      <a:shade val="50000"/>
                      <a:satMod val="120000"/>
                    </a:schemeClr>
                  </a:solidFill>
                  <a:prstDash val="solid"/>
                </a:ln>
                <a:solidFill>
                  <a:srgbClr val="0000FF"/>
                </a:solidFill>
                <a:effectLst>
                  <a:glow rad="228600">
                    <a:srgbClr val="FFFF00">
                      <a:alpha val="40000"/>
                    </a:srgbClr>
                  </a:glow>
                  <a:reflection blurRad="12700" stA="28000" endPos="45000" dist="1000" dir="5400000" sy="-100000" algn="bl" rotWithShape="0"/>
                </a:effectLst>
              </a:rPr>
              <a:t>you became an example to all the believers </a:t>
            </a:r>
            <a:r>
              <a:rPr lang="en-US" sz="2000" b="0" dirty="0">
                <a:solidFill>
                  <a:srgbClr val="002060"/>
                </a:solidFill>
              </a:rPr>
              <a:t>in Macedonia and in Achaia.</a:t>
            </a:r>
          </a:p>
          <a:p>
            <a:pPr algn="l" eaLnBrk="1" hangingPunct="1"/>
            <a:r>
              <a:rPr lang="en-US" sz="2000" b="0" dirty="0">
                <a:solidFill>
                  <a:srgbClr val="002060"/>
                </a:solidFill>
              </a:rPr>
              <a:t>8.  For the word of the Lord has sounded forth from you, not only in Macedonia and Achaia, but also in every place your faith toward God has gone forth, so that we have no need to say anything.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348" y="4000209"/>
            <a:ext cx="2006252" cy="2862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A close up of a beach&#10;&#10;Description automatically generated">
            <a:extLst>
              <a:ext uri="{FF2B5EF4-FFF2-40B4-BE49-F238E27FC236}">
                <a16:creationId xmlns:a16="http://schemas.microsoft.com/office/drawing/2014/main" id="{B2444A0F-F651-4C21-A6A6-08ED49A3C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bg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bg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bg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bg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bg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bg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a:t>
            </a:r>
            <a:r>
              <a:rPr lang="en-US" sz="4000" b="1" u="sng">
                <a:solidFill>
                  <a:srgbClr val="0000FF"/>
                </a:solidFill>
                <a:effectLst>
                  <a:outerShdw blurRad="38100" dist="38100" dir="2700000" algn="tl">
                    <a:srgbClr val="FFFFFF"/>
                  </a:outerShdw>
                </a:effectLst>
                <a:latin typeface="Calisto MT" pitchFamily="18" charset="0"/>
              </a:rPr>
              <a:t>Erring Saint:</a:t>
            </a:r>
            <a:r>
              <a:rPr lang="en-US" sz="4000" b="1">
                <a:solidFill>
                  <a:srgbClr val="0000FF"/>
                </a:solidFill>
                <a:effectLst>
                  <a:outerShdw blurRad="38100" dist="38100" dir="2700000" algn="tl">
                    <a:srgbClr val="FFFFFF"/>
                  </a:outerShdw>
                </a:effectLst>
                <a:latin typeface="Calisto MT" pitchFamily="18" charset="0"/>
              </a:rPr>
              <a:t> </a:t>
            </a:r>
            <a:endParaRPr lang="en-US" sz="4000" b="1" dirty="0">
              <a:solidFill>
                <a:srgbClr val="0000FF"/>
              </a:solidFill>
              <a:effectLst>
                <a:outerShdw blurRad="38100" dist="38100" dir="2700000" algn="tl">
                  <a:srgbClr val="FFFFFF"/>
                </a:outerShdw>
              </a:effectLst>
              <a:latin typeface="Calisto MT" pitchFamily="18" charset="0"/>
            </a:endParaRPr>
          </a:p>
          <a:p>
            <a:pPr algn="ctr" fontAlgn="auto">
              <a:spcBef>
                <a:spcPts val="0"/>
              </a:spcBef>
              <a:spcAft>
                <a:spcPts val="0"/>
              </a:spcAft>
              <a:buNone/>
              <a:defRPr/>
            </a:pPr>
            <a:r>
              <a:rPr lang="en-US" sz="3200" b="1" dirty="0">
                <a:solidFill>
                  <a:srgbClr val="00000C"/>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rgbClr val="00000C"/>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100" b="0" dirty="0"/>
              <a:t>God's Workmen: Lights In The Darkness</a:t>
            </a:r>
          </a:p>
        </p:txBody>
      </p:sp>
      <p:sp>
        <p:nvSpPr>
          <p:cNvPr id="7" name="Text Box 3"/>
          <p:cNvSpPr txBox="1">
            <a:spLocks noChangeArrowheads="1"/>
          </p:cNvSpPr>
          <p:nvPr/>
        </p:nvSpPr>
        <p:spPr bwMode="auto">
          <a:xfrm>
            <a:off x="4916" y="7620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We are creatures of imitation </a:t>
            </a:r>
          </a:p>
          <a:p>
            <a:pPr algn="l" eaLnBrk="1" hangingPunct="1">
              <a:buClr>
                <a:schemeClr val="tx2"/>
              </a:buClr>
              <a:buSzPct val="115000"/>
              <a:buFont typeface="Wingdings" pitchFamily="2" charset="2"/>
              <a:buChar char="Ø"/>
            </a:pPr>
            <a:r>
              <a:rPr lang="en-US" sz="2000" b="0" dirty="0"/>
              <a:t>“Like father like son”</a:t>
            </a:r>
            <a:endParaRPr lang="en-US" sz="2000" b="0" i="1" dirty="0"/>
          </a:p>
        </p:txBody>
      </p:sp>
      <p:sp>
        <p:nvSpPr>
          <p:cNvPr id="9" name="Text Box 3"/>
          <p:cNvSpPr txBox="1">
            <a:spLocks noChangeArrowheads="1"/>
          </p:cNvSpPr>
          <p:nvPr/>
        </p:nvSpPr>
        <p:spPr bwMode="auto">
          <a:xfrm>
            <a:off x="4916" y="17526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Important who we choose to imitate! </a:t>
            </a:r>
          </a:p>
          <a:p>
            <a:pPr algn="l" eaLnBrk="1" hangingPunct="1">
              <a:buClr>
                <a:schemeClr val="tx2"/>
              </a:buClr>
              <a:buSzPct val="115000"/>
              <a:buFont typeface="Wingdings" pitchFamily="2" charset="2"/>
              <a:buChar char="Ø"/>
            </a:pPr>
            <a:r>
              <a:rPr lang="en-US" sz="2000" dirty="0"/>
              <a:t>I Cor. 11:1; Eph. 5:1: </a:t>
            </a:r>
            <a:r>
              <a:rPr lang="en-US" sz="2000" b="0" dirty="0"/>
              <a:t>Must imitate God! </a:t>
            </a:r>
          </a:p>
        </p:txBody>
      </p:sp>
      <p:sp>
        <p:nvSpPr>
          <p:cNvPr id="8" name="Text Box 4"/>
          <p:cNvSpPr txBox="1">
            <a:spLocks noChangeArrowheads="1"/>
          </p:cNvSpPr>
          <p:nvPr/>
        </p:nvSpPr>
        <p:spPr bwMode="auto">
          <a:xfrm>
            <a:off x="0" y="2763432"/>
            <a:ext cx="9139084"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 Tim. 4:12</a:t>
            </a:r>
          </a:p>
          <a:p>
            <a:pPr algn="l" eaLnBrk="1" hangingPunct="1"/>
            <a:r>
              <a:rPr lang="en-US" sz="2000" b="0" dirty="0">
                <a:solidFill>
                  <a:srgbClr val="002060"/>
                </a:solidFill>
              </a:rPr>
              <a:t>12.  Let no one look down on your youthfulness, but rather in speech, conduct, love, faith and purity, show yourself an example of those who believe.</a:t>
            </a:r>
          </a:p>
        </p:txBody>
      </p:sp>
      <p:sp>
        <p:nvSpPr>
          <p:cNvPr id="10" name="Text Box 3"/>
          <p:cNvSpPr txBox="1">
            <a:spLocks noChangeArrowheads="1"/>
          </p:cNvSpPr>
          <p:nvPr/>
        </p:nvSpPr>
        <p:spPr bwMode="auto">
          <a:xfrm>
            <a:off x="-9832" y="4078813"/>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A bad example can ruin a reputation, along with one’s</a:t>
            </a:r>
          </a:p>
          <a:p>
            <a:pPr algn="l" eaLnBrk="1" hangingPunct="1"/>
            <a:r>
              <a:rPr lang="en-US" dirty="0">
                <a:solidFill>
                  <a:schemeClr val="tx1"/>
                </a:solidFill>
              </a:rPr>
              <a:t>credibility for teaching! </a:t>
            </a:r>
          </a:p>
          <a:p>
            <a:pPr algn="l" eaLnBrk="1" hangingPunct="1">
              <a:buClr>
                <a:schemeClr val="tx2"/>
              </a:buClr>
              <a:buSzPct val="115000"/>
              <a:buFont typeface="Wingdings" pitchFamily="2" charset="2"/>
              <a:buChar char="Ø"/>
            </a:pPr>
            <a:r>
              <a:rPr lang="en-US" sz="2000" i="1" dirty="0"/>
              <a:t>I Cor. 9:24-27; I Thess. 5:22</a:t>
            </a:r>
          </a:p>
        </p:txBody>
      </p:sp>
      <p:sp>
        <p:nvSpPr>
          <p:cNvPr id="11" name="Text Box 8"/>
          <p:cNvSpPr txBox="1">
            <a:spLocks noChangeArrowheads="1"/>
          </p:cNvSpPr>
          <p:nvPr/>
        </p:nvSpPr>
        <p:spPr bwMode="auto">
          <a:xfrm>
            <a:off x="4916" y="5465630"/>
            <a:ext cx="9144000" cy="954107"/>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chemeClr val="tx1"/>
                </a:solidFill>
              </a:rPr>
              <a:t>As God’s workmen </a:t>
            </a:r>
            <a:r>
              <a:rPr lang="en-US" sz="2800" i="1" dirty="0">
                <a:solidFill>
                  <a:schemeClr val="tx1"/>
                </a:solidFill>
              </a:rPr>
              <a:t>(approved by God – II Tim. 2:15),</a:t>
            </a:r>
            <a:r>
              <a:rPr lang="en-US" sz="2800" dirty="0">
                <a:solidFill>
                  <a:schemeClr val="tx1"/>
                </a:solidFill>
              </a:rPr>
              <a:t> we are to be the </a:t>
            </a:r>
            <a:r>
              <a:rPr lang="en-US" sz="2800" dirty="0">
                <a:effectLst>
                  <a:glow rad="228600">
                    <a:schemeClr val="accent2">
                      <a:satMod val="175000"/>
                      <a:alpha val="40000"/>
                    </a:schemeClr>
                  </a:glow>
                </a:effectLst>
              </a:rPr>
              <a:t>lights in the darkness!</a:t>
            </a:r>
            <a:endParaRPr lang="en-US" sz="2800" b="0" dirty="0">
              <a:effectLst>
                <a:glow rad="228600">
                  <a:schemeClr val="accent2">
                    <a:satMod val="175000"/>
                    <a:alpha val="4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8" grpId="0" animBg="1"/>
      <p:bldP spid="10" grpId="0" autoUpdateAnimBg="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98597" y="1811303"/>
            <a:ext cx="4864404" cy="3235394"/>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3895" y="557484"/>
            <a:ext cx="5790272" cy="1151965"/>
          </a:xfrm>
        </p:spPr>
        <p:txBody>
          <a:bodyPr vert="horz" lIns="91440" tIns="45720" rIns="91440" bIns="45720" rtlCol="0" anchor="ctr">
            <a:noAutofit/>
          </a:bodyPr>
          <a:lstStyle/>
          <a:p>
            <a:pPr algn="ctr">
              <a:defRPr/>
            </a:pPr>
            <a:r>
              <a:rPr lang="en-US" sz="3600" b="1" u="sng" dirty="0">
                <a:solidFill>
                  <a:schemeClr val="bg1"/>
                </a:solidFill>
              </a:rPr>
              <a:t>Good Examples:</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182129" y="1297105"/>
            <a:ext cx="5761740" cy="4882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i="1" cap="all" dirty="0">
                <a:solidFill>
                  <a:srgbClr val="FFFF00"/>
                </a:solidFill>
                <a:latin typeface="Tahoma"/>
                <a:cs typeface="Arial" charset="0"/>
              </a:rPr>
              <a:t>Godliness: Noah (Gen. 6-7)</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i="1" cap="all" dirty="0">
                <a:solidFill>
                  <a:srgbClr val="FFFF00"/>
                </a:solidFill>
                <a:latin typeface="Tahoma"/>
                <a:cs typeface="Arial" charset="0"/>
              </a:rPr>
              <a:t>Faith: Abraham (Heb. 11:8-10)</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i="1" cap="all" dirty="0">
                <a:solidFill>
                  <a:srgbClr val="FFFF00"/>
                </a:solidFill>
                <a:latin typeface="Tahoma"/>
                <a:cs typeface="Arial" charset="0"/>
              </a:rPr>
              <a:t>Endurance: Moses (Heb. 11:23-27)</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i="1" cap="all" dirty="0">
                <a:solidFill>
                  <a:srgbClr val="FFFF00"/>
                </a:solidFill>
                <a:latin typeface="Tahoma"/>
                <a:cs typeface="Arial" charset="0"/>
              </a:rPr>
              <a:t>Patience: Job (Job 1-2) </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i="1" cap="all" dirty="0">
                <a:solidFill>
                  <a:srgbClr val="FFFF00"/>
                </a:solidFill>
                <a:latin typeface="Tahoma"/>
                <a:cs typeface="Arial" charset="0"/>
              </a:rPr>
              <a:t>Leadership: Joshua (Josh. 24:31)</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i="1" cap="all" dirty="0">
                <a:solidFill>
                  <a:srgbClr val="FFFF00"/>
                </a:solidFill>
                <a:latin typeface="Tahoma"/>
                <a:cs typeface="Arial" charset="0"/>
              </a:rPr>
              <a:t>Courage: Daniel (Dan. 6)</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7001" y="-19814"/>
            <a:ext cx="6096000" cy="479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Faith At Work in Example</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fontAlgn="auto">
              <a:spcBef>
                <a:spcPts val="0"/>
              </a:spcBef>
              <a:spcAft>
                <a:spcPts val="600"/>
              </a:spcAft>
              <a:defRPr/>
            </a:pPr>
            <a:r>
              <a:rPr lang="en-US" altLang="en-US" sz="1100" cap="none" dirty="0">
                <a:solidFill>
                  <a:prstClr val="black"/>
                </a:solidFill>
                <a:latin typeface="Arial" panose="020B0604020202020204" pitchFamily="34" charset="0"/>
                <a:cs typeface="Arial" panose="020B0604020202020204" pitchFamily="34" charset="0"/>
              </a:rPr>
              <a:t>God's Workmen: Lights In The Darkness</a:t>
            </a:r>
          </a:p>
        </p:txBody>
      </p:sp>
      <p:sp>
        <p:nvSpPr>
          <p:cNvPr id="11" name="Text Box 3">
            <a:extLst>
              <a:ext uri="{FF2B5EF4-FFF2-40B4-BE49-F238E27FC236}">
                <a16:creationId xmlns:a16="http://schemas.microsoft.com/office/drawing/2014/main" id="{872623A7-E616-456B-A91D-E1FC0AB9585D}"/>
              </a:ext>
            </a:extLst>
          </p:cNvPr>
          <p:cNvSpPr txBox="1">
            <a:spLocks noChangeArrowheads="1"/>
          </p:cNvSpPr>
          <p:nvPr/>
        </p:nvSpPr>
        <p:spPr bwMode="auto">
          <a:xfrm>
            <a:off x="5812553" y="589203"/>
            <a:ext cx="2950448" cy="1200329"/>
          </a:xfrm>
          <a:prstGeom prst="rect">
            <a:avLst/>
          </a:prstGeom>
          <a:noFill/>
          <a:ln w="9525">
            <a:noFill/>
            <a:miter lim="800000"/>
            <a:headEnd/>
            <a:tailEnd/>
          </a:ln>
        </p:spPr>
        <p:txBody>
          <a:bodyPr wrap="square">
            <a:spAutoFit/>
          </a:bodyPr>
          <a:lstStyle/>
          <a:p>
            <a:pPr>
              <a:defRPr/>
            </a:pPr>
            <a:r>
              <a:rPr lang="en-US" dirty="0">
                <a:solidFill>
                  <a:schemeClr val="tx1"/>
                </a:solidFill>
              </a:rPr>
              <a:t>The power of example is very great! </a:t>
            </a:r>
            <a:endParaRPr lang="en-US" i="1" dirty="0">
              <a:solidFill>
                <a:schemeClr val="tx1"/>
              </a:solidFill>
            </a:endParaRPr>
          </a:p>
        </p:txBody>
      </p:sp>
    </p:spTree>
    <p:extLst>
      <p:ext uri="{BB962C8B-B14F-4D97-AF65-F5344CB8AC3E}">
        <p14:creationId xmlns:p14="http://schemas.microsoft.com/office/powerpoint/2010/main" val="1860008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left)">
                                      <p:cBhvr>
                                        <p:cTn id="16" dur="500"/>
                                        <p:tgtEl>
                                          <p:spTgt spid="14">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wipe(left)">
                                      <p:cBhvr>
                                        <p:cTn id="20" dur="500"/>
                                        <p:tgtEl>
                                          <p:spTgt spid="14">
                                            <p:txEl>
                                              <p:pRg st="2" end="2"/>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wipe(left)">
                                      <p:cBhvr>
                                        <p:cTn id="24" dur="500"/>
                                        <p:tgtEl>
                                          <p:spTgt spid="14">
                                            <p:txEl>
                                              <p:pRg st="3" end="3"/>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wipe(left)">
                                      <p:cBhvr>
                                        <p:cTn id="28" dur="500"/>
                                        <p:tgtEl>
                                          <p:spTgt spid="14">
                                            <p:txEl>
                                              <p:pRg st="4" end="4"/>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00600" y="1776126"/>
            <a:ext cx="4188576" cy="3786473"/>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3895" y="557484"/>
            <a:ext cx="5790272" cy="1151965"/>
          </a:xfrm>
        </p:spPr>
        <p:txBody>
          <a:bodyPr vert="horz" lIns="91440" tIns="45720" rIns="91440" bIns="45720" rtlCol="0" anchor="ctr">
            <a:noAutofit/>
          </a:bodyPr>
          <a:lstStyle/>
          <a:p>
            <a:pPr algn="ctr">
              <a:defRPr/>
            </a:pPr>
            <a:r>
              <a:rPr lang="en-US" sz="3600" b="1" u="sng" dirty="0">
                <a:solidFill>
                  <a:schemeClr val="bg1"/>
                </a:solidFill>
              </a:rPr>
              <a:t>Bad Examples:</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182129" y="1297105"/>
            <a:ext cx="5761740" cy="4882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i="1" cap="all" dirty="0">
                <a:solidFill>
                  <a:srgbClr val="FFFF00"/>
                </a:solidFill>
                <a:latin typeface="Tahoma"/>
                <a:cs typeface="Arial" charset="0"/>
              </a:rPr>
              <a:t>Unbelief: The ten spies (Num. 13-14) </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i="1" cap="all" dirty="0">
                <a:solidFill>
                  <a:srgbClr val="FFFF00"/>
                </a:solidFill>
                <a:latin typeface="Tahoma"/>
                <a:cs typeface="Arial" charset="0"/>
              </a:rPr>
              <a:t>Rebellion: </a:t>
            </a:r>
            <a:r>
              <a:rPr lang="en-US" altLang="en-US" i="1" cap="all" dirty="0" err="1">
                <a:solidFill>
                  <a:srgbClr val="FFFF00"/>
                </a:solidFill>
                <a:latin typeface="Tahoma"/>
                <a:cs typeface="Arial" charset="0"/>
              </a:rPr>
              <a:t>Korah</a:t>
            </a:r>
            <a:r>
              <a:rPr lang="en-US" altLang="en-US" i="1" cap="all" dirty="0">
                <a:solidFill>
                  <a:srgbClr val="FFFF00"/>
                </a:solidFill>
                <a:latin typeface="Tahoma"/>
                <a:cs typeface="Arial" charset="0"/>
              </a:rPr>
              <a:t> (Num. 16)</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i="1" cap="all" dirty="0">
                <a:solidFill>
                  <a:srgbClr val="FFFF00"/>
                </a:solidFill>
                <a:latin typeface="Tahoma"/>
                <a:cs typeface="Arial" charset="0"/>
              </a:rPr>
              <a:t>Hypocrisy: The Pharisees (Mt. 6:2-8; 23:1-3)</a:t>
            </a:r>
            <a:endParaRPr kumimoji="0" lang="en-US" altLang="en-US" b="1" i="1" u="none" strike="noStrike" kern="1200" cap="all" spc="0" normalizeH="0" baseline="0" noProof="0" dirty="0">
              <a:ln>
                <a:noFill/>
              </a:ln>
              <a:solidFill>
                <a:srgbClr val="FFFF00"/>
              </a:solidFill>
              <a:effectLst/>
              <a:uLnTx/>
              <a:uFillTx/>
              <a:latin typeface="Tahoma"/>
              <a:cs typeface="Arial" charset="0"/>
            </a:endParaRP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7001" y="-19814"/>
            <a:ext cx="6096000" cy="479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Faith At Work in Example</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God's Workmen: Lights In The Darkness</a:t>
            </a:r>
          </a:p>
        </p:txBody>
      </p:sp>
      <p:sp>
        <p:nvSpPr>
          <p:cNvPr id="11" name="Text Box 3">
            <a:extLst>
              <a:ext uri="{FF2B5EF4-FFF2-40B4-BE49-F238E27FC236}">
                <a16:creationId xmlns:a16="http://schemas.microsoft.com/office/drawing/2014/main" id="{872623A7-E616-456B-A91D-E1FC0AB9585D}"/>
              </a:ext>
            </a:extLst>
          </p:cNvPr>
          <p:cNvSpPr txBox="1">
            <a:spLocks noChangeArrowheads="1"/>
          </p:cNvSpPr>
          <p:nvPr/>
        </p:nvSpPr>
        <p:spPr bwMode="auto">
          <a:xfrm>
            <a:off x="5812553" y="589203"/>
            <a:ext cx="2950448" cy="120032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The power of example is very great! </a:t>
            </a:r>
            <a:endParaRPr kumimoji="0" lang="en-US" sz="24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6966863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left)">
                                      <p:cBhvr>
                                        <p:cTn id="16" dur="500"/>
                                        <p:tgtEl>
                                          <p:spTgt spid="14">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wipe(left)">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3600" b="1" u="sng" dirty="0">
                <a:solidFill>
                  <a:srgbClr val="FFC000"/>
                </a:solidFill>
                <a:cs typeface="Times New Roman" pitchFamily="18" charset="0"/>
              </a:rPr>
              <a:t>Faith at Work in Example</a:t>
            </a:r>
          </a:p>
        </p:txBody>
      </p:sp>
      <p:sp>
        <p:nvSpPr>
          <p:cNvPr id="14339" name="Footer Placeholder 4"/>
          <p:cNvSpPr>
            <a:spLocks noGrp="1"/>
          </p:cNvSpPr>
          <p:nvPr>
            <p:ph type="ftr" sz="quarter" idx="11"/>
          </p:nvPr>
        </p:nvSpPr>
        <p:spPr>
          <a:xfrm>
            <a:off x="5024" y="6609278"/>
            <a:ext cx="4343400" cy="248722"/>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100" b="0" dirty="0"/>
              <a:t>God's Workmen: Lights In The Darkness</a:t>
            </a:r>
          </a:p>
        </p:txBody>
      </p:sp>
      <p:sp>
        <p:nvSpPr>
          <p:cNvPr id="10" name="Text Box 3"/>
          <p:cNvSpPr txBox="1">
            <a:spLocks noChangeArrowheads="1"/>
          </p:cNvSpPr>
          <p:nvPr/>
        </p:nvSpPr>
        <p:spPr bwMode="auto">
          <a:xfrm>
            <a:off x="-9832" y="914400"/>
            <a:ext cx="9144000" cy="1077218"/>
          </a:xfrm>
          <a:prstGeom prst="rect">
            <a:avLst/>
          </a:prstGeom>
          <a:noFill/>
          <a:ln w="9525">
            <a:noFill/>
            <a:miter lim="800000"/>
            <a:headEnd/>
            <a:tailEnd/>
          </a:ln>
        </p:spPr>
        <p:txBody>
          <a:bodyPr>
            <a:spAutoFit/>
          </a:bodyPr>
          <a:lstStyle/>
          <a:p>
            <a:pPr marL="457200" indent="-457200" algn="l">
              <a:defRPr/>
            </a:pPr>
            <a:r>
              <a:rPr lang="en-US" dirty="0">
                <a:solidFill>
                  <a:schemeClr val="tx1"/>
                </a:solidFill>
              </a:rPr>
              <a:t>The Scriptures give us many examples to live by:</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Rom. 15:4; I Cor. 10:6: </a:t>
            </a:r>
            <a:r>
              <a:rPr lang="en-US" sz="2000" b="0" dirty="0"/>
              <a:t>Old Testament contains examples.</a:t>
            </a:r>
          </a:p>
          <a:p>
            <a:pPr marL="457200" indent="-457200" algn="l">
              <a:buClr>
                <a:schemeClr val="tx2"/>
              </a:buClr>
              <a:buSzPct val="115000"/>
              <a:buFont typeface="Wingdings" pitchFamily="2" charset="2"/>
              <a:buChar char="Ø"/>
              <a:defRPr/>
            </a:pPr>
            <a:r>
              <a:rPr lang="en-US" sz="2000" dirty="0"/>
              <a:t>I Pet. 2:21-25: </a:t>
            </a:r>
            <a:r>
              <a:rPr lang="en-US" sz="2000" b="0" dirty="0"/>
              <a:t>Jesus set before us the perfect example for us to follow.</a:t>
            </a:r>
          </a:p>
        </p:txBody>
      </p:sp>
      <p:sp>
        <p:nvSpPr>
          <p:cNvPr id="8" name="Text Box 3"/>
          <p:cNvSpPr txBox="1">
            <a:spLocks noChangeArrowheads="1"/>
          </p:cNvSpPr>
          <p:nvPr/>
        </p:nvSpPr>
        <p:spPr bwMode="auto">
          <a:xfrm>
            <a:off x="5024" y="2567434"/>
            <a:ext cx="9144000" cy="1692771"/>
          </a:xfrm>
          <a:prstGeom prst="rect">
            <a:avLst/>
          </a:prstGeom>
          <a:noFill/>
          <a:ln w="9525">
            <a:noFill/>
            <a:miter lim="800000"/>
            <a:headEnd/>
            <a:tailEnd/>
          </a:ln>
        </p:spPr>
        <p:txBody>
          <a:bodyPr>
            <a:spAutoFit/>
          </a:bodyPr>
          <a:lstStyle/>
          <a:p>
            <a:pPr marL="457200" indent="-457200" algn="l">
              <a:defRPr/>
            </a:pPr>
            <a:r>
              <a:rPr lang="en-US" dirty="0">
                <a:solidFill>
                  <a:schemeClr val="tx1"/>
                </a:solidFill>
              </a:rPr>
              <a:t>The apostle Paul understood the importance of example:   </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b="0" dirty="0"/>
              <a:t>He was aware of his own example </a:t>
            </a:r>
            <a:r>
              <a:rPr lang="en-US" sz="2000" dirty="0"/>
              <a:t>(I Cor. 11:1; I Thess. 2:10-12)</a:t>
            </a:r>
            <a:endParaRPr lang="en-US" sz="2000" b="0" dirty="0"/>
          </a:p>
          <a:p>
            <a:pPr marL="457200" indent="-457200" algn="l">
              <a:buClr>
                <a:schemeClr val="tx2"/>
              </a:buClr>
              <a:buSzPct val="115000"/>
              <a:buFont typeface="Wingdings" pitchFamily="2" charset="2"/>
              <a:buChar char="Ø"/>
              <a:defRPr/>
            </a:pPr>
            <a:r>
              <a:rPr lang="en-US" sz="2000" b="0" dirty="0"/>
              <a:t>He commanded others to set a proper example </a:t>
            </a:r>
            <a:r>
              <a:rPr lang="en-US" sz="2000" dirty="0"/>
              <a:t>(Phil. 1:27; 2:14-16; Titus 2:7-8)</a:t>
            </a:r>
            <a:endParaRPr lang="en-US" sz="2000" b="0" dirty="0"/>
          </a:p>
          <a:p>
            <a:pPr marL="457200" indent="-457200" algn="l">
              <a:buClr>
                <a:schemeClr val="tx2"/>
              </a:buClr>
              <a:buSzPct val="115000"/>
              <a:buFont typeface="Wingdings" pitchFamily="2" charset="2"/>
              <a:buChar char="Ø"/>
              <a:defRPr/>
            </a:pPr>
            <a:r>
              <a:rPr lang="en-US" sz="2000" b="0" dirty="0"/>
              <a:t>Paul knew his example could also discredit his preaching </a:t>
            </a:r>
            <a:r>
              <a:rPr lang="en-US" sz="2000" dirty="0"/>
              <a:t>(I Cor. 9:26-27)</a:t>
            </a:r>
            <a:endParaRPr lang="en-US" sz="2000" b="0" dirty="0"/>
          </a:p>
        </p:txBody>
      </p:sp>
      <p:sp>
        <p:nvSpPr>
          <p:cNvPr id="9" name="Text Box 8">
            <a:extLst>
              <a:ext uri="{FF2B5EF4-FFF2-40B4-BE49-F238E27FC236}">
                <a16:creationId xmlns:a16="http://schemas.microsoft.com/office/drawing/2014/main" id="{5B6D249A-1807-45B6-9DCA-E1364AF2BC8C}"/>
              </a:ext>
            </a:extLst>
          </p:cNvPr>
          <p:cNvSpPr txBox="1">
            <a:spLocks noChangeArrowheads="1"/>
          </p:cNvSpPr>
          <p:nvPr/>
        </p:nvSpPr>
        <p:spPr bwMode="auto">
          <a:xfrm>
            <a:off x="5024" y="4957688"/>
            <a:ext cx="9144000" cy="954107"/>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Our example is important: Our faith is seen at</a:t>
            </a:r>
          </a:p>
          <a:p>
            <a:pPr eaLnBrk="1" hangingPunct="1"/>
            <a:r>
              <a:rPr lang="en-US" sz="2800" dirty="0">
                <a:solidFill>
                  <a:srgbClr val="0000FF"/>
                </a:solidFill>
              </a:rPr>
              <a:t>work in our example – others see us!</a:t>
            </a:r>
            <a:endParaRPr lang="en-US" sz="2800" b="0" dirty="0">
              <a:solidFill>
                <a:srgbClr val="0000FF"/>
              </a:solidFill>
            </a:endParaRPr>
          </a:p>
        </p:txBody>
      </p:sp>
    </p:spTree>
    <p:extLst>
      <p:ext uri="{BB962C8B-B14F-4D97-AF65-F5344CB8AC3E}">
        <p14:creationId xmlns:p14="http://schemas.microsoft.com/office/powerpoint/2010/main" val="1663307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left)">
                                      <p:cBhvr>
                                        <p:cTn id="19" dur="500"/>
                                        <p:tgtEl>
                                          <p:spTgt spid="8">
                                            <p:txEl>
                                              <p:pRg st="2" end="2"/>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left)">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331478"/>
            <a:ext cx="9144000" cy="4195043"/>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Saints Are to Be Lights in the Darkness</a:t>
            </a:r>
          </a:p>
        </p:txBody>
      </p:sp>
      <p:sp>
        <p:nvSpPr>
          <p:cNvPr id="14339" name="Footer Placeholder 4"/>
          <p:cNvSpPr>
            <a:spLocks noGrp="1"/>
          </p:cNvSpPr>
          <p:nvPr>
            <p:ph type="ftr" sz="quarter" idx="11"/>
          </p:nvPr>
        </p:nvSpPr>
        <p:spPr>
          <a:xfrm>
            <a:off x="31173"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God's Workmen: Lights In The Darkness</a:t>
            </a:r>
          </a:p>
        </p:txBody>
      </p:sp>
      <p:sp>
        <p:nvSpPr>
          <p:cNvPr id="15" name="Text Box 4"/>
          <p:cNvSpPr txBox="1">
            <a:spLocks noChangeArrowheads="1"/>
          </p:cNvSpPr>
          <p:nvPr/>
        </p:nvSpPr>
        <p:spPr bwMode="auto">
          <a:xfrm>
            <a:off x="1063336" y="1615497"/>
            <a:ext cx="7239000" cy="34778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2800" dirty="0">
                <a:solidFill>
                  <a:srgbClr val="7030A0"/>
                </a:solidFill>
              </a:rPr>
              <a:t>Mt. 5:14-16                                                                                     </a:t>
            </a:r>
          </a:p>
          <a:p>
            <a:pPr algn="l" eaLnBrk="1" hangingPunct="1"/>
            <a:r>
              <a:rPr lang="en-US" b="0" dirty="0">
                <a:solidFill>
                  <a:srgbClr val="002060"/>
                </a:solidFill>
              </a:rPr>
              <a:t>14.  "You are the light of the world. A city set on a hill cannot be hidden;</a:t>
            </a:r>
          </a:p>
          <a:p>
            <a:pPr algn="l" eaLnBrk="1" hangingPunct="1"/>
            <a:r>
              <a:rPr lang="en-US" b="0" dirty="0">
                <a:solidFill>
                  <a:srgbClr val="002060"/>
                </a:solidFill>
              </a:rPr>
              <a:t>15.  nor does anyone light a lamp and put it under a basket, but on the lampstand, and it gives light to all who are in the house.</a:t>
            </a:r>
          </a:p>
          <a:p>
            <a:pPr algn="l" eaLnBrk="1" hangingPunct="1"/>
            <a:r>
              <a:rPr lang="en-US" b="0" dirty="0">
                <a:solidFill>
                  <a:srgbClr val="002060"/>
                </a:solidFill>
              </a:rPr>
              <a:t>16.  "</a:t>
            </a:r>
            <a:r>
              <a:rPr lang="en-US" cap="all" dirty="0">
                <a:ln w="9000" cmpd="sng">
                  <a:solidFill>
                    <a:schemeClr val="accent4">
                      <a:shade val="50000"/>
                      <a:satMod val="120000"/>
                    </a:schemeClr>
                  </a:solidFill>
                  <a:prstDash val="solid"/>
                </a:ln>
                <a:solidFill>
                  <a:srgbClr val="0000FF"/>
                </a:solidFill>
                <a:effectLst>
                  <a:glow rad="228600">
                    <a:srgbClr val="FFFF00">
                      <a:alpha val="40000"/>
                    </a:srgbClr>
                  </a:glow>
                </a:effectLst>
              </a:rPr>
              <a:t>Let your light shine before men</a:t>
            </a:r>
            <a:r>
              <a:rPr lang="en-US"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effectLst>
              </a:rPr>
              <a:t> </a:t>
            </a:r>
            <a:r>
              <a:rPr lang="en-US" b="0" dirty="0">
                <a:solidFill>
                  <a:srgbClr val="002060"/>
                </a:solidFill>
              </a:rPr>
              <a:t>in such a way that they may see your good works, and glorify your Father who is in heaven.</a:t>
            </a:r>
          </a:p>
        </p:txBody>
      </p:sp>
    </p:spTree>
    <p:extLst>
      <p:ext uri="{BB962C8B-B14F-4D97-AF65-F5344CB8AC3E}">
        <p14:creationId xmlns:p14="http://schemas.microsoft.com/office/powerpoint/2010/main" val="3117820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14400"/>
            <a:ext cx="9144000" cy="4195043"/>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Saints Are to Be Lights in the Darkness</a:t>
            </a:r>
          </a:p>
        </p:txBody>
      </p:sp>
      <p:sp>
        <p:nvSpPr>
          <p:cNvPr id="14339" name="Footer Placeholder 4"/>
          <p:cNvSpPr>
            <a:spLocks noGrp="1"/>
          </p:cNvSpPr>
          <p:nvPr>
            <p:ph type="ftr" sz="quarter" idx="11"/>
          </p:nvPr>
        </p:nvSpPr>
        <p:spPr>
          <a:xfrm>
            <a:off x="0" y="6515092"/>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God's Workmen: Lights In The Darkness</a:t>
            </a:r>
          </a:p>
        </p:txBody>
      </p:sp>
      <p:sp>
        <p:nvSpPr>
          <p:cNvPr id="15" name="Text Box 4"/>
          <p:cNvSpPr txBox="1">
            <a:spLocks noChangeArrowheads="1"/>
          </p:cNvSpPr>
          <p:nvPr/>
        </p:nvSpPr>
        <p:spPr bwMode="auto">
          <a:xfrm>
            <a:off x="1063336" y="1030722"/>
            <a:ext cx="7239000" cy="38472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algn="l" eaLnBrk="1" hangingPunct="1">
              <a:defRPr/>
            </a:pPr>
            <a:r>
              <a:rPr lang="en-US" sz="2800" dirty="0">
                <a:solidFill>
                  <a:srgbClr val="7030A0"/>
                </a:solidFill>
              </a:rPr>
              <a:t>Phil. 2:14-16                                                                                     </a:t>
            </a:r>
          </a:p>
          <a:p>
            <a:pPr lvl="0" algn="l" eaLnBrk="1" hangingPunct="1">
              <a:defRPr/>
            </a:pPr>
            <a:r>
              <a:rPr lang="en-US" b="0" dirty="0">
                <a:solidFill>
                  <a:srgbClr val="002060"/>
                </a:solidFill>
              </a:rPr>
              <a:t>14.  Do all things without grumbling or disputing;</a:t>
            </a:r>
          </a:p>
          <a:p>
            <a:pPr lvl="0" algn="l" eaLnBrk="1" hangingPunct="1">
              <a:defRPr/>
            </a:pPr>
            <a:r>
              <a:rPr lang="en-US" b="0" dirty="0">
                <a:solidFill>
                  <a:srgbClr val="002060"/>
                </a:solidFill>
              </a:rPr>
              <a:t>15.  so that you will prove yourselves to be </a:t>
            </a:r>
            <a:r>
              <a:rPr lang="en-US" cap="all" dirty="0">
                <a:ln w="9000" cmpd="sng">
                  <a:solidFill>
                    <a:srgbClr val="DADADA">
                      <a:shade val="50000"/>
                      <a:satMod val="120000"/>
                    </a:srgbClr>
                  </a:solidFill>
                  <a:prstDash val="solid"/>
                </a:ln>
                <a:solidFill>
                  <a:srgbClr val="0000FF"/>
                </a:solidFill>
                <a:effectLst>
                  <a:glow rad="101600">
                    <a:srgbClr val="FFFF00">
                      <a:alpha val="60000"/>
                    </a:srgbClr>
                  </a:glow>
                </a:effectLst>
              </a:rPr>
              <a:t>blameless and innocent, children of God above reproach</a:t>
            </a:r>
            <a:r>
              <a:rPr lang="en-US" b="0" dirty="0">
                <a:solidFill>
                  <a:srgbClr val="002060"/>
                </a:solidFill>
                <a:effectLst>
                  <a:glow rad="101600">
                    <a:srgbClr val="FFFF00">
                      <a:alpha val="60000"/>
                    </a:srgbClr>
                  </a:glow>
                </a:effectLst>
              </a:rPr>
              <a:t> </a:t>
            </a:r>
            <a:r>
              <a:rPr lang="en-US" b="0" dirty="0">
                <a:solidFill>
                  <a:srgbClr val="002060"/>
                </a:solidFill>
              </a:rPr>
              <a:t>in the midst of a crooked and perverse generation, among whom you appear as </a:t>
            </a:r>
            <a:r>
              <a:rPr lang="en-US" cap="all" dirty="0">
                <a:ln w="9000" cmpd="sng">
                  <a:solidFill>
                    <a:srgbClr val="DADADA">
                      <a:shade val="50000"/>
                      <a:satMod val="120000"/>
                    </a:srgbClr>
                  </a:solidFill>
                  <a:prstDash val="solid"/>
                </a:ln>
                <a:solidFill>
                  <a:srgbClr val="0000FF"/>
                </a:solidFill>
                <a:effectLst>
                  <a:glow rad="228600">
                    <a:srgbClr val="FFFF00">
                      <a:alpha val="40000"/>
                    </a:srgbClr>
                  </a:glow>
                </a:effectLst>
              </a:rPr>
              <a:t>lights in the world</a:t>
            </a:r>
            <a:r>
              <a:rPr lang="en-US" b="0" dirty="0">
                <a:solidFill>
                  <a:srgbClr val="002060"/>
                </a:solidFill>
              </a:rPr>
              <a:t>,</a:t>
            </a:r>
          </a:p>
          <a:p>
            <a:pPr lvl="0" algn="l" eaLnBrk="1" hangingPunct="1">
              <a:defRPr/>
            </a:pPr>
            <a:r>
              <a:rPr lang="en-US" b="0" dirty="0">
                <a:solidFill>
                  <a:srgbClr val="002060"/>
                </a:solidFill>
              </a:rPr>
              <a:t>16.  holding fast the word of life, so that in the day of Christ I will have reason to glory because I did not run in vain nor toil in vain.</a:t>
            </a:r>
          </a:p>
        </p:txBody>
      </p:sp>
      <p:sp>
        <p:nvSpPr>
          <p:cNvPr id="7" name="Text Box 3">
            <a:extLst>
              <a:ext uri="{FF2B5EF4-FFF2-40B4-BE49-F238E27FC236}">
                <a16:creationId xmlns:a16="http://schemas.microsoft.com/office/drawing/2014/main" id="{AD038A14-D4CA-4671-99BA-C66A8F93CD2B}"/>
              </a:ext>
            </a:extLst>
          </p:cNvPr>
          <p:cNvSpPr txBox="1">
            <a:spLocks noChangeArrowheads="1"/>
          </p:cNvSpPr>
          <p:nvPr/>
        </p:nvSpPr>
        <p:spPr bwMode="auto">
          <a:xfrm>
            <a:off x="2057400" y="5667160"/>
            <a:ext cx="4572000" cy="461665"/>
          </a:xfrm>
          <a:prstGeom prst="rect">
            <a:avLst/>
          </a:prstGeom>
          <a:solidFill>
            <a:srgbClr val="00000C"/>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glow rad="228600">
                    <a:srgbClr val="DADADA">
                      <a:satMod val="175000"/>
                      <a:alpha val="40000"/>
                    </a:srgbClr>
                  </a:glow>
                </a:effectLst>
                <a:uLnTx/>
                <a:uFillTx/>
                <a:latin typeface="Arial"/>
                <a:ea typeface="+mn-ea"/>
                <a:cs typeface="+mn-cs"/>
              </a:rPr>
              <a:t>Let your light shine!</a:t>
            </a:r>
            <a:endParaRPr kumimoji="0" lang="en-US" sz="2400" b="1" i="1" u="none" strike="noStrike" kern="1200" cap="none" spc="0" normalizeH="0" baseline="0" noProof="0" dirty="0">
              <a:ln>
                <a:noFill/>
              </a:ln>
              <a:solidFill>
                <a:srgbClr val="FFFF00"/>
              </a:solidFill>
              <a:effectLst>
                <a:glow rad="228600">
                  <a:srgbClr val="DADADA">
                    <a:satMod val="175000"/>
                    <a:alpha val="40000"/>
                  </a:srgbClr>
                </a:glow>
              </a:effectLst>
              <a:uLnTx/>
              <a:uFillTx/>
              <a:latin typeface="Arial"/>
              <a:ea typeface="+mn-ea"/>
              <a:cs typeface="+mn-cs"/>
            </a:endParaRPr>
          </a:p>
        </p:txBody>
      </p:sp>
      <p:pic>
        <p:nvPicPr>
          <p:cNvPr id="8" name="Picture 7">
            <a:extLst>
              <a:ext uri="{FF2B5EF4-FFF2-40B4-BE49-F238E27FC236}">
                <a16:creationId xmlns:a16="http://schemas.microsoft.com/office/drawing/2014/main" id="{EC02E26F-98FB-4018-BF00-17C057025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39376">
            <a:off x="7525946" y="4645022"/>
            <a:ext cx="1435510" cy="2048320"/>
          </a:xfrm>
          <a:prstGeom prst="rect">
            <a:avLst/>
          </a:prstGeom>
        </p:spPr>
      </p:pic>
    </p:spTree>
    <p:extLst>
      <p:ext uri="{BB962C8B-B14F-4D97-AF65-F5344CB8AC3E}">
        <p14:creationId xmlns:p14="http://schemas.microsoft.com/office/powerpoint/2010/main" val="42859644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0200" y="531367"/>
            <a:ext cx="3352801" cy="2236625"/>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3895" y="557484"/>
            <a:ext cx="5790272" cy="1151965"/>
          </a:xfrm>
        </p:spPr>
        <p:txBody>
          <a:bodyPr vert="horz" lIns="91440" tIns="45720" rIns="91440" bIns="45720" rtlCol="0" anchor="ctr">
            <a:noAutofit/>
          </a:bodyPr>
          <a:lstStyle/>
          <a:p>
            <a:pPr algn="ctr">
              <a:defRPr/>
            </a:pPr>
            <a:r>
              <a:rPr lang="en-US" sz="3600" b="1" u="sng" dirty="0">
                <a:solidFill>
                  <a:schemeClr val="bg1"/>
                </a:solidFill>
              </a:rPr>
              <a:t>Lights in the Dark:</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165197" y="1179764"/>
            <a:ext cx="5761740" cy="4498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4000" i="1" cap="all" dirty="0">
                <a:solidFill>
                  <a:srgbClr val="FFFF00"/>
                </a:solidFill>
                <a:latin typeface="Tahoma"/>
                <a:cs typeface="Arial" charset="0"/>
              </a:rPr>
              <a:t>Speech</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4000" i="1" cap="all" dirty="0">
                <a:solidFill>
                  <a:srgbClr val="FFFF00"/>
                </a:solidFill>
                <a:latin typeface="Tahoma"/>
                <a:cs typeface="Arial" charset="0"/>
              </a:rPr>
              <a:t>Conduct</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4000" i="1" cap="all" dirty="0">
                <a:solidFill>
                  <a:srgbClr val="FFFF00"/>
                </a:solidFill>
                <a:latin typeface="Tahoma"/>
                <a:cs typeface="Arial" charset="0"/>
              </a:rPr>
              <a:t>Love</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4000" i="1" cap="all" dirty="0">
                <a:solidFill>
                  <a:srgbClr val="FFFF00"/>
                </a:solidFill>
                <a:latin typeface="Tahoma"/>
                <a:cs typeface="Arial" charset="0"/>
              </a:rPr>
              <a:t>Faith</a:t>
            </a:r>
          </a:p>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4000" i="1" cap="all" dirty="0">
                <a:solidFill>
                  <a:srgbClr val="FFFF00"/>
                </a:solidFill>
                <a:latin typeface="Tahoma"/>
                <a:cs typeface="Arial" charset="0"/>
              </a:rPr>
              <a:t>Purity</a:t>
            </a:r>
            <a:endParaRPr kumimoji="0" lang="en-US" altLang="en-US" sz="3200" b="1" i="1" u="none" strike="noStrike" kern="1200" cap="all" spc="0" normalizeH="0" baseline="0" noProof="0" dirty="0">
              <a:ln>
                <a:noFill/>
              </a:ln>
              <a:solidFill>
                <a:srgbClr val="FFFF00"/>
              </a:solidFill>
              <a:effectLst/>
              <a:uLnTx/>
              <a:uFillTx/>
              <a:latin typeface="Tahoma"/>
              <a:ea typeface="+mn-ea"/>
              <a:cs typeface="Arial" charset="0"/>
            </a:endParaRP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7001" y="-19814"/>
            <a:ext cx="6096000" cy="479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Faith At Work in Example</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God's Workmen: Lights In The Darkness</a:t>
            </a:r>
          </a:p>
        </p:txBody>
      </p:sp>
      <p:sp>
        <p:nvSpPr>
          <p:cNvPr id="11" name="Text Box 3">
            <a:extLst>
              <a:ext uri="{FF2B5EF4-FFF2-40B4-BE49-F238E27FC236}">
                <a16:creationId xmlns:a16="http://schemas.microsoft.com/office/drawing/2014/main" id="{872623A7-E616-456B-A91D-E1FC0AB9585D}"/>
              </a:ext>
            </a:extLst>
          </p:cNvPr>
          <p:cNvSpPr txBox="1">
            <a:spLocks noChangeArrowheads="1"/>
          </p:cNvSpPr>
          <p:nvPr/>
        </p:nvSpPr>
        <p:spPr bwMode="auto">
          <a:xfrm>
            <a:off x="5900948" y="1795514"/>
            <a:ext cx="2827721" cy="3785652"/>
          </a:xfrm>
          <a:prstGeom prst="rect">
            <a:avLst/>
          </a:prstGeom>
          <a:noFill/>
          <a:ln w="9525">
            <a:noFill/>
            <a:miter lim="800000"/>
            <a:headEnd/>
            <a:tailEnd/>
          </a:ln>
        </p:spPr>
        <p:txBody>
          <a:bodyPr wrap="square">
            <a:spAutoFit/>
          </a:bodyPr>
          <a:lstStyle/>
          <a:p>
            <a:pPr eaLnBrk="1" hangingPunct="1"/>
            <a:r>
              <a:rPr lang="en-US" dirty="0">
                <a:solidFill>
                  <a:srgbClr val="7030A0"/>
                </a:solidFill>
              </a:rPr>
              <a:t>I Tim. 4:12</a:t>
            </a:r>
          </a:p>
          <a:p>
            <a:pPr eaLnBrk="1" hangingPunct="1"/>
            <a:r>
              <a:rPr lang="en-US" b="0" dirty="0">
                <a:solidFill>
                  <a:srgbClr val="002060"/>
                </a:solidFill>
              </a:rPr>
              <a:t>Let no one look down on your youthfulness, but rather in speech, conduct, love, faith and purity, show yourself an example of those who believe.</a:t>
            </a:r>
            <a:endParaRPr kumimoji="0" lang="en-US" sz="24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7174213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left)">
                                      <p:cBhvr>
                                        <p:cTn id="16" dur="500"/>
                                        <p:tgtEl>
                                          <p:spTgt spid="14">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wipe(left)">
                                      <p:cBhvr>
                                        <p:cTn id="20" dur="500"/>
                                        <p:tgtEl>
                                          <p:spTgt spid="14">
                                            <p:txEl>
                                              <p:pRg st="2" end="2"/>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wipe(left)">
                                      <p:cBhvr>
                                        <p:cTn id="24" dur="500"/>
                                        <p:tgtEl>
                                          <p:spTgt spid="14">
                                            <p:txEl>
                                              <p:pRg st="3" end="3"/>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wipe(left)">
                                      <p:cBhvr>
                                        <p:cTn id="28"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algn="ctr" eaLnBrk="1" hangingPunct="1"/>
            <a:r>
              <a:rPr lang="en-US" sz="3600" b="1" i="1" u="sng" dirty="0">
                <a:solidFill>
                  <a:srgbClr val="FFC000"/>
                </a:solidFill>
                <a:cs typeface="Times New Roman" pitchFamily="18" charset="0"/>
              </a:rPr>
              <a:t>Saints Are to Be Lights in the Darkness</a:t>
            </a:r>
          </a:p>
        </p:txBody>
      </p:sp>
      <p:sp>
        <p:nvSpPr>
          <p:cNvPr id="14339" name="Footer Placeholder 4"/>
          <p:cNvSpPr>
            <a:spLocks noGrp="1"/>
          </p:cNvSpPr>
          <p:nvPr>
            <p:ph type="ftr" sz="quarter" idx="11"/>
          </p:nvPr>
        </p:nvSpPr>
        <p:spPr>
          <a:xfrm>
            <a:off x="25121" y="6514263"/>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050" b="0" dirty="0"/>
              <a:t>God's Workmen: Lights In The Darkness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13160">
            <a:off x="5785177" y="1048422"/>
            <a:ext cx="3150760" cy="4495799"/>
          </a:xfrm>
          <a:prstGeom prst="rect">
            <a:avLst/>
          </a:prstGeom>
        </p:spPr>
      </p:pic>
      <p:sp>
        <p:nvSpPr>
          <p:cNvPr id="13" name="Text Box 8"/>
          <p:cNvSpPr txBox="1">
            <a:spLocks noChangeArrowheads="1"/>
          </p:cNvSpPr>
          <p:nvPr/>
        </p:nvSpPr>
        <p:spPr bwMode="auto">
          <a:xfrm>
            <a:off x="-11723" y="2285077"/>
            <a:ext cx="5566208" cy="255454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4000" dirty="0">
                <a:ln>
                  <a:solidFill>
                    <a:sysClr val="windowText" lastClr="000000"/>
                  </a:solidFill>
                </a:ln>
                <a:solidFill>
                  <a:srgbClr val="FFC000"/>
                </a:solidFill>
                <a:effectLst>
                  <a:glow rad="228600">
                    <a:schemeClr val="tx1">
                      <a:alpha val="40000"/>
                    </a:schemeClr>
                  </a:glow>
                </a:effectLst>
              </a:rPr>
              <a:t>Saints are to be examples of light to the world of darkness!</a:t>
            </a:r>
            <a:endParaRPr lang="en-US" sz="4000" b="0" dirty="0">
              <a:ln>
                <a:solidFill>
                  <a:sysClr val="windowText" lastClr="000000"/>
                </a:solidFill>
              </a:ln>
              <a:solidFill>
                <a:srgbClr val="FFC000"/>
              </a:solidFill>
              <a:effectLst>
                <a:glow rad="228600">
                  <a:schemeClr val="tx1">
                    <a:alpha val="40000"/>
                  </a:schemeClr>
                </a:glow>
              </a:effectLst>
            </a:endParaRPr>
          </a:p>
        </p:txBody>
      </p:sp>
    </p:spTree>
    <p:extLst>
      <p:ext uri="{BB962C8B-B14F-4D97-AF65-F5344CB8AC3E}">
        <p14:creationId xmlns:p14="http://schemas.microsoft.com/office/powerpoint/2010/main" val="2652096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1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4144</TotalTime>
  <Words>1247</Words>
  <Application>Microsoft Office PowerPoint</Application>
  <PresentationFormat>On-screen Show (4:3)</PresentationFormat>
  <Paragraphs>140</Paragraphs>
  <Slides>14</Slides>
  <Notes>9</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14</vt:i4>
      </vt:variant>
    </vt:vector>
  </HeadingPairs>
  <TitlesOfParts>
    <vt:vector size="33" baseType="lpstr">
      <vt:lpstr>Ameretto</vt:lpstr>
      <vt:lpstr>Arial</vt:lpstr>
      <vt:lpstr>Calibri</vt:lpstr>
      <vt:lpstr>Calibri Light</vt:lpstr>
      <vt:lpstr>Calisto MT</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1_Main Event</vt:lpstr>
      <vt:lpstr>Office Theme</vt:lpstr>
      <vt:lpstr>God's Workmen:  Lights In The Darkness</vt:lpstr>
      <vt:lpstr>Intro</vt:lpstr>
      <vt:lpstr>Good Examples:</vt:lpstr>
      <vt:lpstr>Bad Examples:</vt:lpstr>
      <vt:lpstr>Faith at Work in Example</vt:lpstr>
      <vt:lpstr>Saints Are to Be Lights in the Darkness</vt:lpstr>
      <vt:lpstr>Saints Are to Be Lights in the Darkness</vt:lpstr>
      <vt:lpstr>Lights in the Dark:</vt:lpstr>
      <vt:lpstr>Saints Are to Be Lights in the Darkness</vt:lpstr>
      <vt:lpstr>Power in Example</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Workmen:  Lights In The Darkness</dc:title>
  <dc:subject>01/26/2020</dc:subject>
  <dc:creator>DarkWolf</dc:creator>
  <cp:lastModifiedBy>Nathan Morrison</cp:lastModifiedBy>
  <cp:revision>17</cp:revision>
  <cp:lastPrinted>2019-08-23T20:15:55Z</cp:lastPrinted>
  <dcterms:created xsi:type="dcterms:W3CDTF">2005-06-04T23:49:02Z</dcterms:created>
  <dcterms:modified xsi:type="dcterms:W3CDTF">2020-01-22T22:24:44Z</dcterms:modified>
</cp:coreProperties>
</file>