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</p:sldMasterIdLst>
  <p:notesMasterIdLst>
    <p:notesMasterId r:id="rId24"/>
  </p:notesMasterIdLst>
  <p:handoutMasterIdLst>
    <p:handoutMasterId r:id="rId25"/>
  </p:handoutMasterIdLst>
  <p:sldIdLst>
    <p:sldId id="256" r:id="rId10"/>
    <p:sldId id="541" r:id="rId11"/>
    <p:sldId id="454" r:id="rId12"/>
    <p:sldId id="492" r:id="rId13"/>
    <p:sldId id="374" r:id="rId14"/>
    <p:sldId id="530" r:id="rId15"/>
    <p:sldId id="533" r:id="rId16"/>
    <p:sldId id="534" r:id="rId17"/>
    <p:sldId id="538" r:id="rId18"/>
    <p:sldId id="543" r:id="rId19"/>
    <p:sldId id="539" r:id="rId20"/>
    <p:sldId id="481" r:id="rId21"/>
    <p:sldId id="504" r:id="rId22"/>
    <p:sldId id="490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0000FF"/>
    <a:srgbClr val="66FFFF"/>
    <a:srgbClr val="CCFF33"/>
    <a:srgbClr val="FFFF00"/>
    <a:srgbClr val="FF0066"/>
    <a:srgbClr val="FFFFFF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the NASB,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2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Determined To Serve God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eaLnBrk="1" hangingPunct="1"/>
            <a:r>
              <a:rPr lang="en-US" sz="4800" b="1" u="sng" dirty="0">
                <a:solidFill>
                  <a:srgbClr val="FFC000"/>
                </a:solidFill>
                <a:cs typeface="Times New Roman" pitchFamily="18" charset="0"/>
              </a:rPr>
              <a:t>Determined To Serve God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11049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Text: I Corinthians 2:1-5</a:t>
            </a:r>
          </a:p>
        </p:txBody>
      </p:sp>
      <p:pic>
        <p:nvPicPr>
          <p:cNvPr id="5" name="Picture 3" descr="Determinati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4407"/>
            <a:ext cx="564318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 to Serve God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Determined To Serve God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8374" y="893607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Determine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to serve the Lord faithfully!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Cor. 15:58: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Be “always abounding in the work of the Lord…”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Gal. 6:9: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Service to the Lord is an ongoing endeavor, not a one-time act.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II Tim. 4:6-8: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“I have fought the good fight, I have finished the course, I have kept the faith” and was secure in his future with God!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97" y="3060290"/>
            <a:ext cx="4811805" cy="31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 to Serve God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/>
              <a:t>Determine</a:t>
            </a:r>
            <a:r>
              <a:rPr lang="en-US" dirty="0"/>
              <a:t> to get to Heaven!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Acts 20:24; Phil. 3:13-14:</a:t>
            </a:r>
            <a:r>
              <a:rPr lang="en-US" sz="2000" b="0" dirty="0">
                <a:solidFill>
                  <a:schemeClr val="tx1"/>
                </a:solidFill>
              </a:rPr>
              <a:t> Our lives must be spent on getting to Heaven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 Pet. 1:3-5: </a:t>
            </a:r>
            <a:r>
              <a:rPr lang="en-US" sz="2000" b="0" dirty="0">
                <a:solidFill>
                  <a:schemeClr val="tx1"/>
                </a:solidFill>
              </a:rPr>
              <a:t>For the faithful, there is a reservation in Heaven (II Tim. 4:8)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810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3209364" cy="2133600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2458" y="5257800"/>
            <a:ext cx="9146458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Like Paul</a:t>
            </a:r>
            <a:r>
              <a:rPr lang="en-US" sz="2800" i="1" dirty="0">
                <a:solidFill>
                  <a:srgbClr val="0000FF"/>
                </a:solidFill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are you </a:t>
            </a:r>
            <a:r>
              <a:rPr lang="en-US" sz="2800" i="1" u="sng" dirty="0">
                <a:solidFill>
                  <a:srgbClr val="0000FF"/>
                </a:solidFill>
              </a:rPr>
              <a:t>determined</a:t>
            </a:r>
            <a:r>
              <a:rPr lang="en-US" sz="2800" dirty="0">
                <a:solidFill>
                  <a:srgbClr val="0000FF"/>
                </a:solidFill>
              </a:rPr>
              <a:t> to serve God and reserve your crown in Heaven?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5329" y="6563033"/>
            <a:ext cx="4343400" cy="282677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675" y="71371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/>
              <a:t>If one is determined to get to heaven, that person will </a:t>
            </a:r>
          </a:p>
          <a:p>
            <a:pPr marL="457200" indent="-457200">
              <a:defRPr/>
            </a:pPr>
            <a:r>
              <a:rPr lang="en-US" dirty="0"/>
              <a:t>do all the things necessary to get there, despite the will </a:t>
            </a:r>
          </a:p>
          <a:p>
            <a:pPr marL="457200" indent="-457200">
              <a:defRPr/>
            </a:pPr>
            <a:r>
              <a:rPr lang="en-US" dirty="0"/>
              <a:t>of Self! </a:t>
            </a:r>
            <a:r>
              <a:rPr lang="en-US" i="1" dirty="0"/>
              <a:t>(Rev. 2:10)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88F2F63-1956-40E2-B716-8EDEC9D6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" y="2902154"/>
            <a:ext cx="35703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We determine to do many things in life!</a:t>
            </a:r>
            <a:endParaRPr lang="en-US" i="1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1C72C64-A783-4641-A36B-9A832699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1266"/>
            <a:ext cx="3483235" cy="156966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ought to have Paul’s determination to do what is right no matter the cost!</a:t>
            </a:r>
            <a:endParaRPr lang="en-US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 descr="Determination_1.jpg">
            <a:extLst>
              <a:ext uri="{FF2B5EF4-FFF2-40B4-BE49-F238E27FC236}">
                <a16:creationId xmlns:a16="http://schemas.microsoft.com/office/drawing/2014/main" id="{F2E37D67-B538-4907-9A5C-84819C26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35" y="2094349"/>
            <a:ext cx="564318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20" y="2263091"/>
            <a:ext cx="5948159" cy="429011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0132" y="6553200"/>
            <a:ext cx="43434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>
                <a:solidFill>
                  <a:schemeClr val="bg2"/>
                </a:solidFill>
              </a:rPr>
              <a:t>Determined To Serve God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9664" y="1126526"/>
            <a:ext cx="9163664" cy="954107"/>
          </a:xfrm>
          <a:prstGeom prst="rect">
            <a:avLst/>
          </a:prstGeom>
          <a:solidFill>
            <a:srgbClr val="0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Are you </a:t>
            </a:r>
            <a:r>
              <a:rPr lang="en-US" sz="2800" i="1" u="sng" dirty="0">
                <a:solidFill>
                  <a:schemeClr val="tx1"/>
                </a:solidFill>
              </a:rPr>
              <a:t>determined</a:t>
            </a:r>
            <a:r>
              <a:rPr lang="en-US" sz="2800" dirty="0">
                <a:solidFill>
                  <a:schemeClr val="tx1"/>
                </a:solidFill>
              </a:rPr>
              <a:t> to serve God and get to Heaven?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Determined To Serve God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As one year fades into the archives of history, many people turn their attention on the New Year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146" y="2362200"/>
            <a:ext cx="59497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Many will make resolutions – most or all won’t be kept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b="0" dirty="0"/>
              <a:t>Resolution: To declare one’s opinion, intent or purpose; determination (Webster’s)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6146" y="4907293"/>
            <a:ext cx="9141542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While many resolutions are silly or in jest, there are resolutions that saints must keep if we are to spend eternity with God! (II Cor. 13:5)</a:t>
            </a:r>
          </a:p>
        </p:txBody>
      </p:sp>
      <p:pic>
        <p:nvPicPr>
          <p:cNvPr id="1029" name="Picture 5" descr="C:\Users\DarkWolf\AppData\Local\Microsoft\Windows\Temporary Internet Files\Content.IE5\R62B8KF4\party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2997"/>
            <a:ext cx="2804277" cy="27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7681"/>
            <a:ext cx="4419600" cy="300319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2291" y="685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There are many things that can be said of the apostle </a:t>
            </a:r>
          </a:p>
          <a:p>
            <a:pPr eaLnBrk="1" hangingPunct="1"/>
            <a:r>
              <a:rPr lang="en-US" dirty="0"/>
              <a:t>Paul, but one that stands out is his </a:t>
            </a:r>
            <a:r>
              <a:rPr lang="en-US" i="1" dirty="0"/>
              <a:t>determination…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291" y="18288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Paul – Before Conversion </a:t>
            </a:r>
            <a:r>
              <a:rPr lang="en-US" i="1" dirty="0"/>
              <a:t>(Acts 9:1-2)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He persecuted the church, “this Way to the death” (Acts 22:4-5; 26:9-12).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Was on the way to Damascus with full authority from the “chief priests.”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2291" y="32766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Paul – After Conversion </a:t>
            </a:r>
            <a:r>
              <a:rPr lang="en-US" i="1" dirty="0"/>
              <a:t>(Acts 20:17-24; Phil. 3:13-14)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He “did not shrink” from teaching “repentance toward God and faith in our Lord Jesus Christ” to both Jew and Gentile!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He “forgot” his past and “pressed on” toward the prize of Christ.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Gal. 1:10-24: </a:t>
            </a:r>
            <a:r>
              <a:rPr lang="en-US" sz="2000" b="0" dirty="0">
                <a:solidFill>
                  <a:schemeClr val="tx1"/>
                </a:solidFill>
              </a:rPr>
              <a:t>Paul once tried to destroy the church and now was determined to preach the gospel wherever he could go! God was glorified through his efforts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7374" y="1143000"/>
            <a:ext cx="9144000" cy="323165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I Corinthians 2:1-5</a:t>
            </a:r>
            <a:endParaRPr lang="en-US" i="1" dirty="0">
              <a:solidFill>
                <a:srgbClr val="7030A0"/>
              </a:solidFill>
            </a:endParaRPr>
          </a:p>
          <a:p>
            <a:pPr algn="l" eaLnBrk="1" hangingPunct="1">
              <a:buAutoNum type="arabicPeriod"/>
            </a:pPr>
            <a:r>
              <a:rPr lang="en-US" sz="2000" b="0" dirty="0">
                <a:solidFill>
                  <a:srgbClr val="002060"/>
                </a:solidFill>
              </a:rPr>
              <a:t>And when I came to you, brethren, I did not come with superiority of speech or of wisdom, proclaiming to you the testimony of God.</a:t>
            </a:r>
          </a:p>
          <a:p>
            <a:pPr algn="l" eaLnBrk="1" hangingPunct="1">
              <a:buAutoNum type="arabicPeriod"/>
            </a:pPr>
            <a:r>
              <a:rPr lang="en-US" sz="2000" b="0" dirty="0">
                <a:solidFill>
                  <a:srgbClr val="002060"/>
                </a:solidFill>
              </a:rPr>
              <a:t> For I determined to know nothing among you except Jesus Christ, and Him crucified.</a:t>
            </a:r>
          </a:p>
          <a:p>
            <a:pPr algn="l" eaLnBrk="1" hangingPunct="1">
              <a:buAutoNum type="arabicPeriod"/>
            </a:pPr>
            <a:r>
              <a:rPr lang="en-US" sz="2000" b="0" dirty="0">
                <a:solidFill>
                  <a:srgbClr val="002060"/>
                </a:solidFill>
              </a:rPr>
              <a:t>I was with you in weakness and in fear and in much trembling,</a:t>
            </a:r>
          </a:p>
          <a:p>
            <a:pPr algn="l" eaLnBrk="1" hangingPunct="1">
              <a:buAutoNum type="arabicPeriod"/>
            </a:pPr>
            <a:r>
              <a:rPr lang="en-US" sz="2000" b="0" dirty="0">
                <a:solidFill>
                  <a:srgbClr val="002060"/>
                </a:solidFill>
              </a:rPr>
              <a:t>and my message and my preaching were not in persuasive words of wisdom, but in demonstration of the Spirit and of power,</a:t>
            </a:r>
          </a:p>
          <a:p>
            <a:pPr algn="l" eaLnBrk="1" hangingPunct="1">
              <a:buAutoNum type="arabicPeriod"/>
            </a:pPr>
            <a:r>
              <a:rPr lang="en-US" sz="2000" b="0" dirty="0">
                <a:solidFill>
                  <a:srgbClr val="002060"/>
                </a:solidFill>
              </a:rPr>
              <a:t>so that your faith would not rest on the wisdom of men, but on the power of God.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B30DAE4-2974-4F1E-83C0-D02E0247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39084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We can learn from Paul’s example and be determined to serve God!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Determined for Righteousness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458" y="8382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Determination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“Decided, resolved; Firm, resolute.” </a:t>
            </a:r>
            <a:r>
              <a:rPr lang="en-US" sz="2000" b="0" i="1" dirty="0">
                <a:solidFill>
                  <a:schemeClr val="tx1"/>
                </a:solidFill>
              </a:rPr>
              <a:t>(Webster 7</a:t>
            </a:r>
            <a:r>
              <a:rPr lang="en-US" sz="2000" b="0" i="1" baseline="30000" dirty="0">
                <a:solidFill>
                  <a:schemeClr val="tx1"/>
                </a:solidFill>
              </a:rPr>
              <a:t>th</a:t>
            </a:r>
            <a:r>
              <a:rPr lang="en-US" sz="2000" b="0" i="1" dirty="0">
                <a:solidFill>
                  <a:schemeClr val="tx1"/>
                </a:solidFill>
              </a:rPr>
              <a:t> College Dictionary)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G2919  </a:t>
            </a:r>
            <a:r>
              <a:rPr lang="en-US" sz="2000" i="1" dirty="0" err="1">
                <a:solidFill>
                  <a:schemeClr val="tx1"/>
                </a:solidFill>
              </a:rPr>
              <a:t>krino</a:t>
            </a:r>
            <a:r>
              <a:rPr lang="en-US" sz="2000" i="1" dirty="0">
                <a:solidFill>
                  <a:schemeClr val="tx1"/>
                </a:solidFill>
              </a:rPr>
              <a:t>: </a:t>
            </a:r>
            <a:r>
              <a:rPr lang="en-US" sz="2000" b="0" dirty="0">
                <a:solidFill>
                  <a:schemeClr val="tx1"/>
                </a:solidFill>
              </a:rPr>
              <a:t>To determine, resolve, decree; to be diligent.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Examples: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Joseph:</a:t>
            </a:r>
            <a:r>
              <a:rPr lang="en-US" sz="2000" b="0" dirty="0">
                <a:solidFill>
                  <a:schemeClr val="tx1"/>
                </a:solidFill>
              </a:rPr>
              <a:t> Not to sin against God </a:t>
            </a:r>
            <a:r>
              <a:rPr lang="en-US" sz="2000" b="0" i="1" dirty="0">
                <a:solidFill>
                  <a:schemeClr val="tx1"/>
                </a:solidFill>
              </a:rPr>
              <a:t>(Gen. 39)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Daniel:</a:t>
            </a:r>
            <a:r>
              <a:rPr lang="en-US" sz="2000" b="0" dirty="0">
                <a:solidFill>
                  <a:schemeClr val="tx1"/>
                </a:solidFill>
              </a:rPr>
              <a:t> To worship God, despite consequences </a:t>
            </a:r>
            <a:r>
              <a:rPr lang="en-US" sz="2000" b="0" i="1" dirty="0">
                <a:solidFill>
                  <a:schemeClr val="tx1"/>
                </a:solidFill>
              </a:rPr>
              <a:t>(Dan. 6)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Nehemiah:</a:t>
            </a:r>
            <a:r>
              <a:rPr lang="en-US" sz="2000" b="0" dirty="0">
                <a:solidFill>
                  <a:schemeClr val="tx1"/>
                </a:solidFill>
              </a:rPr>
              <a:t> To rebuild the walls of Jerusalem at great odds </a:t>
            </a:r>
            <a:r>
              <a:rPr lang="en-US" sz="2000" b="0" i="1" dirty="0">
                <a:solidFill>
                  <a:schemeClr val="tx1"/>
                </a:solidFill>
              </a:rPr>
              <a:t>(Neh. 2-4)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Paul: 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/>
                </a:solidFill>
              </a:rPr>
              <a:t>II Cor. 11: </a:t>
            </a:r>
            <a:r>
              <a:rPr lang="en-US" sz="2000" b="0" dirty="0">
                <a:solidFill>
                  <a:schemeClr val="tx1"/>
                </a:solidFill>
              </a:rPr>
              <a:t>Despite his storms of life Paul was determined to be right before God and men, and suffered for Christ’s sake.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His determination to do what was right (Phil. 3:9) led him to boldly declare to Timothy, “I have fought the good fight, I have finished the course, I have kept the faith” (II Tim. 4:6-8).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458" y="5537263"/>
            <a:ext cx="9139084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Like Paul </a:t>
            </a:r>
            <a:r>
              <a:rPr lang="en-US" sz="2800" i="1" dirty="0">
                <a:solidFill>
                  <a:srgbClr val="0000FF"/>
                </a:solidFill>
              </a:rPr>
              <a:t>(I Cor. 11:1), </a:t>
            </a:r>
            <a:r>
              <a:rPr lang="en-US" sz="2800" dirty="0">
                <a:solidFill>
                  <a:srgbClr val="0000FF"/>
                </a:solidFill>
              </a:rPr>
              <a:t>are you </a:t>
            </a:r>
            <a:r>
              <a:rPr lang="en-US" sz="2800" i="1" u="sng" dirty="0">
                <a:solidFill>
                  <a:srgbClr val="0000FF"/>
                </a:solidFill>
              </a:rPr>
              <a:t>determined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to live righteously?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Determined to Do What Is Right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Many are determined, but not in the right thing: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do as they please </a:t>
            </a:r>
            <a:r>
              <a:rPr lang="en-US" sz="2000" b="0" i="1" dirty="0">
                <a:solidFill>
                  <a:schemeClr val="tx1"/>
                </a:solidFill>
              </a:rPr>
              <a:t>(Jud. 21:25: Israel)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get their own way </a:t>
            </a:r>
            <a:r>
              <a:rPr lang="en-US" sz="2000" b="0" i="1" dirty="0">
                <a:solidFill>
                  <a:schemeClr val="tx1"/>
                </a:solidFill>
              </a:rPr>
              <a:t>(I Kings 1:5-18: Adonijah)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do evil – even though they know better </a:t>
            </a:r>
            <a:r>
              <a:rPr lang="en-US" sz="2000" b="0" i="1" dirty="0">
                <a:solidFill>
                  <a:schemeClr val="tx1"/>
                </a:solidFill>
              </a:rPr>
              <a:t>(</a:t>
            </a:r>
            <a:r>
              <a:rPr lang="en-US" sz="2000" b="0" i="1">
                <a:solidFill>
                  <a:schemeClr val="tx1"/>
                </a:solidFill>
              </a:rPr>
              <a:t>Acts 24:24-27</a:t>
            </a:r>
            <a:r>
              <a:rPr lang="en-US" sz="2000" b="0" i="1" dirty="0">
                <a:solidFill>
                  <a:schemeClr val="tx1"/>
                </a:solidFill>
              </a:rPr>
              <a:t>: Felix &amp; Drusilla)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practice their own righteousness </a:t>
            </a:r>
            <a:r>
              <a:rPr lang="en-US" sz="2000" b="0" i="1" dirty="0">
                <a:solidFill>
                  <a:schemeClr val="tx1"/>
                </a:solidFill>
              </a:rPr>
              <a:t>(Rom. 10:1-3)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have prominence </a:t>
            </a:r>
            <a:r>
              <a:rPr lang="en-US" sz="2000" b="0" i="1" dirty="0">
                <a:solidFill>
                  <a:schemeClr val="tx1"/>
                </a:solidFill>
              </a:rPr>
              <a:t>(III Jn. 9: Diotrephes)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keep traditions </a:t>
            </a:r>
            <a:r>
              <a:rPr lang="en-US" sz="2000" b="0" i="1" dirty="0">
                <a:solidFill>
                  <a:schemeClr val="tx1"/>
                </a:solidFill>
              </a:rPr>
              <a:t>(Mt. 15:3: Pharisees and scribes)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To do as they think is right </a:t>
            </a:r>
            <a:r>
              <a:rPr lang="en-US" sz="2000" b="0" i="1" dirty="0">
                <a:solidFill>
                  <a:schemeClr val="tx1"/>
                </a:solidFill>
              </a:rPr>
              <a:t>(Acts 26:9; Gal. 1:12-13: Saul of Tarsus/Paul)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28700" y="4191000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One’s Own Righteousness</a:t>
            </a:r>
            <a:endParaRPr lang="en-US" sz="48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6" y="3418845"/>
            <a:ext cx="3696194" cy="30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Determined to Do What Is Right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/>
              <a:t>Determination must be guided by the word of God: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Gal. 1:10: </a:t>
            </a:r>
            <a:r>
              <a:rPr lang="en-US" sz="2000" b="0" dirty="0">
                <a:solidFill>
                  <a:schemeClr val="tx1"/>
                </a:solidFill>
              </a:rPr>
              <a:t>Paul was concerned about pleasing God, not men! (Jn. 15:18-19)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Gal. 1:23: </a:t>
            </a:r>
            <a:r>
              <a:rPr lang="en-US" sz="2000" b="0" dirty="0">
                <a:solidFill>
                  <a:schemeClr val="tx1"/>
                </a:solidFill>
              </a:rPr>
              <a:t>Paul was determined to preach the gospel he once tried to destroy, despite the great personal loss! (Phil. 3:7-8; II Cor. 11)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</a:rPr>
              <a:t>I Pet. 4:12-19:</a:t>
            </a:r>
            <a:r>
              <a:rPr lang="en-US" sz="2000" b="0" dirty="0">
                <a:solidFill>
                  <a:schemeClr val="tx1"/>
                </a:solidFill>
              </a:rPr>
              <a:t> Despite the circumstances or trials, saints must be those who entrust their souls to a “faithful Creator,” and “do what is right!”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II Pet. 1:5: </a:t>
            </a:r>
            <a:r>
              <a:rPr lang="en-US" sz="2000" b="0" dirty="0">
                <a:solidFill>
                  <a:schemeClr val="tx1"/>
                </a:solidFill>
              </a:rPr>
              <a:t>We are to be diligent in attaining moral excellence.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fr-FR" sz="2000" i="1" dirty="0">
                <a:solidFill>
                  <a:schemeClr val="tx1"/>
                </a:solidFill>
              </a:rPr>
              <a:t>Moral Excellence = Virtue (KJV, ESV)</a:t>
            </a:r>
            <a:r>
              <a:rPr lang="en-US" sz="2000" b="0" i="1" dirty="0">
                <a:solidFill>
                  <a:schemeClr val="tx1"/>
                </a:solidFill>
              </a:rPr>
              <a:t>: G703 arête [</a:t>
            </a:r>
            <a:r>
              <a:rPr lang="en-US" sz="2000" b="0" i="1" dirty="0" err="1">
                <a:solidFill>
                  <a:schemeClr val="tx1"/>
                </a:solidFill>
              </a:rPr>
              <a:t>ar</a:t>
            </a:r>
            <a:r>
              <a:rPr lang="en-US" sz="2000" b="0" i="1" dirty="0">
                <a:solidFill>
                  <a:schemeClr val="tx1"/>
                </a:solidFill>
              </a:rPr>
              <a:t>-et'-ay]: “properly, manliness (valor), i.e. excellence (intrinsic or attributed): praise, virtue.”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(I Thess. 2:13; 4:1: Add knowledge to have virtue!)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/>
                </a:solidFill>
              </a:rPr>
              <a:t>Virtue = Determination to do what is right: </a:t>
            </a:r>
            <a:r>
              <a:rPr lang="en-US" sz="2000" b="0" i="1" dirty="0">
                <a:solidFill>
                  <a:schemeClr val="tx1"/>
                </a:solidFill>
              </a:rPr>
              <a:t>“conformity of one’s life and conduct to moral and ethical principles; moral excellence, rectitude; chastity; manly excellence, valor.” (Webster, 7</a:t>
            </a:r>
            <a:r>
              <a:rPr lang="en-US" sz="2000" b="0" i="1" baseline="30000" dirty="0">
                <a:solidFill>
                  <a:schemeClr val="tx1"/>
                </a:solidFill>
              </a:rPr>
              <a:t>th</a:t>
            </a:r>
            <a:r>
              <a:rPr lang="en-US" sz="2000" b="0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234857"/>
            <a:ext cx="2247900" cy="1623143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458" y="5537263"/>
            <a:ext cx="6784258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Like Paul</a:t>
            </a:r>
            <a:r>
              <a:rPr lang="en-US" sz="2800" i="1" dirty="0">
                <a:solidFill>
                  <a:srgbClr val="0000FF"/>
                </a:solidFill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are you </a:t>
            </a:r>
            <a:r>
              <a:rPr lang="en-US" sz="2800" i="1" u="sng" dirty="0">
                <a:solidFill>
                  <a:srgbClr val="0000FF"/>
                </a:solidFill>
              </a:rPr>
              <a:t>determined</a:t>
            </a:r>
            <a:r>
              <a:rPr lang="en-US" sz="2800" dirty="0">
                <a:solidFill>
                  <a:srgbClr val="0000FF"/>
                </a:solidFill>
              </a:rPr>
              <a:t> to do the right thing?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 to Serve God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2" y="4240056"/>
            <a:ext cx="3081528" cy="205483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Many people are determined to know many things!</a:t>
            </a:r>
            <a:r>
              <a:rPr lang="en-US" i="1" dirty="0"/>
              <a:t> 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/>
              <a:t>Determine</a:t>
            </a:r>
            <a:r>
              <a:rPr lang="en-US" dirty="0"/>
              <a:t> to know more of the word of God!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Heb. 2:1-4: </a:t>
            </a:r>
            <a:r>
              <a:rPr lang="en-US" sz="2000" b="0" dirty="0">
                <a:solidFill>
                  <a:schemeClr val="tx1"/>
                </a:solidFill>
              </a:rPr>
              <a:t>There will be no excuse for ignorance.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Since it is our guide, we must be familiar with it: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Ps. 119:105: </a:t>
            </a:r>
            <a:r>
              <a:rPr lang="en-US" sz="2000" b="0" dirty="0">
                <a:solidFill>
                  <a:schemeClr val="tx1"/>
                </a:solidFill>
              </a:rPr>
              <a:t>It is a lamp to our feet.</a:t>
            </a:r>
          </a:p>
          <a:p>
            <a:pPr marL="800100" lvl="1" indent="-342900" algn="l"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Ps. 119:104; Eph. 3:4-5: </a:t>
            </a:r>
            <a:r>
              <a:rPr lang="en-US" sz="2000" b="0" dirty="0">
                <a:solidFill>
                  <a:schemeClr val="tx1"/>
                </a:solidFill>
              </a:rPr>
              <a:t>It gives understanding.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II Tim. 2:15; II Pet. 1:10: </a:t>
            </a:r>
            <a:r>
              <a:rPr lang="en-US" sz="2000" b="0" dirty="0">
                <a:solidFill>
                  <a:schemeClr val="tx1"/>
                </a:solidFill>
              </a:rPr>
              <a:t>It makes one approved.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948"/>
            <a:ext cx="2551469" cy="318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30840"/>
            <a:ext cx="2581275" cy="18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Determine to Serve God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2"/>
                </a:solidFill>
              </a:rPr>
              <a:t>Determined To Serve God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9494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/>
              <a:t>Determine</a:t>
            </a:r>
            <a:r>
              <a:rPr lang="en-US" dirty="0"/>
              <a:t> to grow as a Christian!</a:t>
            </a:r>
            <a:r>
              <a:rPr lang="en-US" i="1" dirty="0"/>
              <a:t>  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 Pet. 2:1-2; II Pet. 3:18: </a:t>
            </a:r>
            <a:r>
              <a:rPr lang="en-US" sz="2000" b="0" dirty="0">
                <a:solidFill>
                  <a:schemeClr val="tx1"/>
                </a:solidFill>
              </a:rPr>
              <a:t>Two elements for growth: Food and Exercise.</a:t>
            </a:r>
          </a:p>
          <a:p>
            <a:pPr algn="l" eaLnBrk="1" hangingPunct="1">
              <a:buClr>
                <a:schemeClr val="tx2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I Cor. 16:13; Eph. 6:10: </a:t>
            </a:r>
            <a:r>
              <a:rPr lang="en-US" sz="2000" b="0" dirty="0">
                <a:solidFill>
                  <a:schemeClr val="tx1"/>
                </a:solidFill>
              </a:rPr>
              <a:t>Love and stand for the truth!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6" y="2827213"/>
            <a:ext cx="4996867" cy="3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4651</TotalTime>
  <Words>1480</Words>
  <Application>Microsoft Office PowerPoint</Application>
  <PresentationFormat>On-screen Show (4:3)</PresentationFormat>
  <Paragraphs>141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Ameretto</vt:lpstr>
      <vt:lpstr>Arial</vt:lpstr>
      <vt:lpstr>Calisto MT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Determined To Serve God</vt:lpstr>
      <vt:lpstr>Intro</vt:lpstr>
      <vt:lpstr>Intro</vt:lpstr>
      <vt:lpstr>Intro</vt:lpstr>
      <vt:lpstr>Determined for Righteousness</vt:lpstr>
      <vt:lpstr>Determined to Do What Is Right</vt:lpstr>
      <vt:lpstr>Determined to Do What Is Right</vt:lpstr>
      <vt:lpstr>Determine to Serve God</vt:lpstr>
      <vt:lpstr>Determine to Serve God</vt:lpstr>
      <vt:lpstr>Determine to Serve God</vt:lpstr>
      <vt:lpstr>Determine to Serve God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Determined To Serve God</dc:title>
  <dc:subject>01/05/2020</dc:subject>
  <dc:creator>DarkWolf</dc:creator>
  <cp:lastModifiedBy>Nathan Morrison</cp:lastModifiedBy>
  <cp:revision>6</cp:revision>
  <dcterms:created xsi:type="dcterms:W3CDTF">2005-06-04T23:49:02Z</dcterms:created>
  <dcterms:modified xsi:type="dcterms:W3CDTF">2020-01-02T19:00:47Z</dcterms:modified>
</cp:coreProperties>
</file>