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780" r:id="rId2"/>
    <p:sldMasterId id="2147483799" r:id="rId3"/>
  </p:sldMasterIdLst>
  <p:notesMasterIdLst>
    <p:notesMasterId r:id="rId12"/>
  </p:notesMasterIdLst>
  <p:handoutMasterIdLst>
    <p:handoutMasterId r:id="rId13"/>
  </p:handoutMasterIdLst>
  <p:sldIdLst>
    <p:sldId id="256" r:id="rId4"/>
    <p:sldId id="534" r:id="rId5"/>
    <p:sldId id="452" r:id="rId6"/>
    <p:sldId id="552" r:id="rId7"/>
    <p:sldId id="554" r:id="rId8"/>
    <p:sldId id="556" r:id="rId9"/>
    <p:sldId id="352" r:id="rId10"/>
    <p:sldId id="490"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0066"/>
    <a:srgbClr val="FFFFFF"/>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74" d="100"/>
          <a:sy n="74" d="100"/>
        </p:scale>
        <p:origin x="1133"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B7891518-515B-4A73-8C2F-038CF7AAAE21}"/>
    <pc:docChg chg="modSld">
      <pc:chgData name="Nathan Morrison" userId="a8088875ec538e5b" providerId="LiveId" clId="{B7891518-515B-4A73-8C2F-038CF7AAAE21}" dt="2019-12-29T16:56:56.266" v="4" actId="20577"/>
      <pc:docMkLst>
        <pc:docMk/>
      </pc:docMkLst>
      <pc:sldChg chg="modSp">
        <pc:chgData name="Nathan Morrison" userId="a8088875ec538e5b" providerId="LiveId" clId="{B7891518-515B-4A73-8C2F-038CF7AAAE21}" dt="2019-12-29T16:56:56.266" v="4" actId="20577"/>
        <pc:sldMkLst>
          <pc:docMk/>
          <pc:sldMk cId="1336641905" sldId="556"/>
        </pc:sldMkLst>
        <pc:spChg chg="mod">
          <ac:chgData name="Nathan Morrison" userId="a8088875ec538e5b" providerId="LiveId" clId="{B7891518-515B-4A73-8C2F-038CF7AAAE21}" dt="2019-12-29T16:56:56.266" v="4" actId="20577"/>
          <ac:spMkLst>
            <pc:docMk/>
            <pc:sldMk cId="1336641905" sldId="556"/>
            <ac:spMk id="14" creationId="{5DE63567-1C05-4AD4-B200-A170EB5B1F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E4CD5E92-E246-453A-B564-B3B492784C68}" type="slidenum">
              <a:rPr lang="en-US"/>
              <a:pPr>
                <a:defRPr/>
              </a:pPr>
              <a:t>‹#›</a:t>
            </a:fld>
            <a:endParaRPr lang="en-US"/>
          </a:p>
        </p:txBody>
      </p:sp>
    </p:spTree>
    <p:extLst>
      <p:ext uri="{BB962C8B-B14F-4D97-AF65-F5344CB8AC3E}">
        <p14:creationId xmlns:p14="http://schemas.microsoft.com/office/powerpoint/2010/main" val="2295744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B36595BB-F51F-491F-89AC-C9711145C1AD}" type="slidenum">
              <a:rPr lang="en-US"/>
              <a:pPr>
                <a:defRPr/>
              </a:pPr>
              <a:t>‹#›</a:t>
            </a:fld>
            <a:endParaRPr lang="en-US"/>
          </a:p>
        </p:txBody>
      </p:sp>
    </p:spTree>
    <p:extLst>
      <p:ext uri="{BB962C8B-B14F-4D97-AF65-F5344CB8AC3E}">
        <p14:creationId xmlns:p14="http://schemas.microsoft.com/office/powerpoint/2010/main" val="179002208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1D3DEFD-502D-49B7-A690-AB95F7F35469}" type="slidenum">
              <a:rPr lang="en-US" smtClean="0">
                <a:latin typeface="Times New Roman" pitchFamily="18" charset="0"/>
              </a:rPr>
              <a:pPr eaLnBrk="1" hangingPunct="1">
                <a:defRPr/>
              </a:pPr>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For further study, or if questions, please Call: 804-277-1983 or Visit www.courthousechurchofchrist.com</a:t>
            </a:r>
          </a:p>
          <a:p>
            <a:pPr eaLnBrk="1" hangingPunct="1"/>
            <a:endParaRPr lang="en-US" dirty="0"/>
          </a:p>
          <a:p>
            <a:pPr eaLnBrk="1" hangingPunct="1"/>
            <a:r>
              <a:rPr lang="en-US" dirty="0"/>
              <a:t>“Stand Up, Stand Up for Jesus!” by George Duffield,</a:t>
            </a:r>
            <a:r>
              <a:rPr lang="en-US" baseline="0" dirty="0"/>
              <a:t> Jr. (Inspired by the last words of Dudley </a:t>
            </a:r>
            <a:r>
              <a:rPr lang="en-US" baseline="0" dirty="0" err="1"/>
              <a:t>Tyng</a:t>
            </a:r>
            <a:r>
              <a:rPr lang="en-US" baseline="0" dirty="0"/>
              <a:t>)</a:t>
            </a:r>
            <a:endParaRPr lang="en-US"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Times New Roman" pitchFamily="18" charset="0"/>
                <a:ea typeface="+mn-ea"/>
                <a:cs typeface="+mn-cs"/>
              </a:rPr>
              <a:t>Last words can often affect more people and lives than those in the lifetime of the speaker.</a:t>
            </a:r>
            <a:endParaRPr lang="en-US" sz="1400" kern="1200" dirty="0">
              <a:solidFill>
                <a:schemeClr val="tx1"/>
              </a:solidFill>
              <a:effectLst/>
              <a:latin typeface="Times New Roman" pitchFamily="18" charset="0"/>
              <a:ea typeface="+mn-ea"/>
              <a:cs typeface="+mn-cs"/>
            </a:endParaRPr>
          </a:p>
          <a:p>
            <a:pPr lvl="1"/>
            <a:r>
              <a:rPr lang="en-US" sz="1200" kern="1200" dirty="0">
                <a:solidFill>
                  <a:schemeClr val="tx1"/>
                </a:solidFill>
                <a:effectLst/>
                <a:latin typeface="Times New Roman" pitchFamily="18" charset="0"/>
                <a:ea typeface="+mn-ea"/>
                <a:cs typeface="+mn-cs"/>
              </a:rPr>
              <a:t>On the cross, Jesus said, </a:t>
            </a:r>
            <a:r>
              <a:rPr lang="en-US" sz="1200" b="1" kern="1200" dirty="0">
                <a:solidFill>
                  <a:schemeClr val="tx1"/>
                </a:solidFill>
                <a:effectLst/>
                <a:latin typeface="Times New Roman" pitchFamily="18" charset="0"/>
                <a:ea typeface="+mn-ea"/>
                <a:cs typeface="+mn-cs"/>
              </a:rPr>
              <a:t>“It is finished”</a:t>
            </a:r>
            <a:r>
              <a:rPr lang="en-US" sz="1200" kern="1200" dirty="0">
                <a:solidFill>
                  <a:schemeClr val="tx1"/>
                </a:solidFill>
                <a:effectLst/>
                <a:latin typeface="Times New Roman" pitchFamily="18" charset="0"/>
                <a:ea typeface="+mn-ea"/>
                <a:cs typeface="+mn-cs"/>
              </a:rPr>
              <a:t> before He died – </a:t>
            </a:r>
            <a:r>
              <a:rPr lang="en-US" sz="1200" i="1" kern="1200" dirty="0">
                <a:solidFill>
                  <a:schemeClr val="tx1"/>
                </a:solidFill>
                <a:effectLst/>
                <a:latin typeface="Times New Roman" pitchFamily="18" charset="0"/>
                <a:ea typeface="+mn-ea"/>
                <a:cs typeface="+mn-cs"/>
              </a:rPr>
              <a:t>Jn. 19:30</a:t>
            </a:r>
            <a:endParaRPr lang="en-US" sz="1400" kern="1200" dirty="0">
              <a:solidFill>
                <a:schemeClr val="tx1"/>
              </a:solidFill>
              <a:effectLst/>
              <a:latin typeface="Times New Roman" pitchFamily="18" charset="0"/>
              <a:ea typeface="+mn-ea"/>
              <a:cs typeface="+mn-cs"/>
            </a:endParaRPr>
          </a:p>
          <a:p>
            <a:pPr lvl="4"/>
            <a:r>
              <a:rPr lang="en-US" sz="1200" kern="1200" dirty="0">
                <a:solidFill>
                  <a:schemeClr val="tx1"/>
                </a:solidFill>
                <a:effectLst/>
                <a:latin typeface="Times New Roman" pitchFamily="18" charset="0"/>
                <a:ea typeface="+mn-ea"/>
                <a:cs typeface="+mn-cs"/>
              </a:rPr>
              <a:t>Those words were not only recorded and preserved in written form but they echo throughout time that God’s eternal purpose of providing man with the means of salvation was accomplished for all time! </a:t>
            </a:r>
            <a:r>
              <a:rPr lang="en-US" sz="1200" i="1" kern="1200" dirty="0">
                <a:solidFill>
                  <a:schemeClr val="tx1"/>
                </a:solidFill>
                <a:effectLst/>
                <a:latin typeface="Times New Roman" pitchFamily="18" charset="0"/>
                <a:ea typeface="+mn-ea"/>
                <a:cs typeface="+mn-cs"/>
              </a:rPr>
              <a:t>(Heb. 7:27; 9:12; 10:10)</a:t>
            </a:r>
            <a:endParaRPr lang="en-US" sz="1400" kern="1200" dirty="0">
              <a:solidFill>
                <a:schemeClr val="tx1"/>
              </a:solidFill>
              <a:effectLst/>
              <a:latin typeface="Times New Roman" pitchFamily="18" charset="0"/>
              <a:ea typeface="+mn-ea"/>
              <a:cs typeface="+mn-cs"/>
            </a:endParaRPr>
          </a:p>
          <a:p>
            <a:pPr lvl="1"/>
            <a:r>
              <a:rPr lang="en-US" sz="1200" kern="1200" dirty="0">
                <a:solidFill>
                  <a:schemeClr val="tx1"/>
                </a:solidFill>
                <a:effectLst/>
                <a:latin typeface="Times New Roman" pitchFamily="18" charset="0"/>
                <a:ea typeface="+mn-ea"/>
                <a:cs typeface="+mn-cs"/>
              </a:rPr>
              <a:t>Before dying, Alexander the Great was asked who would succeed him, to which he responded, </a:t>
            </a:r>
            <a:r>
              <a:rPr lang="en-US" sz="1200" b="1" kern="1200" dirty="0">
                <a:solidFill>
                  <a:schemeClr val="tx1"/>
                </a:solidFill>
                <a:effectLst/>
                <a:latin typeface="Times New Roman" pitchFamily="18" charset="0"/>
                <a:ea typeface="+mn-ea"/>
                <a:cs typeface="+mn-cs"/>
              </a:rPr>
              <a:t>“To the strongest!”</a:t>
            </a:r>
            <a:endParaRPr lang="en-US" sz="1400" kern="1200" dirty="0">
              <a:solidFill>
                <a:schemeClr val="tx1"/>
              </a:solidFill>
              <a:effectLst/>
              <a:latin typeface="Times New Roman" pitchFamily="18" charset="0"/>
              <a:ea typeface="+mn-ea"/>
              <a:cs typeface="+mn-cs"/>
            </a:endParaRPr>
          </a:p>
          <a:p>
            <a:pPr lvl="2"/>
            <a:r>
              <a:rPr lang="en-US" sz="1200" kern="1200" dirty="0">
                <a:solidFill>
                  <a:schemeClr val="tx1"/>
                </a:solidFill>
                <a:effectLst/>
                <a:latin typeface="Times New Roman" pitchFamily="18" charset="0"/>
                <a:ea typeface="+mn-ea"/>
                <a:cs typeface="+mn-cs"/>
              </a:rPr>
              <a:t>His four generals then reshaped the known world in their quest for dominance and to be “the strongest,” just as God foretold through Daniel </a:t>
            </a:r>
            <a:r>
              <a:rPr lang="en-US" sz="1200" i="1" kern="1200" dirty="0">
                <a:solidFill>
                  <a:schemeClr val="tx1"/>
                </a:solidFill>
                <a:effectLst/>
                <a:latin typeface="Times New Roman" pitchFamily="18" charset="0"/>
                <a:ea typeface="+mn-ea"/>
                <a:cs typeface="+mn-cs"/>
              </a:rPr>
              <a:t>(Dan. 8).</a:t>
            </a:r>
            <a:endParaRPr lang="en-US" sz="1400" kern="1200" dirty="0">
              <a:solidFill>
                <a:schemeClr val="tx1"/>
              </a:solidFill>
              <a:effectLst/>
              <a:latin typeface="Times New Roman" pitchFamily="18" charset="0"/>
              <a:ea typeface="+mn-ea"/>
              <a:cs typeface="+mn-cs"/>
            </a:endParaRPr>
          </a:p>
          <a:p>
            <a:pPr lvl="1"/>
            <a:r>
              <a:rPr lang="en-US" sz="1200" kern="1200" dirty="0">
                <a:solidFill>
                  <a:schemeClr val="tx1"/>
                </a:solidFill>
                <a:effectLst/>
                <a:latin typeface="Times New Roman" pitchFamily="18" charset="0"/>
                <a:ea typeface="+mn-ea"/>
                <a:cs typeface="+mn-cs"/>
              </a:rPr>
              <a:t>In modern times, on 09/11/01 aboard Flight 93 when the intent of the hijackers became known, Todd Beamer ended his cell phone call with his wife saying, </a:t>
            </a:r>
            <a:r>
              <a:rPr lang="en-US" sz="1200" b="1" kern="1200" dirty="0">
                <a:solidFill>
                  <a:schemeClr val="tx1"/>
                </a:solidFill>
                <a:effectLst/>
                <a:latin typeface="Times New Roman" pitchFamily="18" charset="0"/>
                <a:ea typeface="+mn-ea"/>
                <a:cs typeface="+mn-cs"/>
              </a:rPr>
              <a:t>“Are you guys ready? Let’s roll!”</a:t>
            </a:r>
            <a:endParaRPr lang="en-US" sz="1400" kern="1200" dirty="0">
              <a:solidFill>
                <a:schemeClr val="tx1"/>
              </a:solidFill>
              <a:effectLst/>
              <a:latin typeface="Times New Roman" pitchFamily="18" charset="0"/>
              <a:ea typeface="+mn-ea"/>
              <a:cs typeface="+mn-cs"/>
            </a:endParaRPr>
          </a:p>
          <a:p>
            <a:pPr lvl="2"/>
            <a:r>
              <a:rPr lang="en-US" sz="1200" kern="1200" dirty="0">
                <a:solidFill>
                  <a:schemeClr val="tx1"/>
                </a:solidFill>
                <a:effectLst/>
                <a:latin typeface="Times New Roman" pitchFamily="18" charset="0"/>
                <a:ea typeface="+mn-ea"/>
                <a:cs typeface="+mn-cs"/>
              </a:rPr>
              <a:t>He and others rushed the cockpit to retake the plane. The plane crashed in Shanksville, PA, killing all on board, but was not used as a weapon. “Let’s roll!” was used as a rallying cry and was seen on banners across the country and in military recruiting centers!</a:t>
            </a:r>
            <a:endParaRPr lang="en-US" sz="1400" kern="1200" dirty="0">
              <a:solidFill>
                <a:schemeClr val="tx1"/>
              </a:solidFill>
              <a:effectLst/>
              <a:latin typeface="Times New Roman" pitchFamily="18" charset="0"/>
              <a:ea typeface="+mn-ea"/>
              <a:cs typeface="+mn-cs"/>
            </a:endParaRPr>
          </a:p>
          <a:p>
            <a:pPr eaLnBrk="1" hangingPunct="1"/>
            <a:endParaRPr lang="en-US" altLang="en-US" dirty="0"/>
          </a:p>
        </p:txBody>
      </p:sp>
    </p:spTree>
    <p:extLst>
      <p:ext uri="{BB962C8B-B14F-4D97-AF65-F5344CB8AC3E}">
        <p14:creationId xmlns:p14="http://schemas.microsoft.com/office/powerpoint/2010/main" val="420186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3555"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5E1BF89-B517-43D4-8A5A-83830C98B846}" type="slidenum">
              <a:rPr lang="en-US" smtClean="0">
                <a:latin typeface="Times New Roman" pitchFamily="18" charset="0"/>
              </a:rPr>
              <a:pPr eaLnBrk="1" hangingPunct="1">
                <a:defRPr/>
              </a:pPr>
              <a:t>3</a:t>
            </a:fld>
            <a:endParaRPr lang="en-US">
              <a:latin typeface="Times New Roman" pitchFamily="18" charset="0"/>
            </a:endParaRPr>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p:spPr>
        <p:txBody>
          <a:bodyPr/>
          <a:lstStyle/>
          <a:p>
            <a:pPr eaLnBrk="1" hangingPunct="1"/>
            <a:r>
              <a:rPr lang="en-US" dirty="0"/>
              <a:t>Sources:</a:t>
            </a:r>
          </a:p>
          <a:p>
            <a:pPr eaLnBrk="1" hangingPunct="1"/>
            <a:endParaRPr lang="en-US" dirty="0"/>
          </a:p>
          <a:p>
            <a:pPr eaLnBrk="1" hangingPunct="1"/>
            <a:r>
              <a:rPr lang="en-US" dirty="0"/>
              <a:t>http://homeschoolblogger.com/hymnstudies/611845/</a:t>
            </a:r>
          </a:p>
          <a:p>
            <a:pPr eaLnBrk="1" hangingPunct="1"/>
            <a:endParaRPr lang="en-US" u="sng" dirty="0"/>
          </a:p>
          <a:p>
            <a:pPr eaLnBrk="1" hangingPunct="1"/>
            <a:r>
              <a:rPr lang="en-US" u="sng" dirty="0"/>
              <a:t>Then Sings My Soul</a:t>
            </a:r>
            <a:r>
              <a:rPr lang="en-US" dirty="0"/>
              <a:t>, pg. 135, by Robert J. Morgan</a:t>
            </a:r>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8366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87124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Imperial Legionnaire from the video game Skyrim</a:t>
            </a:r>
          </a:p>
        </p:txBody>
      </p:sp>
    </p:spTree>
    <p:extLst>
      <p:ext uri="{BB962C8B-B14F-4D97-AF65-F5344CB8AC3E}">
        <p14:creationId xmlns:p14="http://schemas.microsoft.com/office/powerpoint/2010/main" val="133869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3686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FD534E8-BFD3-4CAD-9ABD-0EE4B88BD48D}" type="slidenum">
              <a:rPr lang="en-US" smtClean="0">
                <a:latin typeface="Times New Roman" pitchFamily="18" charset="0"/>
              </a:rPr>
              <a:pPr eaLnBrk="1" hangingPunct="1">
                <a:defRPr/>
              </a:pPr>
              <a:t>7</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8</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"Stand Up For Jesus"</a:t>
            </a:r>
          </a:p>
        </p:txBody>
      </p:sp>
      <p:sp>
        <p:nvSpPr>
          <p:cNvPr id="10" name="Slide Number Placeholder 5"/>
          <p:cNvSpPr>
            <a:spLocks noGrp="1"/>
          </p:cNvSpPr>
          <p:nvPr>
            <p:ph type="sldNum" sz="quarter" idx="12"/>
          </p:nvPr>
        </p:nvSpPr>
        <p:spPr/>
        <p:txBody>
          <a:bodyPr/>
          <a:lstStyle>
            <a:lvl1pPr>
              <a:defRPr/>
            </a:lvl1pPr>
          </a:lstStyle>
          <a:p>
            <a:pPr>
              <a:defRPr/>
            </a:pPr>
            <a:fld id="{5CB6AD4D-8CD0-41C8-8DB6-443CF4CB45E3}" type="slidenum">
              <a:rPr lang="en-US"/>
              <a:pPr>
                <a:defRPr/>
              </a:pPr>
              <a:t>‹#›</a:t>
            </a:fld>
            <a:endParaRPr lang="en-US"/>
          </a:p>
        </p:txBody>
      </p:sp>
    </p:spTree>
    <p:extLst>
      <p:ext uri="{BB962C8B-B14F-4D97-AF65-F5344CB8AC3E}">
        <p14:creationId xmlns:p14="http://schemas.microsoft.com/office/powerpoint/2010/main" val="428483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"Stand Up For Jesus"</a:t>
            </a:r>
          </a:p>
        </p:txBody>
      </p:sp>
      <p:sp>
        <p:nvSpPr>
          <p:cNvPr id="6" name="Slide Number Placeholder 5"/>
          <p:cNvSpPr>
            <a:spLocks noGrp="1"/>
          </p:cNvSpPr>
          <p:nvPr>
            <p:ph type="sldNum" sz="quarter" idx="12"/>
          </p:nvPr>
        </p:nvSpPr>
        <p:spPr/>
        <p:txBody>
          <a:bodyPr/>
          <a:lstStyle>
            <a:lvl1pPr>
              <a:defRPr/>
            </a:lvl1pPr>
          </a:lstStyle>
          <a:p>
            <a:pPr>
              <a:defRPr/>
            </a:pPr>
            <a:fld id="{4BD49D84-831D-4AFC-9E6E-DEDCD3D374D9}" type="slidenum">
              <a:rPr lang="en-US"/>
              <a:pPr>
                <a:defRPr/>
              </a:pPr>
              <a:t>‹#›</a:t>
            </a:fld>
            <a:endParaRPr lang="en-US"/>
          </a:p>
        </p:txBody>
      </p:sp>
    </p:spTree>
    <p:extLst>
      <p:ext uri="{BB962C8B-B14F-4D97-AF65-F5344CB8AC3E}">
        <p14:creationId xmlns:p14="http://schemas.microsoft.com/office/powerpoint/2010/main" val="329367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"Stand Up For Jesus"</a:t>
            </a:r>
          </a:p>
        </p:txBody>
      </p:sp>
      <p:sp>
        <p:nvSpPr>
          <p:cNvPr id="6" name="Slide Number Placeholder 5"/>
          <p:cNvSpPr>
            <a:spLocks noGrp="1"/>
          </p:cNvSpPr>
          <p:nvPr>
            <p:ph type="sldNum" sz="quarter" idx="12"/>
          </p:nvPr>
        </p:nvSpPr>
        <p:spPr/>
        <p:txBody>
          <a:bodyPr/>
          <a:lstStyle>
            <a:lvl1pPr>
              <a:defRPr/>
            </a:lvl1pPr>
          </a:lstStyle>
          <a:p>
            <a:pPr>
              <a:defRPr/>
            </a:pPr>
            <a:fld id="{06555B0D-8C51-4BF9-B251-B27F7BA84573}" type="slidenum">
              <a:rPr lang="en-US"/>
              <a:pPr>
                <a:defRPr/>
              </a:pPr>
              <a:t>‹#›</a:t>
            </a:fld>
            <a:endParaRPr lang="en-US"/>
          </a:p>
        </p:txBody>
      </p:sp>
    </p:spTree>
    <p:extLst>
      <p:ext uri="{BB962C8B-B14F-4D97-AF65-F5344CB8AC3E}">
        <p14:creationId xmlns:p14="http://schemas.microsoft.com/office/powerpoint/2010/main" val="221971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Ultimate Victory</a:t>
            </a:r>
          </a:p>
        </p:txBody>
      </p:sp>
      <p:sp>
        <p:nvSpPr>
          <p:cNvPr id="7" name="Slide Number Placeholder 6"/>
          <p:cNvSpPr>
            <a:spLocks noGrp="1"/>
          </p:cNvSpPr>
          <p:nvPr>
            <p:ph type="sldNum" sz="quarter" idx="12"/>
          </p:nvPr>
        </p:nvSpPr>
        <p:spPr/>
        <p:txBody>
          <a:bodyPr/>
          <a:lstStyle/>
          <a:p>
            <a:fld id="{3010E732-97DE-414A-A606-C781BAB816B1}" type="slidenum">
              <a:rPr lang="en-US" altLang="en-US" smtClean="0"/>
              <a:pPr/>
              <a:t>‹#›</a:t>
            </a:fld>
            <a:endParaRPr lang="en-US" altLang="en-US"/>
          </a:p>
        </p:txBody>
      </p:sp>
    </p:spTree>
    <p:extLst>
      <p:ext uri="{BB962C8B-B14F-4D97-AF65-F5344CB8AC3E}">
        <p14:creationId xmlns:p14="http://schemas.microsoft.com/office/powerpoint/2010/main" val="1531553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Joy In Fellowship</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229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00344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057070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98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Joy In Fellowship</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0233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622136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Joy In Fellowship</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23727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"Stand Up For Jesus"</a:t>
            </a:r>
          </a:p>
        </p:txBody>
      </p:sp>
      <p:sp>
        <p:nvSpPr>
          <p:cNvPr id="6" name="Slide Number Placeholder 5"/>
          <p:cNvSpPr>
            <a:spLocks noGrp="1"/>
          </p:cNvSpPr>
          <p:nvPr>
            <p:ph type="sldNum" sz="quarter" idx="16"/>
          </p:nvPr>
        </p:nvSpPr>
        <p:spPr/>
        <p:txBody>
          <a:bodyPr/>
          <a:lstStyle>
            <a:lvl1pPr>
              <a:defRPr/>
            </a:lvl1pPr>
          </a:lstStyle>
          <a:p>
            <a:pPr>
              <a:defRPr/>
            </a:pPr>
            <a:fld id="{96385326-22DA-42BF-A479-B06B7A36DA6C}" type="slidenum">
              <a:rPr lang="en-US"/>
              <a:pPr>
                <a:defRPr/>
              </a:pPr>
              <a:t>‹#›</a:t>
            </a:fld>
            <a:endParaRPr lang="en-US"/>
          </a:p>
        </p:txBody>
      </p:sp>
    </p:spTree>
    <p:extLst>
      <p:ext uri="{BB962C8B-B14F-4D97-AF65-F5344CB8AC3E}">
        <p14:creationId xmlns:p14="http://schemas.microsoft.com/office/powerpoint/2010/main" val="1658422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3686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4134226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40926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29300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6981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53166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16564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4451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34094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001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"Stand Up For Jesus"</a:t>
            </a:r>
          </a:p>
        </p:txBody>
      </p:sp>
      <p:sp>
        <p:nvSpPr>
          <p:cNvPr id="10" name="Slide Number Placeholder 5"/>
          <p:cNvSpPr>
            <a:spLocks noGrp="1"/>
          </p:cNvSpPr>
          <p:nvPr>
            <p:ph type="sldNum" sz="quarter" idx="12"/>
          </p:nvPr>
        </p:nvSpPr>
        <p:spPr/>
        <p:txBody>
          <a:bodyPr/>
          <a:lstStyle>
            <a:lvl1pPr>
              <a:defRPr/>
            </a:lvl1pPr>
          </a:lstStyle>
          <a:p>
            <a:pPr>
              <a:defRPr/>
            </a:pPr>
            <a:fld id="{29212E6D-6446-445A-B901-EB1DF12E9721}" type="slidenum">
              <a:rPr lang="en-US"/>
              <a:pPr>
                <a:defRPr/>
              </a:pPr>
              <a:t>‹#›</a:t>
            </a:fld>
            <a:endParaRPr lang="en-US"/>
          </a:p>
        </p:txBody>
      </p:sp>
    </p:spTree>
    <p:extLst>
      <p:ext uri="{BB962C8B-B14F-4D97-AF65-F5344CB8AC3E}">
        <p14:creationId xmlns:p14="http://schemas.microsoft.com/office/powerpoint/2010/main" val="3330524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Joy In Fellowship</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223018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Prayers Never Prayed</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781622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Prayers Never Prayed</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3623117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Prayers Never Prayed</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4226932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844479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Prayers Never Prayed</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2920930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Prayers Never Prayed</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4127505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Prayers Never Prayed</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127759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450651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167689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"Stand Up For Jesus"</a:t>
            </a:r>
          </a:p>
        </p:txBody>
      </p:sp>
      <p:sp>
        <p:nvSpPr>
          <p:cNvPr id="7" name="Slide Number Placeholder 5"/>
          <p:cNvSpPr>
            <a:spLocks noGrp="1"/>
          </p:cNvSpPr>
          <p:nvPr>
            <p:ph type="sldNum" sz="quarter" idx="17"/>
          </p:nvPr>
        </p:nvSpPr>
        <p:spPr/>
        <p:txBody>
          <a:bodyPr/>
          <a:lstStyle>
            <a:lvl1pPr>
              <a:defRPr/>
            </a:lvl1pPr>
          </a:lstStyle>
          <a:p>
            <a:pPr>
              <a:defRPr/>
            </a:pPr>
            <a:fld id="{970E90A2-2969-46F0-B395-59FB85A36260}" type="slidenum">
              <a:rPr lang="en-US"/>
              <a:pPr>
                <a:defRPr/>
              </a:pPr>
              <a:t>‹#›</a:t>
            </a:fld>
            <a:endParaRPr lang="en-US"/>
          </a:p>
        </p:txBody>
      </p:sp>
    </p:spTree>
    <p:extLst>
      <p:ext uri="{BB962C8B-B14F-4D97-AF65-F5344CB8AC3E}">
        <p14:creationId xmlns:p14="http://schemas.microsoft.com/office/powerpoint/2010/main" val="4194628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862508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162688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8274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62421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Prayers Never Prayed</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141819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Prayers Never Prayed</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90875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Prayers Never Prayed</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904021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Prayers Never Prayed</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133818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"Stand Up For Jesus"</a:t>
            </a:r>
          </a:p>
        </p:txBody>
      </p:sp>
      <p:sp>
        <p:nvSpPr>
          <p:cNvPr id="9" name="Slide Number Placeholder 5"/>
          <p:cNvSpPr>
            <a:spLocks noGrp="1"/>
          </p:cNvSpPr>
          <p:nvPr>
            <p:ph type="sldNum" sz="quarter" idx="12"/>
          </p:nvPr>
        </p:nvSpPr>
        <p:spPr/>
        <p:txBody>
          <a:bodyPr/>
          <a:lstStyle>
            <a:lvl1pPr>
              <a:defRPr/>
            </a:lvl1pPr>
          </a:lstStyle>
          <a:p>
            <a:pPr>
              <a:defRPr/>
            </a:pPr>
            <a:fld id="{038E10F4-F0E8-4D29-B7E4-FEAF00D7E6B5}" type="slidenum">
              <a:rPr lang="en-US"/>
              <a:pPr>
                <a:defRPr/>
              </a:pPr>
              <a:t>‹#›</a:t>
            </a:fld>
            <a:endParaRPr lang="en-US"/>
          </a:p>
        </p:txBody>
      </p:sp>
    </p:spTree>
    <p:extLst>
      <p:ext uri="{BB962C8B-B14F-4D97-AF65-F5344CB8AC3E}">
        <p14:creationId xmlns:p14="http://schemas.microsoft.com/office/powerpoint/2010/main" val="363555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"Stand Up For Jesus"</a:t>
            </a:r>
          </a:p>
        </p:txBody>
      </p:sp>
      <p:sp>
        <p:nvSpPr>
          <p:cNvPr id="5" name="Slide Number Placeholder 5"/>
          <p:cNvSpPr>
            <a:spLocks noGrp="1"/>
          </p:cNvSpPr>
          <p:nvPr>
            <p:ph type="sldNum" sz="quarter" idx="12"/>
          </p:nvPr>
        </p:nvSpPr>
        <p:spPr/>
        <p:txBody>
          <a:bodyPr/>
          <a:lstStyle>
            <a:lvl1pPr>
              <a:defRPr/>
            </a:lvl1pPr>
          </a:lstStyle>
          <a:p>
            <a:pPr>
              <a:defRPr/>
            </a:pPr>
            <a:fld id="{0392DCF8-AB3A-40BE-9653-74F2FFF98384}" type="slidenum">
              <a:rPr lang="en-US"/>
              <a:pPr>
                <a:defRPr/>
              </a:pPr>
              <a:t>‹#›</a:t>
            </a:fld>
            <a:endParaRPr lang="en-US"/>
          </a:p>
        </p:txBody>
      </p:sp>
    </p:spTree>
    <p:extLst>
      <p:ext uri="{BB962C8B-B14F-4D97-AF65-F5344CB8AC3E}">
        <p14:creationId xmlns:p14="http://schemas.microsoft.com/office/powerpoint/2010/main" val="301571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"Stand Up For Jesus"</a:t>
            </a:r>
          </a:p>
        </p:txBody>
      </p:sp>
      <p:sp>
        <p:nvSpPr>
          <p:cNvPr id="4" name="Slide Number Placeholder 5"/>
          <p:cNvSpPr>
            <a:spLocks noGrp="1"/>
          </p:cNvSpPr>
          <p:nvPr>
            <p:ph type="sldNum" sz="quarter" idx="12"/>
          </p:nvPr>
        </p:nvSpPr>
        <p:spPr/>
        <p:txBody>
          <a:bodyPr/>
          <a:lstStyle>
            <a:lvl1pPr>
              <a:defRPr/>
            </a:lvl1pPr>
          </a:lstStyle>
          <a:p>
            <a:pPr>
              <a:defRPr/>
            </a:pPr>
            <a:fld id="{B1D3E458-D220-47CE-B7A1-D925137F8DCF}" type="slidenum">
              <a:rPr lang="en-US"/>
              <a:pPr>
                <a:defRPr/>
              </a:pPr>
              <a:t>‹#›</a:t>
            </a:fld>
            <a:endParaRPr lang="en-US"/>
          </a:p>
        </p:txBody>
      </p:sp>
    </p:spTree>
    <p:extLst>
      <p:ext uri="{BB962C8B-B14F-4D97-AF65-F5344CB8AC3E}">
        <p14:creationId xmlns:p14="http://schemas.microsoft.com/office/powerpoint/2010/main" val="410081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"Stand Up For Jesus"</a:t>
            </a:r>
          </a:p>
        </p:txBody>
      </p:sp>
      <p:sp>
        <p:nvSpPr>
          <p:cNvPr id="7" name="Slide Number Placeholder 5"/>
          <p:cNvSpPr>
            <a:spLocks noGrp="1"/>
          </p:cNvSpPr>
          <p:nvPr>
            <p:ph type="sldNum" sz="quarter" idx="12"/>
          </p:nvPr>
        </p:nvSpPr>
        <p:spPr/>
        <p:txBody>
          <a:bodyPr/>
          <a:lstStyle>
            <a:lvl1pPr>
              <a:defRPr/>
            </a:lvl1pPr>
          </a:lstStyle>
          <a:p>
            <a:pPr>
              <a:defRPr/>
            </a:pPr>
            <a:fld id="{6DD6026D-91F4-45C5-A7FE-F0E89012C399}" type="slidenum">
              <a:rPr lang="en-US"/>
              <a:pPr>
                <a:defRPr/>
              </a:pPr>
              <a:t>‹#›</a:t>
            </a:fld>
            <a:endParaRPr lang="en-US"/>
          </a:p>
        </p:txBody>
      </p:sp>
    </p:spTree>
    <p:extLst>
      <p:ext uri="{BB962C8B-B14F-4D97-AF65-F5344CB8AC3E}">
        <p14:creationId xmlns:p14="http://schemas.microsoft.com/office/powerpoint/2010/main" val="290615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"Stand Up For Jesus"</a:t>
            </a:r>
          </a:p>
        </p:txBody>
      </p:sp>
      <p:sp>
        <p:nvSpPr>
          <p:cNvPr id="11" name="Slide Number Placeholder 6"/>
          <p:cNvSpPr>
            <a:spLocks noGrp="1"/>
          </p:cNvSpPr>
          <p:nvPr>
            <p:ph type="sldNum" sz="quarter" idx="12"/>
          </p:nvPr>
        </p:nvSpPr>
        <p:spPr/>
        <p:txBody>
          <a:bodyPr/>
          <a:lstStyle>
            <a:lvl1pPr>
              <a:defRPr/>
            </a:lvl1pPr>
          </a:lstStyle>
          <a:p>
            <a:pPr>
              <a:defRPr/>
            </a:pPr>
            <a:fld id="{AC381439-0D7E-4FD8-8AB7-6D3E9E7C9F5A}" type="slidenum">
              <a:rPr lang="en-US"/>
              <a:pPr>
                <a:defRPr/>
              </a:pPr>
              <a:t>‹#›</a:t>
            </a:fld>
            <a:endParaRPr lang="en-US"/>
          </a:p>
        </p:txBody>
      </p:sp>
    </p:spTree>
    <p:extLst>
      <p:ext uri="{BB962C8B-B14F-4D97-AF65-F5344CB8AC3E}">
        <p14:creationId xmlns:p14="http://schemas.microsoft.com/office/powerpoint/2010/main" val="62023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"Stand Up For Jesus"</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DE3B687D-0DDF-4894-A704-3D01B25A52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68" r:id="rId2"/>
    <p:sldLayoutId id="2147483777" r:id="rId3"/>
    <p:sldLayoutId id="2147483769" r:id="rId4"/>
    <p:sldLayoutId id="2147483770" r:id="rId5"/>
    <p:sldLayoutId id="2147483771" r:id="rId6"/>
    <p:sldLayoutId id="2147483772" r:id="rId7"/>
    <p:sldLayoutId id="2147483773" r:id="rId8"/>
    <p:sldLayoutId id="2147483778" r:id="rId9"/>
    <p:sldLayoutId id="2147483774" r:id="rId10"/>
    <p:sldLayoutId id="2147483775" r:id="rId11"/>
    <p:sldLayoutId id="2147483779" r:id="rId12"/>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Joy In Fellowship</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655427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Prayers Never Prayed</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382914675"/>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731520"/>
            <a:ext cx="4475180" cy="1961040"/>
          </a:xfrm>
          <a:prstGeom prst="rect">
            <a:avLst/>
          </a:prstGeom>
          <a:effectLst/>
        </p:spPr>
        <p:txBody>
          <a:bodyPr anchor="b">
            <a:normAutofit/>
          </a:bodyPr>
          <a:lstStyle/>
          <a:p>
            <a:pPr marL="182880" indent="0" eaLnBrk="1" fontAlgn="auto" hangingPunct="1">
              <a:spcAft>
                <a:spcPts val="0"/>
              </a:spcAft>
              <a:buClr>
                <a:schemeClr val="accent6">
                  <a:lumMod val="75000"/>
                </a:schemeClr>
              </a:buClr>
              <a:buNone/>
              <a:defRPr/>
            </a:pPr>
            <a:r>
              <a:rPr lang="en-US" sz="6000" u="sng" dirty="0">
                <a:solidFill>
                  <a:schemeClr val="tx1"/>
                </a:solidFill>
                <a:effectLst/>
                <a:latin typeface="Arial" panose="020B0604020202020204" pitchFamily="34" charset="0"/>
                <a:cs typeface="Arial" panose="020B0604020202020204" pitchFamily="34" charset="0"/>
              </a:rPr>
              <a:t>“Stand Up For Jesus”</a:t>
            </a:r>
          </a:p>
        </p:txBody>
      </p:sp>
      <p:pic>
        <p:nvPicPr>
          <p:cNvPr id="3" name="Picture 2" descr="A picture containing holding, yellow, table, brown&#10;&#10;Description automatically generated">
            <a:extLst>
              <a:ext uri="{FF2B5EF4-FFF2-40B4-BE49-F238E27FC236}">
                <a16:creationId xmlns:a16="http://schemas.microsoft.com/office/drawing/2014/main" id="{D5D41E9C-0747-47BF-B6F3-5241953228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96" r="2" b="1199"/>
          <a:stretch/>
        </p:blipFill>
        <p:spPr>
          <a:xfrm>
            <a:off x="4593515" y="731520"/>
            <a:ext cx="4017085" cy="4894730"/>
          </a:xfrm>
          <a:prstGeom prst="rect">
            <a:avLst/>
          </a:prstGeom>
          <a:noFill/>
        </p:spPr>
      </p:pic>
      <p:sp>
        <p:nvSpPr>
          <p:cNvPr id="2051" name="Rectangle 3"/>
          <p:cNvSpPr>
            <a:spLocks noGrp="1" noChangeArrowheads="1"/>
          </p:cNvSpPr>
          <p:nvPr>
            <p:ph type="body" sz="half" idx="2"/>
          </p:nvPr>
        </p:nvSpPr>
        <p:spPr bwMode="auto">
          <a:xfrm>
            <a:off x="0" y="4250601"/>
            <a:ext cx="4550485" cy="1378998"/>
          </a:xfrm>
          <a:prstGeom prst="rect">
            <a:avLst/>
          </a:prstGeom>
          <a:noFill/>
          <a:ln>
            <a:noFill/>
          </a:ln>
        </p:spPr>
        <p:txBody>
          <a:bodyPr wrap="square" rtlCol="0" anchor="t">
            <a:normAutofit/>
          </a:bodyPr>
          <a:lstStyle/>
          <a:p>
            <a:pPr algn="ctr" eaLnBrk="1" fontAlgn="auto" hangingPunct="1">
              <a:buClr>
                <a:schemeClr val="accent6">
                  <a:lumMod val="75000"/>
                </a:schemeClr>
              </a:buClr>
              <a:defRPr/>
            </a:pPr>
            <a:r>
              <a:rPr lang="en-US" sz="3200" b="1" dirty="0">
                <a:solidFill>
                  <a:srgbClr val="0000FF"/>
                </a:solidFill>
                <a:latin typeface="Arial" panose="020B0604020202020204" pitchFamily="34" charset="0"/>
                <a:cs typeface="Arial" panose="020B0604020202020204" pitchFamily="34" charset="0"/>
              </a:rPr>
              <a:t>Text: </a:t>
            </a:r>
          </a:p>
          <a:p>
            <a:pPr algn="ctr" eaLnBrk="1" fontAlgn="auto" hangingPunct="1">
              <a:buClr>
                <a:schemeClr val="accent6">
                  <a:lumMod val="75000"/>
                </a:schemeClr>
              </a:buClr>
              <a:defRPr/>
            </a:pPr>
            <a:r>
              <a:rPr lang="en-US" sz="3600" b="1" dirty="0">
                <a:solidFill>
                  <a:srgbClr val="0000FF"/>
                </a:solidFill>
                <a:latin typeface="Arial" panose="020B0604020202020204" pitchFamily="34" charset="0"/>
                <a:cs typeface="Arial" panose="020B0604020202020204" pitchFamily="34" charset="0"/>
              </a:rPr>
              <a:t>Ephesians 6:10-14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31" y="397943"/>
            <a:ext cx="9123757"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212557" y="442141"/>
            <a:ext cx="5138391" cy="1151965"/>
          </a:xfrm>
        </p:spPr>
        <p:txBody>
          <a:bodyPr vert="horz" lIns="91440" tIns="45720" rIns="91440" bIns="45720" rtlCol="0" anchor="ctr">
            <a:normAutofit/>
          </a:bodyPr>
          <a:lstStyle/>
          <a:p>
            <a:pPr algn="ctr">
              <a:defRPr/>
            </a:pPr>
            <a:r>
              <a:rPr lang="en-US" sz="5400" b="1" u="sng" dirty="0">
                <a:solidFill>
                  <a:schemeClr val="bg1"/>
                </a:solidFill>
              </a:rPr>
              <a:t>Last Words!</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569258" y="1442157"/>
            <a:ext cx="5144399" cy="47330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b="1" i="1" cap="all" dirty="0">
                <a:solidFill>
                  <a:srgbClr val="FFFF00"/>
                </a:solidFill>
                <a:latin typeface="+mn-lt"/>
                <a:cs typeface="+mn-cs"/>
              </a:rPr>
              <a:t>“It is finished!” </a:t>
            </a:r>
            <a:r>
              <a:rPr lang="en-US" altLang="en-US" sz="2800" b="1" cap="all" dirty="0">
                <a:solidFill>
                  <a:srgbClr val="FFFF00"/>
                </a:solidFill>
                <a:latin typeface="+mn-lt"/>
                <a:cs typeface="+mn-cs"/>
              </a:rPr>
              <a:t>– Jesus </a:t>
            </a:r>
            <a:r>
              <a:rPr lang="en-US" altLang="en-US" b="1" cap="all" dirty="0">
                <a:solidFill>
                  <a:srgbClr val="FFFF00"/>
                </a:solidFill>
                <a:latin typeface="+mn-lt"/>
                <a:cs typeface="+mn-cs"/>
              </a:rPr>
              <a:t>(John 19:30)</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b="1" i="1" cap="all" dirty="0">
                <a:solidFill>
                  <a:srgbClr val="FFFF00"/>
                </a:solidFill>
                <a:latin typeface="+mn-lt"/>
                <a:cs typeface="+mn-cs"/>
              </a:rPr>
              <a:t>“To the strongest!” </a:t>
            </a:r>
            <a:r>
              <a:rPr lang="en-US" altLang="en-US" sz="2800" b="1" cap="all" dirty="0">
                <a:solidFill>
                  <a:srgbClr val="FFFF00"/>
                </a:solidFill>
                <a:latin typeface="+mn-lt"/>
                <a:cs typeface="+mn-cs"/>
              </a:rPr>
              <a:t>– Alexander the Great (Daniel 8)</a:t>
            </a: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b="1" i="1" cap="all" dirty="0">
                <a:solidFill>
                  <a:srgbClr val="FFFF00"/>
                </a:solidFill>
                <a:latin typeface="+mn-lt"/>
                <a:cs typeface="+mn-cs"/>
              </a:rPr>
              <a:t>“Are you guys ready? Let’s roll!” </a:t>
            </a:r>
            <a:r>
              <a:rPr lang="en-US" altLang="en-US" sz="2800" b="1" cap="all" dirty="0">
                <a:solidFill>
                  <a:srgbClr val="FFFF00"/>
                </a:solidFill>
                <a:latin typeface="+mn-lt"/>
                <a:cs typeface="+mn-cs"/>
              </a:rPr>
              <a:t>– Todd Beamer, 09/11/01</a:t>
            </a:r>
            <a:endParaRPr kumimoji="0" lang="en-US" altLang="en-US" sz="2800" b="1" i="0" u="none" strike="noStrike" kern="1200" cap="all" spc="0" normalizeH="0" baseline="0" noProof="0" dirty="0">
              <a:ln>
                <a:noFill/>
              </a:ln>
              <a:solidFill>
                <a:srgbClr val="FFFF00"/>
              </a:solidFill>
              <a:effectLst/>
              <a:uLnTx/>
              <a:uFillTx/>
              <a:latin typeface="+mn-lt"/>
              <a:cs typeface="+mn-cs"/>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“Stand Up For Jesus”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638799" cy="37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Intro</a:t>
            </a:r>
          </a:p>
        </p:txBody>
      </p:sp>
    </p:spTree>
    <p:extLst>
      <p:ext uri="{BB962C8B-B14F-4D97-AF65-F5344CB8AC3E}">
        <p14:creationId xmlns:p14="http://schemas.microsoft.com/office/powerpoint/2010/main" val="29535051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457200" y="6488113"/>
            <a:ext cx="3352800" cy="365125"/>
          </a:xfrm>
        </p:spPr>
        <p:txBody>
          <a:bodyPr/>
          <a:lstStyle/>
          <a:p>
            <a:pPr>
              <a:defRPr/>
            </a:pPr>
            <a:r>
              <a:rPr lang="en-US"/>
              <a:t>"Stand Up For Jesus"</a:t>
            </a:r>
            <a:endParaRPr lang="en-US" dirty="0"/>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u="sng" dirty="0">
                <a:solidFill>
                  <a:schemeClr val="tx1"/>
                </a:solidFill>
                <a:effectLst/>
                <a:latin typeface="Arial" pitchFamily="34" charset="0"/>
                <a:cs typeface="Arial" pitchFamily="34" charset="0"/>
              </a:rPr>
              <a:t>Intro </a:t>
            </a:r>
          </a:p>
        </p:txBody>
      </p:sp>
      <p:sp>
        <p:nvSpPr>
          <p:cNvPr id="8" name="Text Box 5"/>
          <p:cNvSpPr txBox="1">
            <a:spLocks noChangeArrowheads="1"/>
          </p:cNvSpPr>
          <p:nvPr/>
        </p:nvSpPr>
        <p:spPr bwMode="auto">
          <a:xfrm>
            <a:off x="4916" y="304800"/>
            <a:ext cx="91440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chemeClr val="accent1"/>
                </a:solidFill>
                <a:latin typeface="Tahoma" pitchFamily="34" charset="0"/>
                <a:cs typeface="Times New Roman" pitchFamily="18" charset="0"/>
              </a:rPr>
              <a:t>George Duffield, Jr. (1818-1888):</a:t>
            </a:r>
          </a:p>
          <a:p>
            <a:pPr eaLnBrk="1" hangingPunct="1"/>
            <a:r>
              <a:rPr lang="en-US" sz="2400" b="1" dirty="0">
                <a:solidFill>
                  <a:schemeClr val="accent1"/>
                </a:solidFill>
                <a:latin typeface="Tahoma" pitchFamily="34" charset="0"/>
                <a:cs typeface="Times New Roman" pitchFamily="18" charset="0"/>
              </a:rPr>
              <a:t>“Stand Up, Stand Up For Jesus!”</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Presbyterian minister.</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Friends with Dudley </a:t>
            </a:r>
            <a:r>
              <a:rPr lang="en-US" sz="2000" dirty="0" err="1">
                <a:solidFill>
                  <a:schemeClr val="tx2"/>
                </a:solidFill>
                <a:latin typeface="Tahoma" pitchFamily="34" charset="0"/>
                <a:cs typeface="Times New Roman" pitchFamily="18" charset="0"/>
              </a:rPr>
              <a:t>Tyng</a:t>
            </a:r>
            <a:r>
              <a:rPr lang="en-US" sz="2000" dirty="0">
                <a:solidFill>
                  <a:schemeClr val="tx2"/>
                </a:solidFill>
                <a:latin typeface="Tahoma" pitchFamily="34" charset="0"/>
                <a:cs typeface="Times New Roman" pitchFamily="18" charset="0"/>
              </a:rPr>
              <a:t> (1829-1858), who was an Episcopalian minister.</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attended a lecture at the YMCA to hear Dudley </a:t>
            </a:r>
            <a:r>
              <a:rPr lang="en-US" sz="2000" dirty="0" err="1">
                <a:solidFill>
                  <a:schemeClr val="tx2"/>
                </a:solidFill>
                <a:latin typeface="Tahoma" pitchFamily="34" charset="0"/>
                <a:cs typeface="Times New Roman" pitchFamily="18" charset="0"/>
              </a:rPr>
              <a:t>Tyng</a:t>
            </a:r>
            <a:r>
              <a:rPr lang="en-US" sz="2000" dirty="0">
                <a:solidFill>
                  <a:schemeClr val="tx2"/>
                </a:solidFill>
                <a:latin typeface="Tahoma" pitchFamily="34" charset="0"/>
                <a:cs typeface="Times New Roman" pitchFamily="18" charset="0"/>
              </a:rPr>
              <a:t> speak on Mar. 30</a:t>
            </a:r>
            <a:r>
              <a:rPr lang="en-US" sz="2000" baseline="30000" dirty="0">
                <a:solidFill>
                  <a:schemeClr val="tx2"/>
                </a:solidFill>
                <a:latin typeface="Tahoma" pitchFamily="34" charset="0"/>
                <a:cs typeface="Times New Roman" pitchFamily="18" charset="0"/>
              </a:rPr>
              <a:t>th</a:t>
            </a:r>
            <a:r>
              <a:rPr lang="en-US" sz="2000" dirty="0">
                <a:solidFill>
                  <a:schemeClr val="tx2"/>
                </a:solidFill>
                <a:latin typeface="Tahoma" pitchFamily="34" charset="0"/>
                <a:cs typeface="Times New Roman" pitchFamily="18" charset="0"/>
              </a:rPr>
              <a:t>, 1858.</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Two weeks later, Dudley was in his family’s barn watching the corn-thrasher (</a:t>
            </a:r>
            <a:r>
              <a:rPr lang="en-US" sz="2000" dirty="0" err="1">
                <a:solidFill>
                  <a:schemeClr val="tx2"/>
                </a:solidFill>
                <a:latin typeface="Tahoma" pitchFamily="34" charset="0"/>
                <a:cs typeface="Times New Roman" pitchFamily="18" charset="0"/>
              </a:rPr>
              <a:t>sheller</a:t>
            </a:r>
            <a:r>
              <a:rPr lang="en-US" sz="2000" dirty="0">
                <a:solidFill>
                  <a:schemeClr val="tx2"/>
                </a:solidFill>
                <a:latin typeface="Tahoma" pitchFamily="34" charset="0"/>
                <a:cs typeface="Times New Roman" pitchFamily="18" charset="0"/>
              </a:rPr>
              <a:t>) and petting a horse. He got too close; his sleeve was caught and his arm was shredded. Infection set in and they had to amputate his arm at the shoulder. He was too weak to survive the surgery, and died 5 days later.</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said to his father, “Stand up for Jesus, father, and tell my brethren of the ministry to stand up for Jesus.”</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George Duffield, Jr. was there to hear and see his friend die.</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The following Sunday he preached a lesson from Eph. 6:14 and read a poem he wrote inspired by his friend’s last words. It found its way into hymnals shortly after.</a:t>
            </a:r>
          </a:p>
        </p:txBody>
      </p:sp>
      <p:sp>
        <p:nvSpPr>
          <p:cNvPr id="9" name="Text Box 7"/>
          <p:cNvSpPr txBox="1">
            <a:spLocks noChangeArrowheads="1"/>
          </p:cNvSpPr>
          <p:nvPr/>
        </p:nvSpPr>
        <p:spPr bwMode="auto">
          <a:xfrm>
            <a:off x="0" y="559706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latin typeface="Tahoma" pitchFamily="34" charset="0"/>
                <a:cs typeface="Times New Roman" pitchFamily="18" charset="0"/>
              </a:rPr>
              <a:t>We will give account to God one day on how we </a:t>
            </a:r>
          </a:p>
          <a:p>
            <a:pPr algn="ctr" eaLnBrk="1" hangingPunct="1"/>
            <a:r>
              <a:rPr lang="en-US" sz="2400" b="1" dirty="0">
                <a:latin typeface="Tahoma" pitchFamily="34" charset="0"/>
                <a:cs typeface="Times New Roman" pitchFamily="18" charset="0"/>
              </a:rPr>
              <a:t>“Stand up for Jesus” in this life!</a:t>
            </a:r>
          </a:p>
        </p:txBody>
      </p:sp>
      <p:pic>
        <p:nvPicPr>
          <p:cNvPr id="10" name="Picture 9" descr="http://www.cyberhymnal.org/img/d/u/f/duffield_g.jpg"/>
          <p:cNvPicPr/>
          <p:nvPr/>
        </p:nvPicPr>
        <p:blipFill>
          <a:blip r:embed="rId3">
            <a:extLst>
              <a:ext uri="{28A0092B-C50C-407E-A947-70E740481C1C}">
                <a14:useLocalDpi xmlns:a14="http://schemas.microsoft.com/office/drawing/2010/main" val="0"/>
              </a:ext>
            </a:extLst>
          </a:blip>
          <a:srcRect/>
          <a:stretch>
            <a:fillRect/>
          </a:stretch>
        </p:blipFill>
        <p:spPr bwMode="auto">
          <a:xfrm>
            <a:off x="5498353" y="103238"/>
            <a:ext cx="1054848" cy="1305233"/>
          </a:xfrm>
          <a:prstGeom prst="rect">
            <a:avLst/>
          </a:prstGeom>
          <a:noFill/>
          <a:ln>
            <a:noFill/>
          </a:ln>
        </p:spPr>
      </p:pic>
    </p:spTree>
    <p:extLst>
      <p:ext uri="{BB962C8B-B14F-4D97-AF65-F5344CB8AC3E}">
        <p14:creationId xmlns:p14="http://schemas.microsoft.com/office/powerpoint/2010/main" val="223156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505715"/>
            <a:ext cx="6078145" cy="63522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Ephesians 6:10-14</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Corinthians 16:13</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Peter 3:15 </a:t>
            </a:r>
            <a:r>
              <a:rPr kumimoji="0" lang="en-US" altLang="en-US" sz="18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(Phil.</a:t>
            </a:r>
            <a:r>
              <a:rPr kumimoji="0" lang="en-US" altLang="en-US" sz="1800" b="1" i="1" u="none" strike="noStrike" kern="1200" cap="all" spc="0" normalizeH="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2:9-10; Rom. 14:12; Mt. 10:32-33)</a:t>
            </a:r>
            <a:endPar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“Stand Up For Jesus”</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Stand Firm</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“Stand Up For Jesus”</a:t>
            </a:r>
          </a:p>
        </p:txBody>
      </p:sp>
      <p:sp>
        <p:nvSpPr>
          <p:cNvPr id="9" name="Text Box 8">
            <a:extLst>
              <a:ext uri="{FF2B5EF4-FFF2-40B4-BE49-F238E27FC236}">
                <a16:creationId xmlns:a16="http://schemas.microsoft.com/office/drawing/2014/main" id="{12A886CD-FEAA-4B62-963F-32F90CAF93A7}"/>
              </a:ext>
            </a:extLst>
          </p:cNvPr>
          <p:cNvSpPr txBox="1">
            <a:spLocks noChangeArrowheads="1"/>
          </p:cNvSpPr>
          <p:nvPr/>
        </p:nvSpPr>
        <p:spPr bwMode="auto">
          <a:xfrm>
            <a:off x="81116" y="1758253"/>
            <a:ext cx="2890684" cy="3847207"/>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Tahoma" pitchFamily="34" charset="0"/>
                <a:cs typeface="Times New Roman" pitchFamily="18" charset="0"/>
              </a:rPr>
              <a:t>Eph. 6:10-11</a:t>
            </a:r>
          </a:p>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cs typeface="Times New Roman" pitchFamily="18" charset="0"/>
              </a:rPr>
              <a:t>10.  Finally, be strong in the Lord and in the strength of His might. </a:t>
            </a:r>
          </a:p>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cs typeface="Times New Roman" pitchFamily="18" charset="0"/>
              </a:rPr>
              <a:t>11.  Put on the full armor of God, so that you will be able to stand firm against the schemes of the devil. </a:t>
            </a:r>
          </a:p>
        </p:txBody>
      </p:sp>
      <p:pic>
        <p:nvPicPr>
          <p:cNvPr id="10" name="Picture 9" descr="A picture containing holding, yellow, table, brown&#10;&#10;Description automatically generated">
            <a:extLst>
              <a:ext uri="{FF2B5EF4-FFF2-40B4-BE49-F238E27FC236}">
                <a16:creationId xmlns:a16="http://schemas.microsoft.com/office/drawing/2014/main" id="{150E1BA5-217A-4338-9DB6-8C402785DE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96" r="2" b="1199"/>
          <a:stretch/>
        </p:blipFill>
        <p:spPr>
          <a:xfrm>
            <a:off x="6792965" y="3968251"/>
            <a:ext cx="2366107" cy="2883050"/>
          </a:xfrm>
          <a:prstGeom prst="rect">
            <a:avLst/>
          </a:prstGeom>
          <a:noFill/>
        </p:spPr>
      </p:pic>
      <p:sp>
        <p:nvSpPr>
          <p:cNvPr id="11" name="Text Box 7">
            <a:extLst>
              <a:ext uri="{FF2B5EF4-FFF2-40B4-BE49-F238E27FC236}">
                <a16:creationId xmlns:a16="http://schemas.microsoft.com/office/drawing/2014/main" id="{F30C8AFE-E9E8-481A-937B-AC37A7D3550D}"/>
              </a:ext>
            </a:extLst>
          </p:cNvPr>
          <p:cNvSpPr txBox="1">
            <a:spLocks noChangeArrowheads="1"/>
          </p:cNvSpPr>
          <p:nvPr/>
        </p:nvSpPr>
        <p:spPr bwMode="auto">
          <a:xfrm>
            <a:off x="3043627" y="4070948"/>
            <a:ext cx="374004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800" b="1" dirty="0">
                <a:latin typeface="Tahoma" pitchFamily="34" charset="0"/>
                <a:cs typeface="Times New Roman" pitchFamily="18" charset="0"/>
              </a:rPr>
              <a:t>Saints are to be prepared for battle &amp; “be strong in the</a:t>
            </a:r>
          </a:p>
          <a:p>
            <a:pPr marL="0" indent="0" algn="ctr" eaLnBrk="1" hangingPunct="1"/>
            <a:r>
              <a:rPr lang="en-US" sz="2800" b="1" dirty="0">
                <a:latin typeface="Tahoma" pitchFamily="34" charset="0"/>
                <a:cs typeface="Times New Roman" pitchFamily="18" charset="0"/>
              </a:rPr>
              <a:t>Lord and in the strength of His might!”</a:t>
            </a:r>
            <a:endParaRPr lang="en-US" sz="2800" b="1" i="1" dirty="0">
              <a:latin typeface="Tahoma" pitchFamily="34" charset="0"/>
              <a:cs typeface="Times New Roman" pitchFamily="18" charset="0"/>
            </a:endParaRPr>
          </a:p>
        </p:txBody>
      </p:sp>
      <p:sp>
        <p:nvSpPr>
          <p:cNvPr id="14" name="Text Box 3">
            <a:extLst>
              <a:ext uri="{FF2B5EF4-FFF2-40B4-BE49-F238E27FC236}">
                <a16:creationId xmlns:a16="http://schemas.microsoft.com/office/drawing/2014/main" id="{0774D142-52B6-40BF-B38B-163DEF759ACB}"/>
              </a:ext>
            </a:extLst>
          </p:cNvPr>
          <p:cNvSpPr txBox="1">
            <a:spLocks noChangeArrowheads="1"/>
          </p:cNvSpPr>
          <p:nvPr/>
        </p:nvSpPr>
        <p:spPr bwMode="auto">
          <a:xfrm>
            <a:off x="3121144" y="533400"/>
            <a:ext cx="5946655" cy="338554"/>
          </a:xfrm>
          <a:prstGeom prst="rect">
            <a:avLst/>
          </a:prstGeom>
          <a:solidFill>
            <a:srgbClr val="B4DCFA">
              <a:lumMod val="90000"/>
            </a:srgbClr>
          </a:solidFill>
          <a:ln w="28575">
            <a:solidFill>
              <a:srgbClr val="B4DCFA">
                <a:lumMod val="50000"/>
              </a:srgbClr>
            </a:solidFill>
          </a:ln>
          <a:effec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fontAlgn="auto">
              <a:spcBef>
                <a:spcPts val="0"/>
              </a:spcBef>
              <a:spcAft>
                <a:spcPts val="0"/>
              </a:spcAft>
              <a:defRPr/>
            </a:pPr>
            <a:r>
              <a:rPr lang="en-US" sz="1600" b="1" kern="0" dirty="0">
                <a:solidFill>
                  <a:srgbClr val="002060"/>
                </a:solidFill>
                <a:latin typeface="Tahoma" pitchFamily="34" charset="0"/>
                <a:cs typeface="Times New Roman" pitchFamily="18" charset="0"/>
              </a:rPr>
              <a:t>Stanza 1 reminds us that we are soldiers of the cross</a:t>
            </a:r>
            <a:endParaRPr kumimoji="0" lang="en-US" sz="1600" b="0" i="0" u="none" strike="noStrike" kern="0" cap="none" spc="0" normalizeH="0" baseline="0" noProof="0" dirty="0">
              <a:ln>
                <a:noFill/>
              </a:ln>
              <a:solidFill>
                <a:srgbClr val="00206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2820297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9"/>
                                        </p:tgtEl>
                                        <p:attrNameLst>
                                          <p:attrName>style.visibility</p:attrName>
                                        </p:attrNameLst>
                                      </p:cBhvr>
                                      <p:to>
                                        <p:strVal val="visible"/>
                                      </p:to>
                                    </p:se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barn(inVertical)">
                                      <p:cBhvr>
                                        <p:cTn id="19" dur="500"/>
                                        <p:tgtEl>
                                          <p:spTgt spid="12">
                                            <p:txEl>
                                              <p:pRg st="1" end="1"/>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barn(inVertical)">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505715"/>
            <a:ext cx="6078145" cy="63522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Ephesians 6:18 (Phil. 4:6-7)</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II Corinthians 10:3-6</a:t>
            </a:r>
          </a:p>
          <a:p>
            <a:pPr marL="747713" lvl="1" indent="-461963">
              <a:lnSpc>
                <a:spcPct val="120000"/>
              </a:lnSpc>
              <a:spcBef>
                <a:spcPct val="0"/>
              </a:spcBef>
              <a:spcAft>
                <a:spcPts val="600"/>
              </a:spcAft>
              <a:buClr>
                <a:srgbClr val="B80E0F"/>
              </a:buClr>
              <a:buSzPct val="160000"/>
              <a:buFont typeface="Wingdings" panose="05000000000000000000" pitchFamily="2" charset="2"/>
              <a:buChar char="q"/>
            </a:pPr>
            <a:r>
              <a:rPr lang="en-US" altLang="en-US" sz="20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6:17; II Tim. 2:15; Heb. 4:12</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Ephesians 6:10-18 </a:t>
            </a:r>
            <a:r>
              <a:rPr kumimoji="0" lang="en-US" altLang="en-US" sz="18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(II Tim. 2:1-3; 4:5)</a:t>
            </a:r>
            <a:endPar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“Stand Up For Jesus”</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Stand Firm</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cs typeface="Times New Roman"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Soldier’s Courage</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“Stand Up For Jesus”</a:t>
            </a:r>
          </a:p>
        </p:txBody>
      </p:sp>
      <p:sp>
        <p:nvSpPr>
          <p:cNvPr id="9" name="Text Box 8">
            <a:extLst>
              <a:ext uri="{FF2B5EF4-FFF2-40B4-BE49-F238E27FC236}">
                <a16:creationId xmlns:a16="http://schemas.microsoft.com/office/drawing/2014/main" id="{12A886CD-FEAA-4B62-963F-32F90CAF93A7}"/>
              </a:ext>
            </a:extLst>
          </p:cNvPr>
          <p:cNvSpPr txBox="1">
            <a:spLocks noChangeArrowheads="1"/>
          </p:cNvSpPr>
          <p:nvPr/>
        </p:nvSpPr>
        <p:spPr bwMode="auto">
          <a:xfrm>
            <a:off x="81116" y="2670564"/>
            <a:ext cx="2890684" cy="3231654"/>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Eph. 6:18</a:t>
            </a:r>
          </a:p>
          <a:p>
            <a:pPr lvl="0" fontAlgn="auto">
              <a:spcBef>
                <a:spcPts val="0"/>
              </a:spcBef>
              <a:spcAft>
                <a:spcPts val="0"/>
              </a:spcAft>
              <a:defRPr/>
            </a:pPr>
            <a:r>
              <a:rPr lang="en-US" sz="2000" kern="0" dirty="0">
                <a:solidFill>
                  <a:srgbClr val="006600"/>
                </a:solidFill>
                <a:latin typeface="Tahoma" pitchFamily="34" charset="0"/>
                <a:cs typeface="Times New Roman" pitchFamily="18" charset="0"/>
              </a:rPr>
              <a:t>18.  With all prayer and petition pray at all times in the Spirit, and with this in view, be on the alert with all perseverance and petition for all the saints, </a:t>
            </a: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92965" y="4153038"/>
            <a:ext cx="2366107" cy="2513476"/>
          </a:xfrm>
          <a:prstGeom prst="rect">
            <a:avLst/>
          </a:prstGeom>
          <a:noFill/>
        </p:spPr>
      </p:pic>
      <p:sp>
        <p:nvSpPr>
          <p:cNvPr id="11" name="Text Box 7">
            <a:extLst>
              <a:ext uri="{FF2B5EF4-FFF2-40B4-BE49-F238E27FC236}">
                <a16:creationId xmlns:a16="http://schemas.microsoft.com/office/drawing/2014/main" id="{F30C8AFE-E9E8-481A-937B-AC37A7D3550D}"/>
              </a:ext>
            </a:extLst>
          </p:cNvPr>
          <p:cNvSpPr txBox="1">
            <a:spLocks noChangeArrowheads="1"/>
          </p:cNvSpPr>
          <p:nvPr/>
        </p:nvSpPr>
        <p:spPr bwMode="auto">
          <a:xfrm>
            <a:off x="3043627" y="4286391"/>
            <a:ext cx="374004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r>
              <a:rPr lang="en-US" sz="2800" b="1" dirty="0">
                <a:solidFill>
                  <a:prstClr val="black"/>
                </a:solidFill>
                <a:latin typeface="Tahoma" pitchFamily="34" charset="0"/>
                <a:cs typeface="Times New Roman" pitchFamily="18" charset="0"/>
              </a:rPr>
              <a:t>Though not a physical battle, we must possess a soldier’s courage to press on till death!</a:t>
            </a:r>
            <a:endParaRPr kumimoji="0" lang="en-US" sz="28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4" name="Text Box 3">
            <a:extLst>
              <a:ext uri="{FF2B5EF4-FFF2-40B4-BE49-F238E27FC236}">
                <a16:creationId xmlns:a16="http://schemas.microsoft.com/office/drawing/2014/main" id="{5FF01AA6-3BCA-4D39-A29F-9B171F1DAB21}"/>
              </a:ext>
            </a:extLst>
          </p:cNvPr>
          <p:cNvSpPr txBox="1">
            <a:spLocks noChangeArrowheads="1"/>
          </p:cNvSpPr>
          <p:nvPr/>
        </p:nvSpPr>
        <p:spPr bwMode="auto">
          <a:xfrm>
            <a:off x="3121144" y="533400"/>
            <a:ext cx="5946655" cy="584775"/>
          </a:xfrm>
          <a:prstGeom prst="rect">
            <a:avLst/>
          </a:prstGeom>
          <a:solidFill>
            <a:srgbClr val="B4DCFA">
              <a:lumMod val="90000"/>
            </a:srgbClr>
          </a:solidFill>
          <a:ln w="28575">
            <a:solidFill>
              <a:srgbClr val="B4DCFA">
                <a:lumMod val="50000"/>
              </a:srgbClr>
            </a:solidFill>
          </a:ln>
          <a:effec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fontAlgn="auto">
              <a:spcBef>
                <a:spcPts val="0"/>
              </a:spcBef>
              <a:spcAft>
                <a:spcPts val="0"/>
              </a:spcAft>
              <a:defRPr/>
            </a:pPr>
            <a:r>
              <a:rPr lang="en-US" sz="1600" b="1" kern="0" dirty="0">
                <a:solidFill>
                  <a:srgbClr val="002060"/>
                </a:solidFill>
                <a:latin typeface="Tahoma" pitchFamily="34" charset="0"/>
                <a:cs typeface="Times New Roman" pitchFamily="18" charset="0"/>
              </a:rPr>
              <a:t>Stanzas 2 &amp; 3 remind the soldier of Christ to wear the armor of God and be of courage</a:t>
            </a:r>
            <a:endParaRPr kumimoji="0" lang="en-US" sz="1600" b="0" i="0" u="none" strike="noStrike" kern="0" cap="none" spc="0" normalizeH="0" baseline="0" noProof="0" dirty="0">
              <a:ln>
                <a:noFill/>
              </a:ln>
              <a:solidFill>
                <a:srgbClr val="00206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3063417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9"/>
                                        </p:tgtEl>
                                        <p:attrNameLst>
                                          <p:attrName>style.visibility</p:attrName>
                                        </p:attrNameLst>
                                      </p:cBhvr>
                                      <p:to>
                                        <p:strVal val="visible"/>
                                      </p:to>
                                    </p:se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barn(inVertical)">
                                      <p:cBhvr>
                                        <p:cTn id="19" dur="500"/>
                                        <p:tgtEl>
                                          <p:spTgt spid="12">
                                            <p:txEl>
                                              <p:pRg st="1" end="1"/>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barn(inVertical)">
                                      <p:cBhvr>
                                        <p:cTn id="23" dur="500"/>
                                        <p:tgtEl>
                                          <p:spTgt spid="12">
                                            <p:txEl>
                                              <p:pRg st="2" end="2"/>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arn(inVertic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505715"/>
            <a:ext cx="6078145" cy="63522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John 5:4</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Revelation 2:10</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Revelation 21:7; 22:3-5</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lang="en-US" altLang="en-US" sz="24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Timothy 4:6-8</a:t>
            </a:r>
            <a:endPar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“Stand Up For Jesus”</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Stand Firm</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Soldier’s Courage</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cs typeface="Times New Roman"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Victor’s Song</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“Stand Up For Jesus”</a:t>
            </a:r>
          </a:p>
        </p:txBody>
      </p:sp>
      <p:sp>
        <p:nvSpPr>
          <p:cNvPr id="9" name="Text Box 8">
            <a:extLst>
              <a:ext uri="{FF2B5EF4-FFF2-40B4-BE49-F238E27FC236}">
                <a16:creationId xmlns:a16="http://schemas.microsoft.com/office/drawing/2014/main" id="{12A886CD-FEAA-4B62-963F-32F90CAF93A7}"/>
              </a:ext>
            </a:extLst>
          </p:cNvPr>
          <p:cNvSpPr txBox="1">
            <a:spLocks noChangeArrowheads="1"/>
          </p:cNvSpPr>
          <p:nvPr/>
        </p:nvSpPr>
        <p:spPr bwMode="auto">
          <a:xfrm>
            <a:off x="81116" y="3841790"/>
            <a:ext cx="2890684" cy="2308324"/>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I John 5:4</a:t>
            </a:r>
          </a:p>
          <a:p>
            <a:pPr lvl="0" fontAlgn="auto">
              <a:spcBef>
                <a:spcPts val="0"/>
              </a:spcBef>
              <a:spcAft>
                <a:spcPts val="0"/>
              </a:spcAft>
              <a:defRPr/>
            </a:pPr>
            <a:r>
              <a:rPr kumimoji="0" lang="en-US" sz="2000" b="0" i="0" u="none" strike="noStrike" kern="0" cap="none" spc="0" normalizeH="0" baseline="0" noProof="0" dirty="0">
                <a:ln>
                  <a:noFill/>
                </a:ln>
                <a:solidFill>
                  <a:srgbClr val="006600"/>
                </a:solidFill>
                <a:effectLst/>
                <a:uLnTx/>
                <a:uFillTx/>
                <a:latin typeface="Tahoma" pitchFamily="34" charset="0"/>
                <a:ea typeface="+mn-ea"/>
                <a:cs typeface="Times New Roman" pitchFamily="18" charset="0"/>
              </a:rPr>
              <a:t>4. </a:t>
            </a:r>
            <a:r>
              <a:rPr lang="en-US" sz="2000" kern="0" dirty="0">
                <a:solidFill>
                  <a:srgbClr val="006600"/>
                </a:solidFill>
                <a:latin typeface="Tahoma" pitchFamily="34" charset="0"/>
                <a:cs typeface="Times New Roman" pitchFamily="18" charset="0"/>
              </a:rPr>
              <a:t>For whatever is born of God overcomes the world; and this is the victory that has overcome the world--our faith. </a:t>
            </a:r>
            <a:endParaRPr kumimoji="0" lang="en-US" sz="2000" b="0" i="0" u="none" strike="noStrike" kern="0" cap="none" spc="0" normalizeH="0" baseline="0" noProof="0" dirty="0">
              <a:ln>
                <a:noFill/>
              </a:ln>
              <a:solidFill>
                <a:srgbClr val="006600"/>
              </a:solidFill>
              <a:effectLst/>
              <a:uLnTx/>
              <a:uFillTx/>
              <a:latin typeface="Tahoma" pitchFamily="34" charset="0"/>
              <a:ea typeface="+mn-ea"/>
              <a:cs typeface="Times New Roman" pitchFamily="18" charset="0"/>
            </a:endParaRP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11270" y="4153038"/>
            <a:ext cx="2329497" cy="2513476"/>
          </a:xfrm>
          <a:prstGeom prst="rect">
            <a:avLst/>
          </a:prstGeom>
          <a:noFill/>
        </p:spPr>
      </p:pic>
      <p:sp>
        <p:nvSpPr>
          <p:cNvPr id="11" name="Text Box 7">
            <a:extLst>
              <a:ext uri="{FF2B5EF4-FFF2-40B4-BE49-F238E27FC236}">
                <a16:creationId xmlns:a16="http://schemas.microsoft.com/office/drawing/2014/main" id="{F30C8AFE-E9E8-481A-937B-AC37A7D3550D}"/>
              </a:ext>
            </a:extLst>
          </p:cNvPr>
          <p:cNvSpPr txBox="1">
            <a:spLocks noChangeArrowheads="1"/>
          </p:cNvSpPr>
          <p:nvPr/>
        </p:nvSpPr>
        <p:spPr bwMode="auto">
          <a:xfrm>
            <a:off x="3043627" y="4286391"/>
            <a:ext cx="374004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r>
              <a:rPr lang="en-US" sz="2800" b="1" dirty="0">
                <a:solidFill>
                  <a:prstClr val="black"/>
                </a:solidFill>
                <a:latin typeface="Tahoma" pitchFamily="34" charset="0"/>
                <a:cs typeface="Times New Roman" pitchFamily="18" charset="0"/>
              </a:rPr>
              <a:t>The victor’s song will be sung by those who “stand firm” and remain “faithful till death!”</a:t>
            </a:r>
            <a:endParaRPr kumimoji="0" lang="en-US" sz="28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4" name="Text Box 3">
            <a:extLst>
              <a:ext uri="{FF2B5EF4-FFF2-40B4-BE49-F238E27FC236}">
                <a16:creationId xmlns:a16="http://schemas.microsoft.com/office/drawing/2014/main" id="{5DE63567-1C05-4AD4-B200-A170EB5B1F86}"/>
              </a:ext>
            </a:extLst>
          </p:cNvPr>
          <p:cNvSpPr txBox="1">
            <a:spLocks noChangeArrowheads="1"/>
          </p:cNvSpPr>
          <p:nvPr/>
        </p:nvSpPr>
        <p:spPr bwMode="auto">
          <a:xfrm>
            <a:off x="3121144" y="533400"/>
            <a:ext cx="5946655" cy="584775"/>
          </a:xfrm>
          <a:prstGeom prst="rect">
            <a:avLst/>
          </a:prstGeom>
          <a:solidFill>
            <a:srgbClr val="B4DCFA">
              <a:lumMod val="90000"/>
            </a:srgbClr>
          </a:solidFill>
          <a:ln w="28575">
            <a:solidFill>
              <a:srgbClr val="B4DCFA">
                <a:lumMod val="50000"/>
              </a:srgbClr>
            </a:solidFill>
          </a:ln>
          <a:effec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fontAlgn="auto">
              <a:spcBef>
                <a:spcPts val="0"/>
              </a:spcBef>
              <a:spcAft>
                <a:spcPts val="0"/>
              </a:spcAft>
              <a:defRPr/>
            </a:pPr>
            <a:r>
              <a:rPr lang="en-US" sz="1600" b="1" kern="0">
                <a:solidFill>
                  <a:srgbClr val="002060"/>
                </a:solidFill>
                <a:latin typeface="Tahoma" pitchFamily="34" charset="0"/>
                <a:cs typeface="Times New Roman" pitchFamily="18" charset="0"/>
              </a:rPr>
              <a:t>Stanzas 4 &amp; 5 </a:t>
            </a:r>
            <a:r>
              <a:rPr lang="en-US" sz="1600" b="1" kern="0" dirty="0">
                <a:solidFill>
                  <a:srgbClr val="002060"/>
                </a:solidFill>
                <a:latin typeface="Tahoma" pitchFamily="34" charset="0"/>
                <a:cs typeface="Times New Roman" pitchFamily="18" charset="0"/>
              </a:rPr>
              <a:t>teaches that the soldier who overcomes will gain a crown of life</a:t>
            </a:r>
            <a:endParaRPr kumimoji="0" lang="en-US" sz="1600" b="0" i="0" u="none" strike="noStrike" kern="0" cap="none" spc="0" normalizeH="0" baseline="0" noProof="0" dirty="0">
              <a:ln>
                <a:noFill/>
              </a:ln>
              <a:solidFill>
                <a:srgbClr val="00206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336641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 calcmode="lin" valueType="num">
                                      <p:cBhvr additive="base">
                                        <p:cTn id="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9"/>
                                        </p:tgtEl>
                                        <p:attrNameLst>
                                          <p:attrName>style.visibility</p:attrName>
                                        </p:attrNameLst>
                                      </p:cBhvr>
                                      <p:to>
                                        <p:strVal val="visible"/>
                                      </p:to>
                                    </p:se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barn(inVertical)">
                                      <p:cBhvr>
                                        <p:cTn id="19" dur="500"/>
                                        <p:tgtEl>
                                          <p:spTgt spid="12">
                                            <p:txEl>
                                              <p:pRg st="1" end="1"/>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barn(inVertical)">
                                      <p:cBhvr>
                                        <p:cTn id="23" dur="500"/>
                                        <p:tgtEl>
                                          <p:spTgt spid="12">
                                            <p:txEl>
                                              <p:pRg st="2" end="2"/>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arn(inVertic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457200" y="6492875"/>
            <a:ext cx="3352800" cy="365125"/>
          </a:xfrm>
        </p:spPr>
        <p:txBody>
          <a:bodyPr/>
          <a:lstStyle/>
          <a:p>
            <a:pPr>
              <a:defRPr/>
            </a:pPr>
            <a:r>
              <a:rPr lang="en-US"/>
              <a:t>"Stand Up For Jesus"</a:t>
            </a:r>
          </a:p>
        </p:txBody>
      </p:sp>
      <p:sp>
        <p:nvSpPr>
          <p:cNvPr id="175106" name="Rectangle 2"/>
          <p:cNvSpPr>
            <a:spLocks noGrp="1" noChangeArrowheads="1"/>
          </p:cNvSpPr>
          <p:nvPr>
            <p:ph type="title"/>
          </p:nvPr>
        </p:nvSpPr>
        <p:spPr>
          <a:xfrm>
            <a:off x="0" y="-10160"/>
            <a:ext cx="9144000" cy="654050"/>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u="sng" dirty="0">
                <a:solidFill>
                  <a:schemeClr val="tx1"/>
                </a:solidFill>
                <a:effectLst/>
                <a:latin typeface="Arial" pitchFamily="34" charset="0"/>
                <a:cs typeface="Arial" pitchFamily="34" charset="0"/>
              </a:rPr>
              <a:t>Conclusion</a:t>
            </a:r>
          </a:p>
        </p:txBody>
      </p:sp>
      <p:sp>
        <p:nvSpPr>
          <p:cNvPr id="11" name="Text Box 4"/>
          <p:cNvSpPr txBox="1">
            <a:spLocks noChangeArrowheads="1"/>
          </p:cNvSpPr>
          <p:nvPr/>
        </p:nvSpPr>
        <p:spPr bwMode="auto">
          <a:xfrm>
            <a:off x="0" y="867035"/>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400" b="1" dirty="0">
                <a:solidFill>
                  <a:srgbClr val="0000FF"/>
                </a:solidFill>
                <a:latin typeface="Tahoma" pitchFamily="34" charset="0"/>
                <a:cs typeface="Times New Roman" pitchFamily="18" charset="0"/>
              </a:rPr>
              <a:t>The hymn makes it plain that the Christian’s life is a </a:t>
            </a:r>
          </a:p>
          <a:p>
            <a:pPr marL="0" indent="0" algn="ctr" eaLnBrk="1" hangingPunct="1"/>
            <a:r>
              <a:rPr lang="en-US" sz="2400" b="1" dirty="0">
                <a:solidFill>
                  <a:srgbClr val="0000FF"/>
                </a:solidFill>
                <a:latin typeface="Tahoma" pitchFamily="34" charset="0"/>
                <a:cs typeface="Times New Roman" pitchFamily="18" charset="0"/>
              </a:rPr>
              <a:t>spiritual fight with evil within and without, and that Jesus</a:t>
            </a:r>
          </a:p>
          <a:p>
            <a:pPr marL="0" indent="0" algn="ctr" eaLnBrk="1" hangingPunct="1"/>
            <a:r>
              <a:rPr lang="en-US" sz="2400" b="1" dirty="0">
                <a:solidFill>
                  <a:srgbClr val="0000FF"/>
                </a:solidFill>
                <a:latin typeface="Tahoma" pitchFamily="34" charset="0"/>
                <a:cs typeface="Times New Roman" pitchFamily="18" charset="0"/>
              </a:rPr>
              <a:t>Christ is our leader!</a:t>
            </a:r>
            <a:endParaRPr lang="en-US" sz="2000" i="1" dirty="0">
              <a:solidFill>
                <a:srgbClr val="0000FF"/>
              </a:solidFill>
              <a:latin typeface="Tahoma" pitchFamily="34" charset="0"/>
              <a:cs typeface="Times New Roman" pitchFamily="18" charset="0"/>
            </a:endParaRPr>
          </a:p>
        </p:txBody>
      </p:sp>
      <p:sp>
        <p:nvSpPr>
          <p:cNvPr id="9" name="Text Box 6"/>
          <p:cNvSpPr txBox="1">
            <a:spLocks noChangeArrowheads="1"/>
          </p:cNvSpPr>
          <p:nvPr/>
        </p:nvSpPr>
        <p:spPr bwMode="auto">
          <a:xfrm>
            <a:off x="0" y="2438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400" b="1" dirty="0">
                <a:solidFill>
                  <a:srgbClr val="0000FF"/>
                </a:solidFill>
                <a:latin typeface="Tahoma" pitchFamily="34" charset="0"/>
                <a:cs typeface="Times New Roman" pitchFamily="18" charset="0"/>
              </a:rPr>
              <a:t>To gain the crown of life we must, as the song &amp; Scriptures teach, “Stand Up for Jesus!”</a:t>
            </a:r>
            <a:endParaRPr lang="en-US" sz="2000" dirty="0">
              <a:solidFill>
                <a:srgbClr val="0000FF"/>
              </a:solidFill>
              <a:latin typeface="Tahoma" pitchFamily="34" charset="0"/>
              <a:cs typeface="Times New Roman" pitchFamily="18" charset="0"/>
            </a:endParaRPr>
          </a:p>
        </p:txBody>
      </p:sp>
      <p:sp>
        <p:nvSpPr>
          <p:cNvPr id="13" name="Text Box 4"/>
          <p:cNvSpPr txBox="1">
            <a:spLocks noChangeArrowheads="1"/>
          </p:cNvSpPr>
          <p:nvPr/>
        </p:nvSpPr>
        <p:spPr bwMode="auto">
          <a:xfrm>
            <a:off x="0" y="3911640"/>
            <a:ext cx="465088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400" b="1" dirty="0">
                <a:solidFill>
                  <a:srgbClr val="006600"/>
                </a:solidFill>
                <a:latin typeface="Tahoma" pitchFamily="34" charset="0"/>
                <a:cs typeface="Times New Roman" pitchFamily="18" charset="0"/>
              </a:rPr>
              <a:t>“We are not of those who shrink back to destruction, but of those who have faith to the preserving of the soul!” (Hebrews 10:39)</a:t>
            </a:r>
            <a:endParaRPr lang="en-US" sz="2000" dirty="0">
              <a:solidFill>
                <a:srgbClr val="006600"/>
              </a:solidFill>
              <a:latin typeface="Tahoma" pitchFamily="34" charset="0"/>
              <a:cs typeface="Times New Roman" pitchFamily="18" charset="0"/>
            </a:endParaRPr>
          </a:p>
        </p:txBody>
      </p:sp>
      <p:pic>
        <p:nvPicPr>
          <p:cNvPr id="3" name="Picture 2" descr="A close up of a sign&#10;&#10;Description automatically generated">
            <a:extLst>
              <a:ext uri="{FF2B5EF4-FFF2-40B4-BE49-F238E27FC236}">
                <a16:creationId xmlns:a16="http://schemas.microsoft.com/office/drawing/2014/main" id="{982C7E1C-31F1-44C6-A53E-4AC0E91D2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224851"/>
            <a:ext cx="4346089" cy="36390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par>
                          <p:cTn id="19" fill="hold">
                            <p:stCondLst>
                              <p:cond delay="1000"/>
                            </p:stCondLst>
                            <p:childTnLst>
                              <p:par>
                                <p:cTn id="20" presetID="2" presetClass="entr" presetSubtype="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9" grpId="0" autoUpdateAnimBg="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0"/>
            <a:ext cx="8763000" cy="990600"/>
          </a:xfrm>
          <a:solidFill>
            <a:srgbClr val="FFFF00"/>
          </a:solidFill>
        </p:spPr>
        <p:txBody>
          <a:bodyPr/>
          <a:lstStyle/>
          <a:p>
            <a:pPr marL="0" indent="0" algn="ctr" eaLnBrk="1" hangingPunct="1">
              <a:buNone/>
            </a:pPr>
            <a:r>
              <a:rPr lang="en-US" sz="4600" b="1" u="sng" dirty="0">
                <a:solidFill>
                  <a:srgbClr val="0000FF"/>
                </a:solidFill>
                <a:effectLst/>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90500" y="4805425"/>
            <a:ext cx="8763000" cy="1569660"/>
          </a:xfrm>
          <a:prstGeom prst="rect">
            <a:avLst/>
          </a:prstGeom>
          <a:solidFill>
            <a:srgbClr val="0070C0"/>
          </a:solid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ln>
                  <a:solidFill>
                    <a:schemeClr val="bg1"/>
                  </a:solidFill>
                </a:ln>
                <a:effectLst>
                  <a:outerShdw blurRad="38100" dist="38100" dir="2700000" algn="tl">
                    <a:srgbClr val="FFFFFF"/>
                  </a:outerShdw>
                </a:effectLst>
                <a:latin typeface="Calisto MT" pitchFamily="18" charset="0"/>
              </a:rPr>
              <a:t>For The Erring Saint:</a:t>
            </a:r>
            <a:r>
              <a:rPr lang="en-US" sz="4000" b="1" dirty="0">
                <a:ln>
                  <a:solidFill>
                    <a:schemeClr val="bg1"/>
                  </a:solidFill>
                </a:ln>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2800" b="1" dirty="0">
                <a:solidFill>
                  <a:srgbClr val="FFFFFF"/>
                </a:solidFill>
                <a:latin typeface="Arial" pitchFamily="34" charset="0"/>
                <a:cs typeface="Arial" pitchFamily="34" charset="0"/>
              </a:rPr>
              <a:t>Repent (Acts 8:22), Confess (I Jn. 1:9), </a:t>
            </a:r>
          </a:p>
          <a:p>
            <a:pPr algn="ctr" fontAlgn="auto">
              <a:spcBef>
                <a:spcPts val="0"/>
              </a:spcBef>
              <a:spcAft>
                <a:spcPts val="0"/>
              </a:spcAft>
              <a:buNone/>
              <a:defRPr/>
            </a:pPr>
            <a:r>
              <a:rPr lang="en-US" sz="2800" b="1" dirty="0">
                <a:solidFill>
                  <a:srgbClr val="FFFFFF"/>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3112402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circle(out)">
                                      <p:cBhvr>
                                        <p:cTn id="31"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3.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1192</Words>
  <Application>Microsoft Office PowerPoint</Application>
  <PresentationFormat>On-screen Show (4:3)</PresentationFormat>
  <Paragraphs>130</Paragraphs>
  <Slides>8</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Ameretto</vt:lpstr>
      <vt:lpstr>Arial</vt:lpstr>
      <vt:lpstr>Bookman Old Style</vt:lpstr>
      <vt:lpstr>Calisto MT</vt:lpstr>
      <vt:lpstr>Georgia</vt:lpstr>
      <vt:lpstr>Rockwell</vt:lpstr>
      <vt:lpstr>Tahoma</vt:lpstr>
      <vt:lpstr>Times New Roman</vt:lpstr>
      <vt:lpstr>Trebuchet MS</vt:lpstr>
      <vt:lpstr>Wingdings</vt:lpstr>
      <vt:lpstr>Slipstream</vt:lpstr>
      <vt:lpstr>1_Main Event</vt:lpstr>
      <vt:lpstr>3_Damask</vt:lpstr>
      <vt:lpstr>“Stand Up For Jesus”</vt:lpstr>
      <vt:lpstr>Last Words!</vt:lpstr>
      <vt:lpstr>Intro </vt:lpstr>
      <vt:lpstr>“Stand Up For Jesus”</vt:lpstr>
      <vt:lpstr>“Stand Up For Jesus”</vt:lpstr>
      <vt:lpstr>“Stand Up For Jesus”</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Up For Jesus”</dc:title>
  <dc:subject>12/29/2019</dc:subject>
  <dc:creator>DarkWolf</dc:creator>
  <dc:description>“Stand Up, Stand Up for Jesus!” hymn by George Duffield, Jr.</dc:description>
  <cp:lastModifiedBy>DarkWolf</cp:lastModifiedBy>
  <cp:revision>13</cp:revision>
  <dcterms:created xsi:type="dcterms:W3CDTF">2019-12-12T22:26:27Z</dcterms:created>
  <dcterms:modified xsi:type="dcterms:W3CDTF">2019-12-29T16:56:59Z</dcterms:modified>
</cp:coreProperties>
</file>