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0"/>
  </p:notesMasterIdLst>
  <p:sldIdLst>
    <p:sldId id="258" r:id="rId4"/>
    <p:sldId id="257" r:id="rId5"/>
    <p:sldId id="262" r:id="rId6"/>
    <p:sldId id="264" r:id="rId7"/>
    <p:sldId id="263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303" r:id="rId16"/>
    <p:sldId id="273" r:id="rId17"/>
    <p:sldId id="272" r:id="rId18"/>
    <p:sldId id="294" r:id="rId19"/>
    <p:sldId id="275" r:id="rId20"/>
    <p:sldId id="295" r:id="rId21"/>
    <p:sldId id="277" r:id="rId22"/>
    <p:sldId id="281" r:id="rId23"/>
    <p:sldId id="279" r:id="rId24"/>
    <p:sldId id="282" r:id="rId25"/>
    <p:sldId id="283" r:id="rId26"/>
    <p:sldId id="299" r:id="rId27"/>
    <p:sldId id="285" r:id="rId28"/>
    <p:sldId id="300" r:id="rId29"/>
    <p:sldId id="287" r:id="rId30"/>
    <p:sldId id="296" r:id="rId31"/>
    <p:sldId id="298" r:id="rId32"/>
    <p:sldId id="289" r:id="rId33"/>
    <p:sldId id="301" r:id="rId34"/>
    <p:sldId id="291" r:id="rId35"/>
    <p:sldId id="302" r:id="rId36"/>
    <p:sldId id="293" r:id="rId37"/>
    <p:sldId id="304" r:id="rId38"/>
    <p:sldId id="280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82206" autoAdjust="0"/>
  </p:normalViewPr>
  <p:slideViewPr>
    <p:cSldViewPr>
      <p:cViewPr varScale="1">
        <p:scale>
          <a:sx n="85" d="100"/>
          <a:sy n="85" d="100"/>
        </p:scale>
        <p:origin x="13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D3-B0C2-43AD-878F-34773BA9EBC3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80330-A5ED-460A-A364-62021F8EC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80330-A5ED-460A-A364-62021F8EC79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13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4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66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67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04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3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93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76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89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55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5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74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95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80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74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83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79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3337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985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563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2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037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13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054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85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1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4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0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1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3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0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9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AB02-B0FF-420E-AC10-C5198F912E0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C10AF-1272-4BAE-97D3-F3C6B9B6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9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AB02-B0FF-420E-AC10-C5198F912E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C10AF-1272-4BAE-97D3-F3C6B9B639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82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281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990600"/>
            <a:ext cx="4572000" cy="27335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John 6:39–40 (NKJV) </a:t>
            </a:r>
          </a:p>
          <a:p>
            <a:pPr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39 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This is the will of the Father who sent Me, that of all He has given Me I should lose nothing, but should raise it up at the last day. </a:t>
            </a:r>
            <a:r>
              <a:rPr lang="en-US" baseline="30000" dirty="0">
                <a:solidFill>
                  <a:srgbClr val="000000"/>
                </a:solidFill>
                <a:ea typeface="Calibri"/>
                <a:cs typeface="Times New Roman"/>
              </a:rPr>
              <a:t>40 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And this is the will of Him who sent Me, that everyone who sees the Son and believes in Him may have everlasting life; and I will raise him up at the last day.”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133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51703" y="1066800"/>
            <a:ext cx="4572000" cy="17425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John 6:44 (NKJV) </a:t>
            </a:r>
          </a:p>
          <a:p>
            <a:pPr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44 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No one can come to Me unless the Father who sent Me draws him; and I will raise him up at the last day. 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ea typeface="Calibri"/>
                <a:cs typeface="Times New Roman"/>
              </a:rPr>
              <a:t> 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348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838200"/>
            <a:ext cx="4572000" cy="14593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John 6:54 (NKJV) </a:t>
            </a:r>
          </a:p>
          <a:p>
            <a:pPr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54 </a:t>
            </a:r>
            <a:r>
              <a:rPr lang="en-US" dirty="0">
                <a:ea typeface="Calibri"/>
                <a:cs typeface="Times New Roman"/>
              </a:rPr>
              <a:t>Whoever eats My flesh and drinks My blood has eternal life, and I will raise him up at the last day.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158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6438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4174" y="2754087"/>
            <a:ext cx="31662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Matt 22:23-33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Luke 14:12-14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John 5:20-21, 28-29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John 6:39-40, 44, 54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John 11:21-27</a:t>
            </a:r>
          </a:p>
        </p:txBody>
      </p:sp>
    </p:spTree>
    <p:extLst>
      <p:ext uri="{BB962C8B-B14F-4D97-AF65-F5344CB8AC3E}">
        <p14:creationId xmlns:p14="http://schemas.microsoft.com/office/powerpoint/2010/main" val="415333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487169"/>
            <a:ext cx="4572000" cy="58836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John 11:21–27 (NKJV) </a:t>
            </a:r>
          </a:p>
          <a:p>
            <a:pPr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21 </a:t>
            </a:r>
            <a:r>
              <a:rPr lang="en-US" dirty="0">
                <a:ea typeface="Calibri"/>
                <a:cs typeface="Times New Roman"/>
              </a:rPr>
              <a:t>Now Martha said to Jesus, “Lord, if You had been here, my brother would not have died. </a:t>
            </a:r>
            <a:r>
              <a:rPr lang="en-US" baseline="30000" dirty="0">
                <a:ea typeface="Calibri"/>
                <a:cs typeface="Times New Roman"/>
              </a:rPr>
              <a:t>22 </a:t>
            </a:r>
            <a:r>
              <a:rPr lang="en-US" dirty="0">
                <a:ea typeface="Calibri"/>
                <a:cs typeface="Times New Roman"/>
              </a:rPr>
              <a:t>But even now I know that whatever You ask of God, God will give You.” </a:t>
            </a:r>
            <a:endParaRPr lang="en-US" sz="16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23 </a:t>
            </a:r>
            <a:r>
              <a:rPr lang="en-US" dirty="0">
                <a:ea typeface="Calibri"/>
                <a:cs typeface="Times New Roman"/>
              </a:rPr>
              <a:t>Jesus said to her, “Your brother will rise again.” </a:t>
            </a:r>
            <a:endParaRPr lang="en-US" sz="16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24 </a:t>
            </a:r>
            <a:r>
              <a:rPr lang="en-US" dirty="0">
                <a:ea typeface="Calibri"/>
                <a:cs typeface="Times New Roman"/>
              </a:rPr>
              <a:t>Martha said to Him, “I know that he will rise again in the resurrection at the last day.” </a:t>
            </a:r>
            <a:endParaRPr lang="en-US" sz="16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25 </a:t>
            </a:r>
            <a:r>
              <a:rPr lang="en-US" dirty="0">
                <a:ea typeface="Calibri"/>
                <a:cs typeface="Times New Roman"/>
              </a:rPr>
              <a:t>Jesus said to her, “I am the resurrection and the life. He who believes in Me, though he may die, he shall live. </a:t>
            </a:r>
            <a:r>
              <a:rPr lang="en-US" baseline="30000" dirty="0">
                <a:ea typeface="Calibri"/>
                <a:cs typeface="Times New Roman"/>
              </a:rPr>
              <a:t>26 </a:t>
            </a:r>
            <a:r>
              <a:rPr lang="en-US" dirty="0">
                <a:ea typeface="Calibri"/>
                <a:cs typeface="Times New Roman"/>
              </a:rPr>
              <a:t>And whoever lives and believes in Me shall never die. Do you believe this?” </a:t>
            </a:r>
            <a:endParaRPr lang="en-US" sz="16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27 </a:t>
            </a:r>
            <a:r>
              <a:rPr lang="en-US" dirty="0">
                <a:ea typeface="Calibri"/>
                <a:cs typeface="Times New Roman"/>
              </a:rPr>
              <a:t>She said to Him, “Yes, Lord, I believe that You are the Christ, the Son of God, who is to come into the world.” 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4875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6438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</p:txBody>
      </p:sp>
    </p:spTree>
    <p:extLst>
      <p:ext uri="{BB962C8B-B14F-4D97-AF65-F5344CB8AC3E}">
        <p14:creationId xmlns:p14="http://schemas.microsoft.com/office/powerpoint/2010/main" val="3167066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7105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4174" y="2754087"/>
            <a:ext cx="3544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1 Corinthians 15:20-24</a:t>
            </a:r>
          </a:p>
        </p:txBody>
      </p:sp>
    </p:spTree>
    <p:extLst>
      <p:ext uri="{BB962C8B-B14F-4D97-AF65-F5344CB8AC3E}">
        <p14:creationId xmlns:p14="http://schemas.microsoft.com/office/powerpoint/2010/main" val="49263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000"/>
            <a:ext cx="4572000" cy="51716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1 Corinthians 15:20–24 (NKJV) </a:t>
            </a:r>
          </a:p>
          <a:p>
            <a:pPr indent="228600">
              <a:lnSpc>
                <a:spcPct val="115000"/>
              </a:lnSpc>
              <a:spcBef>
                <a:spcPts val="900"/>
              </a:spcBef>
              <a:spcAft>
                <a:spcPts val="1000"/>
              </a:spcAft>
            </a:pPr>
            <a:r>
              <a:rPr lang="en-US" baseline="30000" dirty="0">
                <a:ea typeface="Calibri"/>
                <a:cs typeface="Times New Roman"/>
              </a:rPr>
              <a:t>20 </a:t>
            </a:r>
            <a:r>
              <a:rPr lang="en-US" dirty="0">
                <a:ea typeface="Calibri"/>
                <a:cs typeface="Times New Roman"/>
              </a:rPr>
              <a:t>But now Christ is risen from the dead, </a:t>
            </a:r>
            <a:r>
              <a:rPr lang="en-US" i="1" dirty="0">
                <a:ea typeface="Calibri"/>
                <a:cs typeface="Times New Roman"/>
              </a:rPr>
              <a:t>and</a:t>
            </a:r>
            <a:r>
              <a:rPr lang="en-US" dirty="0">
                <a:ea typeface="Calibri"/>
                <a:cs typeface="Times New Roman"/>
              </a:rPr>
              <a:t> has become the </a:t>
            </a:r>
            <a:r>
              <a:rPr lang="en-US" dirty="0" err="1">
                <a:ea typeface="Calibri"/>
                <a:cs typeface="Times New Roman"/>
              </a:rPr>
              <a:t>firstfruits</a:t>
            </a:r>
            <a:r>
              <a:rPr lang="en-US" dirty="0">
                <a:ea typeface="Calibri"/>
                <a:cs typeface="Times New Roman"/>
              </a:rPr>
              <a:t> of those who have fallen asleep.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21 </a:t>
            </a:r>
            <a:r>
              <a:rPr lang="en-US" dirty="0">
                <a:ea typeface="Calibri"/>
                <a:cs typeface="Times New Roman"/>
              </a:rPr>
              <a:t>For since by man </a:t>
            </a:r>
            <a:r>
              <a:rPr lang="en-US" i="1" dirty="0">
                <a:ea typeface="Calibri"/>
                <a:cs typeface="Times New Roman"/>
              </a:rPr>
              <a:t>came</a:t>
            </a:r>
            <a:r>
              <a:rPr lang="en-US" dirty="0">
                <a:ea typeface="Calibri"/>
                <a:cs typeface="Times New Roman"/>
              </a:rPr>
              <a:t> death, by Man also </a:t>
            </a:r>
            <a:r>
              <a:rPr lang="en-US" i="1" dirty="0">
                <a:ea typeface="Calibri"/>
                <a:cs typeface="Times New Roman"/>
              </a:rPr>
              <a:t>came</a:t>
            </a:r>
            <a:r>
              <a:rPr lang="en-US" dirty="0">
                <a:ea typeface="Calibri"/>
                <a:cs typeface="Times New Roman"/>
              </a:rPr>
              <a:t> the resurrection of the dead.                      </a:t>
            </a:r>
            <a:r>
              <a:rPr lang="en-US" baseline="30000" dirty="0">
                <a:ea typeface="Calibri"/>
                <a:cs typeface="Times New Roman"/>
              </a:rPr>
              <a:t>22 </a:t>
            </a:r>
            <a:r>
              <a:rPr lang="en-US" dirty="0">
                <a:ea typeface="Calibri"/>
                <a:cs typeface="Times New Roman"/>
              </a:rPr>
              <a:t>For as in Adam all die, even so in Christ all shall be made alive.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23 </a:t>
            </a:r>
            <a:r>
              <a:rPr lang="en-US" dirty="0">
                <a:ea typeface="Calibri"/>
                <a:cs typeface="Times New Roman"/>
              </a:rPr>
              <a:t>But each one in his own order: Christ the </a:t>
            </a:r>
            <a:r>
              <a:rPr lang="en-US" dirty="0" err="1">
                <a:ea typeface="Calibri"/>
                <a:cs typeface="Times New Roman"/>
              </a:rPr>
              <a:t>firstfruits</a:t>
            </a:r>
            <a:r>
              <a:rPr lang="en-US" dirty="0">
                <a:ea typeface="Calibri"/>
                <a:cs typeface="Times New Roman"/>
              </a:rPr>
              <a:t>, afterward those </a:t>
            </a:r>
            <a:r>
              <a:rPr lang="en-US" i="1" dirty="0">
                <a:ea typeface="Calibri"/>
                <a:cs typeface="Times New Roman"/>
              </a:rPr>
              <a:t>who are</a:t>
            </a:r>
            <a:r>
              <a:rPr lang="en-US" dirty="0">
                <a:ea typeface="Calibri"/>
                <a:cs typeface="Times New Roman"/>
              </a:rPr>
              <a:t> Christ’s at His coming.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24 </a:t>
            </a:r>
            <a:r>
              <a:rPr lang="en-US" dirty="0">
                <a:ea typeface="Calibri"/>
                <a:cs typeface="Times New Roman"/>
              </a:rPr>
              <a:t>Then </a:t>
            </a:r>
            <a:r>
              <a:rPr lang="en-US" i="1" dirty="0">
                <a:ea typeface="Calibri"/>
                <a:cs typeface="Times New Roman"/>
              </a:rPr>
              <a:t>comes</a:t>
            </a:r>
            <a:r>
              <a:rPr lang="en-US" dirty="0">
                <a:ea typeface="Calibri"/>
                <a:cs typeface="Times New Roman"/>
              </a:rPr>
              <a:t> the end, when He delivers the kingdom to God the Father, when He puts an end to all rule and all authority and power. 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855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7105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Christ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4174" y="2754087"/>
            <a:ext cx="35444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1 Corinthians 15:20-24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1 Cor. 6:14</a:t>
            </a:r>
          </a:p>
        </p:txBody>
      </p:sp>
    </p:spTree>
    <p:extLst>
      <p:ext uri="{BB962C8B-B14F-4D97-AF65-F5344CB8AC3E}">
        <p14:creationId xmlns:p14="http://schemas.microsoft.com/office/powerpoint/2010/main" val="381444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914400"/>
            <a:ext cx="4572000" cy="12562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1 Corinthians 6:14 (NKJV) </a:t>
            </a: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1000"/>
              </a:spcAft>
            </a:pPr>
            <a:r>
              <a:rPr lang="en-US" baseline="30000" dirty="0">
                <a:ea typeface="Calibri"/>
                <a:cs typeface="Times New Roman"/>
              </a:rPr>
              <a:t>14 </a:t>
            </a:r>
            <a:r>
              <a:rPr lang="en-US" dirty="0">
                <a:ea typeface="Calibri"/>
                <a:cs typeface="Times New Roman"/>
              </a:rPr>
              <a:t>And God both raised up the Lord and will also raise us up by His power.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857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4400" dirty="0">
                <a:solidFill>
                  <a:schemeClr val="bg1"/>
                </a:solidFill>
                <a:latin typeface="Brush Script MT" panose="03060802040406070304" pitchFamily="66" charset="0"/>
              </a:rPr>
              <a:t>. . . both of the just and the unjust.”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6438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Jesus teaches </a:t>
            </a:r>
          </a:p>
          <a:p>
            <a:r>
              <a:rPr lang="en-US" sz="3200" dirty="0">
                <a:solidFill>
                  <a:schemeClr val="bg1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2743200"/>
            <a:ext cx="2307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Matt 22:23-33</a:t>
            </a:r>
          </a:p>
        </p:txBody>
      </p:sp>
    </p:spTree>
    <p:extLst>
      <p:ext uri="{BB962C8B-B14F-4D97-AF65-F5344CB8AC3E}">
        <p14:creationId xmlns:p14="http://schemas.microsoft.com/office/powerpoint/2010/main" val="429397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7105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Christ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4174" y="2754087"/>
            <a:ext cx="35444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1 Corinthians 15:20-24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1 Corinthians 6:14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2 Cor. 4:14  </a:t>
            </a:r>
          </a:p>
        </p:txBody>
      </p:sp>
    </p:spTree>
    <p:extLst>
      <p:ext uri="{BB962C8B-B14F-4D97-AF65-F5344CB8AC3E}">
        <p14:creationId xmlns:p14="http://schemas.microsoft.com/office/powerpoint/2010/main" val="152137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914400"/>
            <a:ext cx="4572000" cy="14593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2 Corinthians 4:14 (NKJV) </a:t>
            </a:r>
          </a:p>
          <a:p>
            <a:pPr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14 </a:t>
            </a:r>
            <a:r>
              <a:rPr lang="en-US" dirty="0">
                <a:ea typeface="Calibri"/>
                <a:cs typeface="Times New Roman"/>
              </a:rPr>
              <a:t>knowing that He who raised up the Lord Jesus will also raise us up with Jesus, and will present </a:t>
            </a:r>
            <a:r>
              <a:rPr lang="en-US" i="1" dirty="0">
                <a:ea typeface="Calibri"/>
                <a:cs typeface="Times New Roman"/>
              </a:rPr>
              <a:t>us</a:t>
            </a:r>
            <a:r>
              <a:rPr lang="en-US" dirty="0">
                <a:ea typeface="Calibri"/>
                <a:cs typeface="Times New Roman"/>
              </a:rPr>
              <a:t> with you.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660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7105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Christ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4174" y="2754087"/>
            <a:ext cx="35444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1 Corinthians 15:20-24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1 Corinthians 6:14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2 Cor. 4:14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1 Thess. 4:13-17  </a:t>
            </a:r>
          </a:p>
        </p:txBody>
      </p:sp>
    </p:spTree>
    <p:extLst>
      <p:ext uri="{BB962C8B-B14F-4D97-AF65-F5344CB8AC3E}">
        <p14:creationId xmlns:p14="http://schemas.microsoft.com/office/powerpoint/2010/main" val="354833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6430"/>
            <a:ext cx="4572000" cy="66715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1 Thessalonians 4:13–17 (NKJV) </a:t>
            </a:r>
          </a:p>
          <a:p>
            <a:pPr indent="228600">
              <a:lnSpc>
                <a:spcPct val="115000"/>
              </a:lnSpc>
              <a:spcBef>
                <a:spcPts val="900"/>
              </a:spcBef>
              <a:spcAft>
                <a:spcPts val="1000"/>
              </a:spcAft>
            </a:pPr>
            <a:r>
              <a:rPr lang="en-US" baseline="30000" dirty="0">
                <a:ea typeface="Calibri"/>
                <a:cs typeface="Times New Roman"/>
              </a:rPr>
              <a:t>13 </a:t>
            </a:r>
            <a:r>
              <a:rPr lang="en-US" dirty="0">
                <a:ea typeface="Calibri"/>
                <a:cs typeface="Times New Roman"/>
              </a:rPr>
              <a:t>But I do not want you to be ignorant, brethren, concerning those who have fallen asleep, lest you sorrow as others who have no hope.          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14 </a:t>
            </a:r>
            <a:r>
              <a:rPr lang="en-US" dirty="0">
                <a:ea typeface="Calibri"/>
                <a:cs typeface="Times New Roman"/>
              </a:rPr>
              <a:t>For if we believe that Jesus died and rose again, even so God will bring with Him those who sleep in Jesus.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15 </a:t>
            </a:r>
            <a:r>
              <a:rPr lang="en-US" dirty="0">
                <a:ea typeface="Calibri"/>
                <a:cs typeface="Times New Roman"/>
              </a:rPr>
              <a:t>For this we say to you by the word of the Lord, that we who are alive </a:t>
            </a:r>
            <a:r>
              <a:rPr lang="en-US" i="1" dirty="0">
                <a:ea typeface="Calibri"/>
                <a:cs typeface="Times New Roman"/>
              </a:rPr>
              <a:t>and</a:t>
            </a:r>
            <a:r>
              <a:rPr lang="en-US" dirty="0">
                <a:ea typeface="Calibri"/>
                <a:cs typeface="Times New Roman"/>
              </a:rPr>
              <a:t> remain until the coming of the Lord will by no means precede those who are asleep.                            </a:t>
            </a:r>
            <a:r>
              <a:rPr lang="en-US" baseline="30000" dirty="0">
                <a:ea typeface="Calibri"/>
                <a:cs typeface="Times New Roman"/>
              </a:rPr>
              <a:t>16 </a:t>
            </a:r>
            <a:r>
              <a:rPr lang="en-US" dirty="0">
                <a:ea typeface="Calibri"/>
                <a:cs typeface="Times New Roman"/>
              </a:rPr>
              <a:t>For the Lord Himself will descend from heaven with a shout, with the voice of an archangel, and with the trumpet of God. And the dead in Christ will rise first.                              </a:t>
            </a:r>
            <a:r>
              <a:rPr lang="en-US" baseline="30000" dirty="0">
                <a:ea typeface="Calibri"/>
                <a:cs typeface="Times New Roman"/>
              </a:rPr>
              <a:t>17 </a:t>
            </a:r>
            <a:r>
              <a:rPr lang="en-US" dirty="0">
                <a:ea typeface="Calibri"/>
                <a:cs typeface="Times New Roman"/>
              </a:rPr>
              <a:t>Then we who are alive </a:t>
            </a:r>
            <a:r>
              <a:rPr lang="en-US" i="1" dirty="0">
                <a:ea typeface="Calibri"/>
                <a:cs typeface="Times New Roman"/>
              </a:rPr>
              <a:t>and</a:t>
            </a:r>
            <a:r>
              <a:rPr lang="en-US" dirty="0">
                <a:ea typeface="Calibri"/>
                <a:cs typeface="Times New Roman"/>
              </a:rPr>
              <a:t> remain shall be caught up together with them in the clouds to meet the Lord in the air. And thus we shall always be with the Lord.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743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7105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Christ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4174" y="2754087"/>
            <a:ext cx="35444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1 Corinthians 15:20-24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1 Corinthians 6:14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2 Cor. 4:14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1 Thess. 4:13-17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Phil. 3:10-11  </a:t>
            </a:r>
          </a:p>
        </p:txBody>
      </p:sp>
    </p:spTree>
    <p:extLst>
      <p:ext uri="{BB962C8B-B14F-4D97-AF65-F5344CB8AC3E}">
        <p14:creationId xmlns:p14="http://schemas.microsoft.com/office/powerpoint/2010/main" val="32401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914400"/>
            <a:ext cx="4572000" cy="20964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Philippians 3:10–11 (NKJV) </a:t>
            </a:r>
          </a:p>
          <a:p>
            <a:pPr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10 </a:t>
            </a:r>
            <a:r>
              <a:rPr lang="en-US" dirty="0">
                <a:ea typeface="Calibri"/>
                <a:cs typeface="Times New Roman"/>
              </a:rPr>
              <a:t>that I may know Him and the power of His resurrection, and the fellowship of His sufferings, being conformed to His death,         </a:t>
            </a:r>
            <a:r>
              <a:rPr lang="en-US" baseline="30000" dirty="0">
                <a:ea typeface="Calibri"/>
                <a:cs typeface="Times New Roman"/>
              </a:rPr>
              <a:t>11 </a:t>
            </a:r>
            <a:r>
              <a:rPr lang="en-US" dirty="0">
                <a:ea typeface="Calibri"/>
                <a:cs typeface="Times New Roman"/>
              </a:rPr>
              <a:t>if, by any means, I may attain to the resurrection from the dead.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264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7105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Christ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4174" y="2754087"/>
            <a:ext cx="354443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1 Corinthians 15:20-24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1 Corinthians 6:14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2 Cor. 4:14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1 Thess. 4:13-17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Phil. 3:10-11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Hebrews 11:35  </a:t>
            </a:r>
          </a:p>
        </p:txBody>
      </p:sp>
    </p:spTree>
    <p:extLst>
      <p:ext uri="{BB962C8B-B14F-4D97-AF65-F5344CB8AC3E}">
        <p14:creationId xmlns:p14="http://schemas.microsoft.com/office/powerpoint/2010/main" val="47418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990600"/>
            <a:ext cx="4572000" cy="20964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Hebrews 11:35 (NKJV) </a:t>
            </a:r>
          </a:p>
          <a:p>
            <a:pPr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35 </a:t>
            </a:r>
            <a:r>
              <a:rPr lang="en-US" dirty="0">
                <a:ea typeface="Calibri"/>
                <a:cs typeface="Times New Roman"/>
              </a:rPr>
              <a:t>Women received their dead raised to life again. </a:t>
            </a:r>
            <a:endParaRPr lang="en-US" sz="16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Others were tortured, not accepting deliverance, that they might obtain a better resurrection.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132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441313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Christ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Apostle Paul believes</a:t>
            </a:r>
          </a:p>
          <a:p>
            <a:r>
              <a:rPr lang="en-US" sz="3200" dirty="0">
                <a:solidFill>
                  <a:prstClr val="white"/>
                </a:solidFill>
              </a:rPr>
              <a:t>in a future resurrection</a:t>
            </a:r>
          </a:p>
        </p:txBody>
      </p:sp>
    </p:spTree>
    <p:extLst>
      <p:ext uri="{BB962C8B-B14F-4D97-AF65-F5344CB8AC3E}">
        <p14:creationId xmlns:p14="http://schemas.microsoft.com/office/powerpoint/2010/main" val="217120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441313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Christ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Apostle Paul believes</a:t>
            </a:r>
          </a:p>
          <a:p>
            <a:r>
              <a:rPr lang="en-US" sz="3200" dirty="0">
                <a:solidFill>
                  <a:prstClr val="white"/>
                </a:solidFill>
              </a:rPr>
              <a:t>in 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5400" y="2303621"/>
            <a:ext cx="28548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prstClr val="white"/>
                </a:solidFill>
              </a:rPr>
              <a:t>Before the council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    Acts 23:6-8</a:t>
            </a:r>
          </a:p>
          <a:p>
            <a:endParaRPr lang="en-U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5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697" y="210069"/>
            <a:ext cx="8001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Bef>
                <a:spcPts val="900"/>
              </a:spcBef>
              <a:spcAft>
                <a:spcPts val="1000"/>
              </a:spcAft>
            </a:pPr>
            <a:r>
              <a:rPr lang="en-US" sz="2800" b="1" baseline="30000" dirty="0">
                <a:ea typeface="Calibri"/>
                <a:cs typeface="Times New Roman"/>
              </a:rPr>
              <a:t>Matthew 22:23-33 (NKJV)                                                          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23 </a:t>
            </a:r>
            <a:r>
              <a:rPr lang="en-US" dirty="0">
                <a:ea typeface="Calibri"/>
                <a:cs typeface="Times New Roman"/>
              </a:rPr>
              <a:t>The same day the Sadducees, who say there is no resurrection, came to Him and        asked Him,                                                             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24 </a:t>
            </a:r>
            <a:r>
              <a:rPr lang="en-US" dirty="0">
                <a:ea typeface="Calibri"/>
                <a:cs typeface="Times New Roman"/>
              </a:rPr>
              <a:t>saying: “Teacher, Moses said that if a man dies, having no children, his brother shall marry his wife and raise up offspring for his brother.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25 </a:t>
            </a:r>
            <a:r>
              <a:rPr lang="en-US" dirty="0">
                <a:ea typeface="Calibri"/>
                <a:cs typeface="Times New Roman"/>
              </a:rPr>
              <a:t>Now there were with us seven brothers. The first died after he had married, and having no offspring, left his wife to his brother.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26 </a:t>
            </a:r>
            <a:r>
              <a:rPr lang="en-US" dirty="0">
                <a:ea typeface="Calibri"/>
                <a:cs typeface="Times New Roman"/>
              </a:rPr>
              <a:t>Likewise the second also, and the third, even to the seventh.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27 </a:t>
            </a:r>
            <a:r>
              <a:rPr lang="en-US" dirty="0">
                <a:ea typeface="Calibri"/>
                <a:cs typeface="Times New Roman"/>
              </a:rPr>
              <a:t>Last of all the woman died also.                  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28 </a:t>
            </a:r>
            <a:r>
              <a:rPr lang="en-US" dirty="0">
                <a:ea typeface="Calibri"/>
                <a:cs typeface="Times New Roman"/>
              </a:rPr>
              <a:t>Therefore, in the resurrection, whose wife of the seven will she be? For they all had her.”                                                                       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29 </a:t>
            </a:r>
            <a:r>
              <a:rPr lang="en-US" dirty="0">
                <a:ea typeface="Calibri"/>
                <a:cs typeface="Times New Roman"/>
              </a:rPr>
              <a:t>Jesus answered and said to them, “You are mistaken, not knowing the Scriptures nor the power of God.                                              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30 </a:t>
            </a:r>
            <a:r>
              <a:rPr lang="en-US" dirty="0">
                <a:ea typeface="Calibri"/>
                <a:cs typeface="Times New Roman"/>
              </a:rPr>
              <a:t>For in the resurrection they neither marry nor are given in marriage, but are like angels of God in heaven.                                          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31 </a:t>
            </a:r>
            <a:r>
              <a:rPr lang="en-US" dirty="0">
                <a:ea typeface="Calibri"/>
                <a:cs typeface="Times New Roman"/>
              </a:rPr>
              <a:t>But concerning the resurrection of the dead, have you not read what was spoken to you by God, saying,                                                 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32 </a:t>
            </a:r>
            <a:r>
              <a:rPr lang="en-US" i="1" dirty="0">
                <a:ea typeface="Calibri"/>
                <a:cs typeface="Times New Roman"/>
              </a:rPr>
              <a:t>‘I am the God of Abraham, the God of Isaac, and the God of Jacob’</a:t>
            </a:r>
            <a:r>
              <a:rPr lang="en-US" dirty="0">
                <a:ea typeface="Calibri"/>
                <a:cs typeface="Times New Roman"/>
              </a:rPr>
              <a:t>? God is not the God of the dead, but of the living.”                          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33 </a:t>
            </a:r>
            <a:r>
              <a:rPr lang="en-US" dirty="0">
                <a:ea typeface="Calibri"/>
                <a:cs typeface="Times New Roman"/>
              </a:rPr>
              <a:t>And when the multitudes heard </a:t>
            </a:r>
            <a:r>
              <a:rPr lang="en-US" i="1" dirty="0">
                <a:ea typeface="Calibri"/>
                <a:cs typeface="Times New Roman"/>
              </a:rPr>
              <a:t>this,</a:t>
            </a:r>
            <a:r>
              <a:rPr lang="en-US" dirty="0">
                <a:ea typeface="Calibri"/>
                <a:cs typeface="Times New Roman"/>
              </a:rPr>
              <a:t> they were astonished at His teaching. </a:t>
            </a:r>
          </a:p>
        </p:txBody>
      </p:sp>
    </p:spTree>
    <p:extLst>
      <p:ext uri="{BB962C8B-B14F-4D97-AF65-F5344CB8AC3E}">
        <p14:creationId xmlns:p14="http://schemas.microsoft.com/office/powerpoint/2010/main" val="125474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838200"/>
            <a:ext cx="4572000" cy="4326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Acts 23:6–8 (NKJV) </a:t>
            </a:r>
          </a:p>
          <a:p>
            <a:pPr indent="228600"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6 </a:t>
            </a:r>
            <a:r>
              <a:rPr lang="en-US" dirty="0">
                <a:ea typeface="Calibri"/>
                <a:cs typeface="Times New Roman"/>
              </a:rPr>
              <a:t>But when Paul perceived that one part were Sadducees and the other Pharisees, he cried out in the council, “Men </a:t>
            </a:r>
            <a:r>
              <a:rPr lang="en-US" i="1" dirty="0">
                <a:ea typeface="Calibri"/>
                <a:cs typeface="Times New Roman"/>
              </a:rPr>
              <a:t>and</a:t>
            </a:r>
            <a:r>
              <a:rPr lang="en-US" dirty="0">
                <a:ea typeface="Calibri"/>
                <a:cs typeface="Times New Roman"/>
              </a:rPr>
              <a:t> brethren, I am a Pharisee, the son of a Pharisee; concerning the hope and resurrection of the dead I am being judged!” </a:t>
            </a:r>
            <a:endParaRPr lang="en-US" sz="16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7 </a:t>
            </a:r>
            <a:r>
              <a:rPr lang="en-US" dirty="0">
                <a:ea typeface="Calibri"/>
                <a:cs typeface="Times New Roman"/>
              </a:rPr>
              <a:t>And when he had said this, a dissension arose between the Pharisees and the Sadducees; and the assembly was divided. </a:t>
            </a:r>
            <a:r>
              <a:rPr lang="en-US" baseline="30000" dirty="0">
                <a:ea typeface="Calibri"/>
                <a:cs typeface="Times New Roman"/>
              </a:rPr>
              <a:t>8 </a:t>
            </a:r>
            <a:r>
              <a:rPr lang="en-US" dirty="0">
                <a:ea typeface="Calibri"/>
                <a:cs typeface="Times New Roman"/>
              </a:rPr>
              <a:t>For Sadducees say that there is no resurrection—and no angel or spirit; but the Pharisees confess both.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535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441313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Christ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Apostle Paul believes</a:t>
            </a:r>
          </a:p>
          <a:p>
            <a:r>
              <a:rPr lang="en-US" sz="3200" dirty="0">
                <a:solidFill>
                  <a:prstClr val="white"/>
                </a:solidFill>
              </a:rPr>
              <a:t>in 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5400" y="2303621"/>
            <a:ext cx="33999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prstClr val="white"/>
                </a:solidFill>
              </a:rPr>
              <a:t>Before the council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    Acts 23:6-8</a:t>
            </a:r>
          </a:p>
          <a:p>
            <a:endParaRPr lang="en-US" sz="2800" b="1" dirty="0">
              <a:solidFill>
                <a:prstClr val="white"/>
              </a:solidFill>
            </a:endParaRPr>
          </a:p>
          <a:p>
            <a:r>
              <a:rPr lang="en-US" sz="2800" b="1" i="1" dirty="0">
                <a:solidFill>
                  <a:prstClr val="white"/>
                </a:solidFill>
              </a:rPr>
              <a:t>Before Governor Felix</a:t>
            </a:r>
          </a:p>
          <a:p>
            <a:r>
              <a:rPr lang="en-US" sz="2800" b="1" i="1" dirty="0">
                <a:solidFill>
                  <a:prstClr val="white"/>
                </a:solidFill>
              </a:rPr>
              <a:t>    </a:t>
            </a:r>
            <a:r>
              <a:rPr lang="en-US" sz="2800" b="1" dirty="0">
                <a:solidFill>
                  <a:prstClr val="white"/>
                </a:solidFill>
              </a:rPr>
              <a:t>Acts 24:15, 21</a:t>
            </a:r>
          </a:p>
          <a:p>
            <a:endParaRPr lang="en-U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6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914400"/>
            <a:ext cx="4572000" cy="36338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Acts 24:15 (NKJV) </a:t>
            </a: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1000"/>
              </a:spcAft>
            </a:pPr>
            <a:r>
              <a:rPr lang="en-US" baseline="30000" dirty="0">
                <a:ea typeface="Calibri"/>
                <a:cs typeface="Times New Roman"/>
              </a:rPr>
              <a:t>15 </a:t>
            </a:r>
            <a:r>
              <a:rPr lang="en-US" dirty="0">
                <a:ea typeface="Calibri"/>
                <a:cs typeface="Times New Roman"/>
              </a:rPr>
              <a:t>I have hope in God, which they themselves also accept, that there will be a resurrection of </a:t>
            </a:r>
            <a:r>
              <a:rPr lang="en-US" i="1" dirty="0">
                <a:ea typeface="Calibri"/>
                <a:cs typeface="Times New Roman"/>
              </a:rPr>
              <a:t>the</a:t>
            </a:r>
            <a:r>
              <a:rPr lang="en-US" dirty="0">
                <a:ea typeface="Calibri"/>
                <a:cs typeface="Times New Roman"/>
              </a:rPr>
              <a:t> dead, both of </a:t>
            </a:r>
            <a:r>
              <a:rPr lang="en-US" i="1" dirty="0">
                <a:ea typeface="Calibri"/>
                <a:cs typeface="Times New Roman"/>
              </a:rPr>
              <a:t>the</a:t>
            </a:r>
            <a:r>
              <a:rPr lang="en-US" dirty="0">
                <a:ea typeface="Calibri"/>
                <a:cs typeface="Times New Roman"/>
              </a:rPr>
              <a:t> just and </a:t>
            </a:r>
            <a:r>
              <a:rPr lang="en-US" i="1" dirty="0">
                <a:ea typeface="Calibri"/>
                <a:cs typeface="Times New Roman"/>
              </a:rPr>
              <a:t>the</a:t>
            </a:r>
            <a:r>
              <a:rPr lang="en-US" dirty="0">
                <a:ea typeface="Calibri"/>
                <a:cs typeface="Times New Roman"/>
              </a:rPr>
              <a:t> unjust. 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6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Acts 24:21 (NKJV) </a:t>
            </a:r>
          </a:p>
          <a:p>
            <a:r>
              <a:rPr lang="en-US" baseline="30000" dirty="0">
                <a:ea typeface="Calibri"/>
                <a:cs typeface="Times New Roman"/>
              </a:rPr>
              <a:t>21 </a:t>
            </a:r>
            <a:r>
              <a:rPr lang="en-US" dirty="0">
                <a:ea typeface="Calibri"/>
                <a:cs typeface="Times New Roman"/>
              </a:rPr>
              <a:t>unless </a:t>
            </a:r>
            <a:r>
              <a:rPr lang="en-US" i="1" dirty="0">
                <a:ea typeface="Calibri"/>
                <a:cs typeface="Times New Roman"/>
              </a:rPr>
              <a:t>it is</a:t>
            </a:r>
            <a:r>
              <a:rPr lang="en-US" dirty="0">
                <a:ea typeface="Calibri"/>
                <a:cs typeface="Times New Roman"/>
              </a:rPr>
              <a:t> for this one statement which I cried out, standing among them, ‘Concerning the resurrection of the dead I am being judged by you this day.’ ”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303621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3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441313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Christ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Apostle Paul believes</a:t>
            </a:r>
          </a:p>
          <a:p>
            <a:r>
              <a:rPr lang="en-US" sz="3200" dirty="0">
                <a:solidFill>
                  <a:prstClr val="white"/>
                </a:solidFill>
              </a:rPr>
              <a:t>in 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5400" y="2303621"/>
            <a:ext cx="339990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prstClr val="white"/>
                </a:solidFill>
              </a:rPr>
              <a:t>Before the council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    Acts 23:6-8</a:t>
            </a:r>
          </a:p>
          <a:p>
            <a:endParaRPr lang="en-US" sz="2800" b="1" dirty="0">
              <a:solidFill>
                <a:prstClr val="white"/>
              </a:solidFill>
            </a:endParaRPr>
          </a:p>
          <a:p>
            <a:r>
              <a:rPr lang="en-US" sz="2800" b="1" i="1" dirty="0">
                <a:solidFill>
                  <a:prstClr val="white"/>
                </a:solidFill>
              </a:rPr>
              <a:t>Before Governor Felix</a:t>
            </a:r>
          </a:p>
          <a:p>
            <a:r>
              <a:rPr lang="en-US" sz="2800" b="1" i="1" dirty="0">
                <a:solidFill>
                  <a:prstClr val="white"/>
                </a:solidFill>
              </a:rPr>
              <a:t>    </a:t>
            </a:r>
            <a:r>
              <a:rPr lang="en-US" sz="2800" b="1" dirty="0">
                <a:solidFill>
                  <a:prstClr val="white"/>
                </a:solidFill>
              </a:rPr>
              <a:t>Acts 24:15, 21</a:t>
            </a:r>
          </a:p>
          <a:p>
            <a:endParaRPr lang="en-US" sz="2800" b="1" dirty="0">
              <a:solidFill>
                <a:prstClr val="white"/>
              </a:solidFill>
            </a:endParaRPr>
          </a:p>
          <a:p>
            <a:r>
              <a:rPr lang="en-US" sz="2800" b="1" i="1" dirty="0">
                <a:solidFill>
                  <a:prstClr val="white"/>
                </a:solidFill>
              </a:rPr>
              <a:t>Before King Agrippa</a:t>
            </a:r>
          </a:p>
          <a:p>
            <a:r>
              <a:rPr lang="en-US" sz="2800" b="1" i="1" dirty="0">
                <a:solidFill>
                  <a:prstClr val="white"/>
                </a:solidFill>
              </a:rPr>
              <a:t>    </a:t>
            </a:r>
            <a:r>
              <a:rPr lang="en-US" sz="2800" b="1" dirty="0">
                <a:solidFill>
                  <a:prstClr val="white"/>
                </a:solidFill>
              </a:rPr>
              <a:t>Acts 26:23</a:t>
            </a:r>
            <a:endParaRPr lang="en-US" sz="2800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1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088872"/>
            <a:ext cx="4572000" cy="23401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Acts 26:23 (NKJV) </a:t>
            </a: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1000"/>
              </a:spcAft>
            </a:pPr>
            <a:r>
              <a:rPr lang="en-US" baseline="30000" dirty="0">
                <a:ea typeface="Calibri"/>
                <a:cs typeface="Times New Roman"/>
              </a:rPr>
              <a:t>23 </a:t>
            </a:r>
            <a:r>
              <a:rPr lang="en-US" dirty="0">
                <a:ea typeface="Calibri"/>
                <a:cs typeface="Times New Roman"/>
              </a:rPr>
              <a:t>that the Christ would suffer, that He would be the first to rise from the dead, and would proclaim light to the </a:t>
            </a:r>
            <a:r>
              <a:rPr lang="en-US" i="1" dirty="0">
                <a:ea typeface="Calibri"/>
                <a:cs typeface="Times New Roman"/>
              </a:rPr>
              <a:t>Jewish</a:t>
            </a:r>
            <a:r>
              <a:rPr lang="en-US" dirty="0">
                <a:ea typeface="Calibri"/>
                <a:cs typeface="Times New Roman"/>
              </a:rPr>
              <a:t> people and to the Gentiles.” 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 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18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441313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Christ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epistles promise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The Apostle Paul believes</a:t>
            </a:r>
          </a:p>
          <a:p>
            <a:r>
              <a:rPr lang="en-US" sz="3200" dirty="0">
                <a:solidFill>
                  <a:prstClr val="white"/>
                </a:solidFill>
              </a:rPr>
              <a:t>in a future resurrection</a:t>
            </a:r>
          </a:p>
        </p:txBody>
      </p:sp>
    </p:spTree>
    <p:extLst>
      <p:ext uri="{BB962C8B-B14F-4D97-AF65-F5344CB8AC3E}">
        <p14:creationId xmlns:p14="http://schemas.microsoft.com/office/powerpoint/2010/main" val="81509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84174" y="2754087"/>
            <a:ext cx="24133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1 Cor. 15:20-24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1 Cor. 6:14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2 Cor.  4:14  </a:t>
            </a:r>
          </a:p>
        </p:txBody>
      </p:sp>
      <p:sp>
        <p:nvSpPr>
          <p:cNvPr id="9" name="Oval 8"/>
          <p:cNvSpPr/>
          <p:nvPr/>
        </p:nvSpPr>
        <p:spPr>
          <a:xfrm>
            <a:off x="180731" y="888831"/>
            <a:ext cx="5334000" cy="5605415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2257" y="3213154"/>
            <a:ext cx="5314144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Great Gulf Fixed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2400" dirty="0"/>
              <a:t>Luke 16:26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9303" y="990600"/>
            <a:ext cx="1663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Acts 2:31</a:t>
            </a:r>
          </a:p>
          <a:p>
            <a:pPr algn="ctr"/>
            <a:r>
              <a:rPr lang="en-US" sz="2000" b="1" dirty="0"/>
              <a:t>Luke 23:43</a:t>
            </a:r>
          </a:p>
          <a:p>
            <a:pPr algn="ctr"/>
            <a:r>
              <a:rPr lang="en-US" sz="2000" b="1" dirty="0"/>
              <a:t>Luke 16:24-25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3845" y="2286000"/>
            <a:ext cx="3920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PARADISE - COMFORT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7856" y="4094347"/>
            <a:ext cx="3962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Chiller" panose="04020404031007020602" pitchFamily="82" charset="0"/>
              </a:rPr>
              <a:t>TORMENT - CHAINS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75056" y="5014349"/>
            <a:ext cx="1708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Rev. 20:11-15</a:t>
            </a:r>
          </a:p>
          <a:p>
            <a:pPr algn="ctr"/>
            <a:r>
              <a:rPr lang="en-US" sz="2000" b="1" dirty="0"/>
              <a:t>Luke 16:23, 28</a:t>
            </a:r>
          </a:p>
          <a:p>
            <a:pPr algn="ctr"/>
            <a:r>
              <a:rPr lang="en-US" sz="2000" b="1" dirty="0"/>
              <a:t>2 Peter 2:4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68028" y="1286080"/>
            <a:ext cx="393056" cy="452431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R</a:t>
            </a:r>
          </a:p>
          <a:p>
            <a:pPr algn="ctr"/>
            <a:r>
              <a:rPr lang="en-US" sz="2400" b="1" dirty="0"/>
              <a:t>E</a:t>
            </a:r>
          </a:p>
          <a:p>
            <a:pPr algn="ctr"/>
            <a:r>
              <a:rPr lang="en-US" sz="2400" b="1" dirty="0"/>
              <a:t>S</a:t>
            </a:r>
          </a:p>
          <a:p>
            <a:pPr algn="ctr"/>
            <a:r>
              <a:rPr lang="en-US" sz="2400" b="1" dirty="0"/>
              <a:t>U</a:t>
            </a:r>
          </a:p>
          <a:p>
            <a:pPr algn="ctr"/>
            <a:r>
              <a:rPr lang="en-US" sz="2400" b="1" dirty="0"/>
              <a:t>R</a:t>
            </a:r>
          </a:p>
          <a:p>
            <a:pPr algn="ctr"/>
            <a:r>
              <a:rPr lang="en-US" sz="2400" b="1" dirty="0"/>
              <a:t>R</a:t>
            </a:r>
          </a:p>
          <a:p>
            <a:pPr algn="ctr"/>
            <a:r>
              <a:rPr lang="en-US" sz="2400" b="1" dirty="0"/>
              <a:t>E</a:t>
            </a:r>
          </a:p>
          <a:p>
            <a:pPr algn="ctr"/>
            <a:r>
              <a:rPr lang="en-US" sz="2400" b="1" dirty="0"/>
              <a:t>C</a:t>
            </a:r>
          </a:p>
          <a:p>
            <a:pPr algn="ctr"/>
            <a:r>
              <a:rPr lang="en-US" sz="2400" b="1" dirty="0"/>
              <a:t>T</a:t>
            </a:r>
          </a:p>
          <a:p>
            <a:pPr algn="ctr"/>
            <a:r>
              <a:rPr lang="en-US" sz="2400" b="1" dirty="0"/>
              <a:t>I</a:t>
            </a:r>
          </a:p>
          <a:p>
            <a:pPr algn="ctr"/>
            <a:r>
              <a:rPr lang="en-US" sz="2400" b="1" dirty="0"/>
              <a:t>O</a:t>
            </a:r>
          </a:p>
          <a:p>
            <a:pPr algn="ctr"/>
            <a:r>
              <a:rPr lang="en-US" sz="2400" b="1" dirty="0"/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0639" y="1293896"/>
            <a:ext cx="62068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J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U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D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G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M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E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N</a:t>
            </a: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19026" y="5809815"/>
            <a:ext cx="10919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HELL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80295" y="453479"/>
            <a:ext cx="19843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HEAVEN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30395" y="2855544"/>
            <a:ext cx="1208985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Rev. 1:18</a:t>
            </a:r>
          </a:p>
          <a:p>
            <a:r>
              <a:rPr lang="en-US" dirty="0"/>
              <a:t>Jn. 5:28-29</a:t>
            </a:r>
          </a:p>
          <a:p>
            <a:r>
              <a:rPr lang="en-US" dirty="0"/>
              <a:t>Mt. 25:46</a:t>
            </a:r>
          </a:p>
        </p:txBody>
      </p:sp>
      <p:sp>
        <p:nvSpPr>
          <p:cNvPr id="22" name="Right Arrow 21"/>
          <p:cNvSpPr/>
          <p:nvPr/>
        </p:nvSpPr>
        <p:spPr>
          <a:xfrm rot="2100000">
            <a:off x="334934" y="1482992"/>
            <a:ext cx="1079335" cy="72366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saved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97" y="2006263"/>
            <a:ext cx="6953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97" y="4874479"/>
            <a:ext cx="6953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323" y="2486724"/>
            <a:ext cx="436316" cy="29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899" y="4383158"/>
            <a:ext cx="456740" cy="30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ight Arrow 23"/>
          <p:cNvSpPr/>
          <p:nvPr/>
        </p:nvSpPr>
        <p:spPr>
          <a:xfrm rot="-1380000">
            <a:off x="60398" y="4889872"/>
            <a:ext cx="1159348" cy="715681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unsaved</a:t>
            </a:r>
          </a:p>
        </p:txBody>
      </p:sp>
      <p:sp>
        <p:nvSpPr>
          <p:cNvPr id="27" name="Curved Up Arrow 26"/>
          <p:cNvSpPr/>
          <p:nvPr/>
        </p:nvSpPr>
        <p:spPr>
          <a:xfrm rot="-1980000">
            <a:off x="7793594" y="1289771"/>
            <a:ext cx="874541" cy="597475"/>
          </a:xfrm>
          <a:prstGeom prst="curved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 rot="2100000">
            <a:off x="7791856" y="5056148"/>
            <a:ext cx="883308" cy="55931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1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4400" dirty="0">
                <a:solidFill>
                  <a:schemeClr val="bg1"/>
                </a:solidFill>
                <a:latin typeface="Brush Script MT" panose="03060802040406070304" pitchFamily="66" charset="0"/>
              </a:rPr>
              <a:t>. . . both of the just and the unjust.”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6438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Jesus teaches </a:t>
            </a:r>
          </a:p>
          <a:p>
            <a:r>
              <a:rPr lang="en-US" sz="3200" dirty="0">
                <a:solidFill>
                  <a:schemeClr val="bg1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4174" y="2754087"/>
            <a:ext cx="23074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Matt 22:23-33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Luke 14:12-14</a:t>
            </a:r>
          </a:p>
        </p:txBody>
      </p:sp>
    </p:spTree>
    <p:extLst>
      <p:ext uri="{BB962C8B-B14F-4D97-AF65-F5344CB8AC3E}">
        <p14:creationId xmlns:p14="http://schemas.microsoft.com/office/powerpoint/2010/main" val="373401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1066800"/>
            <a:ext cx="4572000" cy="3705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a typeface="Calibri"/>
                <a:cs typeface="Times New Roman"/>
              </a:rPr>
              <a:t>Luke 14:12–14 (NKJV)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aseline="30000" dirty="0">
                <a:ea typeface="Calibri"/>
                <a:cs typeface="Times New Roman"/>
              </a:rPr>
              <a:t>12 </a:t>
            </a:r>
            <a:r>
              <a:rPr lang="en-US" dirty="0">
                <a:ea typeface="Calibri"/>
                <a:cs typeface="Times New Roman"/>
              </a:rPr>
              <a:t>Then He also said to him who invited Him, “When you give a dinner or a supper, do not ask your friends, your brothers, your relatives, nor rich neighbors, lest they also invite you back, and you be repaid.                                 </a:t>
            </a:r>
            <a:r>
              <a:rPr lang="en-US" baseline="30000" dirty="0">
                <a:ea typeface="Calibri"/>
                <a:cs typeface="Times New Roman"/>
              </a:rPr>
              <a:t>13 </a:t>
            </a:r>
            <a:r>
              <a:rPr lang="en-US" dirty="0">
                <a:ea typeface="Calibri"/>
                <a:cs typeface="Times New Roman"/>
              </a:rPr>
              <a:t>But when you give a feast, invite </a:t>
            </a:r>
            <a:r>
              <a:rPr lang="en-US" i="1" dirty="0">
                <a:ea typeface="Calibri"/>
                <a:cs typeface="Times New Roman"/>
              </a:rPr>
              <a:t>the</a:t>
            </a:r>
            <a:r>
              <a:rPr lang="en-US" dirty="0">
                <a:ea typeface="Calibri"/>
                <a:cs typeface="Times New Roman"/>
              </a:rPr>
              <a:t> poor, </a:t>
            </a:r>
            <a:r>
              <a:rPr lang="en-US" i="1" dirty="0">
                <a:ea typeface="Calibri"/>
                <a:cs typeface="Times New Roman"/>
              </a:rPr>
              <a:t>the</a:t>
            </a:r>
            <a:r>
              <a:rPr lang="en-US" dirty="0">
                <a:ea typeface="Calibri"/>
                <a:cs typeface="Times New Roman"/>
              </a:rPr>
              <a:t> maimed, </a:t>
            </a:r>
            <a:r>
              <a:rPr lang="en-US" i="1" dirty="0">
                <a:ea typeface="Calibri"/>
                <a:cs typeface="Times New Roman"/>
              </a:rPr>
              <a:t>the</a:t>
            </a:r>
            <a:r>
              <a:rPr lang="en-US" dirty="0">
                <a:ea typeface="Calibri"/>
                <a:cs typeface="Times New Roman"/>
              </a:rPr>
              <a:t> lame, </a:t>
            </a:r>
            <a:r>
              <a:rPr lang="en-US" i="1" dirty="0">
                <a:ea typeface="Calibri"/>
                <a:cs typeface="Times New Roman"/>
              </a:rPr>
              <a:t>the</a:t>
            </a:r>
            <a:r>
              <a:rPr lang="en-US" dirty="0">
                <a:ea typeface="Calibri"/>
                <a:cs typeface="Times New Roman"/>
              </a:rPr>
              <a:t> blind.                          </a:t>
            </a:r>
            <a:r>
              <a:rPr lang="en-US" baseline="30000" dirty="0">
                <a:ea typeface="Calibri"/>
                <a:cs typeface="Times New Roman"/>
              </a:rPr>
              <a:t>14 </a:t>
            </a:r>
            <a:r>
              <a:rPr lang="en-US" dirty="0">
                <a:ea typeface="Calibri"/>
                <a:cs typeface="Times New Roman"/>
              </a:rPr>
              <a:t>And you will be blessed, because they cannot repay you; for you shall be repaid at the resurrection of the just.”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30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the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6438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4174" y="2754087"/>
            <a:ext cx="31021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Matt 22:23-33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Luke 14:12-14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John 5:20-21, 28-29</a:t>
            </a:r>
          </a:p>
        </p:txBody>
      </p:sp>
    </p:spTree>
    <p:extLst>
      <p:ext uri="{BB962C8B-B14F-4D97-AF65-F5344CB8AC3E}">
        <p14:creationId xmlns:p14="http://schemas.microsoft.com/office/powerpoint/2010/main" val="33428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3877" y="914400"/>
            <a:ext cx="4572000" cy="2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John 5:20–21 (NKJV) </a:t>
            </a: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1000"/>
              </a:spcAft>
            </a:pPr>
            <a:r>
              <a:rPr lang="en-US" baseline="30000" dirty="0">
                <a:ea typeface="Calibri"/>
                <a:cs typeface="Times New Roman"/>
              </a:rPr>
              <a:t>20 </a:t>
            </a:r>
            <a:r>
              <a:rPr lang="en-US" dirty="0">
                <a:ea typeface="Calibri"/>
                <a:cs typeface="Times New Roman"/>
              </a:rPr>
              <a:t>For the Father loves the Son, and shows Him all things that He Himself does; and He will show Him greater works than these, that you may marvel.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21 </a:t>
            </a:r>
            <a:r>
              <a:rPr lang="en-US" dirty="0">
                <a:ea typeface="Calibri"/>
                <a:cs typeface="Times New Roman"/>
              </a:rPr>
              <a:t>For as the Father raises the dead and gives life to </a:t>
            </a:r>
            <a:r>
              <a:rPr lang="en-US" i="1" dirty="0">
                <a:ea typeface="Calibri"/>
                <a:cs typeface="Times New Roman"/>
              </a:rPr>
              <a:t>them,</a:t>
            </a:r>
            <a:r>
              <a:rPr lang="en-US" dirty="0">
                <a:ea typeface="Calibri"/>
                <a:cs typeface="Times New Roman"/>
              </a:rPr>
              <a:t> even so the Son gives life to whom He will.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507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990600"/>
            <a:ext cx="4572000" cy="30167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John 5:28–29 (NKJV) </a:t>
            </a:r>
          </a:p>
          <a:p>
            <a:pPr>
              <a:lnSpc>
                <a:spcPct val="115000"/>
              </a:lnSpc>
            </a:pPr>
            <a:r>
              <a:rPr lang="en-US" baseline="30000" dirty="0">
                <a:ea typeface="Calibri"/>
                <a:cs typeface="Times New Roman"/>
              </a:rPr>
              <a:t>28 </a:t>
            </a:r>
            <a:r>
              <a:rPr lang="en-US" dirty="0">
                <a:ea typeface="Calibri"/>
                <a:cs typeface="Times New Roman"/>
              </a:rPr>
              <a:t>Do not marvel at this; for the hour is coming in which all who are in the graves will hear His voice                                                                    </a:t>
            </a:r>
            <a:r>
              <a:rPr lang="en-US" baseline="30000" dirty="0">
                <a:ea typeface="Calibri"/>
                <a:cs typeface="Times New Roman"/>
              </a:rPr>
              <a:t>29 </a:t>
            </a:r>
            <a:r>
              <a:rPr lang="en-US" dirty="0">
                <a:ea typeface="Calibri"/>
                <a:cs typeface="Times New Roman"/>
              </a:rPr>
              <a:t>and come forth—those who have done good, to the resurrection of life, and those who have done evil, to the resurrection of condemnation. 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3534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599"/>
            <a:ext cx="86450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</a:rPr>
              <a:t>“There will be a resurrection of the dead . . .</a:t>
            </a:r>
          </a:p>
          <a:p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sz="4400" dirty="0">
                <a:solidFill>
                  <a:prstClr val="white"/>
                </a:solidFill>
                <a:latin typeface="Brush Script MT" panose="03060802040406070304" pitchFamily="66" charset="0"/>
              </a:rPr>
              <a:t>. . . both of he just and the unjust.”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Acts 24:15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36438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Jesus teaches </a:t>
            </a:r>
          </a:p>
          <a:p>
            <a:r>
              <a:rPr lang="en-US" sz="3200" dirty="0">
                <a:solidFill>
                  <a:prstClr val="white"/>
                </a:solidFill>
              </a:rPr>
              <a:t>a future resurrection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4174" y="2754087"/>
            <a:ext cx="31662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Matt 22:23-33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Luke 14:12-14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John 5:20-21, 28-29</a:t>
            </a:r>
          </a:p>
          <a:p>
            <a:r>
              <a:rPr lang="en-US" sz="2800" b="1" dirty="0">
                <a:solidFill>
                  <a:prstClr val="white"/>
                </a:solidFill>
              </a:rPr>
              <a:t>John 6:39-40, 44, 54</a:t>
            </a:r>
          </a:p>
        </p:txBody>
      </p:sp>
    </p:spTree>
    <p:extLst>
      <p:ext uri="{BB962C8B-B14F-4D97-AF65-F5344CB8AC3E}">
        <p14:creationId xmlns:p14="http://schemas.microsoft.com/office/powerpoint/2010/main" val="322917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2280</Words>
  <Application>Microsoft Office PowerPoint</Application>
  <PresentationFormat>On-screen Show (4:3)</PresentationFormat>
  <Paragraphs>271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Arial Black</vt:lpstr>
      <vt:lpstr>Brush Script MT</vt:lpstr>
      <vt:lpstr>Calibri</vt:lpstr>
      <vt:lpstr>Chiller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DarkWolf</cp:lastModifiedBy>
  <cp:revision>51</cp:revision>
  <cp:lastPrinted>2019-11-08T00:57:55Z</cp:lastPrinted>
  <dcterms:created xsi:type="dcterms:W3CDTF">2019-09-15T11:15:00Z</dcterms:created>
  <dcterms:modified xsi:type="dcterms:W3CDTF">2019-11-08T05:49:13Z</dcterms:modified>
</cp:coreProperties>
</file>