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ebp" ContentType="image/jpe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59" r:id="rId4"/>
    <p:sldId id="261" r:id="rId5"/>
    <p:sldId id="262" r:id="rId6"/>
    <p:sldId id="263" r:id="rId7"/>
    <p:sldId id="264" r:id="rId8"/>
    <p:sldId id="268" r:id="rId9"/>
    <p:sldId id="269" r:id="rId10"/>
    <p:sldId id="270" r:id="rId11"/>
    <p:sldId id="271" r:id="rId12"/>
    <p:sldId id="272" r:id="rId13"/>
    <p:sldId id="273" r:id="rId14"/>
    <p:sldId id="274"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110" d="100"/>
          <a:sy n="110" d="100"/>
        </p:scale>
        <p:origin x="8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3C633830-2244-49AE-BC4A-47F415C177C6}" type="datetimeFigureOut">
              <a:rPr lang="en-US" smtClean="0"/>
              <a:pPr/>
              <a:t>10/11/2019</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1"/>
                </a:solidFill>
              </a:defRPr>
            </a:lvl1pPr>
          </a:lstStyle>
          <a:p>
            <a:fld id="{2AC27A5A-7290-4DE1-BA94-4BE8A8E57DCF}" type="slidenum">
              <a:rPr lang="en-US" smtClean="0"/>
              <a:pPr/>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05647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19955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3C633830-2244-49AE-BC4A-47F415C177C6}" type="datetimeFigureOut">
              <a:rPr lang="en-US" smtClean="0"/>
              <a:t>10/11/2019</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2AC27A5A-7290-4DE1-BA94-4BE8A8E57DCF}"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19935"/>
      </p:ext>
    </p:extLst>
  </p:cSld>
  <p:clrMapOvr>
    <a:masterClrMapping/>
  </p:clrMapOvr>
  <p:extLst>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28083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accent1"/>
                </a:solidFill>
              </a:defRPr>
            </a:lvl1pPr>
          </a:lstStyle>
          <a:p>
            <a:fld id="{3C633830-2244-49AE-BC4A-47F415C177C6}" type="datetimeFigureOut">
              <a:rPr lang="en-US" smtClean="0"/>
              <a:pPr/>
              <a:t>10/11/2019</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accent1"/>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2AC27A5A-7290-4DE1-BA94-4BE8A8E57DCF}" type="slidenum">
              <a:rPr lang="en-US" smtClean="0"/>
              <a:pPr/>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78358"/>
      </p:ext>
    </p:extLst>
  </p:cSld>
  <p:clrMapOvr>
    <a:masterClrMapping/>
  </p:clrMapOvr>
  <p:extLst>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404238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390351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75885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0777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88362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1600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accent1"/>
                </a:solidFill>
                <a:latin typeface="+mj-lt"/>
              </a:defRPr>
            </a:lvl1pPr>
          </a:lstStyle>
          <a:p>
            <a:fld id="{3C633830-2244-49AE-BC4A-47F415C177C6}" type="datetimeFigureOut">
              <a:rPr lang="en-US" smtClean="0"/>
              <a:pPr/>
              <a:t>10/11/2019</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accent1"/>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2AC27A5A-7290-4DE1-BA94-4BE8A8E57DCF}"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145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800" b="0" i="1" kern="1200" baseline="0">
          <a:solidFill>
            <a:schemeClr val="accent1"/>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9" pos="2124" userDrawn="1">
          <p15:clr>
            <a:srgbClr val="F26B43"/>
          </p15:clr>
        </p15:guide>
        <p15:guide id="10" pos="360" userDrawn="1">
          <p15:clr>
            <a:srgbClr val="F26B43"/>
          </p15:clr>
        </p15:guide>
        <p15:guide id="11" orient="horz" pos="432" userDrawn="1">
          <p15:clr>
            <a:srgbClr val="F26B43"/>
          </p15:clr>
        </p15:guide>
        <p15:guide id="12" pos="5400" userDrawn="1">
          <p15:clr>
            <a:srgbClr val="F26B43"/>
          </p15:clr>
        </p15:guide>
        <p15:guide id="13"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web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web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eb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eb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eb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E458-2423-4672-A17E-AFE5E86A3748}"/>
              </a:ext>
            </a:extLst>
          </p:cNvPr>
          <p:cNvSpPr>
            <a:spLocks noGrp="1"/>
          </p:cNvSpPr>
          <p:nvPr>
            <p:ph type="ctrTitle"/>
          </p:nvPr>
        </p:nvSpPr>
        <p:spPr/>
        <p:txBody>
          <a:bodyPr>
            <a:normAutofit/>
          </a:bodyPr>
          <a:lstStyle/>
          <a:p>
            <a:br>
              <a:rPr lang="en-US" dirty="0"/>
            </a:br>
            <a:br>
              <a:rPr lang="en-US" dirty="0"/>
            </a:br>
            <a:r>
              <a:rPr lang="en-US" dirty="0"/>
              <a:t>…the Truth is like…</a:t>
            </a:r>
          </a:p>
        </p:txBody>
      </p:sp>
      <p:sp>
        <p:nvSpPr>
          <p:cNvPr id="3" name="Subtitle 2">
            <a:extLst>
              <a:ext uri="{FF2B5EF4-FFF2-40B4-BE49-F238E27FC236}">
                <a16:creationId xmlns:a16="http://schemas.microsoft.com/office/drawing/2014/main" id="{19914226-27E6-40A7-9352-541E123DE22A}"/>
              </a:ext>
            </a:extLst>
          </p:cNvPr>
          <p:cNvSpPr>
            <a:spLocks noGrp="1"/>
          </p:cNvSpPr>
          <p:nvPr>
            <p:ph type="subTitle" idx="1"/>
          </p:nvPr>
        </p:nvSpPr>
        <p:spPr/>
        <p:txBody>
          <a:bodyPr>
            <a:noAutofit/>
          </a:bodyPr>
          <a:lstStyle/>
          <a:p>
            <a:r>
              <a:rPr lang="en-US" sz="3300" dirty="0"/>
              <a:t>Mathew  13</a:t>
            </a:r>
          </a:p>
        </p:txBody>
      </p:sp>
    </p:spTree>
    <p:extLst>
      <p:ext uri="{BB962C8B-B14F-4D97-AF65-F5344CB8AC3E}">
        <p14:creationId xmlns:p14="http://schemas.microsoft.com/office/powerpoint/2010/main" val="1987512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398386" y="1299031"/>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If you want to know the Truth you must go to the right place and ask for it</a:t>
            </a:r>
          </a:p>
          <a:p>
            <a:endParaRPr lang="en-US" sz="2100" dirty="0"/>
          </a:p>
          <a:p>
            <a:r>
              <a:rPr lang="en-US" sz="2100" dirty="0"/>
              <a:t>Mt 7:7 “</a:t>
            </a:r>
            <a:r>
              <a:rPr lang="en-US" sz="2100" baseline="30000" dirty="0"/>
              <a:t>7 </a:t>
            </a:r>
            <a:r>
              <a:rPr lang="en-US" sz="2100" dirty="0"/>
              <a:t>“Ask, and it will be given to you; seek, and you will find; knock, and it will be opened to you.”</a:t>
            </a:r>
          </a:p>
          <a:p>
            <a:endParaRPr lang="en-US" sz="2100" dirty="0"/>
          </a:p>
          <a:p>
            <a:r>
              <a:rPr lang="en-US" sz="2100" dirty="0"/>
              <a:t>Jn 8:31-32 “</a:t>
            </a:r>
            <a:r>
              <a:rPr lang="en-US" sz="2100" baseline="30000" dirty="0"/>
              <a:t>31 </a:t>
            </a:r>
            <a:r>
              <a:rPr lang="en-US" sz="2100" dirty="0"/>
              <a:t>Then Jesus said to those Jews who believed Him, “If you abide in My word, you are My disciples indeed. </a:t>
            </a:r>
            <a:r>
              <a:rPr lang="en-US" sz="2100" baseline="30000" dirty="0"/>
              <a:t>32 </a:t>
            </a:r>
            <a:r>
              <a:rPr lang="en-US" sz="2100" dirty="0"/>
              <a:t>And you shall know the truth, and the truth shall make you free.”</a:t>
            </a:r>
          </a:p>
          <a:p>
            <a:endParaRPr lang="en-US" sz="2100" dirty="0"/>
          </a:p>
          <a:p>
            <a:endParaRPr lang="en-US" sz="2100" dirty="0"/>
          </a:p>
          <a:p>
            <a:endParaRPr lang="en-US" sz="2100" dirty="0"/>
          </a:p>
          <a:p>
            <a:endParaRPr lang="en-US" sz="2100" dirty="0"/>
          </a:p>
          <a:p>
            <a:pPr marL="0" indent="0">
              <a:buNone/>
            </a:pPr>
            <a:endParaRPr lang="en-US" sz="2100" dirty="0"/>
          </a:p>
          <a:p>
            <a:endParaRPr lang="en-US" sz="2100" dirty="0"/>
          </a:p>
          <a:p>
            <a:endParaRPr lang="en-US" sz="2100" dirty="0"/>
          </a:p>
          <a:p>
            <a:endParaRPr lang="en-US" sz="2100" dirty="0"/>
          </a:p>
          <a:p>
            <a:endParaRPr lang="en-US" sz="2100" dirty="0"/>
          </a:p>
        </p:txBody>
      </p:sp>
      <p:pic>
        <p:nvPicPr>
          <p:cNvPr id="7" name="Picture 6">
            <a:extLst>
              <a:ext uri="{FF2B5EF4-FFF2-40B4-BE49-F238E27FC236}">
                <a16:creationId xmlns:a16="http://schemas.microsoft.com/office/drawing/2014/main" id="{05D9E1D0-D739-4B4A-84E9-9428EA7750B5}"/>
              </a:ext>
            </a:extLst>
          </p:cNvPr>
          <p:cNvPicPr>
            <a:picLocks noChangeAspect="1"/>
          </p:cNvPicPr>
          <p:nvPr/>
        </p:nvPicPr>
        <p:blipFill>
          <a:blip r:embed="rId2"/>
          <a:stretch>
            <a:fillRect/>
          </a:stretch>
        </p:blipFill>
        <p:spPr>
          <a:xfrm>
            <a:off x="482360" y="1299031"/>
            <a:ext cx="2791456" cy="3481978"/>
          </a:xfrm>
          <a:prstGeom prst="rect">
            <a:avLst/>
          </a:prstGeom>
        </p:spPr>
      </p:pic>
    </p:spTree>
    <p:extLst>
      <p:ext uri="{BB962C8B-B14F-4D97-AF65-F5344CB8AC3E}">
        <p14:creationId xmlns:p14="http://schemas.microsoft.com/office/powerpoint/2010/main" val="65304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71738-DCD5-42E5-8046-8ABF21AEA813}"/>
              </a:ext>
            </a:extLst>
          </p:cNvPr>
          <p:cNvSpPr>
            <a:spLocks noGrp="1"/>
          </p:cNvSpPr>
          <p:nvPr>
            <p:ph idx="1"/>
          </p:nvPr>
        </p:nvSpPr>
        <p:spPr/>
        <p:txBody>
          <a:bodyPr/>
          <a:lstStyle/>
          <a:p>
            <a:r>
              <a:rPr lang="en-US" dirty="0"/>
              <a:t>Some people will order a Big Mac and then ask if they can add something to it or take something off of it</a:t>
            </a:r>
          </a:p>
          <a:p>
            <a:endParaRPr lang="en-US" dirty="0"/>
          </a:p>
          <a:p>
            <a:r>
              <a:rPr lang="en-US" dirty="0"/>
              <a:t>We all know the ingredients of a Big Mac</a:t>
            </a:r>
          </a:p>
          <a:p>
            <a:pPr lvl="1"/>
            <a:endParaRPr lang="en-US" dirty="0"/>
          </a:p>
        </p:txBody>
      </p:sp>
      <p:pic>
        <p:nvPicPr>
          <p:cNvPr id="4" name="Picture 3" descr="Image result for can i make a change">
            <a:extLst>
              <a:ext uri="{FF2B5EF4-FFF2-40B4-BE49-F238E27FC236}">
                <a16:creationId xmlns:a16="http://schemas.microsoft.com/office/drawing/2014/main" id="{C49A9708-8E06-401C-AFEF-0D924A31D1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1500" y="1284050"/>
            <a:ext cx="2875430" cy="3714369"/>
          </a:xfrm>
          <a:prstGeom prst="rect">
            <a:avLst/>
          </a:prstGeom>
          <a:noFill/>
          <a:ln>
            <a:noFill/>
          </a:ln>
        </p:spPr>
      </p:pic>
      <p:pic>
        <p:nvPicPr>
          <p:cNvPr id="2050" name="Picture 2" descr="Image result for two all beef patties special sauce lettuce cheese pickles onions on a sesame seed bun">
            <a:extLst>
              <a:ext uri="{FF2B5EF4-FFF2-40B4-BE49-F238E27FC236}">
                <a16:creationId xmlns:a16="http://schemas.microsoft.com/office/drawing/2014/main" id="{A740F1D6-C1EE-4B33-A0F8-4EE3D94E01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2150" y="3646714"/>
            <a:ext cx="4514397" cy="2257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3182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1899-653A-4093-8003-C58C3956D41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871738-DCD5-42E5-8046-8ABF21AEA813}"/>
              </a:ext>
            </a:extLst>
          </p:cNvPr>
          <p:cNvSpPr>
            <a:spLocks noGrp="1"/>
          </p:cNvSpPr>
          <p:nvPr>
            <p:ph idx="1"/>
          </p:nvPr>
        </p:nvSpPr>
        <p:spPr/>
        <p:txBody>
          <a:bodyPr/>
          <a:lstStyle/>
          <a:p>
            <a:pPr marL="0" indent="0">
              <a:buNone/>
            </a:pPr>
            <a:endParaRPr lang="en-US" dirty="0"/>
          </a:p>
          <a:p>
            <a:endParaRPr lang="en-US" dirty="0"/>
          </a:p>
          <a:p>
            <a:pPr lvl="1"/>
            <a:endParaRPr lang="en-US" dirty="0"/>
          </a:p>
        </p:txBody>
      </p:sp>
      <p:pic>
        <p:nvPicPr>
          <p:cNvPr id="4" name="Picture 3" descr="Image result for can i make a change">
            <a:extLst>
              <a:ext uri="{FF2B5EF4-FFF2-40B4-BE49-F238E27FC236}">
                <a16:creationId xmlns:a16="http://schemas.microsoft.com/office/drawing/2014/main" id="{C49A9708-8E06-401C-AFEF-0D924A31D1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1500" y="1284050"/>
            <a:ext cx="2875430" cy="3714369"/>
          </a:xfrm>
          <a:prstGeom prst="rect">
            <a:avLst/>
          </a:prstGeom>
          <a:noFill/>
          <a:ln>
            <a:noFill/>
          </a:ln>
        </p:spPr>
      </p:pic>
      <p:pic>
        <p:nvPicPr>
          <p:cNvPr id="6" name="Picture 5">
            <a:extLst>
              <a:ext uri="{FF2B5EF4-FFF2-40B4-BE49-F238E27FC236}">
                <a16:creationId xmlns:a16="http://schemas.microsoft.com/office/drawing/2014/main" id="{B62569E3-447E-4714-A495-C3262B9ED668}"/>
              </a:ext>
            </a:extLst>
          </p:cNvPr>
          <p:cNvPicPr>
            <a:picLocks noChangeAspect="1"/>
          </p:cNvPicPr>
          <p:nvPr/>
        </p:nvPicPr>
        <p:blipFill rotWithShape="1">
          <a:blip r:embed="rId3"/>
          <a:srcRect t="11279"/>
          <a:stretch/>
        </p:blipFill>
        <p:spPr>
          <a:xfrm>
            <a:off x="3886200" y="1284050"/>
            <a:ext cx="4686298" cy="4241367"/>
          </a:xfrm>
          <a:prstGeom prst="rect">
            <a:avLst/>
          </a:prstGeom>
        </p:spPr>
      </p:pic>
    </p:spTree>
    <p:extLst>
      <p:ext uri="{BB962C8B-B14F-4D97-AF65-F5344CB8AC3E}">
        <p14:creationId xmlns:p14="http://schemas.microsoft.com/office/powerpoint/2010/main" val="281829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Some people just don’t like Big Macs</a:t>
            </a:r>
          </a:p>
          <a:p>
            <a:endParaRPr lang="en-US" sz="2100" dirty="0"/>
          </a:p>
          <a:p>
            <a:r>
              <a:rPr lang="en-US" sz="2100" dirty="0"/>
              <a:t>No matter how hard you try, you are not going to convince them to change their mind</a:t>
            </a:r>
          </a:p>
          <a:p>
            <a:endParaRPr lang="en-US" sz="2100" dirty="0"/>
          </a:p>
          <a:p>
            <a:r>
              <a:rPr lang="en-US" sz="2100" dirty="0"/>
              <a:t>Not only do they not like it, but they tell others they don’t like it and why</a:t>
            </a:r>
          </a:p>
        </p:txBody>
      </p:sp>
      <p:pic>
        <p:nvPicPr>
          <p:cNvPr id="2050" name="Picture 2" descr="Image result for no bigmac">
            <a:extLst>
              <a:ext uri="{FF2B5EF4-FFF2-40B4-BE49-F238E27FC236}">
                <a16:creationId xmlns:a16="http://schemas.microsoft.com/office/drawing/2014/main" id="{281753D4-D0C8-4DA4-967F-80AE00796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4" y="1208429"/>
            <a:ext cx="2875430" cy="371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8729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Just like there are people who do not like Big Macs there are people who do not like the Truth</a:t>
            </a:r>
          </a:p>
          <a:p>
            <a:endParaRPr lang="en-US" sz="2100" dirty="0"/>
          </a:p>
          <a:p>
            <a:r>
              <a:rPr lang="en-US" sz="2100" dirty="0"/>
              <a:t>No matter how hard you try you can not convince them to change</a:t>
            </a:r>
          </a:p>
          <a:p>
            <a:endParaRPr lang="en-US" sz="2100" dirty="0"/>
          </a:p>
          <a:p>
            <a:r>
              <a:rPr lang="en-US" sz="2100" dirty="0"/>
              <a:t>Not only do they not like it, but they tell others they don’t like it and why</a:t>
            </a:r>
          </a:p>
        </p:txBody>
      </p:sp>
      <p:pic>
        <p:nvPicPr>
          <p:cNvPr id="3074" name="Picture 2" descr="Image result for no bible">
            <a:extLst>
              <a:ext uri="{FF2B5EF4-FFF2-40B4-BE49-F238E27FC236}">
                <a16:creationId xmlns:a16="http://schemas.microsoft.com/office/drawing/2014/main" id="{A58C8D24-5BDF-46E3-9517-4FBDC642B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05" y="1208429"/>
            <a:ext cx="2796848" cy="371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361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In order to acquire a Big Mac you must be willing to give up a portion of your money</a:t>
            </a:r>
          </a:p>
          <a:p>
            <a:endParaRPr lang="en-US" sz="2100" dirty="0"/>
          </a:p>
          <a:p>
            <a:r>
              <a:rPr lang="en-US" sz="2100" dirty="0"/>
              <a:t>The question one must ask… Are the benefits I am receiving worth what I am giving up</a:t>
            </a:r>
          </a:p>
          <a:p>
            <a:pPr marL="0" indent="0">
              <a:buNone/>
            </a:pPr>
            <a:endParaRPr lang="en-US" sz="2100" dirty="0"/>
          </a:p>
          <a:p>
            <a:r>
              <a:rPr lang="en-US" sz="2100" dirty="0"/>
              <a:t>Are the benefits of this Big Mac worth the money</a:t>
            </a:r>
          </a:p>
        </p:txBody>
      </p:sp>
      <p:pic>
        <p:nvPicPr>
          <p:cNvPr id="8" name="Picture 7">
            <a:extLst>
              <a:ext uri="{FF2B5EF4-FFF2-40B4-BE49-F238E27FC236}">
                <a16:creationId xmlns:a16="http://schemas.microsoft.com/office/drawing/2014/main" id="{BC64B193-0CBA-4ADC-B167-CD326A3D9D40}"/>
              </a:ext>
            </a:extLst>
          </p:cNvPr>
          <p:cNvPicPr>
            <a:picLocks noChangeAspect="1"/>
          </p:cNvPicPr>
          <p:nvPr/>
        </p:nvPicPr>
        <p:blipFill>
          <a:blip r:embed="rId2"/>
          <a:stretch>
            <a:fillRect/>
          </a:stretch>
        </p:blipFill>
        <p:spPr>
          <a:xfrm>
            <a:off x="420624" y="1208428"/>
            <a:ext cx="2875429" cy="3714368"/>
          </a:xfrm>
          <a:prstGeom prst="rect">
            <a:avLst/>
          </a:prstGeom>
        </p:spPr>
      </p:pic>
    </p:spTree>
    <p:extLst>
      <p:ext uri="{BB962C8B-B14F-4D97-AF65-F5344CB8AC3E}">
        <p14:creationId xmlns:p14="http://schemas.microsoft.com/office/powerpoint/2010/main" val="8341723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In order to acquire the benefits promised in the Truth there are things we must give up</a:t>
            </a:r>
          </a:p>
          <a:p>
            <a:endParaRPr lang="en-US" sz="2100" dirty="0"/>
          </a:p>
          <a:p>
            <a:r>
              <a:rPr lang="en-US" sz="2100" dirty="0"/>
              <a:t>The question one must ask… Are the benefits I am receiving worth what I am giving up</a:t>
            </a:r>
          </a:p>
          <a:p>
            <a:endParaRPr lang="en-US" sz="2100" dirty="0"/>
          </a:p>
          <a:p>
            <a:r>
              <a:rPr lang="en-US" sz="2100" dirty="0"/>
              <a:t>Are the benefits found in the Truth worth giving up other things </a:t>
            </a:r>
          </a:p>
          <a:p>
            <a:endParaRPr lang="en-US" sz="2100" dirty="0"/>
          </a:p>
          <a:p>
            <a:endParaRPr lang="en-US" sz="2100" dirty="0"/>
          </a:p>
          <a:p>
            <a:endParaRPr lang="en-US" sz="2100" dirty="0"/>
          </a:p>
          <a:p>
            <a:endParaRPr lang="en-US" sz="2100" dirty="0"/>
          </a:p>
        </p:txBody>
      </p:sp>
      <p:pic>
        <p:nvPicPr>
          <p:cNvPr id="8" name="Picture 7">
            <a:extLst>
              <a:ext uri="{FF2B5EF4-FFF2-40B4-BE49-F238E27FC236}">
                <a16:creationId xmlns:a16="http://schemas.microsoft.com/office/drawing/2014/main" id="{BC64B193-0CBA-4ADC-B167-CD326A3D9D40}"/>
              </a:ext>
            </a:extLst>
          </p:cNvPr>
          <p:cNvPicPr>
            <a:picLocks noChangeAspect="1"/>
          </p:cNvPicPr>
          <p:nvPr/>
        </p:nvPicPr>
        <p:blipFill>
          <a:blip r:embed="rId2"/>
          <a:stretch>
            <a:fillRect/>
          </a:stretch>
        </p:blipFill>
        <p:spPr>
          <a:xfrm>
            <a:off x="420624" y="1208428"/>
            <a:ext cx="2875429" cy="3714368"/>
          </a:xfrm>
          <a:prstGeom prst="rect">
            <a:avLst/>
          </a:prstGeom>
        </p:spPr>
      </p:pic>
    </p:spTree>
    <p:extLst>
      <p:ext uri="{BB962C8B-B14F-4D97-AF65-F5344CB8AC3E}">
        <p14:creationId xmlns:p14="http://schemas.microsoft.com/office/powerpoint/2010/main" val="824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fontScale="92500"/>
          </a:bodyPr>
          <a:lstStyle/>
          <a:p>
            <a:r>
              <a:rPr lang="en-US" sz="2100" dirty="0"/>
              <a:t>Mk 10:17 “</a:t>
            </a:r>
            <a:r>
              <a:rPr lang="en-US" sz="2100" baseline="30000" dirty="0"/>
              <a:t>17 </a:t>
            </a:r>
            <a:r>
              <a:rPr lang="en-US" sz="2100" dirty="0"/>
              <a:t>Now as He was going out on the road, one came running, knelt before Him, and asked Him, “Good Teacher, what shall I do that I may inherit eternal life?”</a:t>
            </a:r>
          </a:p>
          <a:p>
            <a:endParaRPr lang="en-US" sz="2100" dirty="0"/>
          </a:p>
          <a:p>
            <a:r>
              <a:rPr lang="en-US" sz="2100" dirty="0"/>
              <a:t>Mk 10:18 “</a:t>
            </a:r>
            <a:r>
              <a:rPr lang="en-US" sz="2100" baseline="30000" dirty="0"/>
              <a:t>18 </a:t>
            </a:r>
            <a:r>
              <a:rPr lang="en-US" sz="2100" dirty="0"/>
              <a:t>So Jesus said to him, “Why do you call Me good? No one </a:t>
            </a:r>
            <a:r>
              <a:rPr lang="en-US" sz="2100" i="1" dirty="0"/>
              <a:t>is</a:t>
            </a:r>
            <a:r>
              <a:rPr lang="en-US" sz="2100" dirty="0"/>
              <a:t> good but One, </a:t>
            </a:r>
            <a:r>
              <a:rPr lang="en-US" sz="2100" i="1" dirty="0"/>
              <a:t>that is,</a:t>
            </a:r>
            <a:r>
              <a:rPr lang="en-US" sz="2100" dirty="0"/>
              <a:t> God. </a:t>
            </a:r>
          </a:p>
          <a:p>
            <a:endParaRPr lang="en-US" sz="2100" dirty="0"/>
          </a:p>
          <a:p>
            <a:r>
              <a:rPr lang="en-US" sz="2100" dirty="0"/>
              <a:t>Mk 10:19 “You know the commandments: ‘Do not commit adultery,’ ‘Do not murder,’ ‘Do not steal,’ ‘Do not bear false witness,’ ‘Do not defraud,’ ‘Honor your father and your mother.’ ”</a:t>
            </a:r>
          </a:p>
          <a:p>
            <a:endParaRPr lang="en-US" sz="2100" dirty="0"/>
          </a:p>
          <a:p>
            <a:endParaRPr lang="en-US" sz="2100" baseline="30000" dirty="0"/>
          </a:p>
          <a:p>
            <a:pPr marL="0" indent="0">
              <a:buNone/>
            </a:pPr>
            <a:endParaRPr lang="en-US" sz="2100" dirty="0"/>
          </a:p>
          <a:p>
            <a:endParaRPr lang="en-US" sz="2100" dirty="0"/>
          </a:p>
          <a:p>
            <a:endParaRPr lang="en-US" sz="2100" dirty="0"/>
          </a:p>
          <a:p>
            <a:endParaRPr lang="en-US" sz="2100" dirty="0"/>
          </a:p>
          <a:p>
            <a:endParaRPr lang="en-US" sz="2100" dirty="0"/>
          </a:p>
        </p:txBody>
      </p:sp>
      <p:pic>
        <p:nvPicPr>
          <p:cNvPr id="8" name="Picture 7">
            <a:extLst>
              <a:ext uri="{FF2B5EF4-FFF2-40B4-BE49-F238E27FC236}">
                <a16:creationId xmlns:a16="http://schemas.microsoft.com/office/drawing/2014/main" id="{BC64B193-0CBA-4ADC-B167-CD326A3D9D40}"/>
              </a:ext>
            </a:extLst>
          </p:cNvPr>
          <p:cNvPicPr>
            <a:picLocks noChangeAspect="1"/>
          </p:cNvPicPr>
          <p:nvPr/>
        </p:nvPicPr>
        <p:blipFill>
          <a:blip r:embed="rId2"/>
          <a:stretch>
            <a:fillRect/>
          </a:stretch>
        </p:blipFill>
        <p:spPr>
          <a:xfrm>
            <a:off x="420624" y="1208428"/>
            <a:ext cx="2875429" cy="3714368"/>
          </a:xfrm>
          <a:prstGeom prst="rect">
            <a:avLst/>
          </a:prstGeom>
        </p:spPr>
      </p:pic>
    </p:spTree>
    <p:extLst>
      <p:ext uri="{BB962C8B-B14F-4D97-AF65-F5344CB8AC3E}">
        <p14:creationId xmlns:p14="http://schemas.microsoft.com/office/powerpoint/2010/main" val="340114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Mk 10:20 “</a:t>
            </a:r>
            <a:r>
              <a:rPr lang="en-US" sz="2100" baseline="30000" dirty="0"/>
              <a:t>20 </a:t>
            </a:r>
            <a:r>
              <a:rPr lang="en-US" sz="2100" dirty="0"/>
              <a:t>And he answered and said to Him, “Teacher, all these things I have kept from my youth.”</a:t>
            </a:r>
          </a:p>
          <a:p>
            <a:endParaRPr lang="en-US" sz="2100" dirty="0"/>
          </a:p>
          <a:p>
            <a:r>
              <a:rPr lang="en-US" sz="2100" dirty="0"/>
              <a:t>Mk 10:21 “</a:t>
            </a:r>
            <a:r>
              <a:rPr lang="en-US" sz="2100" baseline="30000" dirty="0"/>
              <a:t>21 </a:t>
            </a:r>
            <a:r>
              <a:rPr lang="en-US" sz="2100" dirty="0"/>
              <a:t>Then Jesus, looking at him, loved him, and said to him, “One thing you lack: Go your way, sell whatever you have and give to the poor, and you will have treasure in heaven; and come, take up the cross, and follow Me.”</a:t>
            </a:r>
          </a:p>
          <a:p>
            <a:pPr marL="0" indent="0">
              <a:buNone/>
            </a:pPr>
            <a:endParaRPr lang="en-US" sz="2100" dirty="0"/>
          </a:p>
          <a:p>
            <a:pPr marL="0" indent="0">
              <a:buNone/>
            </a:pPr>
            <a:endParaRPr lang="en-US" sz="2100" dirty="0"/>
          </a:p>
          <a:p>
            <a:endParaRPr lang="en-US" sz="2100" dirty="0"/>
          </a:p>
          <a:p>
            <a:endParaRPr lang="en-US" sz="2100" dirty="0"/>
          </a:p>
          <a:p>
            <a:endParaRPr lang="en-US" sz="2100" dirty="0"/>
          </a:p>
          <a:p>
            <a:endParaRPr lang="en-US" sz="2100" dirty="0"/>
          </a:p>
        </p:txBody>
      </p:sp>
      <p:pic>
        <p:nvPicPr>
          <p:cNvPr id="8" name="Picture 7">
            <a:extLst>
              <a:ext uri="{FF2B5EF4-FFF2-40B4-BE49-F238E27FC236}">
                <a16:creationId xmlns:a16="http://schemas.microsoft.com/office/drawing/2014/main" id="{BC64B193-0CBA-4ADC-B167-CD326A3D9D40}"/>
              </a:ext>
            </a:extLst>
          </p:cNvPr>
          <p:cNvPicPr>
            <a:picLocks noChangeAspect="1"/>
          </p:cNvPicPr>
          <p:nvPr/>
        </p:nvPicPr>
        <p:blipFill>
          <a:blip r:embed="rId2"/>
          <a:stretch>
            <a:fillRect/>
          </a:stretch>
        </p:blipFill>
        <p:spPr>
          <a:xfrm>
            <a:off x="420624" y="1208428"/>
            <a:ext cx="2875429" cy="3714368"/>
          </a:xfrm>
          <a:prstGeom prst="rect">
            <a:avLst/>
          </a:prstGeom>
        </p:spPr>
      </p:pic>
    </p:spTree>
    <p:extLst>
      <p:ext uri="{BB962C8B-B14F-4D97-AF65-F5344CB8AC3E}">
        <p14:creationId xmlns:p14="http://schemas.microsoft.com/office/powerpoint/2010/main" val="306918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Mk 10:22 “</a:t>
            </a:r>
            <a:r>
              <a:rPr lang="en-US" sz="2100" baseline="30000" dirty="0"/>
              <a:t>22 </a:t>
            </a:r>
            <a:r>
              <a:rPr lang="en-US" sz="2100" dirty="0"/>
              <a:t>But he was sad at this word, and went away sorrowful, for he had great possessions.”</a:t>
            </a:r>
          </a:p>
          <a:p>
            <a:endParaRPr lang="en-US" sz="2100" dirty="0"/>
          </a:p>
          <a:p>
            <a:r>
              <a:rPr lang="en-US" sz="2100" dirty="0"/>
              <a:t>Now consider what Paul says </a:t>
            </a:r>
          </a:p>
          <a:p>
            <a:endParaRPr lang="en-US" sz="2100" dirty="0"/>
          </a:p>
          <a:p>
            <a:r>
              <a:rPr lang="en-US" sz="2100" dirty="0"/>
              <a:t>Phil 3:8 “</a:t>
            </a:r>
            <a:r>
              <a:rPr lang="en-US" sz="2100" baseline="30000" dirty="0"/>
              <a:t>8 </a:t>
            </a:r>
            <a:r>
              <a:rPr lang="en-US" sz="2100" dirty="0"/>
              <a:t>Yet indeed I also count all things loss for the excellence of the knowledge of Christ Jesus my Lord, for whom I have suffered the loss of all things, and count them as rubbish, that I may gain Christ”</a:t>
            </a:r>
          </a:p>
          <a:p>
            <a:pPr marL="0" indent="0">
              <a:buNone/>
            </a:pPr>
            <a:endParaRPr lang="en-US" sz="2100" dirty="0"/>
          </a:p>
          <a:p>
            <a:pPr marL="0" indent="0">
              <a:buNone/>
            </a:pPr>
            <a:endParaRPr lang="en-US" sz="2100" dirty="0"/>
          </a:p>
          <a:p>
            <a:endParaRPr lang="en-US" sz="2100" dirty="0"/>
          </a:p>
          <a:p>
            <a:endParaRPr lang="en-US" sz="2100" dirty="0"/>
          </a:p>
          <a:p>
            <a:endParaRPr lang="en-US" sz="2100" dirty="0"/>
          </a:p>
          <a:p>
            <a:endParaRPr lang="en-US" sz="2100" dirty="0"/>
          </a:p>
        </p:txBody>
      </p:sp>
      <p:pic>
        <p:nvPicPr>
          <p:cNvPr id="8" name="Picture 7">
            <a:extLst>
              <a:ext uri="{FF2B5EF4-FFF2-40B4-BE49-F238E27FC236}">
                <a16:creationId xmlns:a16="http://schemas.microsoft.com/office/drawing/2014/main" id="{BC64B193-0CBA-4ADC-B167-CD326A3D9D40}"/>
              </a:ext>
            </a:extLst>
          </p:cNvPr>
          <p:cNvPicPr>
            <a:picLocks noChangeAspect="1"/>
          </p:cNvPicPr>
          <p:nvPr/>
        </p:nvPicPr>
        <p:blipFill>
          <a:blip r:embed="rId2"/>
          <a:stretch>
            <a:fillRect/>
          </a:stretch>
        </p:blipFill>
        <p:spPr>
          <a:xfrm>
            <a:off x="420624" y="1208428"/>
            <a:ext cx="2875429" cy="3714368"/>
          </a:xfrm>
          <a:prstGeom prst="rect">
            <a:avLst/>
          </a:prstGeom>
        </p:spPr>
      </p:pic>
    </p:spTree>
    <p:extLst>
      <p:ext uri="{BB962C8B-B14F-4D97-AF65-F5344CB8AC3E}">
        <p14:creationId xmlns:p14="http://schemas.microsoft.com/office/powerpoint/2010/main" val="35397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3899CC3-BD24-41D0-B569-BE9E4573C931}"/>
              </a:ext>
            </a:extLst>
          </p:cNvPr>
          <p:cNvPicPr>
            <a:picLocks noChangeAspect="1"/>
          </p:cNvPicPr>
          <p:nvPr/>
        </p:nvPicPr>
        <p:blipFill>
          <a:blip r:embed="rId2"/>
          <a:stretch>
            <a:fillRect/>
          </a:stretch>
        </p:blipFill>
        <p:spPr>
          <a:xfrm>
            <a:off x="0" y="968433"/>
            <a:ext cx="9208363" cy="5250032"/>
          </a:xfrm>
          <a:prstGeom prst="rect">
            <a:avLst/>
          </a:prstGeom>
        </p:spPr>
      </p:pic>
    </p:spTree>
    <p:extLst>
      <p:ext uri="{BB962C8B-B14F-4D97-AF65-F5344CB8AC3E}">
        <p14:creationId xmlns:p14="http://schemas.microsoft.com/office/powerpoint/2010/main" val="20207454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Big Macs are available to everyone but come with certain conditions</a:t>
            </a:r>
          </a:p>
          <a:p>
            <a:endParaRPr lang="en-US" sz="2100" dirty="0"/>
          </a:p>
          <a:p>
            <a:r>
              <a:rPr lang="en-US" sz="2100" dirty="0"/>
              <a:t>It doesn’t matter who you are, where you live, what you have done, if you are willing to come into a McDonalds and ask for one while agreeing to all the rules to receive it, you can receive it</a:t>
            </a:r>
          </a:p>
          <a:p>
            <a:endParaRPr lang="en-US" sz="2100" dirty="0"/>
          </a:p>
          <a:p>
            <a:r>
              <a:rPr lang="en-US" sz="2100" dirty="0"/>
              <a:t>If you refuse to do all McDonalds requires of you to receive it… you won’t get it even though it’s available to you</a:t>
            </a:r>
          </a:p>
          <a:p>
            <a:pPr marL="0" indent="0">
              <a:buNone/>
            </a:pPr>
            <a:endParaRPr lang="en-US" sz="2100" dirty="0"/>
          </a:p>
          <a:p>
            <a:endParaRPr lang="en-US" sz="2100" dirty="0"/>
          </a:p>
          <a:p>
            <a:endParaRPr lang="en-US" sz="2100" dirty="0"/>
          </a:p>
          <a:p>
            <a:endParaRPr lang="en-US" sz="2100" dirty="0"/>
          </a:p>
          <a:p>
            <a:endParaRPr lang="en-US" sz="2100" dirty="0"/>
          </a:p>
        </p:txBody>
      </p:sp>
      <p:pic>
        <p:nvPicPr>
          <p:cNvPr id="4098" name="Picture 2" descr="Image result for big macs for everyone">
            <a:extLst>
              <a:ext uri="{FF2B5EF4-FFF2-40B4-BE49-F238E27FC236}">
                <a16:creationId xmlns:a16="http://schemas.microsoft.com/office/drawing/2014/main" id="{E1F9495D-9801-4BBB-932C-FCBE8160DF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380" y="1208428"/>
            <a:ext cx="2857674" cy="3714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0595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BBDE-E922-46AB-989B-B4D39EF9D66E}"/>
              </a:ext>
            </a:extLst>
          </p:cNvPr>
          <p:cNvSpPr>
            <a:spLocks noGrp="1"/>
          </p:cNvSpPr>
          <p:nvPr>
            <p:ph type="title"/>
          </p:nvPr>
        </p:nvSpPr>
        <p:spPr>
          <a:xfrm>
            <a:off x="420624" y="1208429"/>
            <a:ext cx="2875430" cy="3714369"/>
          </a:xfrm>
        </p:spPr>
        <p:txBody>
          <a:bodyPr/>
          <a:lstStyle/>
          <a:p>
            <a:endParaRPr lang="en-US" dirty="0"/>
          </a:p>
        </p:txBody>
      </p:sp>
      <p:sp>
        <p:nvSpPr>
          <p:cNvPr id="3" name="Content Placeholder 2">
            <a:extLst>
              <a:ext uri="{FF2B5EF4-FFF2-40B4-BE49-F238E27FC236}">
                <a16:creationId xmlns:a16="http://schemas.microsoft.com/office/drawing/2014/main" id="{18822840-AFE9-4E36-8F37-D7645FEC2FAC}"/>
              </a:ext>
            </a:extLst>
          </p:cNvPr>
          <p:cNvSpPr>
            <a:spLocks noGrp="1"/>
          </p:cNvSpPr>
          <p:nvPr>
            <p:ph idx="1"/>
          </p:nvPr>
        </p:nvSpPr>
        <p:spPr/>
        <p:txBody>
          <a:bodyPr>
            <a:normAutofit/>
          </a:bodyPr>
          <a:lstStyle/>
          <a:p>
            <a:r>
              <a:rPr lang="en-US" sz="2100" dirty="0"/>
              <a:t>The Truth and its benefits are available to everyone but come with certain conditions</a:t>
            </a:r>
          </a:p>
          <a:p>
            <a:endParaRPr lang="en-US" sz="2100" dirty="0"/>
          </a:p>
          <a:p>
            <a:r>
              <a:rPr lang="en-US" sz="2100" dirty="0"/>
              <a:t>It doesn’t matter who you are, where you live, what you have done, if you are willing to come God and seek His forgiveness and are willing to follow His conditions you can receive the benefits of  His Truth</a:t>
            </a:r>
          </a:p>
          <a:p>
            <a:endParaRPr lang="en-US" sz="2100" dirty="0"/>
          </a:p>
          <a:p>
            <a:r>
              <a:rPr lang="en-US" sz="2100" dirty="0"/>
              <a:t>If you refuse to do all God requires of you to receive it… you won’t get it even though it’s available to you</a:t>
            </a:r>
          </a:p>
          <a:p>
            <a:pPr marL="0" indent="0">
              <a:buNone/>
            </a:pPr>
            <a:endParaRPr lang="en-US" sz="2100" dirty="0"/>
          </a:p>
          <a:p>
            <a:endParaRPr lang="en-US" sz="2100" dirty="0"/>
          </a:p>
          <a:p>
            <a:endParaRPr lang="en-US" sz="2100" dirty="0"/>
          </a:p>
          <a:p>
            <a:endParaRPr lang="en-US" sz="2100" dirty="0"/>
          </a:p>
          <a:p>
            <a:endParaRPr lang="en-US" sz="2100" dirty="0"/>
          </a:p>
        </p:txBody>
      </p:sp>
      <p:pic>
        <p:nvPicPr>
          <p:cNvPr id="11266" name="Picture 2" descr="Image result for the gospel is for all">
            <a:extLst>
              <a:ext uri="{FF2B5EF4-FFF2-40B4-BE49-F238E27FC236}">
                <a16:creationId xmlns:a16="http://schemas.microsoft.com/office/drawing/2014/main" id="{D273B468-50AC-45D9-8C7E-17CEB97D3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4" y="1208429"/>
            <a:ext cx="2875430" cy="371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95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C1DD-6904-4008-B9A1-FA787E1DD90D}"/>
              </a:ext>
            </a:extLst>
          </p:cNvPr>
          <p:cNvSpPr>
            <a:spLocks noGrp="1"/>
          </p:cNvSpPr>
          <p:nvPr>
            <p:ph type="title"/>
          </p:nvPr>
        </p:nvSpPr>
        <p:spPr>
          <a:xfrm>
            <a:off x="571500" y="1277009"/>
            <a:ext cx="2875430" cy="3846555"/>
          </a:xfrm>
        </p:spPr>
        <p:txBody>
          <a:bodyPr/>
          <a:lstStyle/>
          <a:p>
            <a:pPr algn="l"/>
            <a:r>
              <a:rPr lang="en-US" dirty="0"/>
              <a:t>Conclusion</a:t>
            </a:r>
            <a:br>
              <a:rPr lang="en-US" dirty="0"/>
            </a:br>
            <a:br>
              <a:rPr lang="en-US" dirty="0"/>
            </a:br>
            <a:endParaRPr lang="en-US" dirty="0"/>
          </a:p>
        </p:txBody>
      </p:sp>
      <p:sp>
        <p:nvSpPr>
          <p:cNvPr id="3" name="Content Placeholder 2">
            <a:extLst>
              <a:ext uri="{FF2B5EF4-FFF2-40B4-BE49-F238E27FC236}">
                <a16:creationId xmlns:a16="http://schemas.microsoft.com/office/drawing/2014/main" id="{298D9FA5-E10B-4482-864B-C0F3957A3A55}"/>
              </a:ext>
            </a:extLst>
          </p:cNvPr>
          <p:cNvSpPr>
            <a:spLocks noGrp="1"/>
          </p:cNvSpPr>
          <p:nvPr>
            <p:ph idx="1"/>
          </p:nvPr>
        </p:nvSpPr>
        <p:spPr/>
        <p:txBody>
          <a:bodyPr>
            <a:normAutofit/>
          </a:bodyPr>
          <a:lstStyle/>
          <a:p>
            <a:r>
              <a:rPr lang="en-US" sz="1800" dirty="0"/>
              <a:t>Teaching others about the truth is as easy as teaching them about something they already understand</a:t>
            </a:r>
          </a:p>
          <a:p>
            <a:endParaRPr lang="en-US" sz="1800" dirty="0"/>
          </a:p>
          <a:p>
            <a:r>
              <a:rPr lang="en-US" sz="1800" dirty="0"/>
              <a:t>We can draw parallels in our teaching, so that they can understand the basic points.</a:t>
            </a:r>
          </a:p>
          <a:p>
            <a:pPr marL="0" indent="0">
              <a:buNone/>
            </a:pPr>
            <a:endParaRPr lang="en-US" sz="1800" dirty="0"/>
          </a:p>
          <a:p>
            <a:r>
              <a:rPr lang="en-US" sz="1800" dirty="0"/>
              <a:t> These points are easy to comprehend and the Truth can easily be understood through comparison</a:t>
            </a:r>
          </a:p>
          <a:p>
            <a:endParaRPr lang="en-US" sz="1800" dirty="0"/>
          </a:p>
          <a:p>
            <a:r>
              <a:rPr lang="en-US" sz="1800" dirty="0"/>
              <a:t>Are we doing our part to teach others while “Imitating Christ?”</a:t>
            </a:r>
          </a:p>
          <a:p>
            <a:endParaRPr lang="en-US" dirty="0"/>
          </a:p>
        </p:txBody>
      </p:sp>
      <p:pic>
        <p:nvPicPr>
          <p:cNvPr id="12290" name="Picture 2" descr="Image result for things to consider">
            <a:extLst>
              <a:ext uri="{FF2B5EF4-FFF2-40B4-BE49-F238E27FC236}">
                <a16:creationId xmlns:a16="http://schemas.microsoft.com/office/drawing/2014/main" id="{5556AFD2-2E1E-4EB8-928B-24959BE8FC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2039265"/>
            <a:ext cx="2875430" cy="3084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6375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p:txBody>
          <a:bodyPr>
            <a:normAutofit/>
          </a:bodyPr>
          <a:lstStyle/>
          <a:p>
            <a:pPr algn="l"/>
            <a:r>
              <a:rPr lang="en-US" sz="3600" dirty="0"/>
              <a:t>Introduction</a:t>
            </a:r>
            <a:br>
              <a:rPr lang="en-US" sz="3600" dirty="0"/>
            </a:br>
            <a:br>
              <a:rPr lang="en-US" sz="3600" dirty="0"/>
            </a:br>
            <a:r>
              <a:rPr lang="en-US" sz="3600" dirty="0"/>
              <a:t>You’re probably thinking…</a:t>
            </a:r>
            <a:br>
              <a:rPr lang="en-US" sz="3600" dirty="0"/>
            </a:br>
            <a:br>
              <a:rPr lang="en-US" sz="3600" dirty="0"/>
            </a:br>
            <a:endParaRPr lang="en-US" sz="3600" dirty="0"/>
          </a:p>
        </p:txBody>
      </p:sp>
      <p:pic>
        <p:nvPicPr>
          <p:cNvPr id="7" name="Content Placeholder 6">
            <a:extLst>
              <a:ext uri="{FF2B5EF4-FFF2-40B4-BE49-F238E27FC236}">
                <a16:creationId xmlns:a16="http://schemas.microsoft.com/office/drawing/2014/main" id="{D73BF814-75D7-4464-A81F-773321A45A86}"/>
              </a:ext>
            </a:extLst>
          </p:cNvPr>
          <p:cNvPicPr>
            <a:picLocks noGrp="1" noChangeAspect="1"/>
          </p:cNvPicPr>
          <p:nvPr>
            <p:ph idx="1"/>
          </p:nvPr>
        </p:nvPicPr>
        <p:blipFill>
          <a:blip r:embed="rId2"/>
          <a:stretch>
            <a:fillRect/>
          </a:stretch>
        </p:blipFill>
        <p:spPr>
          <a:xfrm>
            <a:off x="3580280" y="1277009"/>
            <a:ext cx="5197960" cy="4119912"/>
          </a:xfrm>
        </p:spPr>
      </p:pic>
    </p:spTree>
    <p:extLst>
      <p:ext uri="{BB962C8B-B14F-4D97-AF65-F5344CB8AC3E}">
        <p14:creationId xmlns:p14="http://schemas.microsoft.com/office/powerpoint/2010/main" val="4294674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571500" y="1277009"/>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Where can I Find Big Mac???</a:t>
            </a:r>
          </a:p>
          <a:p>
            <a:endParaRPr lang="en-US" sz="2100" dirty="0"/>
          </a:p>
          <a:p>
            <a:r>
              <a:rPr lang="en-US" sz="2100" dirty="0"/>
              <a:t>It’s not something I can just go pick up at the store</a:t>
            </a:r>
          </a:p>
          <a:p>
            <a:endParaRPr lang="en-US" sz="2100" dirty="0"/>
          </a:p>
          <a:p>
            <a:r>
              <a:rPr lang="en-US" sz="2100" dirty="0"/>
              <a:t>It’s not available at just any restaurant</a:t>
            </a:r>
          </a:p>
          <a:p>
            <a:endParaRPr lang="en-US" sz="2100" dirty="0"/>
          </a:p>
          <a:p>
            <a:r>
              <a:rPr lang="en-US" sz="2100" dirty="0"/>
              <a:t>It’s not something available in my own home or a friend’s house</a:t>
            </a:r>
          </a:p>
        </p:txBody>
      </p:sp>
      <p:pic>
        <p:nvPicPr>
          <p:cNvPr id="9" name="Picture 8">
            <a:extLst>
              <a:ext uri="{FF2B5EF4-FFF2-40B4-BE49-F238E27FC236}">
                <a16:creationId xmlns:a16="http://schemas.microsoft.com/office/drawing/2014/main" id="{455CA9CD-419A-47BB-A419-02D1A18EF375}"/>
              </a:ext>
            </a:extLst>
          </p:cNvPr>
          <p:cNvPicPr>
            <a:picLocks noChangeAspect="1"/>
          </p:cNvPicPr>
          <p:nvPr/>
        </p:nvPicPr>
        <p:blipFill rotWithShape="1">
          <a:blip r:embed="rId2"/>
          <a:srcRect b="8407"/>
          <a:stretch/>
        </p:blipFill>
        <p:spPr>
          <a:xfrm>
            <a:off x="571500" y="1277009"/>
            <a:ext cx="2875430" cy="3481978"/>
          </a:xfrm>
          <a:prstGeom prst="rect">
            <a:avLst/>
          </a:prstGeom>
        </p:spPr>
      </p:pic>
    </p:spTree>
    <p:extLst>
      <p:ext uri="{BB962C8B-B14F-4D97-AF65-F5344CB8AC3E}">
        <p14:creationId xmlns:p14="http://schemas.microsoft.com/office/powerpoint/2010/main" val="4162399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571500" y="1277009"/>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Where can I Find Big Mac???</a:t>
            </a:r>
          </a:p>
          <a:p>
            <a:endParaRPr lang="en-US" sz="2100" dirty="0"/>
          </a:p>
          <a:p>
            <a:r>
              <a:rPr lang="en-US" sz="2100" dirty="0"/>
              <a:t>It’s only found at McDonalds Restaurants</a:t>
            </a:r>
          </a:p>
          <a:p>
            <a:endParaRPr lang="en-US" sz="2100" dirty="0"/>
          </a:p>
          <a:p>
            <a:r>
              <a:rPr lang="en-US" sz="2100" dirty="0"/>
              <a:t>This is where it was created and this is where it belongs</a:t>
            </a:r>
          </a:p>
          <a:p>
            <a:endParaRPr lang="en-US" sz="2100" dirty="0"/>
          </a:p>
          <a:p>
            <a:r>
              <a:rPr lang="en-US" sz="2100" dirty="0"/>
              <a:t>If you’re looking for a Big Mac, you’re looking for a McDonalds</a:t>
            </a:r>
          </a:p>
        </p:txBody>
      </p:sp>
      <p:pic>
        <p:nvPicPr>
          <p:cNvPr id="9" name="Picture 8">
            <a:extLst>
              <a:ext uri="{FF2B5EF4-FFF2-40B4-BE49-F238E27FC236}">
                <a16:creationId xmlns:a16="http://schemas.microsoft.com/office/drawing/2014/main" id="{455CA9CD-419A-47BB-A419-02D1A18EF375}"/>
              </a:ext>
            </a:extLst>
          </p:cNvPr>
          <p:cNvPicPr>
            <a:picLocks noChangeAspect="1"/>
          </p:cNvPicPr>
          <p:nvPr/>
        </p:nvPicPr>
        <p:blipFill rotWithShape="1">
          <a:blip r:embed="rId2"/>
          <a:srcRect b="8407"/>
          <a:stretch/>
        </p:blipFill>
        <p:spPr>
          <a:xfrm>
            <a:off x="571500" y="1277009"/>
            <a:ext cx="2875430" cy="3481978"/>
          </a:xfrm>
          <a:prstGeom prst="rect">
            <a:avLst/>
          </a:prstGeom>
        </p:spPr>
      </p:pic>
    </p:spTree>
    <p:extLst>
      <p:ext uri="{BB962C8B-B14F-4D97-AF65-F5344CB8AC3E}">
        <p14:creationId xmlns:p14="http://schemas.microsoft.com/office/powerpoint/2010/main" val="168961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571500" y="1277009"/>
            <a:ext cx="2875430" cy="3481978"/>
          </a:xfrm>
        </p:spPr>
        <p:txBody>
          <a:bodyPr>
            <a:normAutofit/>
          </a:bodyPr>
          <a:lstStyle/>
          <a:p>
            <a:pPr algn="l"/>
            <a:endParaRPr lang="en-US" sz="3600" dirty="0"/>
          </a:p>
        </p:txBody>
      </p:sp>
      <p:pic>
        <p:nvPicPr>
          <p:cNvPr id="5" name="Content Placeholder 6">
            <a:extLst>
              <a:ext uri="{FF2B5EF4-FFF2-40B4-BE49-F238E27FC236}">
                <a16:creationId xmlns:a16="http://schemas.microsoft.com/office/drawing/2014/main" id="{67A38EAE-3963-4C8A-B862-F7A773BEC602}"/>
              </a:ext>
            </a:extLst>
          </p:cNvPr>
          <p:cNvPicPr>
            <a:picLocks noGrp="1" noChangeAspect="1"/>
          </p:cNvPicPr>
          <p:nvPr>
            <p:ph idx="1"/>
          </p:nvPr>
        </p:nvPicPr>
        <p:blipFill>
          <a:blip r:embed="rId2"/>
          <a:stretch>
            <a:fillRect/>
          </a:stretch>
        </p:blipFill>
        <p:spPr>
          <a:xfrm>
            <a:off x="3773009" y="1277009"/>
            <a:ext cx="4686300" cy="3481977"/>
          </a:xfrm>
        </p:spPr>
      </p:pic>
      <p:pic>
        <p:nvPicPr>
          <p:cNvPr id="9" name="Picture 8">
            <a:extLst>
              <a:ext uri="{FF2B5EF4-FFF2-40B4-BE49-F238E27FC236}">
                <a16:creationId xmlns:a16="http://schemas.microsoft.com/office/drawing/2014/main" id="{455CA9CD-419A-47BB-A419-02D1A18EF375}"/>
              </a:ext>
            </a:extLst>
          </p:cNvPr>
          <p:cNvPicPr>
            <a:picLocks noChangeAspect="1"/>
          </p:cNvPicPr>
          <p:nvPr/>
        </p:nvPicPr>
        <p:blipFill rotWithShape="1">
          <a:blip r:embed="rId3"/>
          <a:srcRect b="8407"/>
          <a:stretch/>
        </p:blipFill>
        <p:spPr>
          <a:xfrm>
            <a:off x="571500" y="1277009"/>
            <a:ext cx="2875430" cy="3481978"/>
          </a:xfrm>
          <a:prstGeom prst="rect">
            <a:avLst/>
          </a:prstGeom>
        </p:spPr>
      </p:pic>
      <p:sp>
        <p:nvSpPr>
          <p:cNvPr id="3" name="TextBox 2">
            <a:extLst>
              <a:ext uri="{FF2B5EF4-FFF2-40B4-BE49-F238E27FC236}">
                <a16:creationId xmlns:a16="http://schemas.microsoft.com/office/drawing/2014/main" id="{0F473133-C6BF-4A95-B5AE-125ADDDCD413}"/>
              </a:ext>
            </a:extLst>
          </p:cNvPr>
          <p:cNvSpPr txBox="1"/>
          <p:nvPr/>
        </p:nvSpPr>
        <p:spPr>
          <a:xfrm>
            <a:off x="3886200" y="4758986"/>
            <a:ext cx="4686300" cy="415498"/>
          </a:xfrm>
          <a:prstGeom prst="rect">
            <a:avLst/>
          </a:prstGeom>
          <a:noFill/>
        </p:spPr>
        <p:txBody>
          <a:bodyPr wrap="square" rtlCol="0">
            <a:spAutoFit/>
          </a:bodyPr>
          <a:lstStyle/>
          <a:p>
            <a:r>
              <a:rPr lang="en-US" sz="2100" dirty="0"/>
              <a:t>What does this have to do with the Truth</a:t>
            </a:r>
          </a:p>
        </p:txBody>
      </p:sp>
    </p:spTree>
    <p:extLst>
      <p:ext uri="{BB962C8B-B14F-4D97-AF65-F5344CB8AC3E}">
        <p14:creationId xmlns:p14="http://schemas.microsoft.com/office/powerpoint/2010/main" val="235498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571500" y="1277009"/>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Food can be found at a restaurant</a:t>
            </a:r>
          </a:p>
          <a:p>
            <a:endParaRPr lang="en-US" sz="2100" dirty="0"/>
          </a:p>
          <a:p>
            <a:r>
              <a:rPr lang="en-US" sz="2100" dirty="0"/>
              <a:t>Truth can be found at a church</a:t>
            </a:r>
          </a:p>
          <a:p>
            <a:endParaRPr lang="en-US" sz="2100" dirty="0"/>
          </a:p>
          <a:p>
            <a:r>
              <a:rPr lang="en-US" sz="2100" dirty="0"/>
              <a:t>Just like you won’t find a Bic Mac in just any restaurant serving food, you won’t find the Truth in just any church building</a:t>
            </a:r>
          </a:p>
          <a:p>
            <a:endParaRPr lang="en-US" sz="2100" dirty="0"/>
          </a:p>
          <a:p>
            <a:r>
              <a:rPr lang="en-US" sz="2100" dirty="0"/>
              <a:t>If you want a Big Mac you must go to where it is served… if you want the Truth you must go where it is served</a:t>
            </a:r>
          </a:p>
          <a:p>
            <a:endParaRPr lang="en-US" sz="2100" dirty="0"/>
          </a:p>
          <a:p>
            <a:endParaRPr lang="en-US" sz="2100" dirty="0"/>
          </a:p>
          <a:p>
            <a:endParaRPr lang="en-US" sz="2100" dirty="0"/>
          </a:p>
          <a:p>
            <a:endParaRPr lang="en-US" sz="2100" dirty="0"/>
          </a:p>
        </p:txBody>
      </p:sp>
      <p:pic>
        <p:nvPicPr>
          <p:cNvPr id="9" name="Picture 8">
            <a:extLst>
              <a:ext uri="{FF2B5EF4-FFF2-40B4-BE49-F238E27FC236}">
                <a16:creationId xmlns:a16="http://schemas.microsoft.com/office/drawing/2014/main" id="{455CA9CD-419A-47BB-A419-02D1A18EF375}"/>
              </a:ext>
            </a:extLst>
          </p:cNvPr>
          <p:cNvPicPr>
            <a:picLocks noChangeAspect="1"/>
          </p:cNvPicPr>
          <p:nvPr/>
        </p:nvPicPr>
        <p:blipFill rotWithShape="1">
          <a:blip r:embed="rId2"/>
          <a:srcRect b="8407"/>
          <a:stretch/>
        </p:blipFill>
        <p:spPr>
          <a:xfrm>
            <a:off x="571500" y="1277009"/>
            <a:ext cx="2875430" cy="3481978"/>
          </a:xfrm>
          <a:prstGeom prst="rect">
            <a:avLst/>
          </a:prstGeom>
        </p:spPr>
      </p:pic>
    </p:spTree>
    <p:extLst>
      <p:ext uri="{BB962C8B-B14F-4D97-AF65-F5344CB8AC3E}">
        <p14:creationId xmlns:p14="http://schemas.microsoft.com/office/powerpoint/2010/main" val="356463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398386" y="1299031"/>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Jn 14:6 “</a:t>
            </a:r>
            <a:r>
              <a:rPr lang="en-US" sz="2100" baseline="30000" dirty="0"/>
              <a:t>6 </a:t>
            </a:r>
            <a:r>
              <a:rPr lang="en-US" sz="2100" dirty="0"/>
              <a:t>Jesus said to him, “I am the way, the truth, and the life. No one comes to the Father except through Me.”</a:t>
            </a:r>
          </a:p>
          <a:p>
            <a:endParaRPr lang="en-US" sz="2100" dirty="0"/>
          </a:p>
          <a:p>
            <a:r>
              <a:rPr lang="en-US" sz="2100" dirty="0"/>
              <a:t>Jn 17:17 “</a:t>
            </a:r>
            <a:r>
              <a:rPr lang="en-US" sz="2100" baseline="30000" dirty="0"/>
              <a:t>17 </a:t>
            </a:r>
            <a:r>
              <a:rPr lang="en-US" sz="2100" dirty="0"/>
              <a:t>Sanctify them by Your truth. Your word is truth.”</a:t>
            </a:r>
          </a:p>
          <a:p>
            <a:endParaRPr lang="en-US" sz="2100" dirty="0"/>
          </a:p>
          <a:p>
            <a:r>
              <a:rPr lang="en-US" sz="2100" dirty="0"/>
              <a:t>If I want to find the Truth I must go where Jesus and His word are taught</a:t>
            </a:r>
          </a:p>
          <a:p>
            <a:pPr marL="0" indent="0">
              <a:buNone/>
            </a:pPr>
            <a:endParaRPr lang="en-US" sz="2100" dirty="0"/>
          </a:p>
          <a:p>
            <a:endParaRPr lang="en-US" sz="2100" dirty="0"/>
          </a:p>
          <a:p>
            <a:endParaRPr lang="en-US" sz="2100" dirty="0"/>
          </a:p>
          <a:p>
            <a:endParaRPr lang="en-US" sz="2100" dirty="0"/>
          </a:p>
          <a:p>
            <a:endParaRPr lang="en-US" sz="2100" dirty="0"/>
          </a:p>
        </p:txBody>
      </p:sp>
      <p:pic>
        <p:nvPicPr>
          <p:cNvPr id="9" name="Picture 8" descr="Image result for where should i go">
            <a:extLst>
              <a:ext uri="{FF2B5EF4-FFF2-40B4-BE49-F238E27FC236}">
                <a16:creationId xmlns:a16="http://schemas.microsoft.com/office/drawing/2014/main" id="{7C330B0F-EE83-49CE-87F0-A3750163D09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8386" y="836023"/>
            <a:ext cx="3111168" cy="4075611"/>
          </a:xfrm>
          <a:prstGeom prst="rect">
            <a:avLst/>
          </a:prstGeom>
          <a:noFill/>
          <a:ln>
            <a:noFill/>
          </a:ln>
        </p:spPr>
      </p:pic>
    </p:spTree>
    <p:extLst>
      <p:ext uri="{BB962C8B-B14F-4D97-AF65-F5344CB8AC3E}">
        <p14:creationId xmlns:p14="http://schemas.microsoft.com/office/powerpoint/2010/main" val="2285543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E15-14F6-4EDA-A777-D165A7E05ED8}"/>
              </a:ext>
            </a:extLst>
          </p:cNvPr>
          <p:cNvSpPr>
            <a:spLocks noGrp="1"/>
          </p:cNvSpPr>
          <p:nvPr>
            <p:ph type="title"/>
          </p:nvPr>
        </p:nvSpPr>
        <p:spPr>
          <a:xfrm>
            <a:off x="398386" y="1299031"/>
            <a:ext cx="2875430" cy="3481978"/>
          </a:xfrm>
        </p:spPr>
        <p:txBody>
          <a:bodyPr>
            <a:normAutofit/>
          </a:bodyPr>
          <a:lstStyle/>
          <a:p>
            <a:pPr algn="l"/>
            <a:endParaRPr lang="en-US" sz="3600" dirty="0"/>
          </a:p>
        </p:txBody>
      </p:sp>
      <p:sp>
        <p:nvSpPr>
          <p:cNvPr id="4" name="Content Placeholder 3">
            <a:extLst>
              <a:ext uri="{FF2B5EF4-FFF2-40B4-BE49-F238E27FC236}">
                <a16:creationId xmlns:a16="http://schemas.microsoft.com/office/drawing/2014/main" id="{ED262AFA-F133-4EA8-AD61-0F09FB9EF3F1}"/>
              </a:ext>
            </a:extLst>
          </p:cNvPr>
          <p:cNvSpPr>
            <a:spLocks noGrp="1"/>
          </p:cNvSpPr>
          <p:nvPr>
            <p:ph idx="1"/>
          </p:nvPr>
        </p:nvSpPr>
        <p:spPr/>
        <p:txBody>
          <a:bodyPr>
            <a:normAutofit/>
          </a:bodyPr>
          <a:lstStyle/>
          <a:p>
            <a:r>
              <a:rPr lang="en-US" sz="2100" dirty="0"/>
              <a:t>If you want a Big Mac you have to go to the right place and ask for it</a:t>
            </a:r>
          </a:p>
          <a:p>
            <a:endParaRPr lang="en-US" sz="2100" dirty="0"/>
          </a:p>
          <a:p>
            <a:r>
              <a:rPr lang="en-US" sz="2100" dirty="0"/>
              <a:t>“I want a Big Mac”</a:t>
            </a:r>
          </a:p>
          <a:p>
            <a:endParaRPr lang="en-US" sz="2100" dirty="0"/>
          </a:p>
          <a:p>
            <a:r>
              <a:rPr lang="en-US" sz="2100" dirty="0"/>
              <a:t>Try asking for it by name at Burger King or Wendy’s and see what happens</a:t>
            </a:r>
          </a:p>
          <a:p>
            <a:endParaRPr lang="en-US" sz="2100" dirty="0"/>
          </a:p>
          <a:p>
            <a:endParaRPr lang="en-US" sz="2100" dirty="0"/>
          </a:p>
          <a:p>
            <a:pPr marL="0" indent="0">
              <a:buNone/>
            </a:pPr>
            <a:endParaRPr lang="en-US" sz="2100" dirty="0"/>
          </a:p>
          <a:p>
            <a:endParaRPr lang="en-US" sz="2100" dirty="0"/>
          </a:p>
          <a:p>
            <a:endParaRPr lang="en-US" sz="2100" dirty="0"/>
          </a:p>
          <a:p>
            <a:endParaRPr lang="en-US" sz="2100" dirty="0"/>
          </a:p>
          <a:p>
            <a:endParaRPr lang="en-US" sz="2100" dirty="0"/>
          </a:p>
        </p:txBody>
      </p:sp>
      <p:pic>
        <p:nvPicPr>
          <p:cNvPr id="7" name="Picture 6">
            <a:extLst>
              <a:ext uri="{FF2B5EF4-FFF2-40B4-BE49-F238E27FC236}">
                <a16:creationId xmlns:a16="http://schemas.microsoft.com/office/drawing/2014/main" id="{05D9E1D0-D739-4B4A-84E9-9428EA7750B5}"/>
              </a:ext>
            </a:extLst>
          </p:cNvPr>
          <p:cNvPicPr>
            <a:picLocks noChangeAspect="1"/>
          </p:cNvPicPr>
          <p:nvPr/>
        </p:nvPicPr>
        <p:blipFill>
          <a:blip r:embed="rId2"/>
          <a:stretch>
            <a:fillRect/>
          </a:stretch>
        </p:blipFill>
        <p:spPr>
          <a:xfrm>
            <a:off x="482360" y="1299031"/>
            <a:ext cx="2791456" cy="3481978"/>
          </a:xfrm>
          <a:prstGeom prst="rect">
            <a:avLst/>
          </a:prstGeom>
        </p:spPr>
      </p:pic>
    </p:spTree>
    <p:extLst>
      <p:ext uri="{BB962C8B-B14F-4D97-AF65-F5344CB8AC3E}">
        <p14:creationId xmlns:p14="http://schemas.microsoft.com/office/powerpoint/2010/main" val="4241846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07151B"/>
      </a:dk2>
      <a:lt2>
        <a:srgbClr val="F2F3F3"/>
      </a:lt2>
      <a:accent1>
        <a:srgbClr val="1C546B"/>
      </a:accent1>
      <a:accent2>
        <a:srgbClr val="606968"/>
      </a:accent2>
      <a:accent3>
        <a:srgbClr val="8D8D35"/>
      </a:accent3>
      <a:accent4>
        <a:srgbClr val="D9A142"/>
      </a:accent4>
      <a:accent5>
        <a:srgbClr val="C47023"/>
      </a:accent5>
      <a:accent6>
        <a:srgbClr val="754D64"/>
      </a:accent6>
      <a:hlink>
        <a:srgbClr val="417E93"/>
      </a:hlink>
      <a:folHlink>
        <a:srgbClr val="A76D89"/>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12434FFF-CE4A-40FC-99FF-CA1400F2E62F}"/>
    </a:ext>
  </a:extLst>
</a:theme>
</file>

<file path=docProps/app.xml><?xml version="1.0" encoding="utf-8"?>
<Properties xmlns="http://schemas.openxmlformats.org/officeDocument/2006/extended-properties" xmlns:vt="http://schemas.openxmlformats.org/officeDocument/2006/docPropsVTypes">
  <Template>TM10001103[[fn=Headlines]]</Template>
  <TotalTime>680</TotalTime>
  <Words>673</Words>
  <Application>Microsoft Office PowerPoint</Application>
  <PresentationFormat>On-screen Show (4:3)</PresentationFormat>
  <Paragraphs>133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Schoolbook</vt:lpstr>
      <vt:lpstr>Corbel</vt:lpstr>
      <vt:lpstr>Headlines</vt:lpstr>
      <vt:lpstr>  …the Truth is like…</vt:lpstr>
      <vt:lpstr>PowerPoint Presentation</vt:lpstr>
      <vt:lpstr>Introduction  You’re probably thinking…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God Your fIrst</dc:title>
  <dc:creator>Rob Miller</dc:creator>
  <cp:lastModifiedBy>christian miller</cp:lastModifiedBy>
  <cp:revision>77</cp:revision>
  <dcterms:created xsi:type="dcterms:W3CDTF">2019-07-16T18:33:30Z</dcterms:created>
  <dcterms:modified xsi:type="dcterms:W3CDTF">2019-10-11T23:14:30Z</dcterms:modified>
</cp:coreProperties>
</file>