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58" r:id="rId2"/>
    <p:sldMasterId id="2147483659" r:id="rId3"/>
    <p:sldMasterId id="2147483704" r:id="rId4"/>
    <p:sldMasterId id="2147483723" r:id="rId5"/>
  </p:sldMasterIdLst>
  <p:notesMasterIdLst>
    <p:notesMasterId r:id="rId30"/>
  </p:notesMasterIdLst>
  <p:sldIdLst>
    <p:sldId id="256" r:id="rId6"/>
    <p:sldId id="263" r:id="rId7"/>
    <p:sldId id="285" r:id="rId8"/>
    <p:sldId id="325" r:id="rId9"/>
    <p:sldId id="310" r:id="rId10"/>
    <p:sldId id="330" r:id="rId11"/>
    <p:sldId id="344" r:id="rId12"/>
    <p:sldId id="331" r:id="rId13"/>
    <p:sldId id="346" r:id="rId14"/>
    <p:sldId id="348" r:id="rId15"/>
    <p:sldId id="358" r:id="rId16"/>
    <p:sldId id="350" r:id="rId17"/>
    <p:sldId id="352" r:id="rId18"/>
    <p:sldId id="354" r:id="rId19"/>
    <p:sldId id="360" r:id="rId20"/>
    <p:sldId id="356" r:id="rId21"/>
    <p:sldId id="363" r:id="rId22"/>
    <p:sldId id="364" r:id="rId23"/>
    <p:sldId id="368" r:id="rId24"/>
    <p:sldId id="366" r:id="rId25"/>
    <p:sldId id="319" r:id="rId26"/>
    <p:sldId id="370" r:id="rId27"/>
    <p:sldId id="372" r:id="rId28"/>
    <p:sldId id="260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003399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CCFF"/>
    <a:srgbClr val="003399"/>
    <a:srgbClr val="006600"/>
    <a:srgbClr val="9900FF"/>
    <a:srgbClr val="6600FF"/>
    <a:srgbClr val="FF0066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09" autoAdjust="0"/>
  </p:normalViewPr>
  <p:slideViewPr>
    <p:cSldViewPr>
      <p:cViewPr varScale="1">
        <p:scale>
          <a:sx n="95" d="100"/>
          <a:sy n="95" d="100"/>
        </p:scale>
        <p:origin x="15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6142EA-238A-4810-9999-3D84F1A00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395A74C-F3F0-4728-B94D-C4334C73E9B4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9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2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https://www.cnn.com/2019/04/08/politics/pete-buttigieg-mike-pence/index.html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dirty="0"/>
              <a:t>Democratic presidential hopeful and current mayor of South Bend, Indiana, Pete Buttigieg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16DD5-84C3-4CFB-A1B0-5148A096E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99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8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1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7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9379-3958-4D0A-A0BF-1632C22AF9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8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9379-3958-4D0A-A0BF-1632C22AF9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33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9379-3958-4D0A-A0BF-1632C22AF9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9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Paul uses the word “knowledge” 6 times in I Corinthians 6 (</a:t>
            </a:r>
            <a:r>
              <a:rPr lang="en-US" dirty="0"/>
              <a:t>6:2, 3, 9, 15, 16, 19).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142EA-238A-4810-9999-3D84F1A005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9379-3958-4D0A-A0BF-1632C22AF9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71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8E19379-3958-4D0A-A0BF-1632C22AF94B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4DFC6E8-552E-4488-A4A4-320094696E02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8DE3293-5014-4930-AA34-2994D570BD32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Emphasis in Scripture mine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A9B9520-9951-49AB-92CC-B2A900EE8146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B9520-9951-49AB-92CC-B2A900EE81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9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https://www.cnn.com/2019/04/08/politics/pete-buttigieg-mike-pence/index.html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dirty="0"/>
              <a:t>Democratic presidential hopeful and current mayor of South Bend, Indiana, Pete Buttigieg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3D16DD5-84C3-4CFB-A1B0-5148A096E914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https://www.cnn.com/2019/04/08/politics/pete-buttigieg-mike-pence/index.html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dirty="0"/>
              <a:t>Democratic presidential hopeful and current mayor of South Bend, Indiana, Pete Buttigieg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16DD5-84C3-4CFB-A1B0-5148A096E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AA94-25ED-4D32-9C27-FF7FFAFB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EC27-6AFD-44C1-935C-12C15C6B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E261-052A-44E5-B5C1-5DFE7A9EC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2574-690E-4151-9C1A-23E86FD73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7459-4A7D-4FF9-86A7-8C7893AB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20F-BFF8-448E-A73C-3C3C95219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9270-DBAA-4E17-931B-74BE2AC8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532D-D0D0-41CB-927D-1FAF99E2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1B01-1516-47D7-84C8-45C0EC37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B86-1491-464F-BE9A-DFFA70CB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BC915-F526-497F-ADA5-CB4927B65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BBB8-328B-48B8-A55E-8604A16F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3588-F7A8-477F-84F5-45CC8EA0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C03A-DE55-4E48-ACDC-ECD8DE1B9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6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5093-F0C0-42D2-AAE2-C9F642EA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8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69B8-CD46-4F21-9AE1-C613F26D7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CC37-1A8B-4B1B-848E-34114A03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2598-20FC-48D8-A02C-DC4FE2E8C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3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0B8E3-2D73-4FC5-91EE-779FA5E5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0F5FC-FF73-4D65-ABBC-34FF4BDEB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1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9A92-260D-4E37-9184-0238F500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0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7787-5DB4-4357-887A-9AFF939F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9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E6CD-45E4-4D26-8E59-60552E2B0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5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3B45-8FC4-4119-B3BF-D898E6077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6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6113-7BAC-4EFD-B1D9-5A0A577F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5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F103-F1E3-4B8A-9991-DB398394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B45A-7786-4591-B4B2-BAA00BD3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1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7751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8440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1869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8770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7236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89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B94E-6FFD-4257-B392-C633C20CA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8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685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53447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5890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8416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672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43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592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9975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3364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54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912B9-0983-4654-8612-36BF46A2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5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08768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Shunammite: "It Is Well"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0750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BE8AA94-25ED-4D32-9C27-FF7FFAFBD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3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BBB8-328B-48B8-A55E-8604A16F35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1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31E6CD-45E4-4D26-8E59-60552E2B0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9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9B94E-6FFD-4257-B392-C633C20CA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10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912B9-0983-4654-8612-36BF46A22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8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8CFF6-363A-40AA-94F2-06A9845BD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0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E93C-A148-444C-BAF6-DE287A069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0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05CC1-8AF4-4C84-9F4A-8B020936E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CFF6-363A-40AA-94F2-06A9845B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73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D4DDE-2B47-4576-B00C-E9EA0F9325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1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8EC27-6AFD-44C1-935C-12C15C6B6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6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pPr>
              <a:defRPr/>
            </a:pPr>
            <a:fld id="{0F8AE261-052A-44E5-B5C1-5DFE7A9ECF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0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E93C-A148-444C-BAF6-DE287A069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05CC1-8AF4-4C84-9F4A-8B020936E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4DDE-2B47-4576-B00C-E9EA0F93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2C38B5E-1C79-44D8-A63A-7317F3410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4F89242-B781-43F0-91AA-3E07B2FA7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08D6FB-D6DB-4FEF-8A28-151157C40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Shunammite: "It Is Well"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87AC469-2FFF-403D-AF6C-0243A185D6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23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55BA332-743B-47CA-A26A-612B441C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648987"/>
            <a:ext cx="5562599" cy="556002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5400" b="1" u="sng" dirty="0">
                <a:cs typeface="Times New Roman" pitchFamily="18" charset="0"/>
              </a:rPr>
              <a:t>“Such Were Some Of You…”</a:t>
            </a:r>
            <a:endParaRPr lang="en-US" sz="5400" b="1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92290" y="648987"/>
            <a:ext cx="2945717" cy="5560026"/>
          </a:xfrm>
        </p:spPr>
        <p:txBody>
          <a:bodyPr anchor="ctr">
            <a:norm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sz="4000" b="1" dirty="0"/>
              <a:t>Text: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4000" b="1" dirty="0">
                <a:cs typeface="Times New Roman" pitchFamily="18" charset="0"/>
              </a:rPr>
              <a:t>I Cor. 6:9-11</a:t>
            </a:r>
            <a:endParaRPr lang="en-US" sz="4000" b="1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43093BA-D7C0-401B-9B54-E2965B149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822191" y="3429000"/>
            <a:ext cx="36576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6">
            <a:extLst>
              <a:ext uri="{FF2B5EF4-FFF2-40B4-BE49-F238E27FC236}">
                <a16:creationId xmlns:a16="http://schemas.microsoft.com/office/drawing/2014/main" id="{C11EBC8E-474B-4959-BDBE-ED4FA1730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9" y="301942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076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Fornication &amp; Adultery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Gal. 5:19 (NKJ); Heb. 13:4: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Deeds of the flesh &amp; God will judge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Flee immorality!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(I Cor. 6:13, 18: The body is not for immorality!)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Sins involving the abuse or misuse of the body (sexual immorality):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D7E50FE-3D69-475C-A55D-6F9F8BF4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87" y="3796426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Homosexuality &amp; Effeminate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Rom. 1:26: Described as being “degrading” (NKJ: “vile”) and “unnatural” (NKJ: “against nature”)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Rom. 1:27: Described as “indecent acts” (NKJ: “shameful”) and “error”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Rom. 1:28: Described as being “not proper” (NKJ: “not fitting”) 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Romans 1 describes same-sex practices as conduct that results from rejecting the Creator! (Rom. 1:25)</a:t>
            </a:r>
          </a:p>
        </p:txBody>
      </p:sp>
    </p:spTree>
    <p:extLst>
      <p:ext uri="{BB962C8B-B14F-4D97-AF65-F5344CB8AC3E}">
        <p14:creationId xmlns:p14="http://schemas.microsoft.com/office/powerpoint/2010/main" val="14844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076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Fornication &amp; Adultery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Gal. 5:19 (NKJ); Heb. 13:4: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Deeds of the flesh &amp; God will judge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Flee immorality!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(I Cor. 6:13, 18: The body is not for immorality!)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Sins involving the abuse or misuse of the body (sexual immorality):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D7E50FE-3D69-475C-A55D-6F9F8BF4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87" y="3796426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Homosexuality &amp; Effeminate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The Creator inspired the apostle Paul to write disapprovingly of same-sex situations </a:t>
            </a:r>
            <a:r>
              <a:rPr lang="en-US" sz="2000" i="1" dirty="0">
                <a:solidFill>
                  <a:prstClr val="black"/>
                </a:solidFill>
              </a:rPr>
              <a:t>(Effeminate is “soft” &amp; used in a bad sense)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Thayer on “effeminate,” </a:t>
            </a:r>
            <a:r>
              <a:rPr lang="en-US" sz="2000" i="1" dirty="0">
                <a:solidFill>
                  <a:prstClr val="black"/>
                </a:solidFill>
              </a:rPr>
              <a:t>Gr. </a:t>
            </a:r>
            <a:r>
              <a:rPr lang="en-US" sz="2000" i="1" dirty="0" err="1">
                <a:solidFill>
                  <a:prstClr val="black"/>
                </a:solidFill>
              </a:rPr>
              <a:t>malakos</a:t>
            </a:r>
            <a:r>
              <a:rPr lang="en-US" sz="2000" i="1" dirty="0">
                <a:solidFill>
                  <a:prstClr val="black"/>
                </a:solidFill>
              </a:rPr>
              <a:t> (G3120): </a:t>
            </a:r>
            <a:r>
              <a:rPr lang="en-US" sz="2000" b="0" dirty="0">
                <a:solidFill>
                  <a:prstClr val="black"/>
                </a:solidFill>
              </a:rPr>
              <a:t>“Soft, soft to the touch, a boy or a man that submits to homosexual acts, male prostitute.”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Vine on “effeminate,” </a:t>
            </a:r>
            <a:r>
              <a:rPr lang="en-US" sz="2000" i="1" dirty="0">
                <a:solidFill>
                  <a:prstClr val="black"/>
                </a:solidFill>
              </a:rPr>
              <a:t>Gr. </a:t>
            </a:r>
            <a:r>
              <a:rPr lang="en-US" sz="2000" i="1" dirty="0" err="1">
                <a:solidFill>
                  <a:prstClr val="black"/>
                </a:solidFill>
              </a:rPr>
              <a:t>malakos</a:t>
            </a:r>
            <a:r>
              <a:rPr lang="en-US" sz="2000" i="1" dirty="0">
                <a:solidFill>
                  <a:prstClr val="black"/>
                </a:solidFill>
              </a:rPr>
              <a:t> (G3120): </a:t>
            </a:r>
            <a:r>
              <a:rPr lang="en-US" sz="2000" b="0" dirty="0">
                <a:solidFill>
                  <a:prstClr val="black"/>
                </a:solidFill>
              </a:rPr>
              <a:t>“Not simply of a male who practices forms of lewdness, but persons in general, who are guilty of addiction to sins of the flesh.”</a:t>
            </a: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2" name="Rectangle 70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05583" y="36537"/>
            <a:ext cx="5697049" cy="1106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3100" u="sng" dirty="0">
                <a:solidFill>
                  <a:srgbClr val="FFFF00"/>
                </a:solidFill>
              </a:rPr>
              <a:t>The Unrighteous Will NOT Inherit the Kingdom</a:t>
            </a:r>
          </a:p>
        </p:txBody>
      </p:sp>
      <p:pic>
        <p:nvPicPr>
          <p:cNvPr id="6" name="Picture 5" descr="pete buttigieg mike pence gay marriage lgbtq sot vpx_00011523">
            <a:extLst>
              <a:ext uri="{FF2B5EF4-FFF2-40B4-BE49-F238E27FC236}">
                <a16:creationId xmlns:a16="http://schemas.microsoft.com/office/drawing/2014/main" id="{B76021DA-5342-4AEE-BAFB-DF23F0B8C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r="32989"/>
          <a:stretch/>
        </p:blipFill>
        <p:spPr bwMode="auto">
          <a:xfrm>
            <a:off x="20" y="10"/>
            <a:ext cx="3446911" cy="685799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21464"/>
            <a:ext cx="3446911" cy="345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Mayor Pete Buttigieg </a:t>
            </a:r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774" name="Straight Connector 74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6200" y="6199730"/>
            <a:ext cx="5257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4107" y="6492875"/>
            <a:ext cx="2861142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0A63A2-A023-4D2D-A8AB-3A116AD0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931" y="1142997"/>
            <a:ext cx="5697069" cy="6515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Your quarrel, sir, is with my creator.”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7A3FEDC-D16E-4FFA-AD89-F9A09B22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29" y="1781097"/>
            <a:ext cx="5697069" cy="141549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What do we find when we consult Mayor Pete's Creator on such matters as these?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22976A9-9708-43FC-ACD5-2381DA9A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29" y="3264558"/>
            <a:ext cx="5697069" cy="900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lnSpc>
                <a:spcPct val="102000"/>
              </a:lnSpc>
              <a:spcBef>
                <a:spcPts val="900"/>
              </a:spcBef>
            </a:pPr>
            <a:r>
              <a:rPr lang="en-US" dirty="0">
                <a:solidFill>
                  <a:srgbClr val="F5F5F5"/>
                </a:solidFill>
                <a:latin typeface="Corbel" panose="020B0503020204020204"/>
              </a:rPr>
              <a:t>God has decreed that the homosexual lifestyle is sinful – Romans 1:26-28</a:t>
            </a:r>
            <a:endParaRPr kumimoji="0" lang="en-US" sz="1800" b="1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9BC82AD-70D5-4D19-891A-C09F1B2A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29" y="4195455"/>
            <a:ext cx="5697069" cy="19005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lnSpc>
                <a:spcPct val="102000"/>
              </a:lnSpc>
              <a:spcBef>
                <a:spcPts val="900"/>
              </a:spcBef>
            </a:pPr>
            <a:r>
              <a:rPr lang="en-US" dirty="0">
                <a:solidFill>
                  <a:srgbClr val="F5F5F5"/>
                </a:solidFill>
                <a:latin typeface="Corbel" panose="020B0503020204020204"/>
              </a:rPr>
              <a:t>The one who argues in favor of homosexuality is the one who is quarreling with his Creator; it is a practice that will keep one from entering Heaven! (I Cor. 6:9)</a:t>
            </a:r>
            <a:endParaRPr kumimoji="0" lang="en-US" sz="1800" b="1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315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1385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Idolatry, stealing (robbing &amp; swindling), and covetousness/greed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</a:rPr>
              <a:t>Col. 3:5: </a:t>
            </a:r>
            <a:r>
              <a:rPr lang="en-US" sz="2000" dirty="0">
                <a:solidFill>
                  <a:prstClr val="black"/>
                </a:solidFill>
              </a:rPr>
              <a:t>Saints are to “put to death” these evil things in their lives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dirty="0">
                <a:solidFill>
                  <a:srgbClr val="FFFF00"/>
                </a:solidFill>
              </a:rPr>
              <a:t>Sins involving the abuse or misuse of things: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D2F28B1A-A266-41D9-B355-C37A33CA7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" y="3777935"/>
            <a:ext cx="3753347" cy="281375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18092B-A506-43CA-BD18-3483815A7E03}"/>
              </a:ext>
            </a:extLst>
          </p:cNvPr>
          <p:cNvSpPr/>
          <p:nvPr/>
        </p:nvSpPr>
        <p:spPr>
          <a:xfrm>
            <a:off x="4162719" y="4939105"/>
            <a:ext cx="117499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5D16A4-AFB5-4ACB-AC83-7F4F8D247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43" y="3443289"/>
            <a:ext cx="3387312" cy="33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0704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Drunkenness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</a:rPr>
              <a:t>I Pet. 4:3-5: </a:t>
            </a:r>
            <a:r>
              <a:rPr lang="en-US" sz="2000" dirty="0">
                <a:solidFill>
                  <a:prstClr val="black"/>
                </a:solidFill>
              </a:rPr>
              <a:t>Saints not to engage in such behavior: drunkenness, carousing (that is late-night drinking in the streets), and drinking parties!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dirty="0">
                <a:solidFill>
                  <a:srgbClr val="FFFF00"/>
                </a:solidFill>
              </a:rPr>
              <a:t>Sins of lack of self-control: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8B1A-A266-41D9-B355-C37A33CA7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7" y="4246474"/>
            <a:ext cx="3753347" cy="187667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18092B-A506-43CA-BD18-3483815A7E03}"/>
              </a:ext>
            </a:extLst>
          </p:cNvPr>
          <p:cNvSpPr/>
          <p:nvPr/>
        </p:nvSpPr>
        <p:spPr>
          <a:xfrm>
            <a:off x="4162719" y="4939105"/>
            <a:ext cx="117499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5D16A4-AFB5-4ACB-AC83-7F4F8D247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43" y="3443289"/>
            <a:ext cx="3387312" cy="33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070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Revilers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algn="l">
              <a:buClr>
                <a:srgbClr val="439EB7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Verbal abuse at others or blasphemy against God </a:t>
            </a:r>
            <a:r>
              <a:rPr lang="en-US" sz="2000" i="1" dirty="0">
                <a:solidFill>
                  <a:prstClr val="black"/>
                </a:solidFill>
              </a:rPr>
              <a:t>(Gal. 5:20: Outbursts of anger listed as a deed of the flesh!)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Sins of lack of self-control: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8B1A-A266-41D9-B355-C37A33CA7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80" y="3919013"/>
            <a:ext cx="3755930" cy="243030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18092B-A506-43CA-BD18-3483815A7E03}"/>
              </a:ext>
            </a:extLst>
          </p:cNvPr>
          <p:cNvSpPr/>
          <p:nvPr/>
        </p:nvSpPr>
        <p:spPr>
          <a:xfrm>
            <a:off x="4162719" y="4939105"/>
            <a:ext cx="117499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5D16A4-AFB5-4ACB-AC83-7F4F8D247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43" y="3443289"/>
            <a:ext cx="3387312" cy="33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Gal. 5:19-21</a:t>
            </a:r>
            <a:r>
              <a:rPr lang="en-US" dirty="0">
                <a:solidFill>
                  <a:srgbClr val="FFFF00"/>
                </a:solidFill>
              </a:rPr>
              <a:t>: “Now the deeds of the flesh are evident”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F73DC84-9ED2-4A49-BB5E-8190387C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356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0000"/>
                </a:solidFill>
              </a:rPr>
              <a:t>The deeds of the flesh and unrighteous acts CAN be known!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FF4DDC42-EF65-4DA6-B44D-731F2EEE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72635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0000"/>
                </a:solidFill>
              </a:rPr>
              <a:t>The world has been deceived and they teach these things are not only acceptable, but should be practiced with impunity! </a:t>
            </a:r>
            <a:r>
              <a:rPr lang="en-US" i="1" dirty="0">
                <a:solidFill>
                  <a:srgbClr val="FF0000"/>
                </a:solidFill>
              </a:rPr>
              <a:t>(Rom. 2:6-9: The unrighteous will be punished)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3DFCD96-138D-4173-ACA9-2391D537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458471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chemeClr val="tx1"/>
                </a:solidFill>
              </a:rPr>
              <a:t>We must know there are some who will NOT inherit the kingdom of God!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“Such WERE Some of You…”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Schoolbook" panose="02040604050505020304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39BEC28-49D3-485A-999F-EDE122B8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i="1" dirty="0">
                <a:solidFill>
                  <a:srgbClr val="FF0000"/>
                </a:solidFill>
              </a:rPr>
              <a:t>The world teaches many of these practices are inherent (born with) and cannot be changed from!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794F8-A825-4F60-A603-BF79DAA2D8F0}"/>
              </a:ext>
            </a:extLst>
          </p:cNvPr>
          <p:cNvSpPr/>
          <p:nvPr/>
        </p:nvSpPr>
        <p:spPr>
          <a:xfrm>
            <a:off x="0" y="685800"/>
            <a:ext cx="9144000" cy="28518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sz="2800" dirty="0">
                <a:solidFill>
                  <a:srgbClr val="7030A0"/>
                </a:solidFill>
              </a:rPr>
              <a:t>I Cor. 6:9-10 </a:t>
            </a:r>
            <a:endParaRPr lang="en-US" sz="2800" i="1" dirty="0">
              <a:solidFill>
                <a:srgbClr val="7030A0"/>
              </a:solidFill>
            </a:endParaRPr>
          </a:p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b="0" dirty="0">
                <a:solidFill>
                  <a:srgbClr val="002060"/>
                </a:solidFill>
              </a:rPr>
              <a:t>9.    Or do you not know that the unrighteous will not inherit the kingdom of God? Do not be deceived</a:t>
            </a: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; </a:t>
            </a:r>
            <a:r>
              <a:rPr lang="en-US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</a:rPr>
              <a:t>neither fornicators, nor idolaters, nor adulterers, nor effeminate, nor homosexuals</a:t>
            </a:r>
            <a:r>
              <a:rPr lang="en-US" i="1" u="sn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,</a:t>
            </a: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10.  </a:t>
            </a:r>
            <a:r>
              <a:rPr lang="en-US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</a:rPr>
              <a:t>nor thieves, nor the covetous, nor drunkards, nor revilers, nor swindlers</a:t>
            </a:r>
            <a:r>
              <a:rPr lang="en-US" b="0" dirty="0">
                <a:solidFill>
                  <a:srgbClr val="002060"/>
                </a:solidFill>
              </a:rPr>
              <a:t>, will inherit the kingdom of God. </a:t>
            </a:r>
          </a:p>
        </p:txBody>
      </p:sp>
    </p:spTree>
    <p:extLst>
      <p:ext uri="{BB962C8B-B14F-4D97-AF65-F5344CB8AC3E}">
        <p14:creationId xmlns:p14="http://schemas.microsoft.com/office/powerpoint/2010/main" val="7007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“Such WERE Some of You…”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Schoolbook" panose="02040604050505020304"/>
              <a:ea typeface="+mn-ea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657922"/>
            <a:ext cx="9144000" cy="16312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 Cor. 6:11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11.  </a:t>
            </a:r>
            <a:r>
              <a:rPr kumimoji="0" lang="en-US" sz="24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Such were some of 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; but you were washed, but you were sanctified, but you were justified in the name of the Lord Jesus Christ and in the Spirit of our God.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A8562EB-03F6-4331-BB45-0B85E6A7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800100" indent="-3429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 eaLnBrk="1" hangingPunct="1"/>
            <a:r>
              <a:rPr lang="en-US" dirty="0">
                <a:solidFill>
                  <a:srgbClr val="006600"/>
                </a:solidFill>
              </a:rPr>
              <a:t>Some of the Corinthians had been unrighteous, but became righteous</a:t>
            </a:r>
            <a:endParaRPr lang="en-US" sz="2800" dirty="0">
              <a:solidFill>
                <a:srgbClr val="0066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When Paul went to Corinth, he met people with the lowest morals.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Yet the power of Jesus Christ had changed them (Rom. 1:16-17)!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4EBE944-7E6C-443D-88F4-EBA6AEBF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419600"/>
            <a:ext cx="9144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i="1" dirty="0">
                <a:solidFill>
                  <a:srgbClr val="FF0000"/>
                </a:solidFill>
              </a:rPr>
              <a:t>Some of the Corinthian brethren came out of these unrighteous backgrounds – we can know that we CAN change our lifestyles!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88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49" name="Rectangle 7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7343" y="54503"/>
            <a:ext cx="5366657" cy="1393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4600" u="sng" dirty="0">
                <a:solidFill>
                  <a:schemeClr val="tx1"/>
                </a:solidFill>
              </a:rPr>
              <a:t>“Such WERE Some of You…”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82750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081F45D-BE14-4E38-9803-C42CE9AFF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r="33951"/>
          <a:stretch/>
        </p:blipFill>
        <p:spPr>
          <a:xfrm>
            <a:off x="20" y="10"/>
            <a:ext cx="3911280" cy="6857990"/>
          </a:xfrm>
          <a:custGeom>
            <a:avLst/>
            <a:gdLst>
              <a:gd name="connsiteX0" fmla="*/ 0 w 5215066"/>
              <a:gd name="connsiteY0" fmla="*/ 0 h 6845983"/>
              <a:gd name="connsiteX1" fmla="*/ 3197713 w 5215066"/>
              <a:gd name="connsiteY1" fmla="*/ 0 h 6845983"/>
              <a:gd name="connsiteX2" fmla="*/ 3259787 w 5215066"/>
              <a:gd name="connsiteY2" fmla="*/ 39795 h 6845983"/>
              <a:gd name="connsiteX3" fmla="*/ 5215066 w 5215066"/>
              <a:gd name="connsiteY3" fmla="*/ 3717234 h 6845983"/>
              <a:gd name="connsiteX4" fmla="*/ 4202364 w 5215066"/>
              <a:gd name="connsiteY4" fmla="*/ 6538204 h 6845983"/>
              <a:gd name="connsiteX5" fmla="*/ 3922635 w 5215066"/>
              <a:gd name="connsiteY5" fmla="*/ 6845983 h 6845983"/>
              <a:gd name="connsiteX6" fmla="*/ 0 w 52150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76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5380579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507100"/>
            <a:ext cx="29717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057677-4BEC-44F9-8727-FE8CE140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750" y="1527414"/>
            <a:ext cx="5061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Corinthians had been “washed”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18:8; 22:16; Rev. 1:5 (NKJV)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A8DE08B-D72C-4BA6-9296-2BD478BC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407" y="2745801"/>
            <a:ext cx="5061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Corinthians had been “sanctified”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Cor. 1:2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483A3D3-CA90-4D63-9467-FBAF69BA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350" y="3964188"/>
            <a:ext cx="50612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Corinthians had been “justified”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“Justified by His grace” (Rom. 3:24; Titus 3:7)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“Justified by faith” (Rom. 5:1; Gal. 2:16)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”Justified by His blood” (Rom. 5:9)</a:t>
            </a:r>
          </a:p>
        </p:txBody>
      </p:sp>
    </p:spTree>
    <p:extLst>
      <p:ext uri="{BB962C8B-B14F-4D97-AF65-F5344CB8AC3E}">
        <p14:creationId xmlns:p14="http://schemas.microsoft.com/office/powerpoint/2010/main" val="354484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9FF99B6-0BBC-4955-9A39-545FF77A5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771" y="0"/>
            <a:ext cx="2559378" cy="990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 sz="5000" u="sng" dirty="0"/>
              <a:t>Intro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47C0825-188A-4198-9C53-85FB77C0D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3" y="688666"/>
            <a:ext cx="5037447" cy="2077946"/>
          </a:xfrm>
          <a:prstGeom prst="rect">
            <a:avLst/>
          </a:prstGeom>
        </p:spPr>
      </p:pic>
      <p:sp>
        <p:nvSpPr>
          <p:cNvPr id="73" name="Freeform 6">
            <a:extLst>
              <a:ext uri="{FF2B5EF4-FFF2-40B4-BE49-F238E27FC236}">
                <a16:creationId xmlns:a16="http://schemas.microsoft.com/office/drawing/2014/main" id="{EFFCBFD9-BE8B-4513-8B1D-D19F805EA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92F8A50-4E5D-40E7-8E9C-0C63722D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212033"/>
            <a:ext cx="30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14440"/>
            <a:ext cx="2475715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"Such Were Some Of You..."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127E5B5E-0A59-4CD1-B01D-A750AC23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5909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FF00"/>
                </a:solidFill>
              </a:rPr>
              <a:t>Paul uses the word “knowledge” 6 times in I Corinthians 6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B850AE8-4982-43A9-9F31-9044C041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052" y="2869018"/>
            <a:ext cx="560894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 eaLnBrk="1" hangingPunct="1"/>
            <a:r>
              <a:rPr lang="en-US" dirty="0">
                <a:solidFill>
                  <a:srgbClr val="FFFF00"/>
                </a:solidFill>
              </a:rPr>
              <a:t>Knowledge of God’s word is necessary!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endParaRPr lang="en-US" sz="2800" i="1" dirty="0">
              <a:solidFill>
                <a:srgbClr val="FFFF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Jesus said knowledge of the truth can set one free – </a:t>
            </a:r>
            <a:r>
              <a:rPr lang="en-US" sz="2000" b="0" i="1" dirty="0">
                <a:solidFill>
                  <a:schemeClr val="tx1"/>
                </a:solidFill>
              </a:rPr>
              <a:t>Jn. 8:32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Knowledge of the truth is required to be saved </a:t>
            </a:r>
            <a:r>
              <a:rPr lang="en-US" sz="2000" b="0" i="1" dirty="0">
                <a:solidFill>
                  <a:schemeClr val="tx1"/>
                </a:solidFill>
              </a:rPr>
              <a:t>– I Tim. 2:4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Lack of knowledge leads to sin &amp; destruction – </a:t>
            </a:r>
            <a:r>
              <a:rPr lang="en-US" sz="2000" b="0" i="1" dirty="0">
                <a:solidFill>
                  <a:schemeClr val="tx1"/>
                </a:solidFill>
              </a:rPr>
              <a:t>Eph. 4:17-20; Hos. 4:6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God does not approve those who have religious zeal apart from knowledge of His will – </a:t>
            </a:r>
            <a:r>
              <a:rPr lang="en-US" sz="2000" b="0" i="1" dirty="0">
                <a:solidFill>
                  <a:schemeClr val="tx1"/>
                </a:solidFill>
              </a:rPr>
              <a:t>Rom. 10:1-3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A0CAABB-6862-47DA-A4F3-6D3798D8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7770"/>
            <a:ext cx="342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FFFF"/>
                </a:solidFill>
              </a:rPr>
              <a:t>We need to know: Those who practice unrighteousness shall NOT inherit the kingdom of God!</a:t>
            </a:r>
            <a:endParaRPr lang="en-US" i="1" dirty="0">
              <a:solidFill>
                <a:srgbClr val="00FFFF"/>
              </a:solidFill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7DF27A13-4F45-4C62-A3AE-DCCD1298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08294"/>
            <a:ext cx="342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FFFF"/>
                </a:solidFill>
              </a:rPr>
              <a:t>We need to know: People CAN change and turn from unrighteousness to righteousness!</a:t>
            </a:r>
            <a:endParaRPr lang="en-US" i="1" dirty="0">
              <a:solidFill>
                <a:srgbClr val="00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49" name="Rectangle 7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7343" y="54503"/>
            <a:ext cx="5366657" cy="1393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4600" u="sng" dirty="0">
                <a:solidFill>
                  <a:schemeClr val="tx1"/>
                </a:solidFill>
              </a:rPr>
              <a:t>“Such WERE Some of You…”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82750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081F45D-BE14-4E38-9803-C42CE9AFF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r="33951"/>
          <a:stretch/>
        </p:blipFill>
        <p:spPr>
          <a:xfrm>
            <a:off x="20" y="10"/>
            <a:ext cx="3911280" cy="6857990"/>
          </a:xfrm>
          <a:custGeom>
            <a:avLst/>
            <a:gdLst>
              <a:gd name="connsiteX0" fmla="*/ 0 w 5215066"/>
              <a:gd name="connsiteY0" fmla="*/ 0 h 6845983"/>
              <a:gd name="connsiteX1" fmla="*/ 3197713 w 5215066"/>
              <a:gd name="connsiteY1" fmla="*/ 0 h 6845983"/>
              <a:gd name="connsiteX2" fmla="*/ 3259787 w 5215066"/>
              <a:gd name="connsiteY2" fmla="*/ 39795 h 6845983"/>
              <a:gd name="connsiteX3" fmla="*/ 5215066 w 5215066"/>
              <a:gd name="connsiteY3" fmla="*/ 3717234 h 6845983"/>
              <a:gd name="connsiteX4" fmla="*/ 4202364 w 5215066"/>
              <a:gd name="connsiteY4" fmla="*/ 6538204 h 6845983"/>
              <a:gd name="connsiteX5" fmla="*/ 3922635 w 5215066"/>
              <a:gd name="connsiteY5" fmla="*/ 6845983 h 6845983"/>
              <a:gd name="connsiteX6" fmla="*/ 0 w 52150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76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5380579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507100"/>
            <a:ext cx="29717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EF562E3-05D3-4213-ACC6-FF12EEF6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750" y="1613964"/>
            <a:ext cx="506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“Washed”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“Sanctified”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“Justified”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5F5E62B-7F2A-4815-B918-D3C9C40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849" y="3200400"/>
            <a:ext cx="486395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0000"/>
                </a:solidFill>
              </a:rPr>
              <a:t>Obedience to the gospel washes, sanctifies, </a:t>
            </a:r>
          </a:p>
          <a:p>
            <a:pPr marL="0" indent="0" eaLnBrk="1" hangingPunct="1"/>
            <a:r>
              <a:rPr lang="en-US" dirty="0">
                <a:solidFill>
                  <a:srgbClr val="FF0000"/>
                </a:solidFill>
              </a:rPr>
              <a:t>and justifies us!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29A27D4-5559-48C6-841A-047C6D52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745" y="4696653"/>
            <a:ext cx="47552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FFFF"/>
                </a:solidFill>
              </a:rPr>
              <a:t>We must know that we CAN change from unrighteous lives to righteous lives for God!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0" y="6381750"/>
            <a:ext cx="325087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</a:rPr>
              <a:t>"Such Were Some Of You..."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0245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6600"/>
                </a:solidFill>
              </a:rPr>
              <a:t>Paul had indeed preached a saving gospel message in</a:t>
            </a:r>
          </a:p>
          <a:p>
            <a:pPr marL="0" indent="0" eaLnBrk="1" hangingPunct="1"/>
            <a:r>
              <a:rPr lang="en-US" dirty="0">
                <a:solidFill>
                  <a:srgbClr val="006600"/>
                </a:solidFill>
              </a:rPr>
              <a:t>Corinth – I Cor. 15:1-3!</a:t>
            </a:r>
            <a:endParaRPr lang="en-US" sz="2000" i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895880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6600"/>
                </a:solidFill>
              </a:rPr>
              <a:t>People who were involved in all kinds of sins, with no </a:t>
            </a:r>
          </a:p>
          <a:p>
            <a:pPr marL="0" indent="0" eaLnBrk="1" hangingPunct="1"/>
            <a:r>
              <a:rPr lang="en-US" dirty="0">
                <a:solidFill>
                  <a:srgbClr val="006600"/>
                </a:solidFill>
              </a:rPr>
              <a:t>hope of heaven, could now become heirs of the kingdom! </a:t>
            </a:r>
          </a:p>
          <a:p>
            <a:pPr marL="0" indent="0" eaLnBrk="1" hangingPunct="1"/>
            <a:r>
              <a:rPr lang="en-US" sz="2000" i="1" dirty="0">
                <a:solidFill>
                  <a:srgbClr val="FF0000"/>
                </a:solidFill>
              </a:rPr>
              <a:t>(Eph. 2:13: Those far off brought near to God by the blood of Christ)</a:t>
            </a:r>
          </a:p>
        </p:txBody>
      </p:sp>
      <p:pic>
        <p:nvPicPr>
          <p:cNvPr id="3" name="Picture 2" descr="A blurry image of wood&#10;&#10;Description automatically generated">
            <a:extLst>
              <a:ext uri="{FF2B5EF4-FFF2-40B4-BE49-F238E27FC236}">
                <a16:creationId xmlns:a16="http://schemas.microsoft.com/office/drawing/2014/main" id="{9FBB2739-D31E-4A39-8976-219E1D98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32693"/>
            <a:ext cx="4252602" cy="3825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9FF99B6-0BBC-4955-9A39-545FF77A5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771" y="0"/>
            <a:ext cx="3513281" cy="990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 sz="5000" u="sng" dirty="0"/>
              <a:t>Conclusion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47C0825-188A-4198-9C53-85FB77C0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3" y="688666"/>
            <a:ext cx="5037447" cy="2077946"/>
          </a:xfrm>
          <a:prstGeom prst="rect">
            <a:avLst/>
          </a:prstGeom>
        </p:spPr>
      </p:pic>
      <p:sp>
        <p:nvSpPr>
          <p:cNvPr id="73" name="Freeform 6">
            <a:extLst>
              <a:ext uri="{FF2B5EF4-FFF2-40B4-BE49-F238E27FC236}">
                <a16:creationId xmlns:a16="http://schemas.microsoft.com/office/drawing/2014/main" id="{EFFCBFD9-BE8B-4513-8B1D-D19F805EA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92F8A50-4E5D-40E7-8E9C-0C63722D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212033"/>
            <a:ext cx="30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14440"/>
            <a:ext cx="2475715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127E5B5E-0A59-4CD1-B01D-A750AC23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7474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dirty="0">
                <a:solidFill>
                  <a:srgbClr val="FFFF00"/>
                </a:solidFill>
              </a:rPr>
              <a:t>We, like the Corinthians, must know…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B850AE8-4982-43A9-9F31-9044C041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052" y="2869018"/>
            <a:ext cx="560894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lvl="0" indent="-342900" algn="l" eaLnBrk="1" hangingPunct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One CAN inherit the kingdom of God (Col. 1:13)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v"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342900" lvl="0" indent="-342900" algn="l" eaLnBrk="1" hangingPunct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One CANNOT inherit the kingdom of God while enslaved to sin (Rom. 6:16, 20, 23).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FF00"/>
              </a:solidFill>
            </a:endParaRPr>
          </a:p>
          <a:p>
            <a:pPr marL="342900" lvl="0" indent="-342900" algn="l" eaLnBrk="1" hangingPunct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One CAN change and be washed, sanctified, and justified through the blood of Jesus in obedience to the gospel (Rom. 6:17-18, 22-23).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69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E9F2DF3-07EE-480C-A880-A3C47812B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1998" y="0"/>
            <a:ext cx="4572002" cy="6582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defRPr/>
            </a:pPr>
            <a:r>
              <a:rPr lang="en-US" sz="4400" u="sng" dirty="0"/>
              <a:t>Conclusion</a:t>
            </a: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83530746-0DC4-40DB-8553-5A6E74A2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7652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1F110C4-4CEB-43D6-B695-2279C221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507" y="0"/>
            <a:ext cx="3443493" cy="2368827"/>
          </a:xfrm>
          <a:custGeom>
            <a:avLst/>
            <a:gdLst>
              <a:gd name="connsiteX0" fmla="*/ 3695 w 4591324"/>
              <a:gd name="connsiteY0" fmla="*/ 0 h 2368827"/>
              <a:gd name="connsiteX1" fmla="*/ 4587630 w 4591324"/>
              <a:gd name="connsiteY1" fmla="*/ 0 h 2368827"/>
              <a:gd name="connsiteX2" fmla="*/ 4591324 w 4591324"/>
              <a:gd name="connsiteY2" fmla="*/ 73165 h 2368827"/>
              <a:gd name="connsiteX3" fmla="*/ 2295662 w 4591324"/>
              <a:gd name="connsiteY3" fmla="*/ 2368827 h 2368827"/>
              <a:gd name="connsiteX4" fmla="*/ 0 w 4591324"/>
              <a:gd name="connsiteY4" fmla="*/ 73165 h 23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324" h="2368827">
                <a:moveTo>
                  <a:pt x="3695" y="0"/>
                </a:moveTo>
                <a:lnTo>
                  <a:pt x="4587630" y="0"/>
                </a:lnTo>
                <a:lnTo>
                  <a:pt x="4591324" y="73165"/>
                </a:lnTo>
                <a:cubicBezTo>
                  <a:pt x="4591324" y="1341024"/>
                  <a:pt x="3563521" y="2368827"/>
                  <a:pt x="2295662" y="2368827"/>
                </a:cubicBezTo>
                <a:cubicBezTo>
                  <a:pt x="1027803" y="2368827"/>
                  <a:pt x="0" y="1341024"/>
                  <a:pt x="0" y="731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C0825-188A-4198-9C53-85FB77C0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" b="3"/>
          <a:stretch/>
        </p:blipFill>
        <p:spPr>
          <a:xfrm>
            <a:off x="1262378" y="2"/>
            <a:ext cx="3175749" cy="2194139"/>
          </a:xfrm>
          <a:custGeom>
            <a:avLst/>
            <a:gdLst>
              <a:gd name="connsiteX0" fmla="*/ 3887 w 4234332"/>
              <a:gd name="connsiteY0" fmla="*/ 0 h 2194139"/>
              <a:gd name="connsiteX1" fmla="*/ 4230445 w 4234332"/>
              <a:gd name="connsiteY1" fmla="*/ 0 h 2194139"/>
              <a:gd name="connsiteX2" fmla="*/ 4234332 w 4234332"/>
              <a:gd name="connsiteY2" fmla="*/ 76973 h 2194139"/>
              <a:gd name="connsiteX3" fmla="*/ 2117166 w 4234332"/>
              <a:gd name="connsiteY3" fmla="*/ 2194139 h 2194139"/>
              <a:gd name="connsiteX4" fmla="*/ 0 w 4234332"/>
              <a:gd name="connsiteY4" fmla="*/ 76973 h 21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4332" h="2194139">
                <a:moveTo>
                  <a:pt x="3887" y="0"/>
                </a:moveTo>
                <a:lnTo>
                  <a:pt x="4230445" y="0"/>
                </a:lnTo>
                <a:lnTo>
                  <a:pt x="4234332" y="76973"/>
                </a:lnTo>
                <a:cubicBezTo>
                  <a:pt x="4234332" y="1246251"/>
                  <a:pt x="3286444" y="2194139"/>
                  <a:pt x="2117166" y="2194139"/>
                </a:cubicBezTo>
                <a:cubicBezTo>
                  <a:pt x="947888" y="2194139"/>
                  <a:pt x="0" y="1246251"/>
                  <a:pt x="0" y="76973"/>
                </a:cubicBezTo>
                <a:close/>
              </a:path>
            </a:pathLst>
          </a:custGeom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E0562BE-828A-4256-A30D-4B4E090DB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95182"/>
            <a:ext cx="4875376" cy="4162818"/>
          </a:xfrm>
          <a:custGeom>
            <a:avLst/>
            <a:gdLst>
              <a:gd name="connsiteX0" fmla="*/ 2982633 w 6500502"/>
              <a:gd name="connsiteY0" fmla="*/ 0 h 4162818"/>
              <a:gd name="connsiteX1" fmla="*/ 6500502 w 6500502"/>
              <a:gd name="connsiteY1" fmla="*/ 3517869 h 4162818"/>
              <a:gd name="connsiteX2" fmla="*/ 6482340 w 6500502"/>
              <a:gd name="connsiteY2" fmla="*/ 3877551 h 4162818"/>
              <a:gd name="connsiteX3" fmla="*/ 6438803 w 6500502"/>
              <a:gd name="connsiteY3" fmla="*/ 4162818 h 4162818"/>
              <a:gd name="connsiteX4" fmla="*/ 0 w 6500502"/>
              <a:gd name="connsiteY4" fmla="*/ 4162818 h 4162818"/>
              <a:gd name="connsiteX5" fmla="*/ 0 w 6500502"/>
              <a:gd name="connsiteY5" fmla="*/ 1658912 h 4162818"/>
              <a:gd name="connsiteX6" fmla="*/ 65561 w 6500502"/>
              <a:gd name="connsiteY6" fmla="*/ 1550996 h 4162818"/>
              <a:gd name="connsiteX7" fmla="*/ 2982633 w 6500502"/>
              <a:gd name="connsiteY7" fmla="*/ 0 h 41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0502" h="4162818">
                <a:moveTo>
                  <a:pt x="2982633" y="0"/>
                </a:moveTo>
                <a:cubicBezTo>
                  <a:pt x="4925498" y="0"/>
                  <a:pt x="6500502" y="1575004"/>
                  <a:pt x="6500502" y="3517869"/>
                </a:cubicBezTo>
                <a:cubicBezTo>
                  <a:pt x="6500502" y="3639298"/>
                  <a:pt x="6494350" y="3759290"/>
                  <a:pt x="6482340" y="3877551"/>
                </a:cubicBezTo>
                <a:lnTo>
                  <a:pt x="6438803" y="4162818"/>
                </a:lnTo>
                <a:lnTo>
                  <a:pt x="0" y="4162818"/>
                </a:lnTo>
                <a:lnTo>
                  <a:pt x="0" y="1658912"/>
                </a:lnTo>
                <a:lnTo>
                  <a:pt x="65561" y="1550996"/>
                </a:lnTo>
                <a:cubicBezTo>
                  <a:pt x="697748" y="615236"/>
                  <a:pt x="1768343" y="0"/>
                  <a:pt x="298263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D1284BE-DCBB-451A-95C5-5A518044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0680" y="6199730"/>
            <a:ext cx="370332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6590" y="6470811"/>
            <a:ext cx="2861142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3C416E4-5D09-4126-A404-B470B9E85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79" y="3408903"/>
            <a:ext cx="4227294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Romans 1:16</a:t>
            </a:r>
          </a:p>
          <a:p>
            <a:pPr lvl="0" eaLnBrk="0" hangingPunct="0">
              <a:buClr>
                <a:srgbClr val="439EB7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</a:rPr>
              <a:t>For I am not ashamed of the gospel, for it is the power of God for salvation to everyone who believes, to the Jew first and also to the Greek.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00946257-60CB-4D78-A334-EB7C4483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417" y="3807095"/>
            <a:ext cx="4440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sz="4000" dirty="0">
                <a:solidFill>
                  <a:srgbClr val="00FFFF"/>
                </a:solidFill>
              </a:rPr>
              <a:t>Have you </a:t>
            </a:r>
            <a:r>
              <a:rPr lang="en-US" sz="4000" i="1" u="sng" dirty="0">
                <a:solidFill>
                  <a:srgbClr val="00FFFF"/>
                </a:solidFill>
              </a:rPr>
              <a:t>heard</a:t>
            </a:r>
            <a:r>
              <a:rPr lang="en-US" sz="4000" dirty="0">
                <a:solidFill>
                  <a:srgbClr val="00FFFF"/>
                </a:solidFill>
              </a:rPr>
              <a:t> and </a:t>
            </a:r>
            <a:r>
              <a:rPr lang="en-US" sz="4000" i="1" u="sng" dirty="0">
                <a:solidFill>
                  <a:srgbClr val="00FFFF"/>
                </a:solidFill>
              </a:rPr>
              <a:t>obeyed</a:t>
            </a:r>
            <a:r>
              <a:rPr lang="en-US" sz="4000" dirty="0">
                <a:solidFill>
                  <a:srgbClr val="00FFFF"/>
                </a:solidFill>
              </a:rPr>
              <a:t> the gospel?</a:t>
            </a:r>
            <a:endParaRPr lang="en-US" sz="4000" i="1" dirty="0">
              <a:solidFill>
                <a:srgbClr val="00FFFF"/>
              </a:solidFill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307ECD0F-7DFB-4E7A-8685-9CD3CBC7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826" y="1490008"/>
            <a:ext cx="4756783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0000"/>
                </a:solidFill>
              </a:rPr>
              <a:t>The gospel is the power of God (Rom. 1:16) to convert hell-bound people and make them citizens of God’s eternal kingdom!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0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The Kingdom of God CAN Be Inherited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3962400" cy="304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66"/>
                </a:solidFill>
              </a:rPr>
              <a:t>"Such Were Some Of You..."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655132"/>
            <a:ext cx="9144000" cy="16312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I Cor. 6:9 </a:t>
            </a:r>
            <a:r>
              <a:rPr lang="en-US" sz="2800" i="1" dirty="0">
                <a:solidFill>
                  <a:srgbClr val="7030A0"/>
                </a:solidFill>
              </a:rPr>
              <a:t>(Mt. 25:41: If not Heaven, then Hell)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b="0" dirty="0">
                <a:solidFill>
                  <a:srgbClr val="002060"/>
                </a:solidFill>
              </a:rPr>
              <a:t>9.    Or do you not know that </a:t>
            </a:r>
            <a:r>
              <a:rPr lang="en-US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</a:rPr>
              <a:t>the unrighteous will not inherit the kingdom of God</a:t>
            </a:r>
            <a:r>
              <a:rPr lang="en-US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?</a:t>
            </a:r>
            <a:r>
              <a:rPr lang="en-US" b="0" dirty="0">
                <a:solidFill>
                  <a:srgbClr val="002060"/>
                </a:solidFill>
              </a:rPr>
              <a:t> Do not be deceived; neither fornicators, nor idolaters, nor adulterers, nor effeminate, nor homosexuals,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43319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6600"/>
                </a:solidFill>
              </a:rPr>
              <a:t>The Kingdom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endParaRPr lang="en-US" sz="2800" i="1" dirty="0">
              <a:solidFill>
                <a:srgbClr val="0066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/>
              <a:t>Gr. basileia (Str. 932): </a:t>
            </a:r>
            <a:r>
              <a:rPr lang="en-US" sz="2000" b="0" i="1" dirty="0"/>
              <a:t>“From G935; </a:t>
            </a:r>
            <a:r>
              <a:rPr lang="en-US" sz="2000" b="0" dirty="0"/>
              <a:t>properly royalty, (abstractly) rule, or (concretely) a realm (literally or figuratively): kingdom, reign.”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351031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Physical kingdom now (the church): </a:t>
            </a:r>
            <a:r>
              <a:rPr lang="en-US" sz="2000" i="1" dirty="0"/>
              <a:t>Mk. 9:1; Col. 1:13-14</a:t>
            </a:r>
            <a:endParaRPr lang="en-US" sz="2000" b="0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874467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Eternal kingdom later (Heaven): </a:t>
            </a:r>
            <a:r>
              <a:rPr lang="en-US" sz="2000" i="1" dirty="0"/>
              <a:t>II Tim. 4:18; I Pet. 1:11</a:t>
            </a:r>
            <a:endParaRPr lang="en-US" sz="2000" b="0" i="1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39BEC28-49D3-485A-999F-EDE122B8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115"/>
            <a:ext cx="91440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The church can be inherited now, so the context here is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for Heaven, the eternal kingdom of God!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E9F2DF3-07EE-480C-A880-A3C47812B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05871" y="-12865"/>
            <a:ext cx="4438129" cy="1159268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en-US" sz="3200" b="1" u="sng" dirty="0"/>
              <a:t>The Kingdom of God CAN Be Inherited</a:t>
            </a: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83530746-0DC4-40DB-8553-5A6E74A2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7652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1F110C4-4CEB-43D6-B695-2279C221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507" y="0"/>
            <a:ext cx="3443493" cy="2368827"/>
          </a:xfrm>
          <a:custGeom>
            <a:avLst/>
            <a:gdLst>
              <a:gd name="connsiteX0" fmla="*/ 3695 w 4591324"/>
              <a:gd name="connsiteY0" fmla="*/ 0 h 2368827"/>
              <a:gd name="connsiteX1" fmla="*/ 4587630 w 4591324"/>
              <a:gd name="connsiteY1" fmla="*/ 0 h 2368827"/>
              <a:gd name="connsiteX2" fmla="*/ 4591324 w 4591324"/>
              <a:gd name="connsiteY2" fmla="*/ 73165 h 2368827"/>
              <a:gd name="connsiteX3" fmla="*/ 2295662 w 4591324"/>
              <a:gd name="connsiteY3" fmla="*/ 2368827 h 2368827"/>
              <a:gd name="connsiteX4" fmla="*/ 0 w 4591324"/>
              <a:gd name="connsiteY4" fmla="*/ 73165 h 23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324" h="2368827">
                <a:moveTo>
                  <a:pt x="3695" y="0"/>
                </a:moveTo>
                <a:lnTo>
                  <a:pt x="4587630" y="0"/>
                </a:lnTo>
                <a:lnTo>
                  <a:pt x="4591324" y="73165"/>
                </a:lnTo>
                <a:cubicBezTo>
                  <a:pt x="4591324" y="1341024"/>
                  <a:pt x="3563521" y="2368827"/>
                  <a:pt x="2295662" y="2368827"/>
                </a:cubicBezTo>
                <a:cubicBezTo>
                  <a:pt x="1027803" y="2368827"/>
                  <a:pt x="0" y="1341024"/>
                  <a:pt x="0" y="731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sky, building, outdoor, smoke&#10;&#10;Description automatically generated">
            <a:extLst>
              <a:ext uri="{FF2B5EF4-FFF2-40B4-BE49-F238E27FC236}">
                <a16:creationId xmlns:a16="http://schemas.microsoft.com/office/drawing/2014/main" id="{99E846C2-3A1A-4E47-995A-55EC54DE6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" b="-2"/>
          <a:stretch/>
        </p:blipFill>
        <p:spPr>
          <a:xfrm>
            <a:off x="1262378" y="2"/>
            <a:ext cx="3175749" cy="2194139"/>
          </a:xfrm>
          <a:custGeom>
            <a:avLst/>
            <a:gdLst>
              <a:gd name="connsiteX0" fmla="*/ 3887 w 4234332"/>
              <a:gd name="connsiteY0" fmla="*/ 0 h 2194139"/>
              <a:gd name="connsiteX1" fmla="*/ 4230445 w 4234332"/>
              <a:gd name="connsiteY1" fmla="*/ 0 h 2194139"/>
              <a:gd name="connsiteX2" fmla="*/ 4234332 w 4234332"/>
              <a:gd name="connsiteY2" fmla="*/ 76973 h 2194139"/>
              <a:gd name="connsiteX3" fmla="*/ 2117166 w 4234332"/>
              <a:gd name="connsiteY3" fmla="*/ 2194139 h 2194139"/>
              <a:gd name="connsiteX4" fmla="*/ 0 w 4234332"/>
              <a:gd name="connsiteY4" fmla="*/ 76973 h 21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4332" h="2194139">
                <a:moveTo>
                  <a:pt x="3887" y="0"/>
                </a:moveTo>
                <a:lnTo>
                  <a:pt x="4230445" y="0"/>
                </a:lnTo>
                <a:lnTo>
                  <a:pt x="4234332" y="76973"/>
                </a:lnTo>
                <a:cubicBezTo>
                  <a:pt x="4234332" y="1246251"/>
                  <a:pt x="3286444" y="2194139"/>
                  <a:pt x="2117166" y="2194139"/>
                </a:cubicBezTo>
                <a:cubicBezTo>
                  <a:pt x="947888" y="2194139"/>
                  <a:pt x="0" y="1246251"/>
                  <a:pt x="0" y="76973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E0562BE-828A-4256-A30D-4B4E090DB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95182"/>
            <a:ext cx="4875376" cy="4162818"/>
          </a:xfrm>
          <a:custGeom>
            <a:avLst/>
            <a:gdLst>
              <a:gd name="connsiteX0" fmla="*/ 2982633 w 6500502"/>
              <a:gd name="connsiteY0" fmla="*/ 0 h 4162818"/>
              <a:gd name="connsiteX1" fmla="*/ 6500502 w 6500502"/>
              <a:gd name="connsiteY1" fmla="*/ 3517869 h 4162818"/>
              <a:gd name="connsiteX2" fmla="*/ 6482340 w 6500502"/>
              <a:gd name="connsiteY2" fmla="*/ 3877551 h 4162818"/>
              <a:gd name="connsiteX3" fmla="*/ 6438803 w 6500502"/>
              <a:gd name="connsiteY3" fmla="*/ 4162818 h 4162818"/>
              <a:gd name="connsiteX4" fmla="*/ 0 w 6500502"/>
              <a:gd name="connsiteY4" fmla="*/ 4162818 h 4162818"/>
              <a:gd name="connsiteX5" fmla="*/ 0 w 6500502"/>
              <a:gd name="connsiteY5" fmla="*/ 1658912 h 4162818"/>
              <a:gd name="connsiteX6" fmla="*/ 65561 w 6500502"/>
              <a:gd name="connsiteY6" fmla="*/ 1550996 h 4162818"/>
              <a:gd name="connsiteX7" fmla="*/ 2982633 w 6500502"/>
              <a:gd name="connsiteY7" fmla="*/ 0 h 41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0502" h="4162818">
                <a:moveTo>
                  <a:pt x="2982633" y="0"/>
                </a:moveTo>
                <a:cubicBezTo>
                  <a:pt x="4925498" y="0"/>
                  <a:pt x="6500502" y="1575004"/>
                  <a:pt x="6500502" y="3517869"/>
                </a:cubicBezTo>
                <a:cubicBezTo>
                  <a:pt x="6500502" y="3639298"/>
                  <a:pt x="6494350" y="3759290"/>
                  <a:pt x="6482340" y="3877551"/>
                </a:cubicBezTo>
                <a:lnTo>
                  <a:pt x="6438803" y="4162818"/>
                </a:lnTo>
                <a:lnTo>
                  <a:pt x="0" y="4162818"/>
                </a:lnTo>
                <a:lnTo>
                  <a:pt x="0" y="1658912"/>
                </a:lnTo>
                <a:lnTo>
                  <a:pt x="65561" y="1550996"/>
                </a:lnTo>
                <a:cubicBezTo>
                  <a:pt x="697748" y="615236"/>
                  <a:pt x="1768343" y="0"/>
                  <a:pt x="298263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D1284BE-DCBB-451A-95C5-5A518044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0680" y="6199730"/>
            <a:ext cx="370332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3519" y="6314440"/>
            <a:ext cx="286114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/>
              <a:t>"Such Were Some Of You..."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930B31A-F95B-4C5C-8843-CA731926D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0061"/>
            <a:ext cx="3789017" cy="3477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Mt. 25:34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9EB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34.   "Then the King will say to those on His right, 'Come, you who are blessed of My Father, </a:t>
            </a:r>
            <a:r>
              <a:rPr kumimoji="0" lang="en-US" sz="2400" b="1" i="1" u="sng" strike="noStrike" kern="1200" cap="none" spc="0" normalizeH="0" baseline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inherit the kingdom prepared for you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from the foundation of the world.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1D07033A-875C-4CA0-8248-A0805806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127" y="1184413"/>
            <a:ext cx="470587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 eaLnBrk="1" hangingPunct="1"/>
            <a:r>
              <a:rPr lang="en-US" dirty="0">
                <a:solidFill>
                  <a:srgbClr val="FFFF00"/>
                </a:solidFill>
              </a:rPr>
              <a:t>The kingdom is something we CAN inherit </a:t>
            </a:r>
            <a:endParaRPr lang="en-US" sz="2800" i="1" dirty="0">
              <a:solidFill>
                <a:srgbClr val="FFFF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We cannot buy our way into the kingdom.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We cannot be so morally good that God is required to give us the kingdom.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By obedience to the gospel and living righteously we become children of God, fellow heirs of Christ, &amp; inherit Heaven – </a:t>
            </a:r>
            <a:r>
              <a:rPr lang="en-US" sz="2000" b="0" i="1" dirty="0">
                <a:solidFill>
                  <a:schemeClr val="tx1"/>
                </a:solidFill>
              </a:rPr>
              <a:t>Rom. 8:17; I Pet. 1:4; II Pet. 1:5-11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EEAEE434-7CEA-49EB-B258-9AFBBD03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417" y="5056756"/>
            <a:ext cx="444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FFFF"/>
                </a:solidFill>
              </a:rPr>
              <a:t>We must know that the kingdom of God CAN be inherited!</a:t>
            </a:r>
            <a:endParaRPr lang="en-US" i="1" dirty="0">
              <a:solidFill>
                <a:srgbClr val="00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0000FF"/>
                </a:solidFill>
              </a:rPr>
              <a:t>The Unrighteous Will NOT Inherit the Kingdom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81750"/>
            <a:ext cx="4114800" cy="4762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66"/>
                </a:solidFill>
              </a:rPr>
              <a:t>"Such Were Some Of You..."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71552"/>
            <a:ext cx="9144000" cy="23698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sz="2800" dirty="0">
                <a:solidFill>
                  <a:srgbClr val="006600"/>
                </a:solidFill>
              </a:rPr>
              <a:t>I Cor. 6:9-10</a:t>
            </a:r>
          </a:p>
          <a:p>
            <a:pPr marL="457200" indent="-457200" algn="l">
              <a:defRPr/>
            </a:pPr>
            <a:r>
              <a:rPr lang="en-US" b="0" dirty="0">
                <a:solidFill>
                  <a:srgbClr val="002060"/>
                </a:solidFill>
              </a:rPr>
              <a:t>9.    Or do you not know that the unrighteous will not inherit the kingdom of God? </a:t>
            </a:r>
            <a:r>
              <a:rPr lang="en-US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</a:rPr>
              <a:t>Do not be deceived</a:t>
            </a:r>
            <a:r>
              <a:rPr lang="en-US" b="0" dirty="0">
                <a:solidFill>
                  <a:srgbClr val="002060"/>
                </a:solidFill>
              </a:rPr>
              <a:t>; neither fornicators, nor idolaters, nor adulterers, nor effeminate, nor homosexuals, </a:t>
            </a:r>
          </a:p>
          <a:p>
            <a:pPr marL="457200" indent="-457200" algn="l">
              <a:defRPr/>
            </a:pPr>
            <a:r>
              <a:rPr lang="en-US" b="0" dirty="0">
                <a:solidFill>
                  <a:srgbClr val="002060"/>
                </a:solidFill>
              </a:rPr>
              <a:t>10.  nor thieves, nor the covetous, nor drunkards, nor revilers, nor swindlers, will inherit the kingdom of God.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3161864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Satan would like to deceive people and he uses spiritual</a:t>
            </a:r>
          </a:p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ignorance to deceive and “blind” people to the truth!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II Cor. 4:4; 11:3; Eph. 4:17-19 (Titus 3:3)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87680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Satan uses false doctrine to further deceive people!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II Cor. 11:15; Eph. 4:14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713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200" b="1" i="1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"Such Were Some Of You..."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102" y="2505275"/>
            <a:ext cx="9143999" cy="4124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sz="3200" dirty="0">
                <a:solidFill>
                  <a:srgbClr val="7030A0"/>
                </a:solidFill>
                <a:latin typeface="+mn-lt"/>
                <a:cs typeface="+mn-cs"/>
              </a:rPr>
              <a:t>I Cor. 6:9-10 </a:t>
            </a:r>
            <a:r>
              <a:rPr lang="en-US" sz="3200" i="1" dirty="0">
                <a:solidFill>
                  <a:srgbClr val="7030A0"/>
                </a:solidFill>
                <a:latin typeface="+mn-lt"/>
                <a:cs typeface="+mn-cs"/>
              </a:rPr>
              <a:t>(I John 3:4, 7-8)</a:t>
            </a:r>
          </a:p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sz="3000" b="0" dirty="0">
                <a:solidFill>
                  <a:srgbClr val="002060"/>
                </a:solidFill>
                <a:latin typeface="+mn-lt"/>
                <a:cs typeface="+mn-cs"/>
              </a:rPr>
              <a:t>9.    Or do you not know that the unrighteous will not inherit the kingdom of God? Do not be deceived</a:t>
            </a:r>
            <a:r>
              <a:rPr lang="en-US" sz="3000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; </a:t>
            </a:r>
            <a:r>
              <a:rPr lang="en-US" sz="3000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latin typeface="+mn-lt"/>
                <a:cs typeface="+mn-cs"/>
              </a:rPr>
              <a:t>neither fornicators, nor idolaters, nor adulterers, nor effeminate, nor homosexuals</a:t>
            </a:r>
            <a:r>
              <a:rPr lang="en-US" sz="3000" i="1" u="sn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,</a:t>
            </a:r>
            <a:r>
              <a:rPr lang="en-US" sz="3000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 </a:t>
            </a:r>
          </a:p>
          <a:p>
            <a:pPr marL="457200" indent="-283464" algn="l">
              <a:lnSpc>
                <a:spcPct val="112000"/>
              </a:lnSpc>
              <a:spcBef>
                <a:spcPts val="900"/>
              </a:spcBef>
              <a:defRPr/>
            </a:pPr>
            <a:r>
              <a:rPr lang="en-US" sz="3000" b="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10.  </a:t>
            </a:r>
            <a:r>
              <a:rPr lang="en-US" sz="3000" i="1" u="sng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latin typeface="+mn-lt"/>
                <a:cs typeface="+mn-cs"/>
              </a:rPr>
              <a:t>nor thieves, nor the covetous, nor drunkards, nor revilers, nor swindlers</a:t>
            </a:r>
            <a:r>
              <a:rPr lang="en-US" sz="3000" b="0" dirty="0">
                <a:solidFill>
                  <a:srgbClr val="002060"/>
                </a:solidFill>
                <a:latin typeface="+mn-lt"/>
                <a:cs typeface="+mn-cs"/>
              </a:rPr>
              <a:t>, will inherit the kingdom of God.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" y="5938"/>
            <a:ext cx="9144001" cy="527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100" u="sng" dirty="0">
                <a:solidFill>
                  <a:schemeClr val="bg1"/>
                </a:solidFill>
              </a:rPr>
              <a:t>The Unrighteous Will NOT Inherit the Kingdom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6097404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8" y="93853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545" y="1859204"/>
            <a:ext cx="4053859" cy="282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FFFF165-577C-4F39-89D3-2C6DF8B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076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Fornication &amp; Adultery </a:t>
            </a:r>
            <a:endParaRPr lang="en-US" sz="2800" dirty="0">
              <a:solidFill>
                <a:srgbClr val="FF0000"/>
              </a:solidFill>
            </a:endParaRPr>
          </a:p>
          <a:p>
            <a:pPr lvl="1"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Gal. 5:19 (NKJ); Heb. 13:4: </a:t>
            </a:r>
            <a:r>
              <a:rPr lang="en-US" sz="2000" dirty="0">
                <a:solidFill>
                  <a:schemeClr val="tx1"/>
                </a:solidFill>
              </a:rPr>
              <a:t>Deeds of the flesh &amp; God will judge</a:t>
            </a:r>
          </a:p>
          <a:p>
            <a:pPr lvl="1"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Flee immorality! </a:t>
            </a:r>
            <a:r>
              <a:rPr lang="en-US" sz="2000" i="1" dirty="0">
                <a:solidFill>
                  <a:schemeClr val="tx1"/>
                </a:solidFill>
              </a:rPr>
              <a:t>(I Cor. 6:13, 18: The body is not for immorality!)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940A43BA-EC42-466C-8ABE-C5CB8400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80803"/>
            <a:ext cx="883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FFFF00"/>
                </a:solidFill>
              </a:rPr>
              <a:t>Sins involving the abuse or misuse of the body (sexual immorality):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1E69DA9-E0C1-4CAA-A7A1-DA0C7CD8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321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Homosexuality &amp; Effeminate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2" name="Rectangle 70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05583" y="36537"/>
            <a:ext cx="5697049" cy="1106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3100" u="sng" dirty="0">
                <a:solidFill>
                  <a:srgbClr val="FFFF00"/>
                </a:solidFill>
              </a:rPr>
              <a:t>The Unrighteous Will NOT Inherit the Kingdom</a:t>
            </a:r>
          </a:p>
        </p:txBody>
      </p:sp>
      <p:pic>
        <p:nvPicPr>
          <p:cNvPr id="6" name="Picture 5" descr="pete buttigieg mike pence gay marriage lgbtq sot vpx_00011523">
            <a:extLst>
              <a:ext uri="{FF2B5EF4-FFF2-40B4-BE49-F238E27FC236}">
                <a16:creationId xmlns:a16="http://schemas.microsoft.com/office/drawing/2014/main" id="{B76021DA-5342-4AEE-BAFB-DF23F0B8C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r="32989"/>
          <a:stretch/>
        </p:blipFill>
        <p:spPr bwMode="auto">
          <a:xfrm>
            <a:off x="20" y="10"/>
            <a:ext cx="3446911" cy="685799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46931" y="1084369"/>
            <a:ext cx="5697069" cy="2931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 eaLnBrk="1" hangingPunct="1">
              <a:lnSpc>
                <a:spcPct val="102000"/>
              </a:lnSpc>
              <a:spcBef>
                <a:spcPts val="900"/>
              </a:spcBef>
            </a:pPr>
            <a:r>
              <a:rPr lang="en-US" sz="1800" dirty="0">
                <a:solidFill>
                  <a:srgbClr val="00FFFF"/>
                </a:solidFill>
                <a:latin typeface="+mn-lt"/>
                <a:cs typeface="+mn-cs"/>
              </a:rPr>
              <a:t>Democratic presidential hopeful and current mayor of South Bend, Indiana, Pete Buttigieg (openly homosexual) to Vice President Mike Pence…</a:t>
            </a:r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774" name="Straight Connector 74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6200" y="6199730"/>
            <a:ext cx="5257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4107" y="6492875"/>
            <a:ext cx="2861142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b="1" i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"Such Were Some Of You..."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0A63A2-A023-4D2D-A8AB-3A116AD0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247" y="1963034"/>
            <a:ext cx="5697069" cy="43615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lnSpc>
                <a:spcPct val="102000"/>
              </a:lnSpc>
              <a:spcBef>
                <a:spcPts val="900"/>
              </a:spcBef>
            </a:pPr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“My marriage to Chasten has made me a better man and yes, Mr. Vice President, it has moved me closer to God…I can tell you, that if me being gay was a choice, it was a choice that was made far, far above my pay grade…And that's the thing I wish the Mike Pence's of the world could understand, that if you have a problem with who I am, your problem is not with me. </a:t>
            </a:r>
            <a:r>
              <a:rPr lang="en-US" sz="2800" i="1" u="sng" dirty="0">
                <a:solidFill>
                  <a:schemeClr val="tx2"/>
                </a:solidFill>
                <a:latin typeface="+mn-lt"/>
                <a:cs typeface="+mn-cs"/>
              </a:rPr>
              <a:t>Your quarrel, sir, is with my creator.”</a:t>
            </a:r>
            <a:endParaRPr lang="en-US" sz="2000" i="1" u="sng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2" name="Rectangle 70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05583" y="36537"/>
            <a:ext cx="5697049" cy="1106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3100" u="sng" dirty="0">
                <a:solidFill>
                  <a:srgbClr val="FFFF00"/>
                </a:solidFill>
              </a:rPr>
              <a:t>The Unrighteous Will NOT Inherit the Kingdom</a:t>
            </a:r>
          </a:p>
        </p:txBody>
      </p:sp>
      <p:pic>
        <p:nvPicPr>
          <p:cNvPr id="6" name="Picture 5" descr="pete buttigieg mike pence gay marriage lgbtq sot vpx_00011523">
            <a:extLst>
              <a:ext uri="{FF2B5EF4-FFF2-40B4-BE49-F238E27FC236}">
                <a16:creationId xmlns:a16="http://schemas.microsoft.com/office/drawing/2014/main" id="{B76021DA-5342-4AEE-BAFB-DF23F0B8C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r="32989"/>
          <a:stretch/>
        </p:blipFill>
        <p:spPr bwMode="auto">
          <a:xfrm>
            <a:off x="20" y="10"/>
            <a:ext cx="3446911" cy="685799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21464"/>
            <a:ext cx="3446911" cy="345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Mayor Pete Buttigieg </a:t>
            </a:r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774" name="Straight Connector 74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6200" y="6199730"/>
            <a:ext cx="52578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4107" y="6492875"/>
            <a:ext cx="2861142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Times New Roman" pitchFamily="18" charset="0"/>
              </a:rPr>
              <a:t>"Such Were Some Of You..."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0A63A2-A023-4D2D-A8AB-3A116AD0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931" y="1280604"/>
            <a:ext cx="5697069" cy="6515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Your quarrel, sir, is with my creator.”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7A3FEDC-D16E-4FFA-AD89-F9A09B22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931" y="2721254"/>
            <a:ext cx="5697069" cy="141549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lnSpc>
                <a:spcPct val="102000"/>
              </a:lnSpc>
              <a:spcBef>
                <a:spcPts val="900"/>
              </a:spcBef>
            </a:pPr>
            <a:r>
              <a:rPr lang="en-US" sz="2800" dirty="0">
                <a:solidFill>
                  <a:srgbClr val="FF0000"/>
                </a:solidFill>
                <a:latin typeface="Corbel" panose="020B0503020204020204"/>
              </a:rPr>
              <a:t>What do we find when we consult Mayor Pete's Creator on such matters as these?</a:t>
            </a:r>
            <a:endParaRPr kumimoji="0" lang="en-US" sz="20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307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2424</Words>
  <Application>Microsoft Office PowerPoint</Application>
  <PresentationFormat>On-screen Show (4:3)</PresentationFormat>
  <Paragraphs>222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Ameretto</vt:lpstr>
      <vt:lpstr>Arial</vt:lpstr>
      <vt:lpstr>Calisto MT</vt:lpstr>
      <vt:lpstr>Century Schoolbook</vt:lpstr>
      <vt:lpstr>Corbel</vt:lpstr>
      <vt:lpstr>Tahoma</vt:lpstr>
      <vt:lpstr>Times New Roman</vt:lpstr>
      <vt:lpstr>Tw Cen MT</vt:lpstr>
      <vt:lpstr>Wingdings</vt:lpstr>
      <vt:lpstr>master</vt:lpstr>
      <vt:lpstr>1_colormaster</vt:lpstr>
      <vt:lpstr>2_colormaster</vt:lpstr>
      <vt:lpstr>Droplet</vt:lpstr>
      <vt:lpstr>Headlines</vt:lpstr>
      <vt:lpstr>“Such Were Some Of You…”</vt:lpstr>
      <vt:lpstr>Intro</vt:lpstr>
      <vt:lpstr>The Kingdom of God CAN Be Inherited</vt:lpstr>
      <vt:lpstr>The Kingdom of God CAN Be Inherited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The Unrighteous Will NOT Inherit the Kingdom</vt:lpstr>
      <vt:lpstr>“Such WERE Some of You…”</vt:lpstr>
      <vt:lpstr>“Such WERE Some of You…”</vt:lpstr>
      <vt:lpstr>“Such WERE Some of You…”</vt:lpstr>
      <vt:lpstr>“Such WERE Some of You…”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“Such Were Some Of You…”</dc:title>
  <dc:subject>06/09/2019</dc:subject>
  <dc:creator>Nathan Morrison</dc:creator>
  <cp:lastModifiedBy>Nathan Morrison</cp:lastModifiedBy>
  <cp:revision>5</cp:revision>
  <dcterms:created xsi:type="dcterms:W3CDTF">2019-06-06T23:01:24Z</dcterms:created>
  <dcterms:modified xsi:type="dcterms:W3CDTF">2019-06-08T21:57:51Z</dcterms:modified>
</cp:coreProperties>
</file>