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93" r:id="rId1"/>
    <p:sldMasterId id="2147484272" r:id="rId2"/>
    <p:sldMasterId id="2147484320" r:id="rId3"/>
  </p:sldMasterIdLst>
  <p:notesMasterIdLst>
    <p:notesMasterId r:id="rId30"/>
  </p:notesMasterIdLst>
  <p:handoutMasterIdLst>
    <p:handoutMasterId r:id="rId31"/>
  </p:handoutMasterIdLst>
  <p:sldIdLst>
    <p:sldId id="553" r:id="rId4"/>
    <p:sldId id="293" r:id="rId5"/>
    <p:sldId id="505" r:id="rId6"/>
    <p:sldId id="509" r:id="rId7"/>
    <p:sldId id="511" r:id="rId8"/>
    <p:sldId id="513" r:id="rId9"/>
    <p:sldId id="515" r:id="rId10"/>
    <p:sldId id="549" r:id="rId11"/>
    <p:sldId id="472" r:id="rId12"/>
    <p:sldId id="517" r:id="rId13"/>
    <p:sldId id="519" r:id="rId14"/>
    <p:sldId id="521" r:id="rId15"/>
    <p:sldId id="527" r:id="rId16"/>
    <p:sldId id="528" r:id="rId17"/>
    <p:sldId id="530" r:id="rId18"/>
    <p:sldId id="535" r:id="rId19"/>
    <p:sldId id="536" r:id="rId20"/>
    <p:sldId id="537" r:id="rId21"/>
    <p:sldId id="541" r:id="rId22"/>
    <p:sldId id="543" r:id="rId23"/>
    <p:sldId id="544" r:id="rId24"/>
    <p:sldId id="547" r:id="rId25"/>
    <p:sldId id="469" r:id="rId26"/>
    <p:sldId id="486" r:id="rId27"/>
    <p:sldId id="551" r:id="rId28"/>
    <p:sldId id="418" r:id="rId29"/>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66FFFF"/>
    <a:srgbClr val="006600"/>
    <a:srgbClr val="0000FF"/>
    <a:srgbClr val="CCECFF"/>
    <a:srgbClr val="FF99FF"/>
    <a:srgbClr val="FFFFFF"/>
    <a:srgbClr val="FFFF00"/>
    <a:srgbClr val="CCFF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409" autoAdjust="0"/>
  </p:normalViewPr>
  <p:slideViewPr>
    <p:cSldViewPr snapToObjects="1">
      <p:cViewPr varScale="1">
        <p:scale>
          <a:sx n="59" d="100"/>
          <a:sy n="59" d="100"/>
        </p:scale>
        <p:origin x="97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65F596EA-C4BB-4A81-B1BA-ADD4088E0FFD}" type="slidenum">
              <a:rPr lang="en-US"/>
              <a:pPr>
                <a:defRPr/>
              </a:pPr>
              <a:t>‹#›</a:t>
            </a:fld>
            <a:endParaRPr lang="en-US"/>
          </a:p>
        </p:txBody>
      </p:sp>
    </p:spTree>
    <p:extLst>
      <p:ext uri="{BB962C8B-B14F-4D97-AF65-F5344CB8AC3E}">
        <p14:creationId xmlns:p14="http://schemas.microsoft.com/office/powerpoint/2010/main" val="263871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9B66C8A7-F15F-47A1-A55B-76F57FCE4C63}" type="slidenum">
              <a:rPr lang="en-US"/>
              <a:pPr>
                <a:defRPr/>
              </a:pPr>
              <a:t>‹#›</a:t>
            </a:fld>
            <a:endParaRPr lang="en-US"/>
          </a:p>
        </p:txBody>
      </p:sp>
    </p:spTree>
    <p:extLst>
      <p:ext uri="{BB962C8B-B14F-4D97-AF65-F5344CB8AC3E}">
        <p14:creationId xmlns:p14="http://schemas.microsoft.com/office/powerpoint/2010/main" val="2539193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a:t>
            </a:r>
          </a:p>
          <a:p>
            <a:pPr eaLnBrk="1" hangingPunct="1"/>
            <a:endParaRPr lang="en-US" dirty="0"/>
          </a:p>
          <a:p>
            <a:pPr eaLnBrk="1" hangingPunct="1"/>
            <a:r>
              <a:rPr lang="en-US" dirty="0"/>
              <a:t>All Scripture given is from NASB unless otherwise stated</a:t>
            </a:r>
          </a:p>
          <a:p>
            <a:pPr eaLnBrk="1" hangingPunct="1"/>
            <a:endParaRPr lang="en-US" dirty="0"/>
          </a:p>
          <a:p>
            <a:pPr eaLnBrk="1" hangingPunct="1"/>
            <a:r>
              <a:rPr lang="en-US" dirty="0"/>
              <a:t>For further study or if questions, Call: 804-277-1983, or Visit: www.courthousechurchofchrist.com</a:t>
            </a:r>
          </a:p>
          <a:p>
            <a:pPr eaLnBrk="1" hangingPunct="1"/>
            <a:endParaRPr lang="en-US" dirty="0"/>
          </a:p>
          <a:p>
            <a:pPr eaLnBrk="1" hangingPunct="1"/>
            <a:r>
              <a:rPr lang="en-US" dirty="0"/>
              <a:t>Based on a lesson by Ron Halbrook</a:t>
            </a:r>
          </a:p>
          <a:p>
            <a:pPr eaLnBrk="1" hangingPunct="1"/>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10</a:t>
            </a:fld>
            <a:endParaRPr lang="en-US"/>
          </a:p>
        </p:txBody>
      </p:sp>
    </p:spTree>
    <p:extLst>
      <p:ext uri="{BB962C8B-B14F-4D97-AF65-F5344CB8AC3E}">
        <p14:creationId xmlns:p14="http://schemas.microsoft.com/office/powerpoint/2010/main" val="719867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r>
              <a:rPr lang="sv-SE" dirty="0"/>
              <a:t>Ninhursag, Sumerian goddess (https://en.wikipedia.org/wiki/Ninhursag) (http://oracc.museum.upenn.edu/amgg/listofdeities/mothergoddess/)</a:t>
            </a:r>
            <a:endParaRPr lang="en-US" dirty="0"/>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12</a:t>
            </a:fld>
            <a:endParaRPr lang="en-US"/>
          </a:p>
        </p:txBody>
      </p:sp>
    </p:spTree>
    <p:extLst>
      <p:ext uri="{BB962C8B-B14F-4D97-AF65-F5344CB8AC3E}">
        <p14:creationId xmlns:p14="http://schemas.microsoft.com/office/powerpoint/2010/main" val="1033052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Gender-Neutral Birth-Certificate celebration in NY</a:t>
            </a:r>
          </a:p>
        </p:txBody>
      </p:sp>
      <p:sp>
        <p:nvSpPr>
          <p:cNvPr id="4" name="Slide Number Placeholder 3"/>
          <p:cNvSpPr>
            <a:spLocks noGrp="1"/>
          </p:cNvSpPr>
          <p:nvPr>
            <p:ph type="sldNum" sz="quarter" idx="5"/>
          </p:nvPr>
        </p:nvSpPr>
        <p:spPr/>
        <p:txBody>
          <a:bodyPr/>
          <a:lstStyle/>
          <a:p>
            <a:pPr>
              <a:defRPr/>
            </a:pPr>
            <a:fld id="{9B66C8A7-F15F-47A1-A55B-76F57FCE4C63}" type="slidenum">
              <a:rPr lang="en-US" smtClean="0"/>
              <a:pPr>
                <a:defRPr/>
              </a:pPr>
              <a:t>15</a:t>
            </a:fld>
            <a:endParaRPr lang="en-US"/>
          </a:p>
        </p:txBody>
      </p:sp>
    </p:spTree>
    <p:extLst>
      <p:ext uri="{BB962C8B-B14F-4D97-AF65-F5344CB8AC3E}">
        <p14:creationId xmlns:p14="http://schemas.microsoft.com/office/powerpoint/2010/main" val="656578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r>
              <a:rPr lang="en-US" dirty="0" err="1"/>
              <a:t>Barbarella</a:t>
            </a:r>
            <a:r>
              <a:rPr lang="en-US" dirty="0"/>
              <a:t> Buchner marries her two cats (http://www.dailymail.co.uk/femail/article-2898715/Woman-celebrating-decade-marriage-two-pet-CATS-says-never-happier-no-plans-human-husband.html) </a:t>
            </a:r>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18</a:t>
            </a:fld>
            <a:endParaRPr lang="en-US"/>
          </a:p>
        </p:txBody>
      </p:sp>
    </p:spTree>
    <p:extLst>
      <p:ext uri="{BB962C8B-B14F-4D97-AF65-F5344CB8AC3E}">
        <p14:creationId xmlns:p14="http://schemas.microsoft.com/office/powerpoint/2010/main" val="3737820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r>
              <a:rPr lang="en-US" dirty="0"/>
              <a:t>Jodi Rose of Australia marries 14th century bridge in France (http://www.dailymail.co.uk/news/article-2356774/Australian-woman-Jodi-Rose-marries-bridge-France--gets-mayors-blessing.html)</a:t>
            </a:r>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19</a:t>
            </a:fld>
            <a:endParaRPr lang="en-US"/>
          </a:p>
        </p:txBody>
      </p:sp>
    </p:spTree>
    <p:extLst>
      <p:ext uri="{BB962C8B-B14F-4D97-AF65-F5344CB8AC3E}">
        <p14:creationId xmlns:p14="http://schemas.microsoft.com/office/powerpoint/2010/main" val="3737820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20</a:t>
            </a:fld>
            <a:endParaRPr lang="en-US"/>
          </a:p>
        </p:txBody>
      </p:sp>
    </p:spTree>
    <p:extLst>
      <p:ext uri="{BB962C8B-B14F-4D97-AF65-F5344CB8AC3E}">
        <p14:creationId xmlns:p14="http://schemas.microsoft.com/office/powerpoint/2010/main" val="3737820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21</a:t>
            </a:fld>
            <a:endParaRPr lang="en-US"/>
          </a:p>
        </p:txBody>
      </p:sp>
    </p:spTree>
    <p:extLst>
      <p:ext uri="{BB962C8B-B14F-4D97-AF65-F5344CB8AC3E}">
        <p14:creationId xmlns:p14="http://schemas.microsoft.com/office/powerpoint/2010/main" val="1033052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22</a:t>
            </a:fld>
            <a:endParaRPr lang="en-US"/>
          </a:p>
        </p:txBody>
      </p:sp>
    </p:spTree>
    <p:extLst>
      <p:ext uri="{BB962C8B-B14F-4D97-AF65-F5344CB8AC3E}">
        <p14:creationId xmlns:p14="http://schemas.microsoft.com/office/powerpoint/2010/main" val="1033052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Princess Bride Promo</a:t>
            </a:r>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23</a:t>
            </a:fld>
            <a:endParaRPr lang="en-US"/>
          </a:p>
        </p:txBody>
      </p:sp>
    </p:spTree>
    <p:extLst>
      <p:ext uri="{BB962C8B-B14F-4D97-AF65-F5344CB8AC3E}">
        <p14:creationId xmlns:p14="http://schemas.microsoft.com/office/powerpoint/2010/main" val="4160462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26</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2</a:t>
            </a:fld>
            <a:endParaRPr lang="en-US"/>
          </a:p>
        </p:txBody>
      </p:sp>
    </p:spTree>
    <p:extLst>
      <p:ext uri="{BB962C8B-B14F-4D97-AF65-F5344CB8AC3E}">
        <p14:creationId xmlns:p14="http://schemas.microsoft.com/office/powerpoint/2010/main" val="719867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r>
              <a:rPr lang="en-US" dirty="0"/>
              <a:t>British Children’s Commission Survey</a:t>
            </a:r>
          </a:p>
          <a:p>
            <a:r>
              <a:rPr lang="en-US" dirty="0"/>
              <a:t>(http://www.telegraph.co.uk/news/uknews/12127280/Government-asks-schoolchildren-to-define-their-gender-and-gives-them-24-options-to-choose-from.html) </a:t>
            </a:r>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3</a:t>
            </a:fld>
            <a:endParaRPr lang="en-US"/>
          </a:p>
        </p:txBody>
      </p:sp>
    </p:spTree>
    <p:extLst>
      <p:ext uri="{BB962C8B-B14F-4D97-AF65-F5344CB8AC3E}">
        <p14:creationId xmlns:p14="http://schemas.microsoft.com/office/powerpoint/2010/main" val="71986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r>
              <a:rPr lang="en-US" dirty="0"/>
              <a:t>List of 58 Gender Options for Facebook Users (http://abcnews.go.com/blogs/headlines/2014/02/heres-a-list-of-58-gender-options-for-facebook-users/) </a:t>
            </a:r>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4</a:t>
            </a:fld>
            <a:endParaRPr lang="en-US"/>
          </a:p>
        </p:txBody>
      </p:sp>
    </p:spTree>
    <p:extLst>
      <p:ext uri="{BB962C8B-B14F-4D97-AF65-F5344CB8AC3E}">
        <p14:creationId xmlns:p14="http://schemas.microsoft.com/office/powerpoint/2010/main" val="719867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5</a:t>
            </a:fld>
            <a:endParaRPr lang="en-US"/>
          </a:p>
        </p:txBody>
      </p:sp>
    </p:spTree>
    <p:extLst>
      <p:ext uri="{BB962C8B-B14F-4D97-AF65-F5344CB8AC3E}">
        <p14:creationId xmlns:p14="http://schemas.microsoft.com/office/powerpoint/2010/main" val="719867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dirty="0"/>
              <a:t>Target’s Transgender Restroom Policy has Already led to Cases of ‘Peeping Toms’ (Problems since 2014) (http://www.youngcons.com/targets-transgender-restroom-policy-has-already-led-to-cases-of-peeping-toms/)  </a:t>
            </a:r>
          </a:p>
          <a:p>
            <a:endParaRPr lang="en-US" dirty="0"/>
          </a:p>
          <a:p>
            <a:r>
              <a:rPr lang="en-US" dirty="0"/>
              <a:t>20 Stories of abuse due to Gender-Neutral Restroom Policies (http://www.breitbart.com/big-government/2016/04/23/twenty-stories-proving-targets-pro-transgender-bathroom-policy-danger-women-children/)  </a:t>
            </a:r>
          </a:p>
          <a:p>
            <a:endParaRPr lang="en-US" dirty="0"/>
          </a:p>
          <a:p>
            <a:r>
              <a:rPr lang="en-US" dirty="0"/>
              <a:t>Man choked 8-year-old girl in women’s restroom at a Chicago restaurant (http://www.washingtontimes.com/news/2016/may/14/man-who-choked-girl-in-womens-restroom-stokes-alar/)</a:t>
            </a:r>
          </a:p>
          <a:p>
            <a:endParaRPr lang="en-US" dirty="0"/>
          </a:p>
          <a:p>
            <a:r>
              <a:rPr lang="en-US" dirty="0"/>
              <a:t>5 Times Transgendered men abused women and children (http://www.dailywire.com/news/5190/5-times-transgender-men-abused-women-and-children-amanda-prestigiacomo)</a:t>
            </a:r>
          </a:p>
          <a:p>
            <a:r>
              <a:rPr lang="en-US" dirty="0"/>
              <a:t>a.	A Seattle man, citing transgender bathrooms laws, was able to gain access to a women’s locker-room at a public recreational center while little girls were changing for swim practice. (http://www.dailywire.com/news/3466/heres-infuriating-example-why-those-gender-amanda-prestigiacomo) </a:t>
            </a:r>
          </a:p>
          <a:p>
            <a:r>
              <a:rPr lang="en-US" dirty="0"/>
              <a:t>b.	 A Toronto man claiming to be transgender was arrested and sentenced to jail for sexually assaulting several women in a women’s shelter after he gained access to the shelter and its shower facilities as “Jessica.” (http://linkis.com/www.lifesitenews.com/12D80) </a:t>
            </a:r>
          </a:p>
          <a:p>
            <a:r>
              <a:rPr lang="en-US" dirty="0"/>
              <a:t>c.	A Virginia man was caught and arrested for peeping on and filming two women and a 5-year-old child in a women’s restroom after receiving entry by dressing in drag. (http://www.dailywire.com/news/4844/transgender-advocates-say-men-dressed-women-will-amanda-prestigiacomo)  </a:t>
            </a:r>
          </a:p>
          <a:p>
            <a:r>
              <a:rPr lang="en-US" dirty="0"/>
              <a:t>d.	A Los Angeles man dressed in drag, entered a Macy’s department store bathroom and videotaped women under bathroom stalls. (http://www.dailywire.com/news/4522/man-drag-caught-macys-womens-restroom-secretly-amanda-prestigiacomo) </a:t>
            </a:r>
          </a:p>
          <a:p>
            <a:r>
              <a:rPr lang="en-US" dirty="0"/>
              <a:t>e.	Two male students were caught at the University of Toronto exploiting “gender-neutral” facilities to peep on women in the shower with their cellphone cameras – Caused the University to “temporarily” shut down it’s policies! (http://www.dailywire.com/news/330/university-toronto-dumps-transgender-bathrooms-pardes-seleh)</a:t>
            </a:r>
          </a:p>
          <a:p>
            <a:endParaRPr lang="en-US" dirty="0"/>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6</a:t>
            </a:fld>
            <a:endParaRPr lang="en-US"/>
          </a:p>
        </p:txBody>
      </p:sp>
    </p:spTree>
    <p:extLst>
      <p:ext uri="{BB962C8B-B14F-4D97-AF65-F5344CB8AC3E}">
        <p14:creationId xmlns:p14="http://schemas.microsoft.com/office/powerpoint/2010/main" val="719867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dirty="0"/>
              <a:t>California becomes first state to issue “Gender-neutral Birth Certificates. Gov. Jerry Brown signed bill into law, 10/17/2017: https://www.ajc.com/news/national/gender-neutral-birth-certificate-approved-california/usSoEReRk1vFa8qIRa39iI/</a:t>
            </a:r>
          </a:p>
          <a:p>
            <a:endParaRPr lang="en-US" dirty="0"/>
          </a:p>
          <a:p>
            <a:r>
              <a:rPr lang="en-US" dirty="0"/>
              <a:t>As of Feb. 2019, 11 states allow Gender-neutral Birth Certificates: https://www.weforum.org/agenda/2019/02/nonbinary-intersex-11-u-s-states-issuing-third-gender-ids/ </a:t>
            </a:r>
          </a:p>
          <a:p>
            <a:endParaRPr lang="en-US" dirty="0"/>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7</a:t>
            </a:fld>
            <a:endParaRPr lang="en-US"/>
          </a:p>
        </p:txBody>
      </p:sp>
    </p:spTree>
    <p:extLst>
      <p:ext uri="{BB962C8B-B14F-4D97-AF65-F5344CB8AC3E}">
        <p14:creationId xmlns:p14="http://schemas.microsoft.com/office/powerpoint/2010/main" val="719867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dirty="0"/>
              <a:t>Alaska’s Girls’ Track All-State Honors is a Boy (http://dailycaller.com/2016/06/03/high-school-boy-wins-all-state-honors-in-girls-track-and-field/) (http://www.dailywire.com/news/6319/dude-just-won-all-state-honors-female-track-and-amanda-prestigiacomo)  (http://www.adn.com/sports/2016/05/27/at-alaska-state-track-meet-a-transgender-athlete-makes-her-mark/) </a:t>
            </a:r>
          </a:p>
          <a:p>
            <a:endParaRPr lang="en-US" dirty="0"/>
          </a:p>
          <a:p>
            <a:r>
              <a:rPr lang="en-US" dirty="0"/>
              <a:t>Connecticut Girl’s Track &amp; Field: Athletes speak out against two transgender students who dominate the top two spots: https://youtu.be/NIlq85dL0C4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6C8A7-F15F-47A1-A55B-76F57FCE4C6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349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r>
              <a:rPr lang="en-US" dirty="0"/>
              <a:t>The Emperor’s New Clothes by Hans Christian Andersen (1837) (HTTP://WWW.ANDERSEN.SDU.DK/VAERK/HERSHOLT/THEEMPERORSNEWCLOTHES_E.HTML)</a:t>
            </a:r>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9</a:t>
            </a:fld>
            <a:endParaRPr lang="en-US"/>
          </a:p>
        </p:txBody>
      </p:sp>
    </p:spTree>
    <p:extLst>
      <p:ext uri="{BB962C8B-B14F-4D97-AF65-F5344CB8AC3E}">
        <p14:creationId xmlns:p14="http://schemas.microsoft.com/office/powerpoint/2010/main" val="352111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God Created Them Male &amp; Female!</a:t>
            </a:r>
          </a:p>
        </p:txBody>
      </p:sp>
      <p:sp>
        <p:nvSpPr>
          <p:cNvPr id="6" name="Slide Number Placeholder 5"/>
          <p:cNvSpPr>
            <a:spLocks noGrp="1"/>
          </p:cNvSpPr>
          <p:nvPr>
            <p:ph type="sldNum" sz="quarter" idx="12"/>
          </p:nvPr>
        </p:nvSpPr>
        <p:spPr/>
        <p:txBody>
          <a:bodyPr/>
          <a:lstStyle>
            <a:lvl1pPr>
              <a:defRPr/>
            </a:lvl1pPr>
          </a:lstStyle>
          <a:p>
            <a:pPr>
              <a:defRPr/>
            </a:pPr>
            <a:fld id="{A74721B7-E441-4946-8958-CAFD8DDCBE78}" type="slidenum">
              <a:rPr lang="en-US" smtClean="0"/>
              <a:pPr>
                <a:defRPr/>
              </a:pPr>
              <a:t>‹#›</a:t>
            </a:fld>
            <a:endParaRPr lang="en-US"/>
          </a:p>
        </p:txBody>
      </p:sp>
    </p:spTree>
    <p:extLst>
      <p:ext uri="{BB962C8B-B14F-4D97-AF65-F5344CB8AC3E}">
        <p14:creationId xmlns:p14="http://schemas.microsoft.com/office/powerpoint/2010/main" val="35512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God Created Them Male &amp; Female!</a:t>
            </a:r>
          </a:p>
        </p:txBody>
      </p:sp>
      <p:sp>
        <p:nvSpPr>
          <p:cNvPr id="6" name="Slide Number Placeholder 5"/>
          <p:cNvSpPr>
            <a:spLocks noGrp="1"/>
          </p:cNvSpPr>
          <p:nvPr>
            <p:ph type="sldNum" sz="quarter" idx="12"/>
          </p:nvPr>
        </p:nvSpPr>
        <p:spPr/>
        <p:txBody>
          <a:bodyPr/>
          <a:lstStyle>
            <a:lvl1pPr>
              <a:defRPr/>
            </a:lvl1pPr>
          </a:lstStyle>
          <a:p>
            <a:pPr>
              <a:defRPr/>
            </a:pPr>
            <a:fld id="{701C9024-5F9F-4105-AB01-90216EA4B4C6}" type="slidenum">
              <a:rPr lang="en-US" smtClean="0"/>
              <a:pPr>
                <a:defRPr/>
              </a:pPr>
              <a:t>‹#›</a:t>
            </a:fld>
            <a:endParaRPr lang="en-US"/>
          </a:p>
        </p:txBody>
      </p:sp>
    </p:spTree>
    <p:extLst>
      <p:ext uri="{BB962C8B-B14F-4D97-AF65-F5344CB8AC3E}">
        <p14:creationId xmlns:p14="http://schemas.microsoft.com/office/powerpoint/2010/main" val="3636725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God Created Them Male &amp; Female!</a:t>
            </a:r>
          </a:p>
        </p:txBody>
      </p:sp>
      <p:sp>
        <p:nvSpPr>
          <p:cNvPr id="6" name="Slide Number Placeholder 5"/>
          <p:cNvSpPr>
            <a:spLocks noGrp="1"/>
          </p:cNvSpPr>
          <p:nvPr>
            <p:ph type="sldNum" sz="quarter" idx="12"/>
          </p:nvPr>
        </p:nvSpPr>
        <p:spPr/>
        <p:txBody>
          <a:bodyPr/>
          <a:lstStyle>
            <a:lvl1pPr>
              <a:defRPr/>
            </a:lvl1pPr>
          </a:lstStyle>
          <a:p>
            <a:pPr>
              <a:defRPr/>
            </a:pPr>
            <a:fld id="{43EB7003-83B1-4907-8C3D-B8E0073E25C4}" type="slidenum">
              <a:rPr lang="en-US" smtClean="0"/>
              <a:pPr>
                <a:defRPr/>
              </a:pPr>
              <a:t>‹#›</a:t>
            </a:fld>
            <a:endParaRPr lang="en-US"/>
          </a:p>
        </p:txBody>
      </p:sp>
    </p:spTree>
    <p:extLst>
      <p:ext uri="{BB962C8B-B14F-4D97-AF65-F5344CB8AC3E}">
        <p14:creationId xmlns:p14="http://schemas.microsoft.com/office/powerpoint/2010/main" val="2155175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 Created Them Male &amp; Female!</a:t>
            </a:r>
          </a:p>
        </p:txBody>
      </p:sp>
      <p:sp>
        <p:nvSpPr>
          <p:cNvPr id="6" name="Slide Number Placeholder 5"/>
          <p:cNvSpPr>
            <a:spLocks noGrp="1"/>
          </p:cNvSpPr>
          <p:nvPr>
            <p:ph type="sldNum" sz="quarter" idx="12"/>
          </p:nvPr>
        </p:nvSpPr>
        <p:spPr/>
        <p:txBody>
          <a:bodyPr/>
          <a:lstStyle/>
          <a:p>
            <a:pPr>
              <a:defRPr/>
            </a:pPr>
            <a:fld id="{A74721B7-E441-4946-8958-CAFD8DDCBE78}" type="slidenum">
              <a:rPr lang="en-US" smtClean="0"/>
              <a:pPr>
                <a:defRPr/>
              </a:pPr>
              <a:t>‹#›</a:t>
            </a:fld>
            <a:endParaRPr lang="en-US"/>
          </a:p>
        </p:txBody>
      </p:sp>
    </p:spTree>
    <p:extLst>
      <p:ext uri="{BB962C8B-B14F-4D97-AF65-F5344CB8AC3E}">
        <p14:creationId xmlns:p14="http://schemas.microsoft.com/office/powerpoint/2010/main" val="107069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 Created Them Male &amp; Female!</a:t>
            </a:r>
          </a:p>
        </p:txBody>
      </p:sp>
      <p:sp>
        <p:nvSpPr>
          <p:cNvPr id="6" name="Slide Number Placeholder 5"/>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3723203536"/>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 Created Them Male &amp; Female!</a:t>
            </a:r>
          </a:p>
        </p:txBody>
      </p:sp>
      <p:sp>
        <p:nvSpPr>
          <p:cNvPr id="6" name="Slide Number Placeholder 5"/>
          <p:cNvSpPr>
            <a:spLocks noGrp="1"/>
          </p:cNvSpPr>
          <p:nvPr>
            <p:ph type="sldNum" sz="quarter" idx="12"/>
          </p:nvPr>
        </p:nvSpPr>
        <p:spPr/>
        <p:txBody>
          <a:bodyPr/>
          <a:lstStyle/>
          <a:p>
            <a:pPr>
              <a:defRPr/>
            </a:pPr>
            <a:fld id="{3AE261E5-64DA-47AC-907C-B65C4F62CAAF}" type="slidenum">
              <a:rPr lang="en-US" smtClean="0"/>
              <a:pPr>
                <a:defRPr/>
              </a:pPr>
              <a:t>‹#›</a:t>
            </a:fld>
            <a:endParaRPr lang="en-US"/>
          </a:p>
        </p:txBody>
      </p:sp>
    </p:spTree>
    <p:extLst>
      <p:ext uri="{BB962C8B-B14F-4D97-AF65-F5344CB8AC3E}">
        <p14:creationId xmlns:p14="http://schemas.microsoft.com/office/powerpoint/2010/main" val="836347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 Created Them Male &amp; Female!</a:t>
            </a:r>
          </a:p>
        </p:txBody>
      </p:sp>
      <p:sp>
        <p:nvSpPr>
          <p:cNvPr id="7" name="Slide Number Placeholder 6"/>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622918200"/>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God Created Them Male &amp; Female!</a:t>
            </a:r>
          </a:p>
        </p:txBody>
      </p:sp>
      <p:sp>
        <p:nvSpPr>
          <p:cNvPr id="9" name="Slide Number Placeholder 8"/>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153726047"/>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God Created Them Male &amp; Female!</a:t>
            </a:r>
          </a:p>
        </p:txBody>
      </p:sp>
      <p:sp>
        <p:nvSpPr>
          <p:cNvPr id="5" name="Slide Number Placeholder 4"/>
          <p:cNvSpPr>
            <a:spLocks noGrp="1"/>
          </p:cNvSpPr>
          <p:nvPr>
            <p:ph type="sldNum" sz="quarter" idx="12"/>
          </p:nvPr>
        </p:nvSpPr>
        <p:spPr/>
        <p:txBody>
          <a:bodyPr/>
          <a:lstStyle/>
          <a:p>
            <a:pPr>
              <a:defRPr/>
            </a:pPr>
            <a:fld id="{70703801-D45B-4A6D-9724-998D58A3F32F}" type="slidenum">
              <a:rPr lang="en-US" smtClean="0"/>
              <a:pPr>
                <a:defRPr/>
              </a:pPr>
              <a:t>‹#›</a:t>
            </a:fld>
            <a:endParaRPr lang="en-US"/>
          </a:p>
        </p:txBody>
      </p:sp>
    </p:spTree>
    <p:extLst>
      <p:ext uri="{BB962C8B-B14F-4D97-AF65-F5344CB8AC3E}">
        <p14:creationId xmlns:p14="http://schemas.microsoft.com/office/powerpoint/2010/main" val="832469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God Created Them Male &amp; Female!</a:t>
            </a:r>
          </a:p>
        </p:txBody>
      </p:sp>
      <p:sp>
        <p:nvSpPr>
          <p:cNvPr id="4" name="Slide Number Placeholder 3"/>
          <p:cNvSpPr>
            <a:spLocks noGrp="1"/>
          </p:cNvSpPr>
          <p:nvPr>
            <p:ph type="sldNum" sz="quarter" idx="12"/>
          </p:nvPr>
        </p:nvSpPr>
        <p:spPr/>
        <p:txBody>
          <a:bodyPr/>
          <a:lstStyle/>
          <a:p>
            <a:pPr>
              <a:defRPr/>
            </a:pPr>
            <a:fld id="{1A53DB06-EC93-40DE-85EA-BEE3EF7319A4}" type="slidenum">
              <a:rPr lang="en-US" smtClean="0"/>
              <a:pPr>
                <a:defRPr/>
              </a:pPr>
              <a:t>‹#›</a:t>
            </a:fld>
            <a:endParaRPr lang="en-US"/>
          </a:p>
        </p:txBody>
      </p:sp>
    </p:spTree>
    <p:extLst>
      <p:ext uri="{BB962C8B-B14F-4D97-AF65-F5344CB8AC3E}">
        <p14:creationId xmlns:p14="http://schemas.microsoft.com/office/powerpoint/2010/main" val="2294505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 Created Them Male &amp; Female!</a:t>
            </a:r>
          </a:p>
        </p:txBody>
      </p:sp>
      <p:sp>
        <p:nvSpPr>
          <p:cNvPr id="7" name="Slide Number Placeholder 6"/>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376580890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God Created Them Male &amp; Female!</a:t>
            </a:r>
          </a:p>
        </p:txBody>
      </p:sp>
      <p:sp>
        <p:nvSpPr>
          <p:cNvPr id="6" name="Slide Number Placeholder 5"/>
          <p:cNvSpPr>
            <a:spLocks noGrp="1"/>
          </p:cNvSpPr>
          <p:nvPr>
            <p:ph type="sldNum" sz="quarter" idx="12"/>
          </p:nvPr>
        </p:nvSpPr>
        <p:spPr/>
        <p:txBody>
          <a:bodyPr/>
          <a:lstStyle>
            <a:lvl1pPr>
              <a:defRPr/>
            </a:lvl1pPr>
          </a:lstStyle>
          <a:p>
            <a:pPr>
              <a:defRPr/>
            </a:pPr>
            <a:fld id="{57944196-5DDB-4458-8924-2C18A7AB131D}" type="slidenum">
              <a:rPr lang="en-US" smtClean="0"/>
              <a:pPr>
                <a:defRPr/>
              </a:pPr>
              <a:t>‹#›</a:t>
            </a:fld>
            <a:endParaRPr lang="en-US"/>
          </a:p>
        </p:txBody>
      </p:sp>
    </p:spTree>
    <p:extLst>
      <p:ext uri="{BB962C8B-B14F-4D97-AF65-F5344CB8AC3E}">
        <p14:creationId xmlns:p14="http://schemas.microsoft.com/office/powerpoint/2010/main" val="1560244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 Created Them Male &amp; Female!</a:t>
            </a:r>
          </a:p>
        </p:txBody>
      </p:sp>
      <p:sp>
        <p:nvSpPr>
          <p:cNvPr id="7" name="Slide Number Placeholder 6"/>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237812930"/>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 Created Them Male &amp; Female!</a:t>
            </a:r>
          </a:p>
        </p:txBody>
      </p:sp>
      <p:sp>
        <p:nvSpPr>
          <p:cNvPr id="7" name="Slide Number Placeholder 6"/>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3309100787"/>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 Created Them Male &amp; Female!</a:t>
            </a:r>
          </a:p>
        </p:txBody>
      </p:sp>
      <p:sp>
        <p:nvSpPr>
          <p:cNvPr id="7" name="Slide Number Placeholder 6"/>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1904019162"/>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 Created Them Male &amp; Female!</a:t>
            </a:r>
          </a:p>
        </p:txBody>
      </p:sp>
      <p:sp>
        <p:nvSpPr>
          <p:cNvPr id="7" name="Slide Number Placeholder 6"/>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36701677"/>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 Created Them Male &amp; Female!</a:t>
            </a:r>
          </a:p>
        </p:txBody>
      </p:sp>
      <p:sp>
        <p:nvSpPr>
          <p:cNvPr id="7" name="Slide Number Placeholder 6"/>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2979929876"/>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God Created Them Male &amp; Female!</a:t>
            </a:r>
          </a:p>
        </p:txBody>
      </p:sp>
      <p:sp>
        <p:nvSpPr>
          <p:cNvPr id="5" name="Slide Number Placeholder 4"/>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3293857899"/>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God Created Them Male &amp; Female!</a:t>
            </a:r>
          </a:p>
        </p:txBody>
      </p:sp>
      <p:sp>
        <p:nvSpPr>
          <p:cNvPr id="5" name="Slide Number Placeholder 4"/>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1346856126"/>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 Created Them Male &amp; Female!</a:t>
            </a:r>
          </a:p>
        </p:txBody>
      </p:sp>
      <p:sp>
        <p:nvSpPr>
          <p:cNvPr id="6" name="Slide Number Placeholder 5"/>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2344941931"/>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 Created Them Male &amp; Female!</a:t>
            </a:r>
          </a:p>
        </p:txBody>
      </p:sp>
      <p:sp>
        <p:nvSpPr>
          <p:cNvPr id="6" name="Slide Number Placeholder 5"/>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1850793155"/>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 Created Them Male &amp; Female!</a:t>
            </a:r>
          </a:p>
        </p:txBody>
      </p:sp>
      <p:sp>
        <p:nvSpPr>
          <p:cNvPr id="6" name="Slide Number Placeholder 5"/>
          <p:cNvSpPr>
            <a:spLocks noGrp="1"/>
          </p:cNvSpPr>
          <p:nvPr>
            <p:ph type="sldNum" sz="quarter" idx="12"/>
          </p:nvPr>
        </p:nvSpPr>
        <p:spPr/>
        <p:txBody>
          <a:bodyPr/>
          <a:lstStyle/>
          <a:p>
            <a:pPr>
              <a:defRPr/>
            </a:pPr>
            <a:fld id="{A74721B7-E441-4946-8958-CAFD8DDCBE78}" type="slidenum">
              <a:rPr lang="en-US" smtClean="0"/>
              <a:pPr>
                <a:defRPr/>
              </a:pPr>
              <a:t>‹#›</a:t>
            </a:fld>
            <a:endParaRPr lang="en-US"/>
          </a:p>
        </p:txBody>
      </p:sp>
    </p:spTree>
    <p:extLst>
      <p:ext uri="{BB962C8B-B14F-4D97-AF65-F5344CB8AC3E}">
        <p14:creationId xmlns:p14="http://schemas.microsoft.com/office/powerpoint/2010/main" val="47783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God Created Them Male &amp; Female!</a:t>
            </a:r>
          </a:p>
        </p:txBody>
      </p:sp>
      <p:sp>
        <p:nvSpPr>
          <p:cNvPr id="6" name="Slide Number Placeholder 5"/>
          <p:cNvSpPr>
            <a:spLocks noGrp="1"/>
          </p:cNvSpPr>
          <p:nvPr>
            <p:ph type="sldNum" sz="quarter" idx="12"/>
          </p:nvPr>
        </p:nvSpPr>
        <p:spPr/>
        <p:txBody>
          <a:bodyPr/>
          <a:lstStyle>
            <a:lvl1pPr>
              <a:defRPr/>
            </a:lvl1pPr>
          </a:lstStyle>
          <a:p>
            <a:pPr>
              <a:defRPr/>
            </a:pPr>
            <a:fld id="{3AE261E5-64DA-47AC-907C-B65C4F62CAAF}" type="slidenum">
              <a:rPr lang="en-US" smtClean="0"/>
              <a:pPr>
                <a:defRPr/>
              </a:pPr>
              <a:t>‹#›</a:t>
            </a:fld>
            <a:endParaRPr lang="en-US"/>
          </a:p>
        </p:txBody>
      </p:sp>
    </p:spTree>
    <p:extLst>
      <p:ext uri="{BB962C8B-B14F-4D97-AF65-F5344CB8AC3E}">
        <p14:creationId xmlns:p14="http://schemas.microsoft.com/office/powerpoint/2010/main" val="38802439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 Created Them Male &amp; Female!</a:t>
            </a:r>
          </a:p>
        </p:txBody>
      </p:sp>
      <p:sp>
        <p:nvSpPr>
          <p:cNvPr id="6" name="Slide Number Placeholder 5"/>
          <p:cNvSpPr>
            <a:spLocks noGrp="1"/>
          </p:cNvSpPr>
          <p:nvPr>
            <p:ph type="sldNum" sz="quarter" idx="12"/>
          </p:nvPr>
        </p:nvSpPr>
        <p:spPr/>
        <p:txBody>
          <a:bodyPr/>
          <a:lstStyle/>
          <a:p>
            <a:pPr>
              <a:defRPr/>
            </a:pPr>
            <a:fld id="{57944196-5DDB-4458-8924-2C18A7AB131D}" type="slidenum">
              <a:rPr lang="en-US" smtClean="0"/>
              <a:pPr>
                <a:defRPr/>
              </a:pPr>
              <a:t>‹#›</a:t>
            </a:fld>
            <a:endParaRPr lang="en-US"/>
          </a:p>
        </p:txBody>
      </p:sp>
    </p:spTree>
    <p:extLst>
      <p:ext uri="{BB962C8B-B14F-4D97-AF65-F5344CB8AC3E}">
        <p14:creationId xmlns:p14="http://schemas.microsoft.com/office/powerpoint/2010/main" val="2601605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 Created Them Male &amp; Female!</a:t>
            </a:r>
          </a:p>
        </p:txBody>
      </p:sp>
      <p:sp>
        <p:nvSpPr>
          <p:cNvPr id="6" name="Slide Number Placeholder 5"/>
          <p:cNvSpPr>
            <a:spLocks noGrp="1"/>
          </p:cNvSpPr>
          <p:nvPr>
            <p:ph type="sldNum" sz="quarter" idx="12"/>
          </p:nvPr>
        </p:nvSpPr>
        <p:spPr/>
        <p:txBody>
          <a:bodyPr/>
          <a:lstStyle/>
          <a:p>
            <a:pPr>
              <a:defRPr/>
            </a:pPr>
            <a:fld id="{3AE261E5-64DA-47AC-907C-B65C4F62CAAF}" type="slidenum">
              <a:rPr lang="en-US" smtClean="0"/>
              <a:pPr>
                <a:defRPr/>
              </a:pPr>
              <a:t>‹#›</a:t>
            </a:fld>
            <a:endParaRPr lang="en-US"/>
          </a:p>
        </p:txBody>
      </p:sp>
    </p:spTree>
    <p:extLst>
      <p:ext uri="{BB962C8B-B14F-4D97-AF65-F5344CB8AC3E}">
        <p14:creationId xmlns:p14="http://schemas.microsoft.com/office/powerpoint/2010/main" val="3997433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 Created Them Male &amp; Female!</a:t>
            </a:r>
          </a:p>
        </p:txBody>
      </p:sp>
      <p:sp>
        <p:nvSpPr>
          <p:cNvPr id="7" name="Slide Number Placeholder 6"/>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2502196757"/>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God Created Them Male &amp; Female!</a:t>
            </a:r>
          </a:p>
        </p:txBody>
      </p:sp>
      <p:sp>
        <p:nvSpPr>
          <p:cNvPr id="9" name="Slide Number Placeholder 8"/>
          <p:cNvSpPr>
            <a:spLocks noGrp="1"/>
          </p:cNvSpPr>
          <p:nvPr>
            <p:ph type="sldNum" sz="quarter" idx="12"/>
          </p:nvPr>
        </p:nvSpPr>
        <p:spPr/>
        <p:txBody>
          <a:bodyPr/>
          <a:lstStyle/>
          <a:p>
            <a:pPr>
              <a:defRPr/>
            </a:pPr>
            <a:fld id="{293CF321-C7F8-4A37-9A19-8087C737B64B}" type="slidenum">
              <a:rPr lang="en-US" smtClean="0"/>
              <a:pPr>
                <a:defRPr/>
              </a:pPr>
              <a:t>‹#›</a:t>
            </a:fld>
            <a:endParaRPr lang="en-US"/>
          </a:p>
        </p:txBody>
      </p:sp>
    </p:spTree>
    <p:extLst>
      <p:ext uri="{BB962C8B-B14F-4D97-AF65-F5344CB8AC3E}">
        <p14:creationId xmlns:p14="http://schemas.microsoft.com/office/powerpoint/2010/main" val="3353725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God Created Them Male &amp; Female!</a:t>
            </a:r>
          </a:p>
        </p:txBody>
      </p:sp>
      <p:sp>
        <p:nvSpPr>
          <p:cNvPr id="5" name="Slide Number Placeholder 4"/>
          <p:cNvSpPr>
            <a:spLocks noGrp="1"/>
          </p:cNvSpPr>
          <p:nvPr>
            <p:ph type="sldNum" sz="quarter" idx="12"/>
          </p:nvPr>
        </p:nvSpPr>
        <p:spPr/>
        <p:txBody>
          <a:bodyPr/>
          <a:lstStyle/>
          <a:p>
            <a:pPr>
              <a:defRPr/>
            </a:pPr>
            <a:fld id="{70703801-D45B-4A6D-9724-998D58A3F32F}" type="slidenum">
              <a:rPr lang="en-US" smtClean="0"/>
              <a:pPr>
                <a:defRPr/>
              </a:pPr>
              <a:t>‹#›</a:t>
            </a:fld>
            <a:endParaRPr lang="en-US"/>
          </a:p>
        </p:txBody>
      </p:sp>
    </p:spTree>
    <p:extLst>
      <p:ext uri="{BB962C8B-B14F-4D97-AF65-F5344CB8AC3E}">
        <p14:creationId xmlns:p14="http://schemas.microsoft.com/office/powerpoint/2010/main" val="22075244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God Created Them Male &amp; Female!</a:t>
            </a:r>
          </a:p>
        </p:txBody>
      </p:sp>
      <p:sp>
        <p:nvSpPr>
          <p:cNvPr id="4" name="Slide Number Placeholder 3"/>
          <p:cNvSpPr>
            <a:spLocks noGrp="1"/>
          </p:cNvSpPr>
          <p:nvPr>
            <p:ph type="sldNum" sz="quarter" idx="12"/>
          </p:nvPr>
        </p:nvSpPr>
        <p:spPr/>
        <p:txBody>
          <a:bodyPr/>
          <a:lstStyle/>
          <a:p>
            <a:pPr>
              <a:defRPr/>
            </a:pPr>
            <a:fld id="{1A53DB06-EC93-40DE-85EA-BEE3EF7319A4}" type="slidenum">
              <a:rPr lang="en-US" smtClean="0"/>
              <a:pPr>
                <a:defRPr/>
              </a:pPr>
              <a:t>‹#›</a:t>
            </a:fld>
            <a:endParaRPr lang="en-US"/>
          </a:p>
        </p:txBody>
      </p:sp>
    </p:spTree>
    <p:extLst>
      <p:ext uri="{BB962C8B-B14F-4D97-AF65-F5344CB8AC3E}">
        <p14:creationId xmlns:p14="http://schemas.microsoft.com/office/powerpoint/2010/main" val="1319637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 Created Them Male &amp; Female!</a:t>
            </a:r>
          </a:p>
        </p:txBody>
      </p:sp>
      <p:sp>
        <p:nvSpPr>
          <p:cNvPr id="7" name="Slide Number Placeholder 6"/>
          <p:cNvSpPr>
            <a:spLocks noGrp="1"/>
          </p:cNvSpPr>
          <p:nvPr>
            <p:ph type="sldNum" sz="quarter" idx="12"/>
          </p:nvPr>
        </p:nvSpPr>
        <p:spPr/>
        <p:txBody>
          <a:bodyPr/>
          <a:lstStyle/>
          <a:p>
            <a:pPr>
              <a:defRPr/>
            </a:pPr>
            <a:fld id="{752D167A-6CD6-488C-A5D9-384FBA77BEDA}" type="slidenum">
              <a:rPr lang="en-US" smtClean="0"/>
              <a:pPr>
                <a:defRPr/>
              </a:pPr>
              <a:t>‹#›</a:t>
            </a:fld>
            <a:endParaRPr lang="en-US"/>
          </a:p>
        </p:txBody>
      </p:sp>
    </p:spTree>
    <p:extLst>
      <p:ext uri="{BB962C8B-B14F-4D97-AF65-F5344CB8AC3E}">
        <p14:creationId xmlns:p14="http://schemas.microsoft.com/office/powerpoint/2010/main" val="20975876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 Created Them Male &amp; Female!</a:t>
            </a:r>
          </a:p>
        </p:txBody>
      </p:sp>
      <p:sp>
        <p:nvSpPr>
          <p:cNvPr id="7" name="Slide Number Placeholder 6"/>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160698947"/>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 Created Them Male &amp; Female!</a:t>
            </a:r>
          </a:p>
        </p:txBody>
      </p:sp>
      <p:sp>
        <p:nvSpPr>
          <p:cNvPr id="7" name="Slide Number Placeholder 6"/>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2749121055"/>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 Created Them Male &amp; Female!</a:t>
            </a:r>
          </a:p>
        </p:txBody>
      </p:sp>
      <p:sp>
        <p:nvSpPr>
          <p:cNvPr id="7" name="Slide Number Placeholder 6"/>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3808330778"/>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God Created Them Male &amp; Female!</a:t>
            </a:r>
          </a:p>
        </p:txBody>
      </p:sp>
      <p:sp>
        <p:nvSpPr>
          <p:cNvPr id="7" name="Slide Number Placeholder 6"/>
          <p:cNvSpPr>
            <a:spLocks noGrp="1"/>
          </p:cNvSpPr>
          <p:nvPr>
            <p:ph type="sldNum" sz="quarter" idx="12"/>
          </p:nvPr>
        </p:nvSpPr>
        <p:spPr/>
        <p:txBody>
          <a:bodyPr/>
          <a:lstStyle>
            <a:lvl1pPr>
              <a:defRPr/>
            </a:lvl1pPr>
          </a:lstStyle>
          <a:p>
            <a:pPr>
              <a:defRPr/>
            </a:pPr>
            <a:fld id="{825774E0-69CD-404B-A5F8-0D15670D1A2B}" type="slidenum">
              <a:rPr lang="en-US" smtClean="0"/>
              <a:pPr>
                <a:defRPr/>
              </a:pPr>
              <a:t>‹#›</a:t>
            </a:fld>
            <a:endParaRPr lang="en-US"/>
          </a:p>
        </p:txBody>
      </p:sp>
    </p:spTree>
    <p:extLst>
      <p:ext uri="{BB962C8B-B14F-4D97-AF65-F5344CB8AC3E}">
        <p14:creationId xmlns:p14="http://schemas.microsoft.com/office/powerpoint/2010/main" val="4442089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 Created Them Male &amp; Female!</a:t>
            </a:r>
          </a:p>
        </p:txBody>
      </p:sp>
      <p:sp>
        <p:nvSpPr>
          <p:cNvPr id="7" name="Slide Number Placeholder 6"/>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37849626"/>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 Created Them Male &amp; Female!</a:t>
            </a:r>
          </a:p>
        </p:txBody>
      </p:sp>
      <p:sp>
        <p:nvSpPr>
          <p:cNvPr id="7" name="Slide Number Placeholder 6"/>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349660541"/>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God Created Them Male &amp; Female!</a:t>
            </a:r>
          </a:p>
        </p:txBody>
      </p:sp>
      <p:sp>
        <p:nvSpPr>
          <p:cNvPr id="5" name="Slide Number Placeholder 4"/>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1033157074"/>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God Created Them Male &amp; Female!</a:t>
            </a:r>
          </a:p>
        </p:txBody>
      </p:sp>
      <p:sp>
        <p:nvSpPr>
          <p:cNvPr id="5" name="Slide Number Placeholder 4"/>
          <p:cNvSpPr>
            <a:spLocks noGrp="1"/>
          </p:cNvSpPr>
          <p:nvPr>
            <p:ph type="sldNum" sz="quarter" idx="12"/>
          </p:nvPr>
        </p:nvSpPr>
        <p:spPr/>
        <p:txBody>
          <a:body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2628099288"/>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 Created Them Male &amp; Female!</a:t>
            </a:r>
          </a:p>
        </p:txBody>
      </p:sp>
      <p:sp>
        <p:nvSpPr>
          <p:cNvPr id="6" name="Slide Number Placeholder 5"/>
          <p:cNvSpPr>
            <a:spLocks noGrp="1"/>
          </p:cNvSpPr>
          <p:nvPr>
            <p:ph type="sldNum" sz="quarter" idx="12"/>
          </p:nvPr>
        </p:nvSpPr>
        <p:spPr/>
        <p:txBody>
          <a:bodyPr/>
          <a:lstStyle/>
          <a:p>
            <a:pPr>
              <a:defRPr/>
            </a:pPr>
            <a:fld id="{701C9024-5F9F-4105-AB01-90216EA4B4C6}" type="slidenum">
              <a:rPr lang="en-US" smtClean="0"/>
              <a:pPr>
                <a:defRPr/>
              </a:pPr>
              <a:t>‹#›</a:t>
            </a:fld>
            <a:endParaRPr lang="en-US"/>
          </a:p>
        </p:txBody>
      </p:sp>
    </p:spTree>
    <p:extLst>
      <p:ext uri="{BB962C8B-B14F-4D97-AF65-F5344CB8AC3E}">
        <p14:creationId xmlns:p14="http://schemas.microsoft.com/office/powerpoint/2010/main" val="7808088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 Created Them Male &amp; Female!</a:t>
            </a:r>
          </a:p>
        </p:txBody>
      </p:sp>
      <p:sp>
        <p:nvSpPr>
          <p:cNvPr id="6" name="Slide Number Placeholder 5"/>
          <p:cNvSpPr>
            <a:spLocks noGrp="1"/>
          </p:cNvSpPr>
          <p:nvPr>
            <p:ph type="sldNum" sz="quarter" idx="12"/>
          </p:nvPr>
        </p:nvSpPr>
        <p:spPr/>
        <p:txBody>
          <a:bodyPr/>
          <a:lstStyle/>
          <a:p>
            <a:pPr>
              <a:defRPr/>
            </a:pPr>
            <a:fld id="{43EB7003-83B1-4907-8C3D-B8E0073E25C4}" type="slidenum">
              <a:rPr lang="en-US" smtClean="0"/>
              <a:pPr>
                <a:defRPr/>
              </a:pPr>
              <a:t>‹#›</a:t>
            </a:fld>
            <a:endParaRPr lang="en-US"/>
          </a:p>
        </p:txBody>
      </p:sp>
    </p:spTree>
    <p:extLst>
      <p:ext uri="{BB962C8B-B14F-4D97-AF65-F5344CB8AC3E}">
        <p14:creationId xmlns:p14="http://schemas.microsoft.com/office/powerpoint/2010/main" val="3839546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God Created Them Male &amp; Female!</a:t>
            </a:r>
          </a:p>
        </p:txBody>
      </p:sp>
      <p:sp>
        <p:nvSpPr>
          <p:cNvPr id="9" name="Slide Number Placeholder 8"/>
          <p:cNvSpPr>
            <a:spLocks noGrp="1"/>
          </p:cNvSpPr>
          <p:nvPr>
            <p:ph type="sldNum" sz="quarter" idx="12"/>
          </p:nvPr>
        </p:nvSpPr>
        <p:spPr/>
        <p:txBody>
          <a:bodyPr/>
          <a:lstStyle>
            <a:lvl1pPr>
              <a:defRPr/>
            </a:lvl1pPr>
          </a:lstStyle>
          <a:p>
            <a:pPr>
              <a:defRPr/>
            </a:pPr>
            <a:fld id="{293CF321-C7F8-4A37-9A19-8087C737B64B}" type="slidenum">
              <a:rPr lang="en-US" smtClean="0"/>
              <a:pPr>
                <a:defRPr/>
              </a:pPr>
              <a:t>‹#›</a:t>
            </a:fld>
            <a:endParaRPr lang="en-US"/>
          </a:p>
        </p:txBody>
      </p:sp>
    </p:spTree>
    <p:extLst>
      <p:ext uri="{BB962C8B-B14F-4D97-AF65-F5344CB8AC3E}">
        <p14:creationId xmlns:p14="http://schemas.microsoft.com/office/powerpoint/2010/main" val="3309661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God Created Them Male &amp; Female!</a:t>
            </a:r>
          </a:p>
        </p:txBody>
      </p:sp>
      <p:sp>
        <p:nvSpPr>
          <p:cNvPr id="5" name="Slide Number Placeholder 4"/>
          <p:cNvSpPr>
            <a:spLocks noGrp="1"/>
          </p:cNvSpPr>
          <p:nvPr>
            <p:ph type="sldNum" sz="quarter" idx="12"/>
          </p:nvPr>
        </p:nvSpPr>
        <p:spPr/>
        <p:txBody>
          <a:bodyPr/>
          <a:lstStyle>
            <a:lvl1pPr>
              <a:defRPr/>
            </a:lvl1pPr>
          </a:lstStyle>
          <a:p>
            <a:pPr>
              <a:defRPr/>
            </a:pPr>
            <a:fld id="{70703801-D45B-4A6D-9724-998D58A3F32F}" type="slidenum">
              <a:rPr lang="en-US" smtClean="0"/>
              <a:pPr>
                <a:defRPr/>
              </a:pPr>
              <a:t>‹#›</a:t>
            </a:fld>
            <a:endParaRPr lang="en-US"/>
          </a:p>
        </p:txBody>
      </p:sp>
    </p:spTree>
    <p:extLst>
      <p:ext uri="{BB962C8B-B14F-4D97-AF65-F5344CB8AC3E}">
        <p14:creationId xmlns:p14="http://schemas.microsoft.com/office/powerpoint/2010/main" val="233729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God Created Them Male &amp; Female!</a:t>
            </a:r>
          </a:p>
        </p:txBody>
      </p:sp>
      <p:sp>
        <p:nvSpPr>
          <p:cNvPr id="4" name="Slide Number Placeholder 3"/>
          <p:cNvSpPr>
            <a:spLocks noGrp="1"/>
          </p:cNvSpPr>
          <p:nvPr>
            <p:ph type="sldNum" sz="quarter" idx="12"/>
          </p:nvPr>
        </p:nvSpPr>
        <p:spPr/>
        <p:txBody>
          <a:bodyPr/>
          <a:lstStyle>
            <a:lvl1pPr>
              <a:defRPr/>
            </a:lvl1pPr>
          </a:lstStyle>
          <a:p>
            <a:pPr>
              <a:defRPr/>
            </a:pPr>
            <a:fld id="{1A53DB06-EC93-40DE-85EA-BEE3EF7319A4}" type="slidenum">
              <a:rPr lang="en-US" smtClean="0"/>
              <a:pPr>
                <a:defRPr/>
              </a:pPr>
              <a:t>‹#›</a:t>
            </a:fld>
            <a:endParaRPr lang="en-US"/>
          </a:p>
        </p:txBody>
      </p:sp>
    </p:spTree>
    <p:extLst>
      <p:ext uri="{BB962C8B-B14F-4D97-AF65-F5344CB8AC3E}">
        <p14:creationId xmlns:p14="http://schemas.microsoft.com/office/powerpoint/2010/main" val="69899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God Created Them Male &amp; Female!</a:t>
            </a:r>
          </a:p>
        </p:txBody>
      </p:sp>
      <p:sp>
        <p:nvSpPr>
          <p:cNvPr id="7" name="Slide Number Placeholder 6"/>
          <p:cNvSpPr>
            <a:spLocks noGrp="1"/>
          </p:cNvSpPr>
          <p:nvPr>
            <p:ph type="sldNum" sz="quarter" idx="12"/>
          </p:nvPr>
        </p:nvSpPr>
        <p:spPr/>
        <p:txBody>
          <a:bodyPr/>
          <a:lstStyle>
            <a:lvl1pPr>
              <a:defRPr/>
            </a:lvl1pPr>
          </a:lstStyle>
          <a:p>
            <a:pPr>
              <a:defRPr/>
            </a:pPr>
            <a:fld id="{752D167A-6CD6-488C-A5D9-384FBA77BEDA}" type="slidenum">
              <a:rPr lang="en-US" smtClean="0"/>
              <a:pPr>
                <a:defRPr/>
              </a:pPr>
              <a:t>‹#›</a:t>
            </a:fld>
            <a:endParaRPr lang="en-US"/>
          </a:p>
        </p:txBody>
      </p:sp>
    </p:spTree>
    <p:extLst>
      <p:ext uri="{BB962C8B-B14F-4D97-AF65-F5344CB8AC3E}">
        <p14:creationId xmlns:p14="http://schemas.microsoft.com/office/powerpoint/2010/main" val="3031634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God Created Them Male &amp; Female!</a:t>
            </a:r>
          </a:p>
        </p:txBody>
      </p:sp>
      <p:sp>
        <p:nvSpPr>
          <p:cNvPr id="7" name="Slide Number Placeholder 6"/>
          <p:cNvSpPr>
            <a:spLocks noGrp="1"/>
          </p:cNvSpPr>
          <p:nvPr>
            <p:ph type="sldNum" sz="quarter" idx="12"/>
          </p:nvPr>
        </p:nvSpPr>
        <p:spPr/>
        <p:txBody>
          <a:bodyPr/>
          <a:lstStyle>
            <a:lvl1pPr>
              <a:defRPr/>
            </a:lvl1pPr>
          </a:lstStyle>
          <a:p>
            <a:pPr>
              <a:defRPr/>
            </a:pPr>
            <a:fld id="{11B1F845-825B-4980-B0BE-D96B4BC5021E}" type="slidenum">
              <a:rPr lang="en-US" smtClean="0"/>
              <a:pPr>
                <a:defRPr/>
              </a:pPr>
              <a:t>‹#›</a:t>
            </a:fld>
            <a:endParaRPr lang="en-US"/>
          </a:p>
        </p:txBody>
      </p:sp>
    </p:spTree>
    <p:extLst>
      <p:ext uri="{BB962C8B-B14F-4D97-AF65-F5344CB8AC3E}">
        <p14:creationId xmlns:p14="http://schemas.microsoft.com/office/powerpoint/2010/main" val="280259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God Created Them Male &amp; Female!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167C8C57-8405-4012-A442-FD5D451A00B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God Created Them Male &amp; Female!</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1772833146"/>
      </p:ext>
    </p:extLst>
  </p:cSld>
  <p:clrMap bg1="dk1" tx1="lt1" bg2="dk2" tx2="lt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God Created Them Male &amp; Female!</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656129424"/>
      </p:ext>
    </p:extLst>
  </p:cSld>
  <p:clrMap bg1="dk1" tx1="lt1" bg2="dk2" tx2="lt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 id="2147484333" r:id="rId13"/>
    <p:sldLayoutId id="2147484334" r:id="rId14"/>
    <p:sldLayoutId id="2147484335" r:id="rId15"/>
    <p:sldLayoutId id="2147484336" r:id="rId16"/>
    <p:sldLayoutId id="2147484337"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gif"/></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20" y="3886200"/>
            <a:ext cx="9149165" cy="2743200"/>
          </a:xfrm>
        </p:spPr>
        <p:txBody>
          <a:bodyPr>
            <a:normAutofit fontScale="90000"/>
          </a:bodyPr>
          <a:lstStyle/>
          <a:p>
            <a:pPr>
              <a:lnSpc>
                <a:spcPct val="90000"/>
              </a:lnSpc>
              <a:defRPr/>
            </a:pPr>
            <a:r>
              <a:rPr lang="en-US" sz="4900" b="1" u="sng" dirty="0">
                <a:cs typeface="Times New Roman" pitchFamily="18" charset="0"/>
              </a:rPr>
              <a:t>God Created Them Male &amp; Female</a:t>
            </a:r>
            <a:br>
              <a:rPr lang="en-US" sz="4900" b="1" u="sng" dirty="0">
                <a:cs typeface="Times New Roman" pitchFamily="18" charset="0"/>
              </a:rPr>
            </a:br>
            <a:br>
              <a:rPr lang="en-US" sz="2200" b="1" u="sng" dirty="0">
                <a:cs typeface="Times New Roman" pitchFamily="18" charset="0"/>
              </a:rPr>
            </a:br>
            <a:r>
              <a:rPr lang="en-US" sz="2200" b="1" i="1" dirty="0">
                <a:solidFill>
                  <a:srgbClr val="66FFFF"/>
                </a:solidFill>
                <a:cs typeface="Times New Roman" pitchFamily="18" charset="0"/>
              </a:rPr>
              <a:t>(Or, “The Emperor’s New Clothes” – A Cautionary Tale On Gender Confusion)</a:t>
            </a:r>
            <a:br>
              <a:rPr lang="en-US" sz="2200" b="1" i="1" dirty="0">
                <a:solidFill>
                  <a:srgbClr val="66FFFF"/>
                </a:solidFill>
                <a:cs typeface="Times New Roman" pitchFamily="18" charset="0"/>
              </a:rPr>
            </a:br>
            <a:br>
              <a:rPr lang="en-US" sz="1700" b="1" u="sng" dirty="0">
                <a:cs typeface="Times New Roman" pitchFamily="18" charset="0"/>
              </a:rPr>
            </a:br>
            <a:r>
              <a:rPr lang="en-US" sz="4000" b="1" dirty="0">
                <a:solidFill>
                  <a:srgbClr val="FFFF00"/>
                </a:solidFill>
              </a:rPr>
              <a:t>Text: </a:t>
            </a:r>
            <a:r>
              <a:rPr lang="en-US" sz="4000" b="1" dirty="0">
                <a:solidFill>
                  <a:srgbClr val="FFFF00"/>
                </a:solidFill>
                <a:cs typeface="Times New Roman" pitchFamily="18" charset="0"/>
              </a:rPr>
              <a:t>Gen. 1:27</a:t>
            </a:r>
            <a:br>
              <a:rPr lang="en-US" sz="4000" b="1" dirty="0">
                <a:cs typeface="Times New Roman" pitchFamily="18" charset="0"/>
              </a:rPr>
            </a:br>
            <a:endParaRPr lang="en-US" sz="1700" b="1" dirty="0"/>
          </a:p>
        </p:txBody>
      </p:sp>
      <p:pic>
        <p:nvPicPr>
          <p:cNvPr id="81" name="Picture 80">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10" name="Picture 9">
            <a:extLst>
              <a:ext uri="{FF2B5EF4-FFF2-40B4-BE49-F238E27FC236}">
                <a16:creationId xmlns:a16="http://schemas.microsoft.com/office/drawing/2014/main" id="{A075587E-FC6A-4A34-BB49-F7828E6BA082}"/>
              </a:ext>
            </a:extLst>
          </p:cNvPr>
          <p:cNvPicPr>
            <a:picLocks noChangeAspect="1"/>
          </p:cNvPicPr>
          <p:nvPr/>
        </p:nvPicPr>
        <p:blipFill rotWithShape="1">
          <a:blip r:embed="rId5">
            <a:extLst>
              <a:ext uri="{28A0092B-C50C-407E-A947-70E740481C1C}">
                <a14:useLocalDpi xmlns:a14="http://schemas.microsoft.com/office/drawing/2010/main" val="0"/>
              </a:ext>
            </a:extLst>
          </a:blip>
          <a:srcRect t="10122" b="21786"/>
          <a:stretch/>
        </p:blipFill>
        <p:spPr>
          <a:xfrm>
            <a:off x="20" y="-1"/>
            <a:ext cx="9149165" cy="4220682"/>
          </a:xfrm>
          <a:prstGeom prst="rect">
            <a:avLst/>
          </a:prstGeom>
        </p:spPr>
      </p:pic>
      <p:sp>
        <p:nvSpPr>
          <p:cNvPr id="13" name="Text Box 3">
            <a:extLst>
              <a:ext uri="{FF2B5EF4-FFF2-40B4-BE49-F238E27FC236}">
                <a16:creationId xmlns:a16="http://schemas.microsoft.com/office/drawing/2014/main" id="{A9C36F1B-F3D6-47AE-A1A2-0A06BB4E892B}"/>
              </a:ext>
            </a:extLst>
          </p:cNvPr>
          <p:cNvSpPr txBox="1">
            <a:spLocks noChangeArrowheads="1"/>
          </p:cNvSpPr>
          <p:nvPr/>
        </p:nvSpPr>
        <p:spPr bwMode="auto">
          <a:xfrm>
            <a:off x="-5185" y="250363"/>
            <a:ext cx="282458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icrosoft Himalaya" panose="01010100010101010101" pitchFamily="2" charset="0"/>
                <a:ea typeface="Microsoft Himalaya" panose="01010100010101010101" pitchFamily="2" charset="0"/>
                <a:cs typeface="Microsoft Himalaya" panose="01010100010101010101" pitchFamily="2" charset="0"/>
              </a:rPr>
              <a:t>God created man in His own image, in the image of God He created him; male and female He Created them.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icrosoft Himalaya" panose="01010100010101010101" pitchFamily="2" charset="0"/>
                <a:ea typeface="Microsoft Himalaya" panose="01010100010101010101" pitchFamily="2" charset="0"/>
                <a:cs typeface="Microsoft Himalaya" panose="01010100010101010101" pitchFamily="2" charset="0"/>
              </a:rPr>
              <a:t>(Gen. 1:27)       </a:t>
            </a:r>
            <a:r>
              <a:rPr kumimoji="0" lang="en-US" sz="2400" b="1" i="0" u="none" strike="noStrike" kern="1200" cap="none" spc="0" normalizeH="0" baseline="0" noProof="0" dirty="0">
                <a:ln>
                  <a:noFill/>
                </a:ln>
                <a:solidFill>
                  <a:prstClr val="white"/>
                </a:solidFill>
                <a:effectLst/>
                <a:uLnTx/>
                <a:uFillTx/>
                <a:latin typeface="Microsoft Himalaya" panose="01010100010101010101" pitchFamily="2" charset="0"/>
                <a:ea typeface="Microsoft Himalaya" panose="01010100010101010101" pitchFamily="2" charset="0"/>
                <a:cs typeface="Microsoft Himalaya" panose="01010100010101010101" pitchFamily="2"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7374" y="0"/>
            <a:ext cx="9144000" cy="609600"/>
          </a:xfrm>
        </p:spPr>
        <p:txBody>
          <a:bodyPr/>
          <a:lstStyle/>
          <a:p>
            <a:pPr algn="r">
              <a:defRPr/>
            </a:pPr>
            <a:r>
              <a:rPr lang="en-US" sz="3200" b="1" u="sng" dirty="0">
                <a:solidFill>
                  <a:schemeClr val="tx1"/>
                </a:solidFill>
                <a:cs typeface="Times New Roman" pitchFamily="18" charset="0"/>
              </a:rPr>
              <a:t>Intro</a:t>
            </a:r>
          </a:p>
        </p:txBody>
      </p:sp>
      <p:sp>
        <p:nvSpPr>
          <p:cNvPr id="5" name="Footer Placeholder 3"/>
          <p:cNvSpPr>
            <a:spLocks noGrp="1"/>
          </p:cNvSpPr>
          <p:nvPr>
            <p:ph type="ftr" sz="quarter" idx="11"/>
          </p:nvPr>
        </p:nvSpPr>
        <p:spPr>
          <a:xfrm>
            <a:off x="0" y="0"/>
            <a:ext cx="5029200" cy="381000"/>
          </a:xfrm>
        </p:spPr>
        <p:txBody>
          <a:bodyPr/>
          <a:lstStyle/>
          <a:p>
            <a:pPr>
              <a:defRPr/>
            </a:pPr>
            <a:r>
              <a:rPr lang="en-US" sz="2000" dirty="0">
                <a:solidFill>
                  <a:srgbClr val="FF0000"/>
                </a:solidFill>
              </a:rPr>
              <a:t>God Created Them Male &amp; Female</a:t>
            </a:r>
          </a:p>
        </p:txBody>
      </p:sp>
      <p:sp>
        <p:nvSpPr>
          <p:cNvPr id="9" name="Text Box 10"/>
          <p:cNvSpPr txBox="1">
            <a:spLocks noChangeArrowheads="1"/>
          </p:cNvSpPr>
          <p:nvPr/>
        </p:nvSpPr>
        <p:spPr bwMode="auto">
          <a:xfrm>
            <a:off x="0" y="1066800"/>
            <a:ext cx="9156290" cy="1569660"/>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t>The politically-correct world continues to watch and </a:t>
            </a:r>
          </a:p>
          <a:p>
            <a:pPr eaLnBrk="1" hangingPunct="1"/>
            <a:r>
              <a:rPr lang="en-US" dirty="0"/>
              <a:t>praise the “Emperor’s New Clothes!” rather tell the truth</a:t>
            </a:r>
          </a:p>
          <a:p>
            <a:pPr eaLnBrk="1" hangingPunct="1"/>
            <a:r>
              <a:rPr lang="en-US" dirty="0"/>
              <a:t>to people who have been allowed to be confused over</a:t>
            </a:r>
          </a:p>
          <a:p>
            <a:pPr eaLnBrk="1" hangingPunct="1"/>
            <a:r>
              <a:rPr lang="en-US" dirty="0"/>
              <a:t>who they are!</a:t>
            </a:r>
            <a:endParaRPr lang="en-US"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282" y="2999216"/>
            <a:ext cx="4483100" cy="3826829"/>
          </a:xfrm>
          <a:prstGeom prst="rect">
            <a:avLst/>
          </a:prstGeom>
        </p:spPr>
      </p:pic>
    </p:spTree>
    <p:extLst>
      <p:ext uri="{BB962C8B-B14F-4D97-AF65-F5344CB8AC3E}">
        <p14:creationId xmlns:p14="http://schemas.microsoft.com/office/powerpoint/2010/main" val="18118553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lgn="r">
              <a:defRPr/>
            </a:pPr>
            <a:r>
              <a:rPr lang="en-US" sz="3200" b="1" u="sng" dirty="0">
                <a:solidFill>
                  <a:schemeClr val="tx1"/>
                </a:solidFill>
                <a:cs typeface="Times New Roman" pitchFamily="18" charset="0"/>
              </a:rPr>
              <a:t>God Made Gender with a Purpose</a:t>
            </a:r>
          </a:p>
        </p:txBody>
      </p:sp>
      <p:sp>
        <p:nvSpPr>
          <p:cNvPr id="13" name="Text Box 3"/>
          <p:cNvSpPr txBox="1">
            <a:spLocks noChangeArrowheads="1"/>
          </p:cNvSpPr>
          <p:nvPr/>
        </p:nvSpPr>
        <p:spPr bwMode="auto">
          <a:xfrm>
            <a:off x="-17209" y="914400"/>
            <a:ext cx="91440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Genesis 1-2 Explains Gender Identity &amp; Roles </a:t>
            </a:r>
            <a:endParaRPr lang="en-US" sz="2800" dirty="0">
              <a:solidFill>
                <a:srgbClr val="0000FF"/>
              </a:solidFill>
            </a:endParaRPr>
          </a:p>
          <a:p>
            <a:pPr algn="l">
              <a:buClr>
                <a:schemeClr val="accent1"/>
              </a:buClr>
              <a:buSzPct val="115000"/>
              <a:buFont typeface="Wingdings" pitchFamily="2" charset="2"/>
              <a:buChar char="Ø"/>
            </a:pPr>
            <a:r>
              <a:rPr lang="en-US" sz="2000" b="0" dirty="0">
                <a:solidFill>
                  <a:schemeClr val="bg2">
                    <a:lumMod val="10000"/>
                  </a:schemeClr>
                </a:solidFill>
              </a:rPr>
              <a:t>Male &amp; female: perfect plan perpetuates life </a:t>
            </a:r>
            <a:r>
              <a:rPr lang="en-US" sz="2000" dirty="0">
                <a:solidFill>
                  <a:schemeClr val="bg2">
                    <a:lumMod val="10000"/>
                  </a:schemeClr>
                </a:solidFill>
              </a:rPr>
              <a:t>(Gen. 1:27-28, 31)</a:t>
            </a:r>
          </a:p>
          <a:p>
            <a:pPr algn="l">
              <a:buClr>
                <a:schemeClr val="accent1"/>
              </a:buClr>
              <a:buSzPct val="115000"/>
              <a:buFont typeface="Wingdings" pitchFamily="2" charset="2"/>
              <a:buChar char="Ø"/>
            </a:pPr>
            <a:r>
              <a:rPr lang="en-US" sz="2000" b="0" dirty="0">
                <a:solidFill>
                  <a:schemeClr val="bg2">
                    <a:lumMod val="10000"/>
                  </a:schemeClr>
                </a:solidFill>
              </a:rPr>
              <a:t>No confusion: male is male, female is female (Biology matters!)</a:t>
            </a:r>
          </a:p>
        </p:txBody>
      </p:sp>
      <p:sp>
        <p:nvSpPr>
          <p:cNvPr id="6" name="Footer Placeholder 3"/>
          <p:cNvSpPr>
            <a:spLocks noGrp="1"/>
          </p:cNvSpPr>
          <p:nvPr>
            <p:ph type="ftr" sz="quarter" idx="11"/>
          </p:nvPr>
        </p:nvSpPr>
        <p:spPr>
          <a:xfrm>
            <a:off x="0" y="0"/>
            <a:ext cx="2667000" cy="533400"/>
          </a:xfrm>
        </p:spPr>
        <p:txBody>
          <a:bodyPr/>
          <a:lstStyle/>
          <a:p>
            <a:pPr algn="l">
              <a:defRPr/>
            </a:pPr>
            <a:r>
              <a:rPr lang="en-US" dirty="0">
                <a:solidFill>
                  <a:srgbClr val="FF0000"/>
                </a:solidFill>
              </a:rPr>
              <a:t>God Created Them </a:t>
            </a:r>
          </a:p>
          <a:p>
            <a:pPr algn="l">
              <a:defRPr/>
            </a:pPr>
            <a:r>
              <a:rPr lang="en-US" dirty="0">
                <a:solidFill>
                  <a:srgbClr val="FF0000"/>
                </a:solidFill>
              </a:rPr>
              <a:t>Male &amp; Female</a:t>
            </a:r>
          </a:p>
        </p:txBody>
      </p:sp>
      <p:sp>
        <p:nvSpPr>
          <p:cNvPr id="8" name="Text Box 3"/>
          <p:cNvSpPr txBox="1">
            <a:spLocks noChangeArrowheads="1"/>
          </p:cNvSpPr>
          <p:nvPr/>
        </p:nvSpPr>
        <p:spPr bwMode="auto">
          <a:xfrm>
            <a:off x="-17210" y="2312984"/>
            <a:ext cx="5914107"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i="1" dirty="0">
                <a:solidFill>
                  <a:srgbClr val="0000FF"/>
                </a:solidFill>
              </a:rPr>
              <a:t>Gen. 2:18-25: </a:t>
            </a:r>
            <a:r>
              <a:rPr lang="en-US" dirty="0">
                <a:solidFill>
                  <a:srgbClr val="0000FF"/>
                </a:solidFill>
              </a:rPr>
              <a:t>Unique genders for </a:t>
            </a:r>
          </a:p>
          <a:p>
            <a:pPr algn="l" eaLnBrk="1" hangingPunct="1"/>
            <a:r>
              <a:rPr lang="en-US" dirty="0">
                <a:solidFill>
                  <a:srgbClr val="0000FF"/>
                </a:solidFill>
              </a:rPr>
              <a:t>unique companionship (marriage)</a:t>
            </a:r>
            <a:endParaRPr lang="en-US" sz="2800" dirty="0">
              <a:solidFill>
                <a:srgbClr val="0000FF"/>
              </a:solidFill>
            </a:endParaRPr>
          </a:p>
          <a:p>
            <a:pPr algn="l">
              <a:buClr>
                <a:schemeClr val="accent1"/>
              </a:buClr>
              <a:buSzPct val="115000"/>
              <a:buFont typeface="Wingdings" pitchFamily="2" charset="2"/>
              <a:buChar char="Ø"/>
            </a:pPr>
            <a:r>
              <a:rPr lang="en-US" sz="2000" b="0" dirty="0">
                <a:solidFill>
                  <a:schemeClr val="bg2">
                    <a:lumMod val="10000"/>
                  </a:schemeClr>
                </a:solidFill>
              </a:rPr>
              <a:t>Male designed to lead &amp; to provide </a:t>
            </a:r>
            <a:r>
              <a:rPr lang="en-US" sz="2000" b="0" i="1" dirty="0">
                <a:solidFill>
                  <a:schemeClr val="bg2">
                    <a:lumMod val="10000"/>
                  </a:schemeClr>
                </a:solidFill>
              </a:rPr>
              <a:t>(Gen. 3:17-19; I Tim. 5:8)</a:t>
            </a:r>
          </a:p>
          <a:p>
            <a:pPr algn="l">
              <a:buClr>
                <a:schemeClr val="accent1"/>
              </a:buClr>
              <a:buSzPct val="115000"/>
              <a:buFont typeface="Wingdings" pitchFamily="2" charset="2"/>
              <a:buChar char="Ø"/>
            </a:pPr>
            <a:r>
              <a:rPr lang="en-US" sz="2000" b="0" dirty="0">
                <a:solidFill>
                  <a:schemeClr val="bg2">
                    <a:lumMod val="10000"/>
                  </a:schemeClr>
                </a:solidFill>
              </a:rPr>
              <a:t>Female designed to support as care-giver &amp; mother </a:t>
            </a:r>
            <a:r>
              <a:rPr lang="en-US" sz="2000" b="0" i="1" dirty="0">
                <a:solidFill>
                  <a:schemeClr val="bg2">
                    <a:lumMod val="10000"/>
                  </a:schemeClr>
                </a:solidFill>
              </a:rPr>
              <a:t>(Titus 2:4-5)</a:t>
            </a:r>
          </a:p>
          <a:p>
            <a:pPr algn="l">
              <a:buClr>
                <a:schemeClr val="accent1"/>
              </a:buClr>
              <a:buSzPct val="115000"/>
              <a:buFont typeface="Wingdings" pitchFamily="2" charset="2"/>
              <a:buChar char="Ø"/>
            </a:pPr>
            <a:r>
              <a:rPr lang="en-US" sz="2000" b="0" dirty="0">
                <a:solidFill>
                  <a:schemeClr val="bg2">
                    <a:lumMod val="10000"/>
                  </a:schemeClr>
                </a:solidFill>
              </a:rPr>
              <a:t>Not male &amp; animal! </a:t>
            </a:r>
            <a:r>
              <a:rPr lang="en-US" sz="2000" b="0" i="1" dirty="0">
                <a:solidFill>
                  <a:schemeClr val="bg2">
                    <a:lumMod val="10000"/>
                  </a:schemeClr>
                </a:solidFill>
              </a:rPr>
              <a:t>(Gen. 2:19-20)</a:t>
            </a:r>
          </a:p>
          <a:p>
            <a:pPr algn="l">
              <a:buClr>
                <a:schemeClr val="accent1"/>
              </a:buClr>
              <a:buSzPct val="115000"/>
              <a:buFont typeface="Wingdings" pitchFamily="2" charset="2"/>
              <a:buChar char="Ø"/>
            </a:pPr>
            <a:r>
              <a:rPr lang="en-US" sz="2000" b="0" dirty="0">
                <a:solidFill>
                  <a:schemeClr val="bg2">
                    <a:lumMod val="10000"/>
                  </a:schemeClr>
                </a:solidFill>
              </a:rPr>
              <a:t>Not female &amp; animal! </a:t>
            </a:r>
            <a:r>
              <a:rPr lang="en-US" sz="2000" b="0" i="1" dirty="0">
                <a:solidFill>
                  <a:schemeClr val="bg2">
                    <a:lumMod val="10000"/>
                  </a:schemeClr>
                </a:solidFill>
              </a:rPr>
              <a:t>(Gen. 2:20, 24; 3:16; Lev. 18:23) </a:t>
            </a:r>
          </a:p>
          <a:p>
            <a:pPr algn="l">
              <a:buClr>
                <a:schemeClr val="accent1"/>
              </a:buClr>
              <a:buSzPct val="115000"/>
              <a:buFont typeface="Wingdings" pitchFamily="2" charset="2"/>
              <a:buChar char="Ø"/>
            </a:pPr>
            <a:r>
              <a:rPr lang="en-US" sz="2000" b="0" dirty="0">
                <a:solidFill>
                  <a:schemeClr val="bg2">
                    <a:lumMod val="10000"/>
                  </a:schemeClr>
                </a:solidFill>
              </a:rPr>
              <a:t>Not male &amp; male! </a:t>
            </a:r>
            <a:r>
              <a:rPr lang="en-US" sz="2000" b="0" i="1" dirty="0">
                <a:solidFill>
                  <a:schemeClr val="bg2">
                    <a:lumMod val="10000"/>
                  </a:schemeClr>
                </a:solidFill>
              </a:rPr>
              <a:t>(Lev. 18:22; 20:13; Rom. 1:18-32) </a:t>
            </a:r>
          </a:p>
          <a:p>
            <a:pPr algn="l">
              <a:buClr>
                <a:schemeClr val="accent1"/>
              </a:buClr>
              <a:buSzPct val="115000"/>
              <a:buFont typeface="Wingdings" pitchFamily="2" charset="2"/>
              <a:buChar char="Ø"/>
            </a:pPr>
            <a:r>
              <a:rPr lang="en-US" sz="2000" b="0" dirty="0">
                <a:solidFill>
                  <a:schemeClr val="bg2">
                    <a:lumMod val="10000"/>
                  </a:schemeClr>
                </a:solidFill>
              </a:rPr>
              <a:t>Not female &amp; female! </a:t>
            </a:r>
            <a:r>
              <a:rPr lang="en-US" sz="2000" b="0" i="1" dirty="0">
                <a:solidFill>
                  <a:schemeClr val="bg2">
                    <a:lumMod val="10000"/>
                  </a:schemeClr>
                </a:solidFill>
              </a:rPr>
              <a:t>(Rom. 1:18-32) </a:t>
            </a:r>
          </a:p>
        </p:txBody>
      </p:sp>
      <p:pic>
        <p:nvPicPr>
          <p:cNvPr id="9" name="Picture 2" descr="C:\Users\DarkWolf\AppData\Local\Microsoft\Windows\INetCache\IE\VSBG701V\scroll_png_by_aarzikhan-d65h0s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4940" y="2312984"/>
            <a:ext cx="3276600" cy="2667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
          <p:cNvSpPr txBox="1">
            <a:spLocks noChangeArrowheads="1"/>
          </p:cNvSpPr>
          <p:nvPr/>
        </p:nvSpPr>
        <p:spPr bwMode="auto">
          <a:xfrm>
            <a:off x="5979240" y="2617784"/>
            <a:ext cx="3048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2000" dirty="0">
                <a:solidFill>
                  <a:srgbClr val="0000FF"/>
                </a:solidFill>
              </a:rPr>
              <a:t>"As for you, be fruitful</a:t>
            </a:r>
          </a:p>
          <a:p>
            <a:pPr eaLnBrk="1" hangingPunct="1"/>
            <a:r>
              <a:rPr lang="en-US" sz="2000" dirty="0">
                <a:solidFill>
                  <a:srgbClr val="0000FF"/>
                </a:solidFill>
              </a:rPr>
              <a:t>and multiply; </a:t>
            </a:r>
          </a:p>
          <a:p>
            <a:pPr eaLnBrk="1" hangingPunct="1"/>
            <a:r>
              <a:rPr lang="en-US" sz="2000" dirty="0">
                <a:solidFill>
                  <a:srgbClr val="0000FF"/>
                </a:solidFill>
              </a:rPr>
              <a:t>Populate the earth</a:t>
            </a:r>
          </a:p>
          <a:p>
            <a:pPr eaLnBrk="1" hangingPunct="1"/>
            <a:r>
              <a:rPr lang="en-US" sz="2000" dirty="0">
                <a:solidFill>
                  <a:srgbClr val="0000FF"/>
                </a:solidFill>
              </a:rPr>
              <a:t>abundantly and </a:t>
            </a:r>
          </a:p>
          <a:p>
            <a:pPr eaLnBrk="1" hangingPunct="1"/>
            <a:r>
              <a:rPr lang="en-US" sz="2000" dirty="0">
                <a:solidFill>
                  <a:srgbClr val="0000FF"/>
                </a:solidFill>
              </a:rPr>
              <a:t>multiply in it"  </a:t>
            </a:r>
          </a:p>
          <a:p>
            <a:pPr eaLnBrk="1" hangingPunct="1"/>
            <a:r>
              <a:rPr lang="en-US" sz="2000" dirty="0">
                <a:solidFill>
                  <a:srgbClr val="0000FF"/>
                </a:solidFill>
              </a:rPr>
              <a:t>(Gen. 9:7)</a:t>
            </a:r>
          </a:p>
        </p:txBody>
      </p:sp>
      <p:sp>
        <p:nvSpPr>
          <p:cNvPr id="11" name="Text Box 10"/>
          <p:cNvSpPr txBox="1">
            <a:spLocks noChangeArrowheads="1"/>
          </p:cNvSpPr>
          <p:nvPr/>
        </p:nvSpPr>
        <p:spPr bwMode="auto">
          <a:xfrm>
            <a:off x="5579808" y="5132439"/>
            <a:ext cx="3564192" cy="1569660"/>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t>God created male </a:t>
            </a:r>
          </a:p>
          <a:p>
            <a:pPr eaLnBrk="1" hangingPunct="1"/>
            <a:r>
              <a:rPr lang="en-US" dirty="0"/>
              <a:t>and female for each</a:t>
            </a:r>
          </a:p>
          <a:p>
            <a:pPr eaLnBrk="1" hangingPunct="1"/>
            <a:r>
              <a:rPr lang="en-US" dirty="0"/>
              <a:t>other and to multiply</a:t>
            </a:r>
          </a:p>
          <a:p>
            <a:pPr eaLnBrk="1" hangingPunct="1"/>
            <a:r>
              <a:rPr lang="en-US" dirty="0"/>
              <a:t>the earth!</a:t>
            </a:r>
            <a:endParaRPr lang="en-US" i="1" dirty="0"/>
          </a:p>
        </p:txBody>
      </p:sp>
    </p:spTree>
    <p:extLst>
      <p:ext uri="{BB962C8B-B14F-4D97-AF65-F5344CB8AC3E}">
        <p14:creationId xmlns:p14="http://schemas.microsoft.com/office/powerpoint/2010/main" val="14477126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500"/>
                            </p:stCondLst>
                            <p:childTnLst>
                              <p:par>
                                <p:cTn id="17" presetID="16" presetClass="entr" presetSubtype="42"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Horizontal)">
                                      <p:cBhvr>
                                        <p:cTn id="19" dur="500"/>
                                        <p:tgtEl>
                                          <p:spTgt spid="9"/>
                                        </p:tgtEl>
                                      </p:cBhvr>
                                    </p:animEffect>
                                  </p:childTnLst>
                                </p:cTn>
                              </p:par>
                              <p:par>
                                <p:cTn id="20" presetID="16" presetClass="entr" presetSubtype="42"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out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left)">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wipe(left)">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wipe(left)">
                                      <p:cBhvr>
                                        <p:cTn id="42" dur="500"/>
                                        <p:tgtEl>
                                          <p:spTgt spid="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Effect transition="in" filter="wipe(left)">
                                      <p:cBhvr>
                                        <p:cTn id="47" dur="500"/>
                                        <p:tgtEl>
                                          <p:spTgt spid="8">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
                                            <p:txEl>
                                              <p:pRg st="7" end="7"/>
                                            </p:txEl>
                                          </p:spTgt>
                                        </p:tgtEl>
                                        <p:attrNameLst>
                                          <p:attrName>style.visibility</p:attrName>
                                        </p:attrNameLst>
                                      </p:cBhvr>
                                      <p:to>
                                        <p:strVal val="visible"/>
                                      </p:to>
                                    </p:set>
                                    <p:animEffect transition="in" filter="wipe(left)">
                                      <p:cBhvr>
                                        <p:cTn id="52" dur="500"/>
                                        <p:tgtEl>
                                          <p:spTgt spid="8">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7210" y="255936"/>
            <a:ext cx="9161210" cy="609600"/>
          </a:xfrm>
        </p:spPr>
        <p:txBody>
          <a:bodyPr/>
          <a:lstStyle/>
          <a:p>
            <a:pPr algn="r">
              <a:defRPr/>
            </a:pPr>
            <a:r>
              <a:rPr lang="en-US" sz="3200" b="1" u="sng" dirty="0">
                <a:solidFill>
                  <a:schemeClr val="tx1"/>
                </a:solidFill>
                <a:cs typeface="Times New Roman" pitchFamily="18" charset="0"/>
              </a:rPr>
              <a:t>Defying Gender Roles Defies God’s Purpose</a:t>
            </a:r>
          </a:p>
        </p:txBody>
      </p:sp>
      <p:sp>
        <p:nvSpPr>
          <p:cNvPr id="13" name="Text Box 3"/>
          <p:cNvSpPr txBox="1">
            <a:spLocks noChangeArrowheads="1"/>
          </p:cNvSpPr>
          <p:nvPr/>
        </p:nvSpPr>
        <p:spPr bwMode="auto">
          <a:xfrm>
            <a:off x="-17209" y="1066800"/>
            <a:ext cx="91440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Eve Defied God &amp; Led Adam to Sin </a:t>
            </a:r>
            <a:endParaRPr lang="en-US" sz="2800" dirty="0">
              <a:solidFill>
                <a:srgbClr val="0000FF"/>
              </a:solidFill>
            </a:endParaRPr>
          </a:p>
          <a:p>
            <a:pPr algn="l">
              <a:buClr>
                <a:schemeClr val="accent1"/>
              </a:buClr>
              <a:buSzPct val="115000"/>
              <a:buFont typeface="Wingdings" pitchFamily="2" charset="2"/>
              <a:buChar char="Ø"/>
            </a:pPr>
            <a:r>
              <a:rPr lang="en-US" sz="2000" i="1" dirty="0">
                <a:solidFill>
                  <a:schemeClr val="bg2">
                    <a:lumMod val="10000"/>
                  </a:schemeClr>
                </a:solidFill>
              </a:rPr>
              <a:t>Gen. 3:6: </a:t>
            </a:r>
            <a:r>
              <a:rPr lang="en-US" sz="2000" b="0" dirty="0">
                <a:solidFill>
                  <a:schemeClr val="bg2">
                    <a:lumMod val="10000"/>
                  </a:schemeClr>
                </a:solidFill>
              </a:rPr>
              <a:t>Eve took role of leader </a:t>
            </a:r>
          </a:p>
          <a:p>
            <a:pPr algn="l">
              <a:buClr>
                <a:schemeClr val="accent1"/>
              </a:buClr>
              <a:buSzPct val="115000"/>
              <a:buFont typeface="Wingdings" pitchFamily="2" charset="2"/>
              <a:buChar char="Ø"/>
            </a:pPr>
            <a:r>
              <a:rPr lang="en-US" sz="2000" i="1" dirty="0">
                <a:solidFill>
                  <a:schemeClr val="bg2">
                    <a:lumMod val="10000"/>
                  </a:schemeClr>
                </a:solidFill>
              </a:rPr>
              <a:t>Gen. 3:14-19: </a:t>
            </a:r>
            <a:r>
              <a:rPr lang="en-US" sz="2000" b="0" dirty="0">
                <a:solidFill>
                  <a:schemeClr val="bg2">
                    <a:lumMod val="10000"/>
                  </a:schemeClr>
                </a:solidFill>
              </a:rPr>
              <a:t>God punished them &amp; emphasized their proper roles</a:t>
            </a:r>
          </a:p>
        </p:txBody>
      </p:sp>
      <p:sp>
        <p:nvSpPr>
          <p:cNvPr id="6" name="Footer Placeholder 3"/>
          <p:cNvSpPr>
            <a:spLocks noGrp="1"/>
          </p:cNvSpPr>
          <p:nvPr>
            <p:ph type="ftr" sz="quarter" idx="11"/>
          </p:nvPr>
        </p:nvSpPr>
        <p:spPr>
          <a:xfrm>
            <a:off x="0" y="0"/>
            <a:ext cx="4191000" cy="381000"/>
          </a:xfrm>
        </p:spPr>
        <p:txBody>
          <a:bodyPr/>
          <a:lstStyle/>
          <a:p>
            <a:pPr algn="l">
              <a:defRPr/>
            </a:pPr>
            <a:r>
              <a:rPr lang="en-US" dirty="0">
                <a:solidFill>
                  <a:srgbClr val="FF0000"/>
                </a:solidFill>
              </a:rPr>
              <a:t>God Created Them Male &amp; Female</a:t>
            </a:r>
          </a:p>
        </p:txBody>
      </p:sp>
      <p:sp>
        <p:nvSpPr>
          <p:cNvPr id="12" name="Text Box 3"/>
          <p:cNvSpPr txBox="1">
            <a:spLocks noChangeArrowheads="1"/>
          </p:cNvSpPr>
          <p:nvPr/>
        </p:nvSpPr>
        <p:spPr bwMode="auto">
          <a:xfrm>
            <a:off x="-17210" y="2438400"/>
            <a:ext cx="916121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Sodom &amp; Gomorrah Defied God</a:t>
            </a:r>
            <a:endParaRPr lang="en-US" sz="2800" dirty="0">
              <a:solidFill>
                <a:srgbClr val="0000FF"/>
              </a:solidFill>
            </a:endParaRPr>
          </a:p>
          <a:p>
            <a:pPr algn="l">
              <a:buClr>
                <a:schemeClr val="accent1"/>
              </a:buClr>
              <a:buSzPct val="115000"/>
              <a:buFont typeface="Wingdings" pitchFamily="2" charset="2"/>
              <a:buChar char="Ø"/>
            </a:pPr>
            <a:r>
              <a:rPr lang="en-US" sz="2000" dirty="0">
                <a:solidFill>
                  <a:schemeClr val="bg2">
                    <a:lumMod val="10000"/>
                  </a:schemeClr>
                </a:solidFill>
              </a:rPr>
              <a:t>Gen. 19:5: </a:t>
            </a:r>
            <a:r>
              <a:rPr lang="en-US" sz="2000" b="0" dirty="0">
                <a:solidFill>
                  <a:schemeClr val="bg2">
                    <a:lumMod val="10000"/>
                  </a:schemeClr>
                </a:solidFill>
              </a:rPr>
              <a:t>Burned with homosexual lust </a:t>
            </a:r>
            <a:r>
              <a:rPr lang="en-US" sz="2000" b="0" i="1" dirty="0">
                <a:solidFill>
                  <a:schemeClr val="bg2">
                    <a:lumMod val="10000"/>
                  </a:schemeClr>
                </a:solidFill>
              </a:rPr>
              <a:t>(Jude 7: “…indulged in gross immorality and went after strange flesh…”) </a:t>
            </a:r>
          </a:p>
          <a:p>
            <a:pPr algn="l">
              <a:buClr>
                <a:schemeClr val="accent1"/>
              </a:buClr>
              <a:buSzPct val="115000"/>
              <a:buFont typeface="Wingdings" pitchFamily="2" charset="2"/>
              <a:buChar char="Ø"/>
            </a:pPr>
            <a:r>
              <a:rPr lang="en-US" sz="2000" dirty="0">
                <a:solidFill>
                  <a:schemeClr val="bg2">
                    <a:lumMod val="10000"/>
                  </a:schemeClr>
                </a:solidFill>
              </a:rPr>
              <a:t>Gen. 19:24-25: </a:t>
            </a:r>
            <a:r>
              <a:rPr lang="en-US" sz="2000" b="0" dirty="0">
                <a:solidFill>
                  <a:schemeClr val="bg2">
                    <a:lumMod val="10000"/>
                  </a:schemeClr>
                </a:solidFill>
              </a:rPr>
              <a:t>God’s wrath burned </a:t>
            </a:r>
            <a:r>
              <a:rPr lang="en-US" sz="2000" b="0" i="1" dirty="0">
                <a:solidFill>
                  <a:schemeClr val="bg2">
                    <a:lumMod val="10000"/>
                  </a:schemeClr>
                </a:solidFill>
              </a:rPr>
              <a:t>(II Pet. 2:6: “…an example to those who would live ungodly lives thereafter”) </a:t>
            </a:r>
          </a:p>
        </p:txBody>
      </p:sp>
      <p:sp>
        <p:nvSpPr>
          <p:cNvPr id="15" name="Text Box 3"/>
          <p:cNvSpPr txBox="1">
            <a:spLocks noChangeArrowheads="1"/>
          </p:cNvSpPr>
          <p:nvPr/>
        </p:nvSpPr>
        <p:spPr bwMode="auto">
          <a:xfrm>
            <a:off x="0" y="4419600"/>
            <a:ext cx="916121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Law of Moses Warned against Defying God </a:t>
            </a:r>
            <a:endParaRPr lang="en-US" sz="2800" dirty="0">
              <a:solidFill>
                <a:srgbClr val="0000FF"/>
              </a:solidFill>
            </a:endParaRPr>
          </a:p>
          <a:p>
            <a:pPr algn="l">
              <a:buClr>
                <a:schemeClr val="accent1"/>
              </a:buClr>
              <a:buSzPct val="115000"/>
              <a:buFont typeface="Wingdings" pitchFamily="2" charset="2"/>
              <a:buChar char="Ø"/>
            </a:pPr>
            <a:r>
              <a:rPr lang="en-US" sz="2000" dirty="0">
                <a:solidFill>
                  <a:schemeClr val="bg2">
                    <a:lumMod val="10000"/>
                  </a:schemeClr>
                </a:solidFill>
              </a:rPr>
              <a:t>Lev. 18:22-27: </a:t>
            </a:r>
            <a:r>
              <a:rPr lang="en-US" sz="2000" b="0" dirty="0">
                <a:solidFill>
                  <a:schemeClr val="bg2">
                    <a:lumMod val="10000"/>
                  </a:schemeClr>
                </a:solidFill>
              </a:rPr>
              <a:t>Jews warned of pagan sins &amp; to avoid them!</a:t>
            </a:r>
          </a:p>
          <a:p>
            <a:pPr marL="800100" lvl="1" indent="-342900" algn="l">
              <a:buClr>
                <a:schemeClr val="accent1"/>
              </a:buClr>
              <a:buSzPct val="115000"/>
              <a:buFont typeface="Wingdings" panose="05000000000000000000" pitchFamily="2" charset="2"/>
              <a:buChar char="ü"/>
            </a:pPr>
            <a:r>
              <a:rPr lang="en-US" sz="2000" b="0" dirty="0" err="1">
                <a:solidFill>
                  <a:schemeClr val="bg2">
                    <a:lumMod val="10000"/>
                  </a:schemeClr>
                </a:solidFill>
              </a:rPr>
              <a:t>Sumarian</a:t>
            </a:r>
            <a:r>
              <a:rPr lang="en-US" sz="2000" b="0" dirty="0">
                <a:solidFill>
                  <a:schemeClr val="bg2">
                    <a:lumMod val="10000"/>
                  </a:schemeClr>
                </a:solidFill>
              </a:rPr>
              <a:t> goddess </a:t>
            </a:r>
            <a:r>
              <a:rPr lang="en-US" sz="2000" b="0" dirty="0" err="1">
                <a:solidFill>
                  <a:schemeClr val="bg2">
                    <a:lumMod val="10000"/>
                  </a:schemeClr>
                </a:solidFill>
              </a:rPr>
              <a:t>Ninhursag</a:t>
            </a:r>
            <a:r>
              <a:rPr lang="en-US" sz="2000" b="0" dirty="0">
                <a:solidFill>
                  <a:schemeClr val="bg2">
                    <a:lumMod val="10000"/>
                  </a:schemeClr>
                </a:solidFill>
              </a:rPr>
              <a:t> created humans with bisexual or asexual anatomy: reflected rampant sexual perversion of sexual identity &amp; roles </a:t>
            </a:r>
          </a:p>
          <a:p>
            <a:pPr algn="l">
              <a:buClr>
                <a:schemeClr val="accent1"/>
              </a:buClr>
              <a:buSzPct val="115000"/>
              <a:buFont typeface="Wingdings" pitchFamily="2" charset="2"/>
              <a:buChar char="Ø"/>
            </a:pPr>
            <a:r>
              <a:rPr lang="en-US" sz="2000" dirty="0">
                <a:solidFill>
                  <a:schemeClr val="bg2">
                    <a:lumMod val="10000"/>
                  </a:schemeClr>
                </a:solidFill>
              </a:rPr>
              <a:t>Deut. 22:5: </a:t>
            </a:r>
            <a:r>
              <a:rPr lang="en-US" sz="2000" b="0" dirty="0">
                <a:solidFill>
                  <a:schemeClr val="bg2">
                    <a:lumMod val="10000"/>
                  </a:schemeClr>
                </a:solidFill>
              </a:rPr>
              <a:t>Pagan cross-dressing sins </a:t>
            </a:r>
            <a:r>
              <a:rPr lang="en-US" sz="2000" b="0" i="1" dirty="0">
                <a:solidFill>
                  <a:schemeClr val="bg2">
                    <a:lumMod val="10000"/>
                  </a:schemeClr>
                </a:solidFill>
              </a:rPr>
              <a:t>(An Abomination to God!)</a:t>
            </a:r>
          </a:p>
        </p:txBody>
      </p:sp>
    </p:spTree>
    <p:extLst>
      <p:ext uri="{BB962C8B-B14F-4D97-AF65-F5344CB8AC3E}">
        <p14:creationId xmlns:p14="http://schemas.microsoft.com/office/powerpoint/2010/main" val="10219993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wipe(left)">
                                      <p:cBhvr>
                                        <p:cTn id="11" dur="500"/>
                                        <p:tgtEl>
                                          <p:spTgt spid="1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wipe(left)">
                                      <p:cBhvr>
                                        <p:cTn id="15" dur="500"/>
                                        <p:tgtEl>
                                          <p:spTgt spid="1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wipe(left)">
                                      <p:cBhvr>
                                        <p:cTn id="24" dur="500"/>
                                        <p:tgtEl>
                                          <p:spTgt spid="12">
                                            <p:txEl>
                                              <p:pRg st="1" end="1"/>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wipe(left)">
                                      <p:cBhvr>
                                        <p:cTn id="28" dur="500"/>
                                        <p:tgtEl>
                                          <p:spTgt spid="1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wipe(left)">
                                      <p:cBhvr>
                                        <p:cTn id="37" dur="500"/>
                                        <p:tgtEl>
                                          <p:spTgt spid="15">
                                            <p:txEl>
                                              <p:pRg st="1" end="1"/>
                                            </p:txEl>
                                          </p:spTgt>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15">
                                            <p:txEl>
                                              <p:pRg st="2" end="2"/>
                                            </p:txEl>
                                          </p:spTgt>
                                        </p:tgtEl>
                                        <p:attrNameLst>
                                          <p:attrName>style.visibility</p:attrName>
                                        </p:attrNameLst>
                                      </p:cBhvr>
                                      <p:to>
                                        <p:strVal val="visible"/>
                                      </p:to>
                                    </p:set>
                                    <p:animEffect transition="in" filter="wipe(left)">
                                      <p:cBhvr>
                                        <p:cTn id="41" dur="500"/>
                                        <p:tgtEl>
                                          <p:spTgt spid="15">
                                            <p:txEl>
                                              <p:pRg st="2" end="2"/>
                                            </p:txEl>
                                          </p:spTgt>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15">
                                            <p:txEl>
                                              <p:pRg st="3" end="3"/>
                                            </p:txEl>
                                          </p:spTgt>
                                        </p:tgtEl>
                                        <p:attrNameLst>
                                          <p:attrName>style.visibility</p:attrName>
                                        </p:attrNameLst>
                                      </p:cBhvr>
                                      <p:to>
                                        <p:strVal val="visible"/>
                                      </p:to>
                                    </p:set>
                                    <p:animEffect transition="in" filter="wipe(left)">
                                      <p:cBhvr>
                                        <p:cTn id="45"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7210" y="228601"/>
            <a:ext cx="9161210" cy="609600"/>
          </a:xfrm>
        </p:spPr>
        <p:txBody>
          <a:bodyPr/>
          <a:lstStyle/>
          <a:p>
            <a:pPr algn="r">
              <a:defRPr/>
            </a:pPr>
            <a:r>
              <a:rPr lang="en-US" sz="3200" b="1" u="sng" dirty="0">
                <a:solidFill>
                  <a:schemeClr val="tx1"/>
                </a:solidFill>
                <a:cs typeface="Times New Roman" pitchFamily="18" charset="0"/>
              </a:rPr>
              <a:t>Defying Gender Roles Defies God’s Purpose</a:t>
            </a:r>
          </a:p>
        </p:txBody>
      </p:sp>
      <p:sp>
        <p:nvSpPr>
          <p:cNvPr id="13" name="Text Box 3"/>
          <p:cNvSpPr txBox="1">
            <a:spLocks noChangeArrowheads="1"/>
          </p:cNvSpPr>
          <p:nvPr/>
        </p:nvSpPr>
        <p:spPr bwMode="auto">
          <a:xfrm>
            <a:off x="-17209" y="1066800"/>
            <a:ext cx="91784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0000FF"/>
                </a:solidFill>
              </a:rPr>
              <a:t>New Testament Issues Similar Warnings </a:t>
            </a:r>
            <a:endParaRPr lang="en-US" sz="2800" dirty="0">
              <a:solidFill>
                <a:srgbClr val="0000FF"/>
              </a:solidFill>
            </a:endParaRPr>
          </a:p>
        </p:txBody>
      </p:sp>
      <p:sp>
        <p:nvSpPr>
          <p:cNvPr id="6" name="Footer Placeholder 3"/>
          <p:cNvSpPr>
            <a:spLocks noGrp="1"/>
          </p:cNvSpPr>
          <p:nvPr>
            <p:ph type="ftr" sz="quarter" idx="11"/>
          </p:nvPr>
        </p:nvSpPr>
        <p:spPr>
          <a:xfrm>
            <a:off x="0" y="0"/>
            <a:ext cx="4191000" cy="381000"/>
          </a:xfrm>
        </p:spPr>
        <p:txBody>
          <a:bodyPr/>
          <a:lstStyle/>
          <a:p>
            <a:pPr algn="l">
              <a:defRPr/>
            </a:pPr>
            <a:r>
              <a:rPr lang="en-US" dirty="0">
                <a:solidFill>
                  <a:srgbClr val="FF0000"/>
                </a:solidFill>
              </a:rPr>
              <a:t>God Created Them Male &amp; Female</a:t>
            </a:r>
          </a:p>
        </p:txBody>
      </p:sp>
      <p:pic>
        <p:nvPicPr>
          <p:cNvPr id="7" name="Picture 2" descr="C:\Users\DarkWolf\AppData\Local\Microsoft\Windows\INetCache\IE\VSBG701V\scroll_png_by_aarzikhan-d65h0s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199"/>
            <a:ext cx="8915400" cy="4648201"/>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nvSpPr>
        <p:spPr bwMode="auto">
          <a:xfrm>
            <a:off x="533400" y="1752600"/>
            <a:ext cx="79248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0000FF"/>
                </a:solidFill>
              </a:rPr>
              <a:t>Rom 1:26-27, 32</a:t>
            </a:r>
          </a:p>
          <a:p>
            <a:pPr eaLnBrk="1" hangingPunct="1"/>
            <a:endParaRPr lang="en-US" dirty="0">
              <a:solidFill>
                <a:srgbClr val="0000FF"/>
              </a:solidFill>
            </a:endParaRPr>
          </a:p>
          <a:p>
            <a:pPr algn="l" eaLnBrk="1" hangingPunct="1"/>
            <a:r>
              <a:rPr lang="en-US" sz="2000" b="0" dirty="0">
                <a:solidFill>
                  <a:srgbClr val="0000FF"/>
                </a:solidFill>
              </a:rPr>
              <a:t>26.  For this reason God gave them over to degrading passions; for their women exchanged the natural function for that which is unnatural,</a:t>
            </a:r>
          </a:p>
          <a:p>
            <a:pPr algn="l" eaLnBrk="1" hangingPunct="1"/>
            <a:r>
              <a:rPr lang="en-US" sz="2000" b="0" dirty="0">
                <a:solidFill>
                  <a:srgbClr val="0000FF"/>
                </a:solidFill>
              </a:rPr>
              <a:t>27.  and in the same way also the men abandoned the natural function of the woman and burned in their desire toward one another, men with men committing indecent acts and receiving in their own persons the due penalty of their error.</a:t>
            </a:r>
          </a:p>
          <a:p>
            <a:pPr algn="l" eaLnBrk="1" hangingPunct="1"/>
            <a:r>
              <a:rPr lang="en-US" sz="2000" b="0" dirty="0">
                <a:solidFill>
                  <a:srgbClr val="0000FF"/>
                </a:solidFill>
              </a:rPr>
              <a:t>32.  and although they know the ordinance of God, that those who practice such things are worthy of death, they not only do the same, but also give hearty approval to those who practice them.</a:t>
            </a:r>
          </a:p>
        </p:txBody>
      </p:sp>
    </p:spTree>
    <p:extLst>
      <p:ext uri="{BB962C8B-B14F-4D97-AF65-F5344CB8AC3E}">
        <p14:creationId xmlns:p14="http://schemas.microsoft.com/office/powerpoint/2010/main" val="7557210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500"/>
                                        <p:tgtEl>
                                          <p:spTgt spid="7"/>
                                        </p:tgtEl>
                                      </p:cBhvr>
                                    </p:animEffect>
                                  </p:childTnLst>
                                </p:cTn>
                              </p:par>
                              <p:par>
                                <p:cTn id="12" presetID="16" presetClass="entr" presetSubtype="42"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7210" y="246103"/>
            <a:ext cx="9161210" cy="609600"/>
          </a:xfrm>
        </p:spPr>
        <p:txBody>
          <a:bodyPr/>
          <a:lstStyle/>
          <a:p>
            <a:pPr algn="r">
              <a:defRPr/>
            </a:pPr>
            <a:r>
              <a:rPr lang="en-US" sz="3200" b="1" u="sng" dirty="0">
                <a:solidFill>
                  <a:schemeClr val="tx1"/>
                </a:solidFill>
                <a:cs typeface="Times New Roman" pitchFamily="18" charset="0"/>
              </a:rPr>
              <a:t>Defying Gender Roles Defies God’s Purpose</a:t>
            </a:r>
          </a:p>
        </p:txBody>
      </p:sp>
      <p:sp>
        <p:nvSpPr>
          <p:cNvPr id="13" name="Text Box 3"/>
          <p:cNvSpPr txBox="1">
            <a:spLocks noChangeArrowheads="1"/>
          </p:cNvSpPr>
          <p:nvPr/>
        </p:nvSpPr>
        <p:spPr bwMode="auto">
          <a:xfrm>
            <a:off x="-17209" y="1066800"/>
            <a:ext cx="91784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0000FF"/>
                </a:solidFill>
              </a:rPr>
              <a:t>New Testament Issues Similar Warnings </a:t>
            </a:r>
            <a:endParaRPr lang="en-US" sz="2800" dirty="0">
              <a:solidFill>
                <a:srgbClr val="0000FF"/>
              </a:solidFill>
            </a:endParaRPr>
          </a:p>
        </p:txBody>
      </p:sp>
      <p:sp>
        <p:nvSpPr>
          <p:cNvPr id="6" name="Footer Placeholder 3"/>
          <p:cNvSpPr>
            <a:spLocks noGrp="1"/>
          </p:cNvSpPr>
          <p:nvPr>
            <p:ph type="ftr" sz="quarter" idx="11"/>
          </p:nvPr>
        </p:nvSpPr>
        <p:spPr>
          <a:xfrm>
            <a:off x="0" y="0"/>
            <a:ext cx="4191000" cy="381000"/>
          </a:xfrm>
        </p:spPr>
        <p:txBody>
          <a:bodyPr/>
          <a:lstStyle/>
          <a:p>
            <a:pPr algn="l">
              <a:defRPr/>
            </a:pPr>
            <a:r>
              <a:rPr lang="en-US" dirty="0">
                <a:solidFill>
                  <a:srgbClr val="FF0000"/>
                </a:solidFill>
              </a:rPr>
              <a:t>God Created Them Male &amp; Female</a:t>
            </a:r>
          </a:p>
        </p:txBody>
      </p:sp>
      <p:pic>
        <p:nvPicPr>
          <p:cNvPr id="7" name="Picture 2" descr="C:\Users\DarkWolf\AppData\Local\Microsoft\Windows\INetCache\IE\VSBG701V\scroll_png_by_aarzikhan-d65h0s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993547"/>
            <a:ext cx="5715001" cy="2590801"/>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nvSpPr>
        <p:spPr bwMode="auto">
          <a:xfrm>
            <a:off x="533400" y="2005837"/>
            <a:ext cx="5257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2000" dirty="0">
                <a:solidFill>
                  <a:srgbClr val="0000FF"/>
                </a:solidFill>
              </a:rPr>
              <a:t>I Cor. 6:9</a:t>
            </a:r>
          </a:p>
          <a:p>
            <a:pPr eaLnBrk="1" hangingPunct="1"/>
            <a:endParaRPr lang="en-US" sz="2000" dirty="0">
              <a:solidFill>
                <a:srgbClr val="0000FF"/>
              </a:solidFill>
            </a:endParaRPr>
          </a:p>
          <a:p>
            <a:pPr algn="l" eaLnBrk="1" hangingPunct="1"/>
            <a:r>
              <a:rPr lang="en-US" sz="2000" b="0" dirty="0">
                <a:solidFill>
                  <a:srgbClr val="0000FF"/>
                </a:solidFill>
              </a:rPr>
              <a:t>9.  Or do you not know that the unrighteous will not inherit the kingdom of God? Do not be deceived; neither fornicators, nor idolaters, nor adulterers, nor effeminate, nor homosexuals,</a:t>
            </a:r>
          </a:p>
        </p:txBody>
      </p:sp>
      <p:sp>
        <p:nvSpPr>
          <p:cNvPr id="9" name="Text Box 3"/>
          <p:cNvSpPr txBox="1">
            <a:spLocks noChangeArrowheads="1"/>
          </p:cNvSpPr>
          <p:nvPr/>
        </p:nvSpPr>
        <p:spPr bwMode="auto">
          <a:xfrm>
            <a:off x="5808410" y="1752600"/>
            <a:ext cx="3352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chemeClr val="tx1"/>
                </a:solidFill>
              </a:rPr>
              <a:t>Unrighteous = Homosexuals </a:t>
            </a:r>
            <a:r>
              <a:rPr lang="en-US" i="1" dirty="0">
                <a:solidFill>
                  <a:schemeClr val="tx1"/>
                </a:solidFill>
              </a:rPr>
              <a:t>(G733 sodomites)</a:t>
            </a:r>
            <a:endParaRPr lang="en-US" sz="2800" i="1" dirty="0">
              <a:solidFill>
                <a:schemeClr val="tx1"/>
              </a:solidFill>
            </a:endParaRPr>
          </a:p>
        </p:txBody>
      </p:sp>
      <p:sp>
        <p:nvSpPr>
          <p:cNvPr id="10" name="Text Box 3"/>
          <p:cNvSpPr txBox="1">
            <a:spLocks noChangeArrowheads="1"/>
          </p:cNvSpPr>
          <p:nvPr/>
        </p:nvSpPr>
        <p:spPr bwMode="auto">
          <a:xfrm>
            <a:off x="5808410" y="3505200"/>
            <a:ext cx="3352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chemeClr val="tx1"/>
                </a:solidFill>
              </a:rPr>
              <a:t>Unrighteous = Effeminate </a:t>
            </a:r>
            <a:r>
              <a:rPr lang="en-US" i="1" dirty="0">
                <a:solidFill>
                  <a:schemeClr val="tx1"/>
                </a:solidFill>
              </a:rPr>
              <a:t>(G3120 “soft;” “catamite”)</a:t>
            </a:r>
            <a:endParaRPr lang="en-US" sz="2800" i="1" dirty="0">
              <a:solidFill>
                <a:schemeClr val="tx1"/>
              </a:solidFill>
            </a:endParaRPr>
          </a:p>
        </p:txBody>
      </p:sp>
      <p:sp>
        <p:nvSpPr>
          <p:cNvPr id="11" name="Text Box 10"/>
          <p:cNvSpPr txBox="1">
            <a:spLocks noChangeArrowheads="1"/>
          </p:cNvSpPr>
          <p:nvPr/>
        </p:nvSpPr>
        <p:spPr bwMode="auto">
          <a:xfrm>
            <a:off x="-17210" y="5706692"/>
            <a:ext cx="7396316" cy="830997"/>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t>God’s word on gender has been consistent in</a:t>
            </a:r>
          </a:p>
          <a:p>
            <a:pPr eaLnBrk="1" hangingPunct="1"/>
            <a:r>
              <a:rPr lang="en-US" dirty="0"/>
              <a:t>any time period!</a:t>
            </a:r>
            <a:endParaRPr lang="en-US" i="1"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5120148"/>
            <a:ext cx="1752600" cy="1752600"/>
          </a:xfrm>
          <a:prstGeom prst="rect">
            <a:avLst/>
          </a:prstGeom>
          <a:effectLst>
            <a:softEdge rad="63500"/>
          </a:effectLst>
        </p:spPr>
      </p:pic>
      <p:sp>
        <p:nvSpPr>
          <p:cNvPr id="14" name="Text Box 6"/>
          <p:cNvSpPr txBox="1">
            <a:spLocks noChangeArrowheads="1"/>
          </p:cNvSpPr>
          <p:nvPr/>
        </p:nvSpPr>
        <p:spPr bwMode="auto">
          <a:xfrm>
            <a:off x="304798" y="4929110"/>
            <a:ext cx="5715001" cy="461665"/>
          </a:xfrm>
          <a:prstGeom prst="rect">
            <a:avLst/>
          </a:prstGeom>
          <a:solidFill>
            <a:srgbClr val="FFCCFF"/>
          </a:solidFill>
          <a:ln>
            <a:noFill/>
          </a:ln>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CAN change – I Cor. 6:11!</a:t>
            </a:r>
            <a:endParaRPr lang="en-US" i="1" dirty="0">
              <a:solidFill>
                <a:srgbClr val="FF0000"/>
              </a:solidFill>
            </a:endParaRPr>
          </a:p>
        </p:txBody>
      </p:sp>
    </p:spTree>
    <p:extLst>
      <p:ext uri="{BB962C8B-B14F-4D97-AF65-F5344CB8AC3E}">
        <p14:creationId xmlns:p14="http://schemas.microsoft.com/office/powerpoint/2010/main" val="35077533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500"/>
                                        <p:tgtEl>
                                          <p:spTgt spid="7"/>
                                        </p:tgtEl>
                                      </p:cBhvr>
                                    </p:animEffect>
                                  </p:childTnLst>
                                </p:cTn>
                              </p:par>
                              <p:par>
                                <p:cTn id="12" presetID="16" presetClass="entr" presetSubtype="42"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Horizontal)">
                                      <p:cBhvr>
                                        <p:cTn id="14" dur="500"/>
                                        <p:tgtEl>
                                          <p:spTgt spid="8"/>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par>
                          <p:cTn id="22" fill="hold">
                            <p:stCondLst>
                              <p:cond delay="2000"/>
                            </p:stCondLst>
                            <p:childTnLst>
                              <p:par>
                                <p:cTn id="23" presetID="31"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par>
                          <p:cTn id="41" fill="hold">
                            <p:stCondLst>
                              <p:cond delay="500"/>
                            </p:stCondLst>
                            <p:childTnLst>
                              <p:par>
                                <p:cTn id="42" presetID="16" presetClass="entr" presetSubtype="37"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outVertical)">
                                      <p:cBhvr>
                                        <p:cTn id="44"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7210" y="235827"/>
            <a:ext cx="9161210" cy="609600"/>
          </a:xfrm>
        </p:spPr>
        <p:txBody>
          <a:bodyPr/>
          <a:lstStyle/>
          <a:p>
            <a:pPr algn="r">
              <a:defRPr/>
            </a:pPr>
            <a:r>
              <a:rPr lang="en-US" sz="3200" b="1" u="sng" dirty="0">
                <a:solidFill>
                  <a:schemeClr val="tx1"/>
                </a:solidFill>
                <a:cs typeface="Times New Roman" pitchFamily="18" charset="0"/>
              </a:rPr>
              <a:t>Gender Perversion Is Moral Perversion</a:t>
            </a:r>
          </a:p>
        </p:txBody>
      </p:sp>
      <p:sp>
        <p:nvSpPr>
          <p:cNvPr id="13" name="Text Box 3"/>
          <p:cNvSpPr txBox="1">
            <a:spLocks noChangeArrowheads="1"/>
          </p:cNvSpPr>
          <p:nvPr/>
        </p:nvSpPr>
        <p:spPr bwMode="auto">
          <a:xfrm>
            <a:off x="-17209" y="1066800"/>
            <a:ext cx="9144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0000FF"/>
                </a:solidFill>
              </a:rPr>
              <a:t>Men Defy the Truth about God  </a:t>
            </a:r>
            <a:endParaRPr lang="en-US" sz="2800" dirty="0">
              <a:solidFill>
                <a:srgbClr val="0000FF"/>
              </a:solidFill>
            </a:endParaRPr>
          </a:p>
        </p:txBody>
      </p:sp>
      <p:sp>
        <p:nvSpPr>
          <p:cNvPr id="6" name="Footer Placeholder 3"/>
          <p:cNvSpPr>
            <a:spLocks noGrp="1"/>
          </p:cNvSpPr>
          <p:nvPr>
            <p:ph type="ftr" sz="quarter" idx="11"/>
          </p:nvPr>
        </p:nvSpPr>
        <p:spPr>
          <a:xfrm>
            <a:off x="0" y="0"/>
            <a:ext cx="4191000" cy="381000"/>
          </a:xfrm>
        </p:spPr>
        <p:txBody>
          <a:bodyPr/>
          <a:lstStyle/>
          <a:p>
            <a:pPr algn="l">
              <a:defRPr/>
            </a:pPr>
            <a:r>
              <a:rPr lang="en-US" dirty="0">
                <a:solidFill>
                  <a:srgbClr val="FF0000"/>
                </a:solidFill>
              </a:rPr>
              <a:t>God Created Them Male &amp; Female</a:t>
            </a:r>
          </a:p>
        </p:txBody>
      </p:sp>
      <p:pic>
        <p:nvPicPr>
          <p:cNvPr id="7" name="Picture 2" descr="C:\Users\DarkWolf\AppData\Local\Microsoft\Windows\INetCache\IE\VSBG701V\scroll_png_by_aarzikhan-d65h0si[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31" y="1612489"/>
            <a:ext cx="4800601" cy="3340511"/>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nvSpPr>
        <p:spPr bwMode="auto">
          <a:xfrm>
            <a:off x="274132" y="1624779"/>
            <a:ext cx="4343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2000" dirty="0">
                <a:solidFill>
                  <a:srgbClr val="0000FF"/>
                </a:solidFill>
              </a:rPr>
              <a:t>Ps. 14:1</a:t>
            </a:r>
          </a:p>
          <a:p>
            <a:pPr eaLnBrk="1" hangingPunct="1"/>
            <a:endParaRPr lang="en-US" sz="2000" dirty="0">
              <a:solidFill>
                <a:srgbClr val="0000FF"/>
              </a:solidFill>
            </a:endParaRPr>
          </a:p>
          <a:p>
            <a:pPr marL="0" indent="0" eaLnBrk="1" hangingPunct="1"/>
            <a:r>
              <a:rPr lang="en-US" sz="2000" dirty="0">
                <a:solidFill>
                  <a:srgbClr val="0000FF"/>
                </a:solidFill>
              </a:rPr>
              <a:t>For the choir director.</a:t>
            </a:r>
          </a:p>
          <a:p>
            <a:pPr marL="0" indent="0" eaLnBrk="1" hangingPunct="1"/>
            <a:r>
              <a:rPr lang="en-US" sz="2000" dirty="0">
                <a:solidFill>
                  <a:srgbClr val="0000FF"/>
                </a:solidFill>
              </a:rPr>
              <a:t>A Psalm of David. </a:t>
            </a:r>
          </a:p>
          <a:p>
            <a:pPr algn="l" eaLnBrk="1" hangingPunct="1">
              <a:buAutoNum type="arabicPeriod"/>
            </a:pPr>
            <a:r>
              <a:rPr lang="en-US" sz="2000" b="0" dirty="0">
                <a:solidFill>
                  <a:srgbClr val="0000FF"/>
                </a:solidFill>
              </a:rPr>
              <a:t>The fool has said in his heart, "There is no God." They are corrupt, they have committed abominable deeds; There is no one who does good.</a:t>
            </a:r>
          </a:p>
        </p:txBody>
      </p:sp>
      <p:pic>
        <p:nvPicPr>
          <p:cNvPr id="9" name="Picture 2" descr="C:\Users\DarkWolf\AppData\Local\Microsoft\Windows\INetCache\IE\VSBG701V\scroll_png_by_aarzikhan-d65h0si[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132" y="1971212"/>
            <a:ext cx="4280660" cy="26230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
          <p:cNvSpPr txBox="1">
            <a:spLocks noChangeArrowheads="1"/>
          </p:cNvSpPr>
          <p:nvPr/>
        </p:nvSpPr>
        <p:spPr bwMode="auto">
          <a:xfrm>
            <a:off x="5044064" y="1932555"/>
            <a:ext cx="387297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2000" dirty="0">
                <a:solidFill>
                  <a:srgbClr val="0000FF"/>
                </a:solidFill>
              </a:rPr>
              <a:t>Titus 1:16</a:t>
            </a:r>
          </a:p>
          <a:p>
            <a:pPr eaLnBrk="1" hangingPunct="1"/>
            <a:endParaRPr lang="en-US" sz="2000" dirty="0">
              <a:solidFill>
                <a:srgbClr val="0000FF"/>
              </a:solidFill>
            </a:endParaRPr>
          </a:p>
          <a:p>
            <a:pPr algn="l" eaLnBrk="1" hangingPunct="1"/>
            <a:r>
              <a:rPr lang="en-US" sz="2000" b="0" dirty="0">
                <a:solidFill>
                  <a:srgbClr val="0000FF"/>
                </a:solidFill>
              </a:rPr>
              <a:t>16.  They profess to know God, but by their deeds they deny Him, being detestable and disobedient and worthless for any good deed.</a:t>
            </a:r>
          </a:p>
        </p:txBody>
      </p:sp>
      <p:pic>
        <p:nvPicPr>
          <p:cNvPr id="12" name="Picture 11">
            <a:extLst>
              <a:ext uri="{FF2B5EF4-FFF2-40B4-BE49-F238E27FC236}">
                <a16:creationId xmlns:a16="http://schemas.microsoft.com/office/drawing/2014/main" id="{3C75AE3D-5531-4285-AB7F-FC3B686666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14461" y="4463946"/>
            <a:ext cx="4280660" cy="237814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5772813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par>
                          <p:cTn id="15" fill="hold">
                            <p:stCondLst>
                              <p:cond delay="1500"/>
                            </p:stCondLst>
                            <p:childTnLst>
                              <p:par>
                                <p:cTn id="16" presetID="16" presetClass="entr" presetSubtype="4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Horizontal)">
                                      <p:cBhvr>
                                        <p:cTn id="18" dur="500"/>
                                        <p:tgtEl>
                                          <p:spTgt spid="7"/>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outHorizontal)">
                                      <p:cBhvr>
                                        <p:cTn id="21" dur="500"/>
                                        <p:tgtEl>
                                          <p:spTgt spid="8"/>
                                        </p:tgtEl>
                                      </p:cBhvr>
                                    </p:animEffect>
                                  </p:childTnLst>
                                </p:cTn>
                              </p:par>
                            </p:childTnLst>
                          </p:cTn>
                        </p:par>
                        <p:par>
                          <p:cTn id="22" fill="hold">
                            <p:stCondLst>
                              <p:cond delay="2000"/>
                            </p:stCondLst>
                            <p:childTnLst>
                              <p:par>
                                <p:cTn id="23" presetID="16" presetClass="entr" presetSubtype="4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Horizontal)">
                                      <p:cBhvr>
                                        <p:cTn id="25" dur="500"/>
                                        <p:tgtEl>
                                          <p:spTgt spid="9"/>
                                        </p:tgtEl>
                                      </p:cBhvr>
                                    </p:animEffect>
                                  </p:childTnLst>
                                </p:cTn>
                              </p:par>
                              <p:par>
                                <p:cTn id="26" presetID="16" presetClass="entr" presetSubtype="4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out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7210" y="190500"/>
            <a:ext cx="9161210" cy="609600"/>
          </a:xfrm>
        </p:spPr>
        <p:txBody>
          <a:bodyPr/>
          <a:lstStyle/>
          <a:p>
            <a:pPr algn="r">
              <a:defRPr/>
            </a:pPr>
            <a:r>
              <a:rPr lang="en-US" sz="3200" b="1" u="sng" dirty="0">
                <a:solidFill>
                  <a:schemeClr val="tx1"/>
                </a:solidFill>
                <a:cs typeface="Times New Roman" pitchFamily="18" charset="0"/>
              </a:rPr>
              <a:t>Gender Perversion Is Moral Perversion</a:t>
            </a:r>
          </a:p>
        </p:txBody>
      </p:sp>
      <p:sp>
        <p:nvSpPr>
          <p:cNvPr id="13" name="Text Box 3"/>
          <p:cNvSpPr txBox="1">
            <a:spLocks noChangeArrowheads="1"/>
          </p:cNvSpPr>
          <p:nvPr/>
        </p:nvSpPr>
        <p:spPr bwMode="auto">
          <a:xfrm>
            <a:off x="-17209" y="859553"/>
            <a:ext cx="9178419"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Mankind today claim God made them deviant &amp; accepts it</a:t>
            </a:r>
          </a:p>
          <a:p>
            <a:pPr algn="l" eaLnBrk="1" hangingPunct="1"/>
            <a:r>
              <a:rPr lang="en-US" dirty="0">
                <a:solidFill>
                  <a:srgbClr val="0000FF"/>
                </a:solidFill>
              </a:rPr>
              <a:t>(lie of pseudo-science) </a:t>
            </a:r>
            <a:endParaRPr lang="en-US" sz="2800" dirty="0">
              <a:solidFill>
                <a:srgbClr val="0000FF"/>
              </a:solidFill>
            </a:endParaRPr>
          </a:p>
          <a:p>
            <a:pPr algn="l">
              <a:buClr>
                <a:schemeClr val="accent1"/>
              </a:buClr>
              <a:buSzPct val="115000"/>
              <a:buFont typeface="Wingdings" pitchFamily="2" charset="2"/>
              <a:buChar char="Ø"/>
            </a:pPr>
            <a:r>
              <a:rPr lang="en-US" sz="2000" b="0" dirty="0">
                <a:solidFill>
                  <a:schemeClr val="bg2">
                    <a:lumMod val="10000"/>
                  </a:schemeClr>
                </a:solidFill>
              </a:rPr>
              <a:t>God does not make men alcoholics, adulterers, or sexual deviants – they choose to sin (Js. 1:13-15) – does not make mistakes with gender either!</a:t>
            </a:r>
          </a:p>
          <a:p>
            <a:pPr marL="800100" lvl="1" indent="-342900" algn="l">
              <a:buClr>
                <a:schemeClr val="accent1"/>
              </a:buClr>
              <a:buSzPct val="115000"/>
              <a:buFont typeface="Wingdings" panose="05000000000000000000" pitchFamily="2" charset="2"/>
              <a:buChar char="ü"/>
            </a:pPr>
            <a:r>
              <a:rPr lang="en-US" sz="2000" dirty="0">
                <a:solidFill>
                  <a:schemeClr val="bg2">
                    <a:lumMod val="10000"/>
                  </a:schemeClr>
                </a:solidFill>
              </a:rPr>
              <a:t>IE: A woman’s brain in a man’s body, or vice versa!</a:t>
            </a:r>
          </a:p>
          <a:p>
            <a:pPr algn="l">
              <a:buClr>
                <a:schemeClr val="accent1"/>
              </a:buClr>
              <a:buSzPct val="115000"/>
              <a:buFont typeface="Wingdings" pitchFamily="2" charset="2"/>
              <a:buChar char="Ø"/>
            </a:pPr>
            <a:r>
              <a:rPr lang="en-US" sz="2000" b="0" dirty="0">
                <a:solidFill>
                  <a:schemeClr val="bg2">
                    <a:lumMod val="10000"/>
                  </a:schemeClr>
                </a:solidFill>
              </a:rPr>
              <a:t>Birth defects: hermaphrodite or intersex </a:t>
            </a:r>
            <a:r>
              <a:rPr lang="en-US" sz="2000" b="0" i="1" dirty="0">
                <a:solidFill>
                  <a:schemeClr val="bg2">
                    <a:lumMod val="10000"/>
                  </a:schemeClr>
                </a:solidFill>
              </a:rPr>
              <a:t>(Always comes up when talking about whether homosexuals are “born that way”) </a:t>
            </a:r>
            <a:r>
              <a:rPr lang="en-US" sz="2000" b="0" dirty="0">
                <a:solidFill>
                  <a:schemeClr val="bg2">
                    <a:lumMod val="10000"/>
                  </a:schemeClr>
                </a:solidFill>
              </a:rPr>
              <a:t>– born with characteristics of both sexes but only one reproductive capacity (biological gender!) – </a:t>
            </a:r>
            <a:r>
              <a:rPr lang="en-US" sz="2000" i="1" dirty="0">
                <a:solidFill>
                  <a:schemeClr val="bg2">
                    <a:lumMod val="10000"/>
                  </a:schemeClr>
                </a:solidFill>
              </a:rPr>
              <a:t>Rare! (Some sources say 1.7% of births!)</a:t>
            </a:r>
          </a:p>
          <a:p>
            <a:pPr marL="800100" lvl="1" indent="-342900" algn="l">
              <a:buClr>
                <a:schemeClr val="accent1"/>
              </a:buClr>
              <a:buSzPct val="115000"/>
              <a:buFont typeface="Wingdings" panose="05000000000000000000" pitchFamily="2" charset="2"/>
              <a:buChar char="ü"/>
            </a:pPr>
            <a:r>
              <a:rPr lang="en-US" sz="2000" dirty="0">
                <a:solidFill>
                  <a:srgbClr val="006600"/>
                </a:solidFill>
              </a:rPr>
              <a:t>Solved by surgery &amp; counseling (Has worked in times past)</a:t>
            </a:r>
          </a:p>
          <a:p>
            <a:pPr algn="l">
              <a:buClr>
                <a:schemeClr val="accent1"/>
              </a:buClr>
              <a:buSzPct val="115000"/>
              <a:buFont typeface="Wingdings" pitchFamily="2" charset="2"/>
              <a:buChar char="Ø"/>
            </a:pPr>
            <a:r>
              <a:rPr lang="en-US" sz="2000" b="0" dirty="0">
                <a:solidFill>
                  <a:schemeClr val="bg2">
                    <a:lumMod val="10000"/>
                  </a:schemeClr>
                </a:solidFill>
              </a:rPr>
              <a:t>Emotional imbalance: gender dysphoria or gender identity disorder – identify oneself with sex opposite to birth &amp; anatomy (biological gender!)</a:t>
            </a:r>
          </a:p>
          <a:p>
            <a:pPr marL="800100" lvl="1" indent="-342900" algn="l">
              <a:buClr>
                <a:schemeClr val="accent1"/>
              </a:buClr>
              <a:buSzPct val="115000"/>
              <a:buFont typeface="Wingdings" panose="05000000000000000000" pitchFamily="2" charset="2"/>
              <a:buChar char="ü"/>
            </a:pPr>
            <a:r>
              <a:rPr lang="en-US" sz="2000" dirty="0">
                <a:solidFill>
                  <a:srgbClr val="006600"/>
                </a:solidFill>
              </a:rPr>
              <a:t>Solved by counseling (Has worked in times past)</a:t>
            </a:r>
          </a:p>
        </p:txBody>
      </p:sp>
      <p:sp>
        <p:nvSpPr>
          <p:cNvPr id="6" name="Footer Placeholder 3"/>
          <p:cNvSpPr>
            <a:spLocks noGrp="1"/>
          </p:cNvSpPr>
          <p:nvPr>
            <p:ph type="ftr" sz="quarter" idx="11"/>
          </p:nvPr>
        </p:nvSpPr>
        <p:spPr>
          <a:xfrm>
            <a:off x="0" y="0"/>
            <a:ext cx="4191000" cy="381000"/>
          </a:xfrm>
        </p:spPr>
        <p:txBody>
          <a:bodyPr/>
          <a:lstStyle/>
          <a:p>
            <a:pPr algn="l">
              <a:defRPr/>
            </a:pPr>
            <a:r>
              <a:rPr lang="en-US" dirty="0">
                <a:solidFill>
                  <a:srgbClr val="FF0000"/>
                </a:solidFill>
              </a:rPr>
              <a:t>God Created Them Male &amp; Female</a:t>
            </a:r>
          </a:p>
        </p:txBody>
      </p:sp>
      <p:pic>
        <p:nvPicPr>
          <p:cNvPr id="3" name="Picture 2" descr="A close up of a persons face&#10;&#10;Description automatically generated">
            <a:extLst>
              <a:ext uri="{FF2B5EF4-FFF2-40B4-BE49-F238E27FC236}">
                <a16:creationId xmlns:a16="http://schemas.microsoft.com/office/drawing/2014/main" id="{B25A1ACA-665E-4B87-8B8F-E12D7236DD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6933" y="5076092"/>
            <a:ext cx="4030133" cy="2266950"/>
          </a:xfrm>
          <a:prstGeom prst="rect">
            <a:avLst/>
          </a:prstGeom>
        </p:spPr>
      </p:pic>
    </p:spTree>
    <p:extLst>
      <p:ext uri="{BB962C8B-B14F-4D97-AF65-F5344CB8AC3E}">
        <p14:creationId xmlns:p14="http://schemas.microsoft.com/office/powerpoint/2010/main" val="11494439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wipe(left)">
                                      <p:cBhvr>
                                        <p:cTn id="15" dur="500"/>
                                        <p:tgtEl>
                                          <p:spTgt spid="1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barn(inVertical)">
                                      <p:cBhvr>
                                        <p:cTn id="20" dur="500"/>
                                        <p:tgtEl>
                                          <p:spTgt spid="1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Effect transition="in" filter="wipe(left)">
                                      <p:cBhvr>
                                        <p:cTn id="25" dur="500"/>
                                        <p:tgtEl>
                                          <p:spTgt spid="1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3">
                                            <p:txEl>
                                              <p:pRg st="5" end="5"/>
                                            </p:txEl>
                                          </p:spTgt>
                                        </p:tgtEl>
                                        <p:attrNameLst>
                                          <p:attrName>style.visibility</p:attrName>
                                        </p:attrNameLst>
                                      </p:cBhvr>
                                      <p:to>
                                        <p:strVal val="visible"/>
                                      </p:to>
                                    </p:set>
                                    <p:anim calcmode="lin" valueType="num">
                                      <p:cBhvr>
                                        <p:cTn id="30" dur="5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13">
                                            <p:txEl>
                                              <p:pRg st="5" end="5"/>
                                            </p:txEl>
                                          </p:spTgt>
                                        </p:tgtEl>
                                        <p:attrNameLst>
                                          <p:attrName>ppt_h</p:attrName>
                                        </p:attrNameLst>
                                      </p:cBhvr>
                                      <p:tavLst>
                                        <p:tav tm="0">
                                          <p:val>
                                            <p:fltVal val="0"/>
                                          </p:val>
                                        </p:tav>
                                        <p:tav tm="100000">
                                          <p:val>
                                            <p:strVal val="#ppt_h"/>
                                          </p:val>
                                        </p:tav>
                                      </p:tavLst>
                                    </p:anim>
                                    <p:animEffect transition="in" filter="fade">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wipe(left)">
                                      <p:cBhvr>
                                        <p:cTn id="37" dur="500"/>
                                        <p:tgtEl>
                                          <p:spTgt spid="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 calcmode="lin" valueType="num">
                                      <p:cBhvr>
                                        <p:cTn id="42" dur="500" fill="hold"/>
                                        <p:tgtEl>
                                          <p:spTgt spid="1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1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7210" y="285472"/>
            <a:ext cx="9161210" cy="609600"/>
          </a:xfrm>
        </p:spPr>
        <p:txBody>
          <a:bodyPr/>
          <a:lstStyle/>
          <a:p>
            <a:pPr algn="r">
              <a:defRPr/>
            </a:pPr>
            <a:r>
              <a:rPr lang="en-US" sz="3200" b="1" u="sng" dirty="0">
                <a:solidFill>
                  <a:schemeClr val="tx1"/>
                </a:solidFill>
                <a:cs typeface="Times New Roman" pitchFamily="18" charset="0"/>
              </a:rPr>
              <a:t>Gender Perversion Is Moral Perversion</a:t>
            </a:r>
          </a:p>
        </p:txBody>
      </p:sp>
      <p:sp>
        <p:nvSpPr>
          <p:cNvPr id="13" name="Text Box 3"/>
          <p:cNvSpPr txBox="1">
            <a:spLocks noChangeArrowheads="1"/>
          </p:cNvSpPr>
          <p:nvPr/>
        </p:nvSpPr>
        <p:spPr bwMode="auto">
          <a:xfrm>
            <a:off x="-17209" y="1066800"/>
            <a:ext cx="91784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0000FF"/>
                </a:solidFill>
              </a:rPr>
              <a:t>Men Pervert the Truth about Love</a:t>
            </a:r>
            <a:endParaRPr lang="en-US" sz="2000" b="0" dirty="0">
              <a:solidFill>
                <a:schemeClr val="bg2">
                  <a:lumMod val="10000"/>
                </a:schemeClr>
              </a:solidFill>
            </a:endParaRPr>
          </a:p>
        </p:txBody>
      </p:sp>
      <p:sp>
        <p:nvSpPr>
          <p:cNvPr id="6" name="Footer Placeholder 3"/>
          <p:cNvSpPr>
            <a:spLocks noGrp="1"/>
          </p:cNvSpPr>
          <p:nvPr>
            <p:ph type="ftr" sz="quarter" idx="11"/>
          </p:nvPr>
        </p:nvSpPr>
        <p:spPr>
          <a:xfrm>
            <a:off x="0" y="0"/>
            <a:ext cx="4191000" cy="381000"/>
          </a:xfrm>
        </p:spPr>
        <p:txBody>
          <a:bodyPr/>
          <a:lstStyle/>
          <a:p>
            <a:pPr algn="l">
              <a:defRPr/>
            </a:pPr>
            <a:r>
              <a:rPr lang="en-US" dirty="0">
                <a:solidFill>
                  <a:srgbClr val="FF0000"/>
                </a:solidFill>
              </a:rPr>
              <a:t>God Created Them Male &amp; Female</a:t>
            </a:r>
          </a:p>
        </p:txBody>
      </p:sp>
      <p:pic>
        <p:nvPicPr>
          <p:cNvPr id="5" name="Picture 2" descr="C:\Users\DarkWolf\AppData\Local\Microsoft\Windows\INetCache\IE\VSBG701V\scroll_png_by_aarzikhan-d65h0s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05750"/>
            <a:ext cx="3657600" cy="252279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2858202" y="1667093"/>
            <a:ext cx="331399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2000" dirty="0">
                <a:solidFill>
                  <a:srgbClr val="0000FF"/>
                </a:solidFill>
              </a:rPr>
              <a:t>I Jn. 5:2</a:t>
            </a:r>
          </a:p>
          <a:p>
            <a:pPr eaLnBrk="1" hangingPunct="1"/>
            <a:endParaRPr lang="en-US" sz="2000" dirty="0">
              <a:solidFill>
                <a:srgbClr val="0000FF"/>
              </a:solidFill>
            </a:endParaRPr>
          </a:p>
          <a:p>
            <a:pPr eaLnBrk="1" hangingPunct="1"/>
            <a:r>
              <a:rPr lang="en-US" sz="2000" b="0" dirty="0">
                <a:solidFill>
                  <a:srgbClr val="0000FF"/>
                </a:solidFill>
              </a:rPr>
              <a:t>By this we know that we</a:t>
            </a:r>
          </a:p>
          <a:p>
            <a:pPr eaLnBrk="1" hangingPunct="1"/>
            <a:r>
              <a:rPr lang="en-US" sz="2000" b="0" dirty="0">
                <a:solidFill>
                  <a:srgbClr val="0000FF"/>
                </a:solidFill>
              </a:rPr>
              <a:t>love the children of God,</a:t>
            </a:r>
          </a:p>
          <a:p>
            <a:pPr eaLnBrk="1" hangingPunct="1"/>
            <a:r>
              <a:rPr lang="en-US" sz="2000" b="0" dirty="0">
                <a:solidFill>
                  <a:srgbClr val="0000FF"/>
                </a:solidFill>
              </a:rPr>
              <a:t>when we love God and</a:t>
            </a:r>
          </a:p>
          <a:p>
            <a:pPr eaLnBrk="1" hangingPunct="1"/>
            <a:r>
              <a:rPr lang="en-US" sz="2000" b="0" dirty="0">
                <a:solidFill>
                  <a:srgbClr val="0000FF"/>
                </a:solidFill>
              </a:rPr>
              <a:t>observe His </a:t>
            </a:r>
          </a:p>
          <a:p>
            <a:pPr eaLnBrk="1" hangingPunct="1"/>
            <a:r>
              <a:rPr lang="en-US" sz="2000" b="0" dirty="0">
                <a:solidFill>
                  <a:srgbClr val="0000FF"/>
                </a:solidFill>
              </a:rPr>
              <a:t>commandments.</a:t>
            </a:r>
          </a:p>
        </p:txBody>
      </p:sp>
      <p:sp>
        <p:nvSpPr>
          <p:cNvPr id="9" name="Text Box 3"/>
          <p:cNvSpPr txBox="1">
            <a:spLocks noChangeArrowheads="1"/>
          </p:cNvSpPr>
          <p:nvPr/>
        </p:nvSpPr>
        <p:spPr bwMode="auto">
          <a:xfrm>
            <a:off x="9832" y="4572000"/>
            <a:ext cx="914400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Society today claims freedom to love anyone </a:t>
            </a:r>
          </a:p>
          <a:p>
            <a:pPr algn="l" eaLnBrk="1" hangingPunct="1"/>
            <a:r>
              <a:rPr lang="en-US" dirty="0">
                <a:solidFill>
                  <a:srgbClr val="0000FF"/>
                </a:solidFill>
              </a:rPr>
              <a:t>(or anything!)</a:t>
            </a:r>
            <a:endParaRPr lang="en-US" sz="2800" dirty="0">
              <a:solidFill>
                <a:srgbClr val="0000FF"/>
              </a:solidFill>
            </a:endParaRPr>
          </a:p>
          <a:p>
            <a:pPr algn="l">
              <a:buClr>
                <a:schemeClr val="accent1"/>
              </a:buClr>
              <a:buSzPct val="115000"/>
              <a:buFont typeface="Wingdings" pitchFamily="2" charset="2"/>
              <a:buChar char="Ø"/>
            </a:pPr>
            <a:r>
              <a:rPr lang="en-US" sz="2000" b="0" dirty="0">
                <a:solidFill>
                  <a:schemeClr val="bg2">
                    <a:lumMod val="10000"/>
                  </a:schemeClr>
                </a:solidFill>
              </a:rPr>
              <a:t>Can love anyone as a friend: not the same as sexual love in marriage </a:t>
            </a:r>
          </a:p>
          <a:p>
            <a:pPr marL="457200" lvl="1" indent="0" algn="l">
              <a:buClr>
                <a:schemeClr val="accent1"/>
              </a:buClr>
              <a:buSzPct val="115000"/>
            </a:pPr>
            <a:r>
              <a:rPr lang="en-US" sz="2000" dirty="0">
                <a:solidFill>
                  <a:schemeClr val="bg2">
                    <a:lumMod val="10000"/>
                  </a:schemeClr>
                </a:solidFill>
              </a:rPr>
              <a:t>(Heb. 13:4; cf. Mt. 19:4-5)</a:t>
            </a:r>
          </a:p>
        </p:txBody>
      </p:sp>
    </p:spTree>
    <p:extLst>
      <p:ext uri="{BB962C8B-B14F-4D97-AF65-F5344CB8AC3E}">
        <p14:creationId xmlns:p14="http://schemas.microsoft.com/office/powerpoint/2010/main" val="31487570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Horizontal)">
                                      <p:cBhvr>
                                        <p:cTn id="11" dur="500"/>
                                        <p:tgtEl>
                                          <p:spTgt spid="5"/>
                                        </p:tgtEl>
                                      </p:cBhvr>
                                    </p:animEffect>
                                  </p:childTnLst>
                                </p:cTn>
                              </p:par>
                              <p:par>
                                <p:cTn id="12" presetID="16" presetClass="entr" presetSubtype="42"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out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wipe(left)">
                                      <p:cBhvr>
                                        <p:cTn id="26" dur="500"/>
                                        <p:tgtEl>
                                          <p:spTgt spid="9">
                                            <p:txEl>
                                              <p:pRg st="2" end="2"/>
                                            </p:txEl>
                                          </p:spTgt>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wipe(left)">
                                      <p:cBhvr>
                                        <p:cTn id="3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7210" y="202575"/>
            <a:ext cx="9161210" cy="609600"/>
          </a:xfrm>
        </p:spPr>
        <p:txBody>
          <a:bodyPr/>
          <a:lstStyle/>
          <a:p>
            <a:pPr algn="r">
              <a:defRPr/>
            </a:pPr>
            <a:r>
              <a:rPr lang="en-US" sz="3200" b="1" u="sng" dirty="0">
                <a:solidFill>
                  <a:schemeClr val="tx1"/>
                </a:solidFill>
                <a:cs typeface="Times New Roman" pitchFamily="18" charset="0"/>
              </a:rPr>
              <a:t>Gender Perversion Is Moral Perversion</a:t>
            </a:r>
          </a:p>
        </p:txBody>
      </p:sp>
      <p:sp>
        <p:nvSpPr>
          <p:cNvPr id="6" name="Footer Placeholder 3"/>
          <p:cNvSpPr>
            <a:spLocks noGrp="1"/>
          </p:cNvSpPr>
          <p:nvPr>
            <p:ph type="ftr" sz="quarter" idx="11"/>
          </p:nvPr>
        </p:nvSpPr>
        <p:spPr>
          <a:xfrm>
            <a:off x="0" y="0"/>
            <a:ext cx="4191000" cy="381000"/>
          </a:xfrm>
        </p:spPr>
        <p:txBody>
          <a:bodyPr/>
          <a:lstStyle/>
          <a:p>
            <a:pPr algn="l">
              <a:defRPr/>
            </a:pPr>
            <a:r>
              <a:rPr lang="en-US" dirty="0">
                <a:solidFill>
                  <a:srgbClr val="FF0000"/>
                </a:solidFill>
              </a:rPr>
              <a:t>God Created Them Male &amp; Female</a:t>
            </a:r>
          </a:p>
        </p:txBody>
      </p:sp>
      <p:sp>
        <p:nvSpPr>
          <p:cNvPr id="9" name="Text Box 3"/>
          <p:cNvSpPr txBox="1">
            <a:spLocks noChangeArrowheads="1"/>
          </p:cNvSpPr>
          <p:nvPr/>
        </p:nvSpPr>
        <p:spPr bwMode="auto">
          <a:xfrm>
            <a:off x="-17210" y="1066800"/>
            <a:ext cx="916121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Society today claims freedom to love anyone </a:t>
            </a:r>
          </a:p>
          <a:p>
            <a:pPr algn="l" eaLnBrk="1" hangingPunct="1"/>
            <a:r>
              <a:rPr lang="en-US" dirty="0">
                <a:solidFill>
                  <a:srgbClr val="0000FF"/>
                </a:solidFill>
              </a:rPr>
              <a:t>(or anything!)</a:t>
            </a:r>
            <a:endParaRPr lang="en-US" sz="2800" dirty="0">
              <a:solidFill>
                <a:srgbClr val="0000FF"/>
              </a:solidFill>
            </a:endParaRPr>
          </a:p>
          <a:p>
            <a:pPr algn="l">
              <a:buClr>
                <a:schemeClr val="accent1"/>
              </a:buClr>
              <a:buSzPct val="115000"/>
              <a:buFont typeface="Wingdings" pitchFamily="2" charset="2"/>
              <a:buChar char="Ø"/>
            </a:pPr>
            <a:r>
              <a:rPr lang="en-US" sz="2000" b="0" dirty="0">
                <a:solidFill>
                  <a:schemeClr val="bg2">
                    <a:lumMod val="10000"/>
                  </a:schemeClr>
                </a:solidFill>
              </a:rPr>
              <a:t>Can love animals: perversion to marry them like </a:t>
            </a:r>
            <a:r>
              <a:rPr lang="en-US" sz="2000" b="0" dirty="0" err="1">
                <a:solidFill>
                  <a:schemeClr val="bg2">
                    <a:lumMod val="10000"/>
                  </a:schemeClr>
                </a:solidFill>
              </a:rPr>
              <a:t>Barbarella</a:t>
            </a:r>
            <a:r>
              <a:rPr lang="en-US" sz="2000" b="0" dirty="0">
                <a:solidFill>
                  <a:schemeClr val="bg2">
                    <a:lumMod val="10000"/>
                  </a:schemeClr>
                </a:solidFill>
              </a:rPr>
              <a:t> Buchner </a:t>
            </a:r>
            <a:r>
              <a:rPr lang="en-US" sz="2000" b="0" i="1" dirty="0">
                <a:solidFill>
                  <a:schemeClr val="bg2">
                    <a:lumMod val="10000"/>
                  </a:schemeClr>
                </a:solidFill>
              </a:rPr>
              <a:t>(DailyMail.com 01/06/2015: Married two cats in 2004) </a:t>
            </a:r>
          </a:p>
        </p:txBody>
      </p:sp>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513350"/>
            <a:ext cx="2926202" cy="438930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5002" y="2582399"/>
            <a:ext cx="2865120" cy="4297680"/>
          </a:xfrm>
          <a:prstGeom prst="rect">
            <a:avLst/>
          </a:prstGeom>
        </p:spPr>
      </p:pic>
    </p:spTree>
    <p:extLst>
      <p:ext uri="{BB962C8B-B14F-4D97-AF65-F5344CB8AC3E}">
        <p14:creationId xmlns:p14="http://schemas.microsoft.com/office/powerpoint/2010/main" val="38099107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wipe(left)">
                                      <p:cBhvr>
                                        <p:cTn id="14" dur="500"/>
                                        <p:tgtEl>
                                          <p:spTgt spid="9">
                                            <p:txEl>
                                              <p:pRg st="2" end="2"/>
                                            </p:txEl>
                                          </p:spTgt>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7210" y="190500"/>
            <a:ext cx="9161210" cy="609600"/>
          </a:xfrm>
        </p:spPr>
        <p:txBody>
          <a:bodyPr/>
          <a:lstStyle/>
          <a:p>
            <a:pPr algn="r">
              <a:defRPr/>
            </a:pPr>
            <a:r>
              <a:rPr lang="en-US" sz="3200" b="1" u="sng" dirty="0">
                <a:solidFill>
                  <a:schemeClr val="tx1"/>
                </a:solidFill>
                <a:cs typeface="Times New Roman" pitchFamily="18" charset="0"/>
              </a:rPr>
              <a:t>Gender Perversion Is Moral Perversion</a:t>
            </a:r>
          </a:p>
        </p:txBody>
      </p:sp>
      <p:sp>
        <p:nvSpPr>
          <p:cNvPr id="6" name="Footer Placeholder 3"/>
          <p:cNvSpPr>
            <a:spLocks noGrp="1"/>
          </p:cNvSpPr>
          <p:nvPr>
            <p:ph type="ftr" sz="quarter" idx="11"/>
          </p:nvPr>
        </p:nvSpPr>
        <p:spPr>
          <a:xfrm>
            <a:off x="0" y="0"/>
            <a:ext cx="4191000" cy="381000"/>
          </a:xfrm>
        </p:spPr>
        <p:txBody>
          <a:bodyPr/>
          <a:lstStyle/>
          <a:p>
            <a:pPr algn="l">
              <a:defRPr/>
            </a:pPr>
            <a:r>
              <a:rPr lang="en-US" dirty="0">
                <a:solidFill>
                  <a:srgbClr val="FF0000"/>
                </a:solidFill>
              </a:rPr>
              <a:t>God Created Them Male &amp; Female</a:t>
            </a:r>
          </a:p>
        </p:txBody>
      </p:sp>
      <p:sp>
        <p:nvSpPr>
          <p:cNvPr id="9" name="Text Box 3"/>
          <p:cNvSpPr txBox="1">
            <a:spLocks noChangeArrowheads="1"/>
          </p:cNvSpPr>
          <p:nvPr/>
        </p:nvSpPr>
        <p:spPr bwMode="auto">
          <a:xfrm>
            <a:off x="-17210" y="1066800"/>
            <a:ext cx="916121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Society today claims freedom to love anyone </a:t>
            </a:r>
          </a:p>
          <a:p>
            <a:pPr algn="l" eaLnBrk="1" hangingPunct="1"/>
            <a:r>
              <a:rPr lang="en-US" dirty="0">
                <a:solidFill>
                  <a:srgbClr val="0000FF"/>
                </a:solidFill>
              </a:rPr>
              <a:t>(or anything!)</a:t>
            </a:r>
            <a:endParaRPr lang="en-US" sz="2800" dirty="0">
              <a:solidFill>
                <a:srgbClr val="0000FF"/>
              </a:solidFill>
            </a:endParaRPr>
          </a:p>
          <a:p>
            <a:pPr algn="l">
              <a:buClr>
                <a:schemeClr val="accent1"/>
              </a:buClr>
              <a:buSzPct val="115000"/>
              <a:buFont typeface="Wingdings" pitchFamily="2" charset="2"/>
              <a:buChar char="Ø"/>
            </a:pPr>
            <a:r>
              <a:rPr lang="en-US" sz="2000" b="0" dirty="0">
                <a:solidFill>
                  <a:schemeClr val="bg2">
                    <a:lumMod val="10000"/>
                  </a:schemeClr>
                </a:solidFill>
              </a:rPr>
              <a:t>Can love bridges: perversion to marry them like Jodi Rose (Australia) </a:t>
            </a:r>
            <a:r>
              <a:rPr lang="en-US" sz="2000" b="0" i="1" dirty="0">
                <a:solidFill>
                  <a:schemeClr val="bg2">
                    <a:lumMod val="10000"/>
                  </a:schemeClr>
                </a:solidFill>
              </a:rPr>
              <a:t>(</a:t>
            </a:r>
            <a:r>
              <a:rPr lang="en-US" sz="2000" b="0" i="1" dirty="0" err="1">
                <a:solidFill>
                  <a:schemeClr val="bg2">
                    <a:lumMod val="10000"/>
                  </a:schemeClr>
                </a:solidFill>
              </a:rPr>
              <a:t>HuffingtonPostWeirdNews</a:t>
            </a:r>
            <a:r>
              <a:rPr lang="en-US" sz="2000" b="0" i="1" dirty="0">
                <a:solidFill>
                  <a:schemeClr val="bg2">
                    <a:lumMod val="10000"/>
                  </a:schemeClr>
                </a:solidFill>
              </a:rPr>
              <a:t> 07/05/2013: Marries bridge in France) </a:t>
            </a:r>
          </a:p>
        </p:txBody>
      </p:sp>
      <p:pic>
        <p:nvPicPr>
          <p:cNvPr id="7"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9392" t="4633" r="3089"/>
          <a:stretch/>
        </p:blipFill>
        <p:spPr>
          <a:xfrm>
            <a:off x="1565943" y="2513350"/>
            <a:ext cx="5994903" cy="4354990"/>
          </a:xfrm>
          <a:prstGeom prst="rect">
            <a:avLst/>
          </a:prstGeom>
        </p:spPr>
      </p:pic>
    </p:spTree>
    <p:extLst>
      <p:ext uri="{BB962C8B-B14F-4D97-AF65-F5344CB8AC3E}">
        <p14:creationId xmlns:p14="http://schemas.microsoft.com/office/powerpoint/2010/main" val="41899794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wipe(left)">
                                      <p:cBhvr>
                                        <p:cTn id="14" dur="500"/>
                                        <p:tgtEl>
                                          <p:spTgt spid="9">
                                            <p:txEl>
                                              <p:pRg st="2" end="2"/>
                                            </p:txEl>
                                          </p:spTgt>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rkWolf\AppData\Local\Microsoft\Windows\INetCache\IE\VSBG701V\scroll_png_by_aarzikhan-d65h0si[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838200"/>
            <a:ext cx="3276600" cy="2895600"/>
          </a:xfrm>
          <a:prstGeom prst="rect">
            <a:avLst/>
          </a:prstGeom>
          <a:noFill/>
          <a:extLst>
            <a:ext uri="{909E8E84-426E-40DD-AFC4-6F175D3DCCD1}">
              <a14:hiddenFill xmlns:a14="http://schemas.microsoft.com/office/drawing/2010/main">
                <a:solidFill>
                  <a:srgbClr val="FFFFFF"/>
                </a:solidFill>
              </a14:hiddenFill>
            </a:ext>
          </a:extLst>
        </p:spPr>
      </p:pic>
      <p:sp>
        <p:nvSpPr>
          <p:cNvPr id="134146" name="Rectangle 2"/>
          <p:cNvSpPr>
            <a:spLocks noGrp="1" noChangeArrowheads="1"/>
          </p:cNvSpPr>
          <p:nvPr>
            <p:ph type="title"/>
          </p:nvPr>
        </p:nvSpPr>
        <p:spPr>
          <a:xfrm>
            <a:off x="7374" y="0"/>
            <a:ext cx="9144000" cy="609600"/>
          </a:xfrm>
        </p:spPr>
        <p:txBody>
          <a:bodyPr/>
          <a:lstStyle/>
          <a:p>
            <a:pPr algn="r">
              <a:defRPr/>
            </a:pPr>
            <a:r>
              <a:rPr lang="en-US" sz="3200" b="1" u="sng" dirty="0">
                <a:solidFill>
                  <a:schemeClr val="tx1"/>
                </a:solidFill>
                <a:cs typeface="Times New Roman" pitchFamily="18" charset="0"/>
              </a:rPr>
              <a:t>Intro</a:t>
            </a:r>
          </a:p>
        </p:txBody>
      </p:sp>
      <p:sp>
        <p:nvSpPr>
          <p:cNvPr id="5" name="Footer Placeholder 3"/>
          <p:cNvSpPr>
            <a:spLocks noGrp="1"/>
          </p:cNvSpPr>
          <p:nvPr>
            <p:ph type="ftr" sz="quarter" idx="11"/>
          </p:nvPr>
        </p:nvSpPr>
        <p:spPr>
          <a:xfrm>
            <a:off x="0" y="0"/>
            <a:ext cx="5029200" cy="381000"/>
          </a:xfrm>
        </p:spPr>
        <p:txBody>
          <a:bodyPr/>
          <a:lstStyle/>
          <a:p>
            <a:pPr>
              <a:defRPr/>
            </a:pPr>
            <a:r>
              <a:rPr lang="en-US" sz="2000" dirty="0">
                <a:solidFill>
                  <a:srgbClr val="FF0000"/>
                </a:solidFill>
              </a:rPr>
              <a:t>God Created Them Male &amp; Female</a:t>
            </a:r>
          </a:p>
        </p:txBody>
      </p:sp>
      <p:sp>
        <p:nvSpPr>
          <p:cNvPr id="10" name="Text Box 3"/>
          <p:cNvSpPr txBox="1">
            <a:spLocks noChangeArrowheads="1"/>
          </p:cNvSpPr>
          <p:nvPr/>
        </p:nvSpPr>
        <p:spPr bwMode="auto">
          <a:xfrm>
            <a:off x="2857500" y="1143000"/>
            <a:ext cx="3048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2000" dirty="0">
                <a:solidFill>
                  <a:srgbClr val="0000FF"/>
                </a:solidFill>
              </a:rPr>
              <a:t>God created man in</a:t>
            </a:r>
          </a:p>
          <a:p>
            <a:pPr eaLnBrk="1" hangingPunct="1"/>
            <a:r>
              <a:rPr lang="en-US" sz="2000" dirty="0">
                <a:solidFill>
                  <a:srgbClr val="0000FF"/>
                </a:solidFill>
              </a:rPr>
              <a:t>His own image, in the</a:t>
            </a:r>
          </a:p>
          <a:p>
            <a:pPr eaLnBrk="1" hangingPunct="1"/>
            <a:r>
              <a:rPr lang="en-US" sz="2000" dirty="0">
                <a:solidFill>
                  <a:srgbClr val="0000FF"/>
                </a:solidFill>
              </a:rPr>
              <a:t>image of God He </a:t>
            </a:r>
          </a:p>
          <a:p>
            <a:pPr eaLnBrk="1" hangingPunct="1"/>
            <a:r>
              <a:rPr lang="en-US" sz="2000" dirty="0">
                <a:solidFill>
                  <a:srgbClr val="0000FF"/>
                </a:solidFill>
              </a:rPr>
              <a:t>created him; </a:t>
            </a:r>
            <a:r>
              <a:rPr lang="en-US" sz="2000" dirty="0">
                <a:solidFill>
                  <a:srgbClr val="006600"/>
                </a:solidFill>
              </a:rPr>
              <a:t>MALE</a:t>
            </a:r>
            <a:r>
              <a:rPr lang="en-US" sz="2000" dirty="0">
                <a:solidFill>
                  <a:srgbClr val="0000FF"/>
                </a:solidFill>
              </a:rPr>
              <a:t> and </a:t>
            </a:r>
            <a:r>
              <a:rPr lang="en-US" sz="2000" dirty="0">
                <a:solidFill>
                  <a:srgbClr val="006600"/>
                </a:solidFill>
              </a:rPr>
              <a:t>FEMALE</a:t>
            </a:r>
            <a:r>
              <a:rPr lang="en-US" sz="2000" dirty="0">
                <a:solidFill>
                  <a:srgbClr val="0000FF"/>
                </a:solidFill>
              </a:rPr>
              <a:t> He </a:t>
            </a:r>
          </a:p>
          <a:p>
            <a:pPr eaLnBrk="1" hangingPunct="1"/>
            <a:r>
              <a:rPr lang="en-US" sz="2000" dirty="0">
                <a:solidFill>
                  <a:srgbClr val="0000FF"/>
                </a:solidFill>
              </a:rPr>
              <a:t>Created them. </a:t>
            </a:r>
          </a:p>
          <a:p>
            <a:pPr eaLnBrk="1" hangingPunct="1"/>
            <a:r>
              <a:rPr lang="en-US" sz="2000" dirty="0">
                <a:solidFill>
                  <a:srgbClr val="0000FF"/>
                </a:solidFill>
              </a:rPr>
              <a:t>(Gen. 1:27)</a:t>
            </a:r>
          </a:p>
        </p:txBody>
      </p:sp>
      <p:sp>
        <p:nvSpPr>
          <p:cNvPr id="8" name="Text Box 3"/>
          <p:cNvSpPr txBox="1">
            <a:spLocks noChangeArrowheads="1"/>
          </p:cNvSpPr>
          <p:nvPr/>
        </p:nvSpPr>
        <p:spPr bwMode="auto">
          <a:xfrm>
            <a:off x="-19665" y="4191000"/>
            <a:ext cx="917103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God gives life clarity, sin brings darkness (Jn. 3:19-20)</a:t>
            </a:r>
            <a:endParaRPr lang="en-US" sz="2800" dirty="0">
              <a:solidFill>
                <a:srgbClr val="0000FF"/>
              </a:solidFill>
            </a:endParaRPr>
          </a:p>
          <a:p>
            <a:pPr algn="l">
              <a:buClr>
                <a:schemeClr val="accent1"/>
              </a:buClr>
              <a:buSzPct val="115000"/>
              <a:buFont typeface="Wingdings" pitchFamily="2" charset="2"/>
              <a:buChar char="Ø"/>
            </a:pPr>
            <a:r>
              <a:rPr lang="en-US" sz="2000" b="0" dirty="0">
                <a:solidFill>
                  <a:schemeClr val="bg2">
                    <a:lumMod val="10000"/>
                  </a:schemeClr>
                </a:solidFill>
              </a:rPr>
              <a:t>Selfish, stubborn men question God &amp; His word</a:t>
            </a:r>
          </a:p>
          <a:p>
            <a:pPr algn="l">
              <a:buClr>
                <a:schemeClr val="accent1"/>
              </a:buClr>
              <a:buSzPct val="115000"/>
              <a:buFont typeface="Wingdings" pitchFamily="2" charset="2"/>
              <a:buChar char="Ø"/>
            </a:pPr>
            <a:r>
              <a:rPr lang="en-US" sz="2000" b="0" dirty="0">
                <a:solidFill>
                  <a:schemeClr val="bg2">
                    <a:lumMod val="10000"/>
                  </a:schemeClr>
                </a:solidFill>
              </a:rPr>
              <a:t>Impact on morals: fornication, adultery, incest, polygamy, &amp; homosexual sin</a:t>
            </a:r>
          </a:p>
        </p:txBody>
      </p:sp>
      <p:sp>
        <p:nvSpPr>
          <p:cNvPr id="11" name="Text Box 3"/>
          <p:cNvSpPr txBox="1">
            <a:spLocks noChangeArrowheads="1"/>
          </p:cNvSpPr>
          <p:nvPr/>
        </p:nvSpPr>
        <p:spPr bwMode="auto">
          <a:xfrm>
            <a:off x="0" y="1696997"/>
            <a:ext cx="295582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i="1" dirty="0">
                <a:solidFill>
                  <a:srgbClr val="0000FF"/>
                </a:solidFill>
              </a:rPr>
              <a:t>IN THE BEGINNING!</a:t>
            </a:r>
          </a:p>
          <a:p>
            <a:pPr algn="l" eaLnBrk="1" hangingPunct="1"/>
            <a:r>
              <a:rPr lang="en-US" sz="2000" i="1" dirty="0">
                <a:solidFill>
                  <a:srgbClr val="0000FF"/>
                </a:solidFill>
              </a:rPr>
              <a:t>(Mt. 19:4; Mk. 10:6)</a:t>
            </a: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7260"/>
          <a:stretch/>
        </p:blipFill>
        <p:spPr>
          <a:xfrm>
            <a:off x="6272981" y="838199"/>
            <a:ext cx="2570775" cy="2666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outHorizontal)">
                                      <p:cBhvr>
                                        <p:cTn id="7" dur="500"/>
                                        <p:tgtEl>
                                          <p:spTgt spid="1026"/>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outHorizontal)">
                                      <p:cBhvr>
                                        <p:cTn id="10" dur="500"/>
                                        <p:tgtEl>
                                          <p:spTgt spid="1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7210" y="214895"/>
            <a:ext cx="9161210" cy="609600"/>
          </a:xfrm>
        </p:spPr>
        <p:txBody>
          <a:bodyPr/>
          <a:lstStyle/>
          <a:p>
            <a:pPr algn="r">
              <a:defRPr/>
            </a:pPr>
            <a:r>
              <a:rPr lang="en-US" sz="3200" b="1" u="sng" dirty="0">
                <a:solidFill>
                  <a:schemeClr val="tx1"/>
                </a:solidFill>
                <a:cs typeface="Times New Roman" pitchFamily="18" charset="0"/>
              </a:rPr>
              <a:t>Gender Perversion Is Moral Perversion</a:t>
            </a:r>
          </a:p>
        </p:txBody>
      </p:sp>
      <p:sp>
        <p:nvSpPr>
          <p:cNvPr id="6" name="Footer Placeholder 3"/>
          <p:cNvSpPr>
            <a:spLocks noGrp="1"/>
          </p:cNvSpPr>
          <p:nvPr>
            <p:ph type="ftr" sz="quarter" idx="11"/>
          </p:nvPr>
        </p:nvSpPr>
        <p:spPr>
          <a:xfrm>
            <a:off x="0" y="0"/>
            <a:ext cx="4191000" cy="381000"/>
          </a:xfrm>
        </p:spPr>
        <p:txBody>
          <a:bodyPr/>
          <a:lstStyle/>
          <a:p>
            <a:pPr algn="l">
              <a:defRPr/>
            </a:pPr>
            <a:r>
              <a:rPr lang="en-US" dirty="0">
                <a:solidFill>
                  <a:srgbClr val="FF0000"/>
                </a:solidFill>
              </a:rPr>
              <a:t>God Created Them Male &amp; Female</a:t>
            </a:r>
          </a:p>
        </p:txBody>
      </p:sp>
      <p:sp>
        <p:nvSpPr>
          <p:cNvPr id="7" name="Text Box 10"/>
          <p:cNvSpPr txBox="1">
            <a:spLocks noChangeArrowheads="1"/>
          </p:cNvSpPr>
          <p:nvPr/>
        </p:nvSpPr>
        <p:spPr bwMode="auto">
          <a:xfrm>
            <a:off x="0" y="1205495"/>
            <a:ext cx="9144000" cy="1569660"/>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t>Rather than help the confused the world stands by</a:t>
            </a:r>
          </a:p>
          <a:p>
            <a:pPr eaLnBrk="1" hangingPunct="1"/>
            <a:r>
              <a:rPr lang="en-US" dirty="0"/>
              <a:t>applauding the delusional, as in Andersen’s </a:t>
            </a:r>
          </a:p>
          <a:p>
            <a:pPr eaLnBrk="1" hangingPunct="1"/>
            <a:r>
              <a:rPr lang="en-US" dirty="0"/>
              <a:t>“The Emperor’s New Clothes,” and scoffs at those </a:t>
            </a:r>
          </a:p>
          <a:p>
            <a:pPr eaLnBrk="1" hangingPunct="1"/>
            <a:r>
              <a:rPr lang="en-US" dirty="0"/>
              <a:t>who cry, “It’s not real!”</a:t>
            </a:r>
            <a:endParaRPr lang="en-US"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927554"/>
            <a:ext cx="4572000" cy="3918857"/>
          </a:xfrm>
          <a:prstGeom prst="rect">
            <a:avLst/>
          </a:prstGeom>
        </p:spPr>
      </p:pic>
    </p:spTree>
    <p:extLst>
      <p:ext uri="{BB962C8B-B14F-4D97-AF65-F5344CB8AC3E}">
        <p14:creationId xmlns:p14="http://schemas.microsoft.com/office/powerpoint/2010/main" val="22282425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7210" y="206810"/>
            <a:ext cx="9161210" cy="609600"/>
          </a:xfrm>
        </p:spPr>
        <p:txBody>
          <a:bodyPr/>
          <a:lstStyle/>
          <a:p>
            <a:pPr algn="r">
              <a:defRPr/>
            </a:pPr>
            <a:r>
              <a:rPr lang="en-US" sz="3200" b="1" u="sng" dirty="0">
                <a:solidFill>
                  <a:schemeClr val="tx1"/>
                </a:solidFill>
                <a:cs typeface="Times New Roman" pitchFamily="18" charset="0"/>
              </a:rPr>
              <a:t>The Gospel Reinforces True Gender Roles </a:t>
            </a:r>
          </a:p>
        </p:txBody>
      </p:sp>
      <p:sp>
        <p:nvSpPr>
          <p:cNvPr id="13" name="Text Box 3"/>
          <p:cNvSpPr txBox="1">
            <a:spLocks noChangeArrowheads="1"/>
          </p:cNvSpPr>
          <p:nvPr/>
        </p:nvSpPr>
        <p:spPr bwMode="auto">
          <a:xfrm>
            <a:off x="-17209" y="1219200"/>
            <a:ext cx="917841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Christ Offers Salvation to All People  </a:t>
            </a:r>
            <a:endParaRPr lang="en-US" sz="2800" dirty="0">
              <a:solidFill>
                <a:srgbClr val="0000FF"/>
              </a:solidFill>
            </a:endParaRPr>
          </a:p>
          <a:p>
            <a:pPr algn="l">
              <a:buClr>
                <a:schemeClr val="accent1"/>
              </a:buClr>
              <a:buSzPct val="115000"/>
              <a:buFont typeface="Wingdings" pitchFamily="2" charset="2"/>
              <a:buChar char="Ø"/>
            </a:pPr>
            <a:r>
              <a:rPr lang="en-US" sz="2000" dirty="0">
                <a:solidFill>
                  <a:schemeClr val="bg2">
                    <a:lumMod val="10000"/>
                  </a:schemeClr>
                </a:solidFill>
              </a:rPr>
              <a:t>Gal. 3:26-28: </a:t>
            </a:r>
            <a:r>
              <a:rPr lang="en-US" sz="2000" b="0" dirty="0">
                <a:solidFill>
                  <a:schemeClr val="bg2">
                    <a:lumMod val="10000"/>
                  </a:schemeClr>
                </a:solidFill>
              </a:rPr>
              <a:t>One Savior &amp; gospel for all </a:t>
            </a:r>
            <a:r>
              <a:rPr lang="en-US" sz="2000" b="0" i="1" dirty="0">
                <a:solidFill>
                  <a:schemeClr val="bg2">
                    <a:lumMod val="10000"/>
                  </a:schemeClr>
                </a:solidFill>
              </a:rPr>
              <a:t>(I Cor. 16:13: “Be manly” saints)</a:t>
            </a:r>
          </a:p>
        </p:txBody>
      </p:sp>
      <p:sp>
        <p:nvSpPr>
          <p:cNvPr id="6" name="Footer Placeholder 3"/>
          <p:cNvSpPr>
            <a:spLocks noGrp="1"/>
          </p:cNvSpPr>
          <p:nvPr>
            <p:ph type="ftr" sz="quarter" idx="11"/>
          </p:nvPr>
        </p:nvSpPr>
        <p:spPr>
          <a:xfrm>
            <a:off x="0" y="0"/>
            <a:ext cx="4191000" cy="381000"/>
          </a:xfrm>
        </p:spPr>
        <p:txBody>
          <a:bodyPr/>
          <a:lstStyle/>
          <a:p>
            <a:pPr algn="l">
              <a:defRPr/>
            </a:pPr>
            <a:r>
              <a:rPr lang="en-US" dirty="0">
                <a:solidFill>
                  <a:srgbClr val="FF0000"/>
                </a:solidFill>
              </a:rPr>
              <a:t>God Created Them Male &amp; Female</a:t>
            </a:r>
          </a:p>
        </p:txBody>
      </p:sp>
      <p:sp>
        <p:nvSpPr>
          <p:cNvPr id="12" name="Text Box 3"/>
          <p:cNvSpPr txBox="1">
            <a:spLocks noChangeArrowheads="1"/>
          </p:cNvSpPr>
          <p:nvPr/>
        </p:nvSpPr>
        <p:spPr bwMode="auto">
          <a:xfrm>
            <a:off x="-17210" y="2286000"/>
            <a:ext cx="916121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Gender Roles Serve God’s Purpose in the Home</a:t>
            </a:r>
            <a:endParaRPr lang="en-US" sz="2800" dirty="0">
              <a:solidFill>
                <a:srgbClr val="0000FF"/>
              </a:solidFill>
            </a:endParaRPr>
          </a:p>
          <a:p>
            <a:pPr algn="l">
              <a:buClr>
                <a:schemeClr val="accent1"/>
              </a:buClr>
              <a:buSzPct val="115000"/>
              <a:buFont typeface="Wingdings" pitchFamily="2" charset="2"/>
              <a:buChar char="Ø"/>
            </a:pPr>
            <a:r>
              <a:rPr lang="en-US" sz="2000" dirty="0">
                <a:solidFill>
                  <a:schemeClr val="bg2">
                    <a:lumMod val="10000"/>
                  </a:schemeClr>
                </a:solidFill>
              </a:rPr>
              <a:t>Mt. 19:4-6: </a:t>
            </a:r>
            <a:r>
              <a:rPr lang="en-US" sz="2000" b="0" dirty="0">
                <a:solidFill>
                  <a:schemeClr val="bg2">
                    <a:lumMod val="10000"/>
                  </a:schemeClr>
                </a:solidFill>
              </a:rPr>
              <a:t>“From the beginning” God joins 1 man to 1 woman in marriage.</a:t>
            </a:r>
          </a:p>
          <a:p>
            <a:pPr algn="l">
              <a:buClr>
                <a:schemeClr val="accent1"/>
              </a:buClr>
              <a:buSzPct val="115000"/>
              <a:buFont typeface="Wingdings" pitchFamily="2" charset="2"/>
              <a:buChar char="Ø"/>
            </a:pPr>
            <a:r>
              <a:rPr lang="en-US" sz="2000" dirty="0">
                <a:solidFill>
                  <a:schemeClr val="bg2">
                    <a:lumMod val="10000"/>
                  </a:schemeClr>
                </a:solidFill>
              </a:rPr>
              <a:t>Eph. 5:22-23: </a:t>
            </a:r>
            <a:r>
              <a:rPr lang="en-US" sz="2000" b="0" dirty="0">
                <a:solidFill>
                  <a:schemeClr val="bg2">
                    <a:lumMod val="10000"/>
                  </a:schemeClr>
                </a:solidFill>
              </a:rPr>
              <a:t>Husband leads, wife submits (Children blessed – Eph. 6:4; Titus 2:4)</a:t>
            </a:r>
            <a:r>
              <a:rPr lang="en-US" sz="2000" b="0" i="1" dirty="0">
                <a:solidFill>
                  <a:schemeClr val="bg2">
                    <a:lumMod val="10000"/>
                  </a:schemeClr>
                </a:solidFill>
              </a:rPr>
              <a:t> </a:t>
            </a:r>
          </a:p>
        </p:txBody>
      </p:sp>
      <p:sp>
        <p:nvSpPr>
          <p:cNvPr id="15" name="Text Box 3"/>
          <p:cNvSpPr txBox="1">
            <a:spLocks noChangeArrowheads="1"/>
          </p:cNvSpPr>
          <p:nvPr/>
        </p:nvSpPr>
        <p:spPr bwMode="auto">
          <a:xfrm>
            <a:off x="-9835" y="4276130"/>
            <a:ext cx="916121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Gender Roles Serve God’s Purpose in the Church </a:t>
            </a:r>
            <a:endParaRPr lang="en-US" sz="2800" dirty="0">
              <a:solidFill>
                <a:srgbClr val="0000FF"/>
              </a:solidFill>
            </a:endParaRPr>
          </a:p>
          <a:p>
            <a:pPr algn="l">
              <a:buClr>
                <a:schemeClr val="accent1"/>
              </a:buClr>
              <a:buSzPct val="115000"/>
              <a:buFont typeface="Wingdings" pitchFamily="2" charset="2"/>
              <a:buChar char="Ø"/>
            </a:pPr>
            <a:r>
              <a:rPr lang="en-US" sz="2000" i="1" dirty="0">
                <a:solidFill>
                  <a:schemeClr val="bg2">
                    <a:lumMod val="10000"/>
                  </a:schemeClr>
                </a:solidFill>
              </a:rPr>
              <a:t>I Tim. 2:8-15: </a:t>
            </a:r>
            <a:r>
              <a:rPr lang="en-US" sz="2000" b="0" dirty="0">
                <a:solidFill>
                  <a:schemeClr val="bg2">
                    <a:lumMod val="10000"/>
                  </a:schemeClr>
                </a:solidFill>
              </a:rPr>
              <a:t>Men lead in work &amp; worship of church, women serve God in other ways </a:t>
            </a:r>
            <a:r>
              <a:rPr lang="en-US" sz="2000" b="0" i="1" dirty="0">
                <a:solidFill>
                  <a:schemeClr val="bg2">
                    <a:lumMod val="10000"/>
                  </a:schemeClr>
                </a:solidFill>
              </a:rPr>
              <a:t>(Rom. 16:1: Phoebe was a “servant of the church”). </a:t>
            </a:r>
          </a:p>
          <a:p>
            <a:pPr algn="l">
              <a:buClr>
                <a:schemeClr val="accent1"/>
              </a:buClr>
              <a:buSzPct val="115000"/>
              <a:buFont typeface="Wingdings" pitchFamily="2" charset="2"/>
              <a:buChar char="Ø"/>
            </a:pPr>
            <a:r>
              <a:rPr lang="en-US" sz="2000" i="1" dirty="0">
                <a:solidFill>
                  <a:schemeClr val="bg2">
                    <a:lumMod val="10000"/>
                  </a:schemeClr>
                </a:solidFill>
              </a:rPr>
              <a:t>I Tim. 3:1-5: </a:t>
            </a:r>
            <a:r>
              <a:rPr lang="en-US" sz="2000" b="0" dirty="0">
                <a:solidFill>
                  <a:schemeClr val="bg2">
                    <a:lumMod val="10000"/>
                  </a:schemeClr>
                </a:solidFill>
              </a:rPr>
              <a:t>Men lead as elders supported by godly wives – no female elders! </a:t>
            </a:r>
          </a:p>
          <a:p>
            <a:pPr algn="l">
              <a:buClr>
                <a:schemeClr val="accent1"/>
              </a:buClr>
              <a:buSzPct val="115000"/>
              <a:buFont typeface="Wingdings" pitchFamily="2" charset="2"/>
              <a:buChar char="Ø"/>
            </a:pPr>
            <a:r>
              <a:rPr lang="en-US" sz="2000" i="1" dirty="0">
                <a:solidFill>
                  <a:schemeClr val="bg2">
                    <a:lumMod val="10000"/>
                  </a:schemeClr>
                </a:solidFill>
              </a:rPr>
              <a:t>I Tim. 3:11-12: </a:t>
            </a:r>
            <a:r>
              <a:rPr lang="en-US" sz="2000" b="0" dirty="0">
                <a:solidFill>
                  <a:schemeClr val="bg2">
                    <a:lumMod val="10000"/>
                  </a:schemeClr>
                </a:solidFill>
              </a:rPr>
              <a:t>Men serve as deacons supported by godly wives – </a:t>
            </a:r>
            <a:r>
              <a:rPr lang="en-US" sz="2000" b="0" i="1" dirty="0">
                <a:solidFill>
                  <a:schemeClr val="bg2">
                    <a:lumMod val="10000"/>
                  </a:schemeClr>
                </a:solidFill>
              </a:rPr>
              <a:t>no deaconesses!</a:t>
            </a:r>
          </a:p>
        </p:txBody>
      </p:sp>
    </p:spTree>
    <p:extLst>
      <p:ext uri="{BB962C8B-B14F-4D97-AF65-F5344CB8AC3E}">
        <p14:creationId xmlns:p14="http://schemas.microsoft.com/office/powerpoint/2010/main" val="39622630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wipe(left)">
                                      <p:cBhvr>
                                        <p:cTn id="11" dur="500"/>
                                        <p:tgtEl>
                                          <p:spTgt spid="1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500"/>
                                        <p:tgtEl>
                                          <p:spTgt spid="12">
                                            <p:txEl>
                                              <p:pRg st="0" end="0"/>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wipe(left)">
                                      <p:cBhvr>
                                        <p:cTn id="20" dur="500"/>
                                        <p:tgtEl>
                                          <p:spTgt spid="12">
                                            <p:txEl>
                                              <p:pRg st="1" end="1"/>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wipe(left)">
                                      <p:cBhvr>
                                        <p:cTn id="24" dur="500"/>
                                        <p:tgtEl>
                                          <p:spTgt spid="1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fade">
                                      <p:cBhvr>
                                        <p:cTn id="29" dur="500"/>
                                        <p:tgtEl>
                                          <p:spTgt spid="15">
                                            <p:txEl>
                                              <p:pRg st="0" end="0"/>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wipe(left)">
                                      <p:cBhvr>
                                        <p:cTn id="33" dur="500"/>
                                        <p:tgtEl>
                                          <p:spTgt spid="15">
                                            <p:txEl>
                                              <p:pRg st="1" end="1"/>
                                            </p:txEl>
                                          </p:spTgt>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wipe(left)">
                                      <p:cBhvr>
                                        <p:cTn id="37" dur="500"/>
                                        <p:tgtEl>
                                          <p:spTgt spid="15">
                                            <p:txEl>
                                              <p:pRg st="2" end="2"/>
                                            </p:txEl>
                                          </p:spTgt>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15">
                                            <p:txEl>
                                              <p:pRg st="3" end="3"/>
                                            </p:txEl>
                                          </p:spTgt>
                                        </p:tgtEl>
                                        <p:attrNameLst>
                                          <p:attrName>style.visibility</p:attrName>
                                        </p:attrNameLst>
                                      </p:cBhvr>
                                      <p:to>
                                        <p:strVal val="visible"/>
                                      </p:to>
                                    </p:set>
                                    <p:animEffect transition="in" filter="wipe(left)">
                                      <p:cBhvr>
                                        <p:cTn id="41"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7210" y="209103"/>
            <a:ext cx="9161210" cy="609600"/>
          </a:xfrm>
        </p:spPr>
        <p:txBody>
          <a:bodyPr/>
          <a:lstStyle/>
          <a:p>
            <a:pPr algn="r">
              <a:defRPr/>
            </a:pPr>
            <a:r>
              <a:rPr lang="en-US" sz="3200" b="1" u="sng" dirty="0">
                <a:solidFill>
                  <a:schemeClr val="tx1"/>
                </a:solidFill>
                <a:cs typeface="Times New Roman" pitchFamily="18" charset="0"/>
              </a:rPr>
              <a:t>The Gospel Reinforces True Gender Roles </a:t>
            </a:r>
          </a:p>
        </p:txBody>
      </p:sp>
      <p:sp>
        <p:nvSpPr>
          <p:cNvPr id="6" name="Footer Placeholder 3"/>
          <p:cNvSpPr>
            <a:spLocks noGrp="1"/>
          </p:cNvSpPr>
          <p:nvPr>
            <p:ph type="ftr" sz="quarter" idx="11"/>
          </p:nvPr>
        </p:nvSpPr>
        <p:spPr>
          <a:xfrm>
            <a:off x="0" y="0"/>
            <a:ext cx="4191000" cy="381000"/>
          </a:xfrm>
        </p:spPr>
        <p:txBody>
          <a:bodyPr/>
          <a:lstStyle/>
          <a:p>
            <a:pPr algn="l">
              <a:defRPr/>
            </a:pPr>
            <a:r>
              <a:rPr lang="en-US" dirty="0">
                <a:solidFill>
                  <a:srgbClr val="FF0000"/>
                </a:solidFill>
              </a:rPr>
              <a:t>God Created Them Male &amp; Female</a:t>
            </a:r>
          </a:p>
        </p:txBody>
      </p:sp>
      <p:sp>
        <p:nvSpPr>
          <p:cNvPr id="7" name="Text Box 10"/>
          <p:cNvSpPr txBox="1">
            <a:spLocks noChangeArrowheads="1"/>
          </p:cNvSpPr>
          <p:nvPr/>
        </p:nvSpPr>
        <p:spPr bwMode="auto">
          <a:xfrm>
            <a:off x="0" y="1447800"/>
            <a:ext cx="9144000" cy="461665"/>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t>God offers clarity on gender and gender roles in His word!</a:t>
            </a:r>
            <a:endParaRPr lang="en-US"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29" y="2784872"/>
            <a:ext cx="4163669" cy="294084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2528888"/>
            <a:ext cx="4603749" cy="3452812"/>
          </a:xfrm>
          <a:prstGeom prst="rect">
            <a:avLst/>
          </a:prstGeom>
        </p:spPr>
      </p:pic>
    </p:spTree>
    <p:extLst>
      <p:ext uri="{BB962C8B-B14F-4D97-AF65-F5344CB8AC3E}">
        <p14:creationId xmlns:p14="http://schemas.microsoft.com/office/powerpoint/2010/main" val="18655639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lgn="r">
              <a:defRPr/>
            </a:pPr>
            <a:r>
              <a:rPr lang="en-US" sz="3600" b="1" u="sng" dirty="0">
                <a:solidFill>
                  <a:schemeClr val="tx1"/>
                </a:solidFill>
                <a:cs typeface="Times New Roman" pitchFamily="18" charset="0"/>
              </a:rPr>
              <a:t>Conclusion</a:t>
            </a:r>
          </a:p>
        </p:txBody>
      </p:sp>
      <p:sp>
        <p:nvSpPr>
          <p:cNvPr id="7" name="Footer Placeholder 3"/>
          <p:cNvSpPr>
            <a:spLocks noGrp="1"/>
          </p:cNvSpPr>
          <p:nvPr>
            <p:ph type="ftr" sz="quarter" idx="11"/>
          </p:nvPr>
        </p:nvSpPr>
        <p:spPr>
          <a:xfrm>
            <a:off x="0" y="0"/>
            <a:ext cx="5029200" cy="381000"/>
          </a:xfrm>
        </p:spPr>
        <p:txBody>
          <a:bodyPr/>
          <a:lstStyle/>
          <a:p>
            <a:pPr algn="l">
              <a:defRPr/>
            </a:pPr>
            <a:r>
              <a:rPr lang="en-US" sz="1600" dirty="0">
                <a:solidFill>
                  <a:srgbClr val="FF0000"/>
                </a:solidFill>
              </a:rPr>
              <a:t>God Created Them Male &amp; Female</a:t>
            </a:r>
          </a:p>
        </p:txBody>
      </p:sp>
      <p:sp>
        <p:nvSpPr>
          <p:cNvPr id="9" name="Rectangle 8"/>
          <p:cNvSpPr/>
          <p:nvPr/>
        </p:nvSpPr>
        <p:spPr>
          <a:xfrm>
            <a:off x="533400" y="4157505"/>
            <a:ext cx="8077200" cy="2308324"/>
          </a:xfrm>
          <a:prstGeom prst="rect">
            <a:avLst/>
          </a:prstGeom>
          <a:solidFill>
            <a:sysClr val="window" lastClr="FFFFFF">
              <a:lumMod val="85000"/>
            </a:sysClr>
          </a:solidFill>
          <a:effectLst>
            <a:softEdge rad="63500"/>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Gen. 1:27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God created man in His own image,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in the image of God He created him;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solidFill>
                    <a:sysClr val="windowText" lastClr="000000"/>
                  </a:solidFill>
                </a:ln>
                <a:solidFill>
                  <a:srgbClr val="FF0000"/>
                </a:solidFill>
                <a:effectLst>
                  <a:outerShdw blurRad="38100" dist="38100" dir="2700000" algn="tl">
                    <a:srgbClr val="000000">
                      <a:alpha val="43137"/>
                    </a:srgbClr>
                  </a:outerShdw>
                </a:effectLst>
                <a:uLnTx/>
                <a:uFillTx/>
                <a:ea typeface="Tahoma" panose="020B0604030504040204" pitchFamily="34" charset="0"/>
                <a:cs typeface="Tahoma" panose="020B0604030504040204" pitchFamily="34" charset="0"/>
              </a:rPr>
              <a:t>MALE</a:t>
            </a:r>
            <a:r>
              <a:rPr kumimoji="0" lang="en-US" sz="360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 and </a:t>
            </a:r>
            <a:r>
              <a:rPr kumimoji="0" lang="en-US" sz="3600" b="0" i="0" u="none" strike="noStrike" kern="0" cap="none" spc="0" normalizeH="0" baseline="0" noProof="0" dirty="0">
                <a:ln>
                  <a:solidFill>
                    <a:sysClr val="windowText" lastClr="000000"/>
                  </a:solidFill>
                </a:ln>
                <a:solidFill>
                  <a:srgbClr val="FF0000"/>
                </a:solidFill>
                <a:effectLst/>
                <a:uLnTx/>
                <a:uFillTx/>
                <a:ea typeface="Tahoma" panose="020B0604030504040204" pitchFamily="34" charset="0"/>
                <a:cs typeface="Tahoma" panose="020B0604030504040204" pitchFamily="34" charset="0"/>
              </a:rPr>
              <a:t>FEMALE</a:t>
            </a:r>
            <a:r>
              <a:rPr kumimoji="0" lang="en-US" sz="360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 He created them.</a:t>
            </a:r>
          </a:p>
        </p:txBody>
      </p:sp>
      <p:sp>
        <p:nvSpPr>
          <p:cNvPr id="11" name="Text Box 3"/>
          <p:cNvSpPr txBox="1">
            <a:spLocks noChangeArrowheads="1"/>
          </p:cNvSpPr>
          <p:nvPr/>
        </p:nvSpPr>
        <p:spPr bwMode="auto">
          <a:xfrm>
            <a:off x="-12560" y="1669088"/>
            <a:ext cx="56513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3600" i="1" dirty="0">
                <a:solidFill>
                  <a:srgbClr val="0000FF"/>
                </a:solidFill>
              </a:rPr>
              <a:t>IN THE BEGINNING!</a:t>
            </a:r>
          </a:p>
          <a:p>
            <a:pPr eaLnBrk="1" hangingPunct="1"/>
            <a:r>
              <a:rPr lang="en-US" sz="3600" i="1" dirty="0">
                <a:solidFill>
                  <a:srgbClr val="0000FF"/>
                </a:solidFill>
              </a:rPr>
              <a:t>(Mark 10:6)</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722631"/>
            <a:ext cx="3125321" cy="3093243"/>
          </a:xfrm>
          <a:prstGeom prst="rect">
            <a:avLst/>
          </a:prstGeom>
        </p:spPr>
      </p:pic>
    </p:spTree>
    <p:extLst>
      <p:ext uri="{BB962C8B-B14F-4D97-AF65-F5344CB8AC3E}">
        <p14:creationId xmlns:p14="http://schemas.microsoft.com/office/powerpoint/2010/main" val="41955338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8F89B6-E90B-4D1A-81FD-B94CFD93DB3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590800" y="3996867"/>
            <a:ext cx="3962400" cy="2861133"/>
          </a:xfrm>
          <a:prstGeom prst="rect">
            <a:avLst/>
          </a:prstGeom>
        </p:spPr>
      </p:pic>
      <p:sp>
        <p:nvSpPr>
          <p:cNvPr id="134146" name="Rectangle 2"/>
          <p:cNvSpPr>
            <a:spLocks noGrp="1" noChangeArrowheads="1"/>
          </p:cNvSpPr>
          <p:nvPr>
            <p:ph type="title"/>
          </p:nvPr>
        </p:nvSpPr>
        <p:spPr>
          <a:xfrm>
            <a:off x="0" y="0"/>
            <a:ext cx="9144000" cy="609600"/>
          </a:xfrm>
        </p:spPr>
        <p:txBody>
          <a:bodyPr/>
          <a:lstStyle/>
          <a:p>
            <a:pPr algn="r">
              <a:defRPr/>
            </a:pPr>
            <a:r>
              <a:rPr lang="en-US" sz="3200" b="1" u="sng" dirty="0">
                <a:solidFill>
                  <a:schemeClr val="tx1"/>
                </a:solidFill>
                <a:cs typeface="Times New Roman" pitchFamily="18" charset="0"/>
              </a:rPr>
              <a:t>Conclusion</a:t>
            </a:r>
          </a:p>
        </p:txBody>
      </p:sp>
      <p:sp>
        <p:nvSpPr>
          <p:cNvPr id="13" name="Text Box 6"/>
          <p:cNvSpPr txBox="1">
            <a:spLocks noChangeArrowheads="1"/>
          </p:cNvSpPr>
          <p:nvPr/>
        </p:nvSpPr>
        <p:spPr bwMode="auto">
          <a:xfrm>
            <a:off x="0" y="1669197"/>
            <a:ext cx="9144000" cy="830997"/>
          </a:xfrm>
          <a:prstGeom prst="rect">
            <a:avLst/>
          </a:prstGeom>
          <a:solidFill>
            <a:srgbClr val="FFCCFF"/>
          </a:solidFill>
          <a:ln>
            <a:noFill/>
          </a:ln>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The Remedy for Confusion: </a:t>
            </a:r>
          </a:p>
          <a:p>
            <a:pPr eaLnBrk="1" hangingPunct="1"/>
            <a:r>
              <a:rPr lang="en-US" dirty="0">
                <a:solidFill>
                  <a:srgbClr val="FF0000"/>
                </a:solidFill>
              </a:rPr>
              <a:t>Preach the gospel of Light to the Darkness! (II Cor. 4:5-6)</a:t>
            </a:r>
            <a:endParaRPr lang="en-US" i="1" dirty="0">
              <a:solidFill>
                <a:srgbClr val="FF0000"/>
              </a:solidFill>
            </a:endParaRPr>
          </a:p>
        </p:txBody>
      </p:sp>
      <p:sp>
        <p:nvSpPr>
          <p:cNvPr id="9" name="Rectangle 8"/>
          <p:cNvSpPr/>
          <p:nvPr/>
        </p:nvSpPr>
        <p:spPr>
          <a:xfrm>
            <a:off x="102010" y="2728794"/>
            <a:ext cx="8915400" cy="2000548"/>
          </a:xfrm>
          <a:prstGeom prst="rect">
            <a:avLst/>
          </a:prstGeom>
          <a:solidFill>
            <a:sysClr val="window" lastClr="FFFFFF">
              <a:lumMod val="85000"/>
            </a:sysClr>
          </a:solidFill>
          <a:effectLst>
            <a:softEdge rad="63500"/>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II Cor. 4:5-6 (I Thess. 2:4)</a:t>
            </a:r>
          </a:p>
          <a:p>
            <a:pPr marL="403225" marR="0" lvl="0" indent="-403225" algn="l" defTabSz="914400" eaLnBrk="1" fontAlgn="auto" latinLnBrk="0" hangingPunct="1">
              <a:lnSpc>
                <a:spcPct val="100000"/>
              </a:lnSpc>
              <a:spcBef>
                <a:spcPts val="0"/>
              </a:spcBef>
              <a:spcAft>
                <a:spcPts val="0"/>
              </a:spcAft>
              <a:buClrTx/>
              <a:buSzTx/>
              <a:buFontTx/>
              <a:buNone/>
              <a:tabLst/>
              <a:defRPr/>
            </a:pPr>
            <a:r>
              <a:rPr lang="en-US" sz="2000" b="0" kern="0" dirty="0">
                <a:solidFill>
                  <a:prstClr val="black"/>
                </a:solidFill>
                <a:ea typeface="Tahoma" panose="020B0604030504040204" pitchFamily="34" charset="0"/>
                <a:cs typeface="Tahoma" panose="020B0604030504040204" pitchFamily="34" charset="0"/>
              </a:rPr>
              <a:t>5.  For we do not preach ourselves but Christ Jesus as Lord, and ourselves as your bond-servants for Jesus' sake.</a:t>
            </a:r>
          </a:p>
          <a:p>
            <a:pPr marL="403225" marR="0" lvl="0" indent="-403225" algn="l" defTabSz="914400" eaLnBrk="1" fontAlgn="auto" latinLnBrk="0" hangingPunct="1">
              <a:lnSpc>
                <a:spcPct val="100000"/>
              </a:lnSpc>
              <a:spcBef>
                <a:spcPts val="0"/>
              </a:spcBef>
              <a:spcAft>
                <a:spcPts val="0"/>
              </a:spcAft>
              <a:buClrTx/>
              <a:buSzTx/>
              <a:buFontTx/>
              <a:buNone/>
              <a:tabLst/>
              <a:defRPr/>
            </a:pPr>
            <a:r>
              <a:rPr lang="en-US" sz="2000" b="0" kern="0" dirty="0">
                <a:solidFill>
                  <a:prstClr val="black"/>
                </a:solidFill>
                <a:ea typeface="Tahoma" panose="020B0604030504040204" pitchFamily="34" charset="0"/>
                <a:cs typeface="Tahoma" panose="020B0604030504040204" pitchFamily="34" charset="0"/>
              </a:rPr>
              <a:t>6.  For God, who said, "Light shall shine out of darkness," is the One who has shone in our hearts to give the Light of the knowledge of the glory of God in the face of Christ.</a:t>
            </a:r>
          </a:p>
        </p:txBody>
      </p:sp>
      <p:sp>
        <p:nvSpPr>
          <p:cNvPr id="17" name="Footer Placeholder 3"/>
          <p:cNvSpPr>
            <a:spLocks noGrp="1"/>
          </p:cNvSpPr>
          <p:nvPr>
            <p:ph type="ftr" sz="quarter" idx="11"/>
          </p:nvPr>
        </p:nvSpPr>
        <p:spPr>
          <a:xfrm>
            <a:off x="0" y="0"/>
            <a:ext cx="5029200" cy="381000"/>
          </a:xfrm>
        </p:spPr>
        <p:txBody>
          <a:bodyPr/>
          <a:lstStyle/>
          <a:p>
            <a:pPr algn="l">
              <a:defRPr/>
            </a:pPr>
            <a:r>
              <a:rPr lang="en-US" sz="1600" dirty="0">
                <a:solidFill>
                  <a:srgbClr val="FF0000"/>
                </a:solidFill>
              </a:rPr>
              <a:t>God Created Them Male &amp; Female</a:t>
            </a:r>
          </a:p>
        </p:txBody>
      </p:sp>
      <p:sp>
        <p:nvSpPr>
          <p:cNvPr id="11" name="Text Box 3">
            <a:extLst>
              <a:ext uri="{FF2B5EF4-FFF2-40B4-BE49-F238E27FC236}">
                <a16:creationId xmlns:a16="http://schemas.microsoft.com/office/drawing/2014/main" id="{F29C1CD5-6A76-4D26-B62C-FEA1A6AE7E49}"/>
              </a:ext>
            </a:extLst>
          </p:cNvPr>
          <p:cNvSpPr txBox="1">
            <a:spLocks noChangeArrowheads="1"/>
          </p:cNvSpPr>
          <p:nvPr/>
        </p:nvSpPr>
        <p:spPr bwMode="auto">
          <a:xfrm>
            <a:off x="-12290" y="6096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eaLnBrk="1" hangingPunct="1"/>
            <a:r>
              <a:rPr lang="en-US" dirty="0">
                <a:solidFill>
                  <a:srgbClr val="0000FF"/>
                </a:solidFill>
              </a:rPr>
              <a:t>Darkness falls on gender identity &amp; roles and causes confusion! </a:t>
            </a:r>
            <a:endParaRPr lang="en-US" sz="2800" dirty="0">
              <a:solidFill>
                <a:srgbClr val="0000FF"/>
              </a:solidFill>
            </a:endParaRPr>
          </a:p>
        </p:txBody>
      </p:sp>
    </p:spTree>
    <p:extLst>
      <p:ext uri="{BB962C8B-B14F-4D97-AF65-F5344CB8AC3E}">
        <p14:creationId xmlns:p14="http://schemas.microsoft.com/office/powerpoint/2010/main" val="40250178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6" presetClass="entr" presetSubtype="3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out)">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lgn="r">
              <a:defRPr/>
            </a:pPr>
            <a:r>
              <a:rPr lang="en-US" sz="3200" b="1" u="sng" dirty="0">
                <a:solidFill>
                  <a:schemeClr val="tx1"/>
                </a:solidFill>
                <a:cs typeface="Times New Roman" pitchFamily="18" charset="0"/>
              </a:rPr>
              <a:t>Conclusion</a:t>
            </a:r>
          </a:p>
        </p:txBody>
      </p:sp>
      <p:sp>
        <p:nvSpPr>
          <p:cNvPr id="12" name="Text Box 10"/>
          <p:cNvSpPr txBox="1">
            <a:spLocks noChangeArrowheads="1"/>
          </p:cNvSpPr>
          <p:nvPr/>
        </p:nvSpPr>
        <p:spPr bwMode="auto">
          <a:xfrm>
            <a:off x="-12290" y="1775532"/>
            <a:ext cx="9156290" cy="1200329"/>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t>The Remedy for Confusion: </a:t>
            </a:r>
          </a:p>
          <a:p>
            <a:pPr eaLnBrk="1" hangingPunct="1"/>
            <a:r>
              <a:rPr lang="en-US" dirty="0"/>
              <a:t>Obey the gospel &amp; begin a new life in Christ with moral clarity!</a:t>
            </a:r>
            <a:endParaRPr lang="en-US" i="1" dirty="0"/>
          </a:p>
        </p:txBody>
      </p:sp>
      <p:pic>
        <p:nvPicPr>
          <p:cNvPr id="10" name="Picture 2" descr="C:\Users\DarkWolf\AppData\Local\Microsoft\Windows\INetCache\IE\VSBG701V\scroll_png_by_aarzikhan-d65h0s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10796"/>
            <a:ext cx="4419600" cy="3481191"/>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3"/>
          <p:cNvSpPr txBox="1">
            <a:spLocks noChangeArrowheads="1"/>
          </p:cNvSpPr>
          <p:nvPr/>
        </p:nvSpPr>
        <p:spPr bwMode="auto">
          <a:xfrm>
            <a:off x="4878572" y="3866451"/>
            <a:ext cx="4111256"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2800" dirty="0">
                <a:solidFill>
                  <a:srgbClr val="0000FF"/>
                </a:solidFill>
              </a:rPr>
              <a:t>Acts 22:16</a:t>
            </a:r>
          </a:p>
          <a:p>
            <a:pPr eaLnBrk="1" hangingPunct="1"/>
            <a:r>
              <a:rPr lang="en-US" dirty="0">
                <a:solidFill>
                  <a:srgbClr val="0000FF"/>
                </a:solidFill>
              </a:rPr>
              <a:t>'Now why do you </a:t>
            </a:r>
          </a:p>
          <a:p>
            <a:pPr eaLnBrk="1" hangingPunct="1"/>
            <a:r>
              <a:rPr lang="en-US" dirty="0">
                <a:solidFill>
                  <a:srgbClr val="0000FF"/>
                </a:solidFill>
              </a:rPr>
              <a:t>delay? Get up and be</a:t>
            </a:r>
          </a:p>
          <a:p>
            <a:pPr eaLnBrk="1" hangingPunct="1"/>
            <a:r>
              <a:rPr lang="en-US" dirty="0">
                <a:solidFill>
                  <a:srgbClr val="0000FF"/>
                </a:solidFill>
              </a:rPr>
              <a:t>baptized, and wash </a:t>
            </a:r>
          </a:p>
          <a:p>
            <a:pPr eaLnBrk="1" hangingPunct="1"/>
            <a:r>
              <a:rPr lang="en-US" dirty="0">
                <a:solidFill>
                  <a:srgbClr val="0000FF"/>
                </a:solidFill>
              </a:rPr>
              <a:t>away your sins, </a:t>
            </a:r>
          </a:p>
          <a:p>
            <a:pPr eaLnBrk="1" hangingPunct="1"/>
            <a:r>
              <a:rPr lang="en-US" dirty="0">
                <a:solidFill>
                  <a:srgbClr val="0000FF"/>
                </a:solidFill>
              </a:rPr>
              <a:t>calling on His name.'</a:t>
            </a:r>
            <a:endParaRPr lang="en-US" sz="2000" dirty="0">
              <a:solidFill>
                <a:srgbClr val="0000FF"/>
              </a:solidFill>
            </a:endParaRPr>
          </a:p>
        </p:txBody>
      </p:sp>
      <p:sp>
        <p:nvSpPr>
          <p:cNvPr id="17" name="Footer Placeholder 3"/>
          <p:cNvSpPr>
            <a:spLocks noGrp="1"/>
          </p:cNvSpPr>
          <p:nvPr>
            <p:ph type="ftr" sz="quarter" idx="11"/>
          </p:nvPr>
        </p:nvSpPr>
        <p:spPr>
          <a:xfrm>
            <a:off x="0" y="0"/>
            <a:ext cx="5029200" cy="381000"/>
          </a:xfrm>
        </p:spPr>
        <p:txBody>
          <a:bodyPr/>
          <a:lstStyle/>
          <a:p>
            <a:pPr algn="l">
              <a:defRPr/>
            </a:pPr>
            <a:r>
              <a:rPr lang="en-US" sz="1600" dirty="0">
                <a:solidFill>
                  <a:srgbClr val="FF0000"/>
                </a:solidFill>
              </a:rPr>
              <a:t>God Created Them Male &amp; Female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 y="3882140"/>
            <a:ext cx="4554499" cy="2580883"/>
          </a:xfrm>
          <a:prstGeom prst="rect">
            <a:avLst/>
          </a:prstGeom>
        </p:spPr>
      </p:pic>
      <p:sp>
        <p:nvSpPr>
          <p:cNvPr id="11" name="Text Box 3">
            <a:extLst>
              <a:ext uri="{FF2B5EF4-FFF2-40B4-BE49-F238E27FC236}">
                <a16:creationId xmlns:a16="http://schemas.microsoft.com/office/drawing/2014/main" id="{DEE6F62B-24BB-40A9-8C81-55B575F15A7C}"/>
              </a:ext>
            </a:extLst>
          </p:cNvPr>
          <p:cNvSpPr txBox="1">
            <a:spLocks noChangeArrowheads="1"/>
          </p:cNvSpPr>
          <p:nvPr/>
        </p:nvSpPr>
        <p:spPr bwMode="auto">
          <a:xfrm>
            <a:off x="-12290" y="6096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eaLnBrk="1" hangingPunct="1"/>
            <a:r>
              <a:rPr lang="en-US" dirty="0">
                <a:solidFill>
                  <a:srgbClr val="0000FF"/>
                </a:solidFill>
              </a:rPr>
              <a:t>Darkness falls on gender identity &amp; roles and causes confusion! </a:t>
            </a:r>
            <a:endParaRPr lang="en-US" sz="2800" dirty="0">
              <a:solidFill>
                <a:srgbClr val="0000FF"/>
              </a:solidFill>
            </a:endParaRPr>
          </a:p>
        </p:txBody>
      </p:sp>
    </p:spTree>
    <p:extLst>
      <p:ext uri="{BB962C8B-B14F-4D97-AF65-F5344CB8AC3E}">
        <p14:creationId xmlns:p14="http://schemas.microsoft.com/office/powerpoint/2010/main" val="32312900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16" presetClass="entr" presetSubtype="42"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outHorizontal)">
                                      <p:cBhvr>
                                        <p:cTn id="14" dur="500"/>
                                        <p:tgtEl>
                                          <p:spTgt spid="10"/>
                                        </p:tgtEl>
                                      </p:cBhvr>
                                    </p:animEffect>
                                  </p:childTnLst>
                                </p:cTn>
                              </p:par>
                              <p:par>
                                <p:cTn id="15" presetID="16" presetClass="entr" presetSubtype="42"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outHorizontal)">
                                      <p:cBhvr>
                                        <p:cTn id="17" dur="500"/>
                                        <p:tgtEl>
                                          <p:spTgt spid="16"/>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eaLnBrk="1" hangingPunct="1"/>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90600"/>
            <a:ext cx="8382000" cy="3539430"/>
          </a:xfrm>
          <a:prstGeom prst="rect">
            <a:avLst/>
          </a:prstGeom>
          <a:noFill/>
          <a:ln w="9525">
            <a:noFill/>
            <a:miter lim="800000"/>
            <a:headEnd/>
            <a:tailEnd/>
          </a:ln>
          <a:effectLst/>
        </p:spPr>
        <p:txBody>
          <a:bodyPr>
            <a:spAutoFit/>
          </a:bodyPr>
          <a:lstStyle/>
          <a:p>
            <a:pPr algn="ctr">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228600" y="4876800"/>
            <a:ext cx="8915400" cy="18161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 of God: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3600" b="1" dirty="0">
                <a:solidFill>
                  <a:schemeClr val="tx1"/>
                </a:solidFill>
                <a:latin typeface="Calisto MT" pitchFamily="18" charset="0"/>
              </a:rPr>
              <a:t>Repent (Acts 8:22), Confess (I Jn. 1:9),</a:t>
            </a:r>
          </a:p>
          <a:p>
            <a:pPr algn="ctr" fontAlgn="auto">
              <a:spcBef>
                <a:spcPts val="0"/>
              </a:spcBef>
              <a:spcAft>
                <a:spcPts val="0"/>
              </a:spcAft>
              <a:defRPr/>
            </a:pPr>
            <a:r>
              <a:rPr lang="en-US" sz="3600" b="1" dirty="0">
                <a:solidFill>
                  <a:schemeClr val="tx1"/>
                </a:solidFill>
                <a:latin typeface="Calisto MT" pitchFamily="18"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3703151444"/>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7374" y="0"/>
            <a:ext cx="9144000" cy="609600"/>
          </a:xfrm>
        </p:spPr>
        <p:txBody>
          <a:bodyPr/>
          <a:lstStyle/>
          <a:p>
            <a:pPr algn="r">
              <a:defRPr/>
            </a:pPr>
            <a:r>
              <a:rPr lang="en-US" sz="3200" b="1" u="sng" dirty="0">
                <a:solidFill>
                  <a:schemeClr val="tx1"/>
                </a:solidFill>
                <a:cs typeface="Times New Roman" pitchFamily="18" charset="0"/>
              </a:rPr>
              <a:t>Gender Confusion</a:t>
            </a:r>
          </a:p>
        </p:txBody>
      </p:sp>
      <p:sp>
        <p:nvSpPr>
          <p:cNvPr id="5" name="Footer Placeholder 3"/>
          <p:cNvSpPr>
            <a:spLocks noGrp="1"/>
          </p:cNvSpPr>
          <p:nvPr>
            <p:ph type="ftr" sz="quarter" idx="11"/>
          </p:nvPr>
        </p:nvSpPr>
        <p:spPr>
          <a:xfrm>
            <a:off x="0" y="0"/>
            <a:ext cx="5029200" cy="381000"/>
          </a:xfrm>
        </p:spPr>
        <p:txBody>
          <a:bodyPr/>
          <a:lstStyle/>
          <a:p>
            <a:pPr>
              <a:defRPr/>
            </a:pPr>
            <a:r>
              <a:rPr lang="en-US" sz="2000" dirty="0">
                <a:solidFill>
                  <a:srgbClr val="FF0000"/>
                </a:solidFill>
              </a:rPr>
              <a:t>God Created Them Male &amp; Female</a:t>
            </a:r>
          </a:p>
        </p:txBody>
      </p:sp>
      <p:sp>
        <p:nvSpPr>
          <p:cNvPr id="9" name="Text Box 3"/>
          <p:cNvSpPr txBox="1">
            <a:spLocks noChangeArrowheads="1"/>
          </p:cNvSpPr>
          <p:nvPr/>
        </p:nvSpPr>
        <p:spPr bwMode="auto">
          <a:xfrm>
            <a:off x="-12290" y="6096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0000FF"/>
                </a:solidFill>
              </a:rPr>
              <a:t>Darkness </a:t>
            </a:r>
            <a:r>
              <a:rPr lang="en-US" i="1" dirty="0">
                <a:solidFill>
                  <a:srgbClr val="0000FF"/>
                </a:solidFill>
              </a:rPr>
              <a:t>(Jn. 3:19-20) </a:t>
            </a:r>
            <a:r>
              <a:rPr lang="en-US" dirty="0">
                <a:solidFill>
                  <a:srgbClr val="0000FF"/>
                </a:solidFill>
              </a:rPr>
              <a:t>has fallen on gender identity &amp;</a:t>
            </a:r>
          </a:p>
          <a:p>
            <a:pPr eaLnBrk="1" hangingPunct="1"/>
            <a:r>
              <a:rPr lang="en-US" dirty="0">
                <a:solidFill>
                  <a:srgbClr val="0000FF"/>
                </a:solidFill>
              </a:rPr>
              <a:t>roles and continues to do so!</a:t>
            </a:r>
            <a:endParaRPr lang="en-US" sz="2800" dirty="0">
              <a:solidFill>
                <a:srgbClr val="0000FF"/>
              </a:solidFill>
            </a:endParaRPr>
          </a:p>
        </p:txBody>
      </p:sp>
      <p:sp>
        <p:nvSpPr>
          <p:cNvPr id="12" name="Text Box 3"/>
          <p:cNvSpPr txBox="1">
            <a:spLocks noChangeArrowheads="1"/>
          </p:cNvSpPr>
          <p:nvPr/>
        </p:nvSpPr>
        <p:spPr bwMode="auto">
          <a:xfrm>
            <a:off x="0" y="1524000"/>
            <a:ext cx="3657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b="0" dirty="0">
                <a:solidFill>
                  <a:schemeClr val="tx1"/>
                </a:solidFill>
              </a:rPr>
              <a:t>British Children’s Commission survey for ages 13-18 offers 25 gender identities… </a:t>
            </a:r>
            <a:endParaRPr lang="en-US" sz="2800" b="0" dirty="0">
              <a:solidFill>
                <a:schemeClr val="tx1"/>
              </a:solidFill>
            </a:endParaRPr>
          </a:p>
        </p:txBody>
      </p:sp>
      <p:pic>
        <p:nvPicPr>
          <p:cNvPr id="13" name="Content Placeholder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581400" y="1411595"/>
            <a:ext cx="5550310" cy="545623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90" y="3200400"/>
            <a:ext cx="3586316" cy="3487982"/>
          </a:xfrm>
          <a:prstGeom prst="rect">
            <a:avLst/>
          </a:prstGeom>
        </p:spPr>
      </p:pic>
    </p:spTree>
    <p:extLst>
      <p:ext uri="{BB962C8B-B14F-4D97-AF65-F5344CB8AC3E}">
        <p14:creationId xmlns:p14="http://schemas.microsoft.com/office/powerpoint/2010/main" val="22225856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7374" y="0"/>
            <a:ext cx="9144000" cy="609600"/>
          </a:xfrm>
        </p:spPr>
        <p:txBody>
          <a:bodyPr/>
          <a:lstStyle/>
          <a:p>
            <a:pPr algn="r">
              <a:defRPr/>
            </a:pPr>
            <a:r>
              <a:rPr lang="en-US" sz="3200" b="1" u="sng" dirty="0">
                <a:solidFill>
                  <a:schemeClr val="tx1"/>
                </a:solidFill>
                <a:cs typeface="Times New Roman" pitchFamily="18" charset="0"/>
              </a:rPr>
              <a:t>Gender Confusion</a:t>
            </a:r>
          </a:p>
        </p:txBody>
      </p:sp>
      <p:sp>
        <p:nvSpPr>
          <p:cNvPr id="5" name="Footer Placeholder 3"/>
          <p:cNvSpPr>
            <a:spLocks noGrp="1"/>
          </p:cNvSpPr>
          <p:nvPr>
            <p:ph type="ftr" sz="quarter" idx="11"/>
          </p:nvPr>
        </p:nvSpPr>
        <p:spPr>
          <a:xfrm>
            <a:off x="0" y="0"/>
            <a:ext cx="5029200" cy="381000"/>
          </a:xfrm>
        </p:spPr>
        <p:txBody>
          <a:bodyPr/>
          <a:lstStyle/>
          <a:p>
            <a:pPr>
              <a:defRPr/>
            </a:pPr>
            <a:r>
              <a:rPr lang="en-US" sz="2000" dirty="0">
                <a:solidFill>
                  <a:srgbClr val="FF0000"/>
                </a:solidFill>
              </a:rPr>
              <a:t>God Created Them Male &amp; Female</a:t>
            </a:r>
          </a:p>
        </p:txBody>
      </p:sp>
      <p:sp>
        <p:nvSpPr>
          <p:cNvPr id="9" name="Text Box 3"/>
          <p:cNvSpPr txBox="1">
            <a:spLocks noChangeArrowheads="1"/>
          </p:cNvSpPr>
          <p:nvPr/>
        </p:nvSpPr>
        <p:spPr bwMode="auto">
          <a:xfrm>
            <a:off x="-12290" y="6096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0000FF"/>
                </a:solidFill>
              </a:rPr>
              <a:t>Darkness </a:t>
            </a:r>
            <a:r>
              <a:rPr lang="en-US" i="1" dirty="0">
                <a:solidFill>
                  <a:srgbClr val="0000FF"/>
                </a:solidFill>
              </a:rPr>
              <a:t>(Jn. 3:19-20) </a:t>
            </a:r>
            <a:r>
              <a:rPr lang="en-US" dirty="0">
                <a:solidFill>
                  <a:srgbClr val="0000FF"/>
                </a:solidFill>
              </a:rPr>
              <a:t>has fallen on gender identity &amp;</a:t>
            </a:r>
          </a:p>
          <a:p>
            <a:pPr eaLnBrk="1" hangingPunct="1"/>
            <a:r>
              <a:rPr lang="en-US" dirty="0">
                <a:solidFill>
                  <a:srgbClr val="0000FF"/>
                </a:solidFill>
              </a:rPr>
              <a:t>roles and continues to do so!</a:t>
            </a:r>
            <a:endParaRPr lang="en-US" sz="2800" dirty="0">
              <a:solidFill>
                <a:srgbClr val="0000FF"/>
              </a:solidFill>
            </a:endParaRPr>
          </a:p>
        </p:txBody>
      </p:sp>
      <p:sp>
        <p:nvSpPr>
          <p:cNvPr id="12" name="Text Box 3"/>
          <p:cNvSpPr txBox="1">
            <a:spLocks noChangeArrowheads="1"/>
          </p:cNvSpPr>
          <p:nvPr/>
        </p:nvSpPr>
        <p:spPr bwMode="auto">
          <a:xfrm>
            <a:off x="0" y="1524000"/>
            <a:ext cx="31780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b="0" dirty="0">
                <a:solidFill>
                  <a:schemeClr val="tx1"/>
                </a:solidFill>
              </a:rPr>
              <a:t>“Here’s a List of 58 </a:t>
            </a:r>
          </a:p>
          <a:p>
            <a:pPr eaLnBrk="1" hangingPunct="1"/>
            <a:r>
              <a:rPr lang="en-US" b="0" dirty="0">
                <a:solidFill>
                  <a:schemeClr val="tx1"/>
                </a:solidFill>
              </a:rPr>
              <a:t>Gender Options for</a:t>
            </a:r>
          </a:p>
          <a:p>
            <a:pPr eaLnBrk="1" hangingPunct="1"/>
            <a:r>
              <a:rPr lang="en-US" b="0" dirty="0">
                <a:solidFill>
                  <a:schemeClr val="tx1"/>
                </a:solidFill>
              </a:rPr>
              <a:t>Facebook Users…” </a:t>
            </a:r>
            <a:endParaRPr lang="en-US" sz="2800" b="0" dirty="0">
              <a:solidFill>
                <a:schemeClr val="tx1"/>
              </a:solidFill>
            </a:endParaRPr>
          </a:p>
        </p:txBody>
      </p:sp>
      <p:pic>
        <p:nvPicPr>
          <p:cNvPr id="8" name="Content Placeholder 4"/>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l="203"/>
          <a:stretch/>
        </p:blipFill>
        <p:spPr>
          <a:xfrm>
            <a:off x="3178070" y="1524000"/>
            <a:ext cx="5997884" cy="48006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735" y="3048000"/>
            <a:ext cx="2762260" cy="2895600"/>
          </a:xfrm>
          <a:prstGeom prst="rect">
            <a:avLst/>
          </a:prstGeom>
        </p:spPr>
      </p:pic>
    </p:spTree>
    <p:extLst>
      <p:ext uri="{BB962C8B-B14F-4D97-AF65-F5344CB8AC3E}">
        <p14:creationId xmlns:p14="http://schemas.microsoft.com/office/powerpoint/2010/main" val="1092850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6" presetClass="entr" presetSubtype="3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out)">
                                      <p:cBhvr>
                                        <p:cTn id="10" dur="1000"/>
                                        <p:tgtEl>
                                          <p:spTgt spid="8"/>
                                        </p:tgtEl>
                                      </p:cBhvr>
                                    </p:animEffect>
                                  </p:childTnLst>
                                </p:cTn>
                              </p:par>
                            </p:childTnLst>
                          </p:cTn>
                        </p:par>
                        <p:par>
                          <p:cTn id="11" fill="hold">
                            <p:stCondLst>
                              <p:cond delay="1000"/>
                            </p:stCondLst>
                            <p:childTnLst>
                              <p:par>
                                <p:cTn id="12" presetID="45"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7374" y="0"/>
            <a:ext cx="9144000" cy="609600"/>
          </a:xfrm>
        </p:spPr>
        <p:txBody>
          <a:bodyPr/>
          <a:lstStyle/>
          <a:p>
            <a:pPr algn="r">
              <a:defRPr/>
            </a:pPr>
            <a:r>
              <a:rPr lang="en-US" sz="3200" b="1" u="sng" dirty="0">
                <a:solidFill>
                  <a:schemeClr val="tx1"/>
                </a:solidFill>
                <a:cs typeface="Times New Roman" pitchFamily="18" charset="0"/>
              </a:rPr>
              <a:t>Gender Confusion</a:t>
            </a:r>
          </a:p>
        </p:txBody>
      </p:sp>
      <p:sp>
        <p:nvSpPr>
          <p:cNvPr id="5" name="Footer Placeholder 3"/>
          <p:cNvSpPr>
            <a:spLocks noGrp="1"/>
          </p:cNvSpPr>
          <p:nvPr>
            <p:ph type="ftr" sz="quarter" idx="11"/>
          </p:nvPr>
        </p:nvSpPr>
        <p:spPr>
          <a:xfrm>
            <a:off x="0" y="0"/>
            <a:ext cx="5029200" cy="381000"/>
          </a:xfrm>
        </p:spPr>
        <p:txBody>
          <a:bodyPr/>
          <a:lstStyle/>
          <a:p>
            <a:pPr>
              <a:defRPr/>
            </a:pPr>
            <a:r>
              <a:rPr lang="en-US" sz="2000" dirty="0">
                <a:solidFill>
                  <a:srgbClr val="FF0000"/>
                </a:solidFill>
              </a:rPr>
              <a:t>God Created Them Male &amp; Female</a:t>
            </a:r>
          </a:p>
        </p:txBody>
      </p:sp>
      <p:sp>
        <p:nvSpPr>
          <p:cNvPr id="9" name="Text Box 3"/>
          <p:cNvSpPr txBox="1">
            <a:spLocks noChangeArrowheads="1"/>
          </p:cNvSpPr>
          <p:nvPr/>
        </p:nvSpPr>
        <p:spPr bwMode="auto">
          <a:xfrm>
            <a:off x="-12290" y="6096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0000FF"/>
                </a:solidFill>
              </a:rPr>
              <a:t>Darkness </a:t>
            </a:r>
            <a:r>
              <a:rPr lang="en-US" i="1" dirty="0">
                <a:solidFill>
                  <a:srgbClr val="0000FF"/>
                </a:solidFill>
              </a:rPr>
              <a:t>(Jn. 3:19-20) </a:t>
            </a:r>
            <a:r>
              <a:rPr lang="en-US" dirty="0">
                <a:solidFill>
                  <a:srgbClr val="0000FF"/>
                </a:solidFill>
              </a:rPr>
              <a:t>has fallen on gender identity &amp;</a:t>
            </a:r>
          </a:p>
          <a:p>
            <a:pPr eaLnBrk="1" hangingPunct="1"/>
            <a:r>
              <a:rPr lang="en-US" dirty="0">
                <a:solidFill>
                  <a:srgbClr val="0000FF"/>
                </a:solidFill>
              </a:rPr>
              <a:t>roles and continues to do so!</a:t>
            </a:r>
            <a:endParaRPr lang="en-US" sz="2800" dirty="0">
              <a:solidFill>
                <a:srgbClr val="0000FF"/>
              </a:solidFill>
            </a:endParaRPr>
          </a:p>
        </p:txBody>
      </p:sp>
      <p:sp>
        <p:nvSpPr>
          <p:cNvPr id="12" name="Text Box 3"/>
          <p:cNvSpPr txBox="1">
            <a:spLocks noChangeArrowheads="1"/>
          </p:cNvSpPr>
          <p:nvPr/>
        </p:nvSpPr>
        <p:spPr bwMode="auto">
          <a:xfrm>
            <a:off x="-24580" y="2057400"/>
            <a:ext cx="91562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b="0" dirty="0">
                <a:solidFill>
                  <a:schemeClr val="tx1"/>
                </a:solidFill>
              </a:rPr>
              <a:t>New bathroom signs reflect gender confusion! </a:t>
            </a:r>
          </a:p>
          <a:p>
            <a:pPr eaLnBrk="1" hangingPunct="1"/>
            <a:r>
              <a:rPr lang="en-US" b="0" i="1" dirty="0">
                <a:solidFill>
                  <a:schemeClr val="tx1"/>
                </a:solidFill>
              </a:rPr>
              <a:t>Gender based on feelings, not biology!</a:t>
            </a:r>
            <a:endParaRPr lang="en-US" sz="2800" b="0" i="1" dirty="0">
              <a:solidFill>
                <a:schemeClr val="tx1"/>
              </a:solidFill>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2411" r="31692"/>
          <a:stretch/>
        </p:blipFill>
        <p:spPr>
          <a:xfrm>
            <a:off x="166691" y="3751436"/>
            <a:ext cx="1896534" cy="29718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3296" r="8214"/>
          <a:stretch/>
        </p:blipFill>
        <p:spPr>
          <a:xfrm>
            <a:off x="2103354" y="3903995"/>
            <a:ext cx="2093070" cy="266668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0837" y="3971577"/>
            <a:ext cx="2244329" cy="25315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46734" r="4950"/>
          <a:stretch/>
        </p:blipFill>
        <p:spPr>
          <a:xfrm>
            <a:off x="6480882" y="3751118"/>
            <a:ext cx="2632638" cy="310688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6978911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 calcmode="lin" valueType="num">
                                      <p:cBhvr>
                                        <p:cTn id="20" dur="1000" fill="hold"/>
                                        <p:tgtEl>
                                          <p:spTgt spid="13"/>
                                        </p:tgtEl>
                                        <p:attrNameLst>
                                          <p:attrName>style.rotation</p:attrName>
                                        </p:attrNameLst>
                                      </p:cBhvr>
                                      <p:tavLst>
                                        <p:tav tm="0">
                                          <p:val>
                                            <p:fltVal val="90"/>
                                          </p:val>
                                        </p:tav>
                                        <p:tav tm="100000">
                                          <p:val>
                                            <p:fltVal val="0"/>
                                          </p:val>
                                        </p:tav>
                                      </p:tavLst>
                                    </p:anim>
                                    <p:animEffect transition="in" filter="fade">
                                      <p:cBhvr>
                                        <p:cTn id="21" dur="1000"/>
                                        <p:tgtEl>
                                          <p:spTgt spid="13"/>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childTnLst>
                          </p:cTn>
                        </p:par>
                        <p:par>
                          <p:cTn id="29" fill="hold">
                            <p:stCondLst>
                              <p:cond delay="3500"/>
                            </p:stCondLst>
                            <p:childTnLst>
                              <p:par>
                                <p:cTn id="30" presetID="31"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 calcmode="lin" valueType="num">
                                      <p:cBhvr>
                                        <p:cTn id="34" dur="1000" fill="hold"/>
                                        <p:tgtEl>
                                          <p:spTgt spid="15"/>
                                        </p:tgtEl>
                                        <p:attrNameLst>
                                          <p:attrName>style.rotation</p:attrName>
                                        </p:attrNameLst>
                                      </p:cBhvr>
                                      <p:tavLst>
                                        <p:tav tm="0">
                                          <p:val>
                                            <p:fltVal val="90"/>
                                          </p:val>
                                        </p:tav>
                                        <p:tav tm="100000">
                                          <p:val>
                                            <p:fltVal val="0"/>
                                          </p:val>
                                        </p:tav>
                                      </p:tavLst>
                                    </p:anim>
                                    <p:animEffect transition="in" filter="fade">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7374" y="0"/>
            <a:ext cx="9144000" cy="609600"/>
          </a:xfrm>
        </p:spPr>
        <p:txBody>
          <a:bodyPr/>
          <a:lstStyle/>
          <a:p>
            <a:pPr algn="r">
              <a:defRPr/>
            </a:pPr>
            <a:r>
              <a:rPr lang="en-US" sz="3200" b="1" u="sng" dirty="0">
                <a:solidFill>
                  <a:schemeClr val="tx1"/>
                </a:solidFill>
                <a:cs typeface="Times New Roman" pitchFamily="18" charset="0"/>
              </a:rPr>
              <a:t>Gender Confusion</a:t>
            </a:r>
          </a:p>
        </p:txBody>
      </p:sp>
      <p:sp>
        <p:nvSpPr>
          <p:cNvPr id="5" name="Footer Placeholder 3"/>
          <p:cNvSpPr>
            <a:spLocks noGrp="1"/>
          </p:cNvSpPr>
          <p:nvPr>
            <p:ph type="ftr" sz="quarter" idx="11"/>
          </p:nvPr>
        </p:nvSpPr>
        <p:spPr>
          <a:xfrm>
            <a:off x="0" y="0"/>
            <a:ext cx="5029200" cy="381000"/>
          </a:xfrm>
        </p:spPr>
        <p:txBody>
          <a:bodyPr/>
          <a:lstStyle/>
          <a:p>
            <a:pPr>
              <a:defRPr/>
            </a:pPr>
            <a:r>
              <a:rPr lang="en-US" sz="2000" dirty="0">
                <a:solidFill>
                  <a:srgbClr val="FF0000"/>
                </a:solidFill>
              </a:rPr>
              <a:t>God Created Them Male &amp; Female</a:t>
            </a:r>
          </a:p>
        </p:txBody>
      </p:sp>
      <p:sp>
        <p:nvSpPr>
          <p:cNvPr id="9" name="Text Box 3"/>
          <p:cNvSpPr txBox="1">
            <a:spLocks noChangeArrowheads="1"/>
          </p:cNvSpPr>
          <p:nvPr/>
        </p:nvSpPr>
        <p:spPr bwMode="auto">
          <a:xfrm>
            <a:off x="-12290" y="6096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0000FF"/>
                </a:solidFill>
              </a:rPr>
              <a:t>Darkness </a:t>
            </a:r>
            <a:r>
              <a:rPr lang="en-US" i="1" dirty="0">
                <a:solidFill>
                  <a:srgbClr val="0000FF"/>
                </a:solidFill>
              </a:rPr>
              <a:t>(Jn. 3:19-20) </a:t>
            </a:r>
            <a:r>
              <a:rPr lang="en-US" dirty="0">
                <a:solidFill>
                  <a:srgbClr val="0000FF"/>
                </a:solidFill>
              </a:rPr>
              <a:t>has fallen on gender identity &amp;</a:t>
            </a:r>
          </a:p>
          <a:p>
            <a:pPr eaLnBrk="1" hangingPunct="1"/>
            <a:r>
              <a:rPr lang="en-US" dirty="0">
                <a:solidFill>
                  <a:srgbClr val="0000FF"/>
                </a:solidFill>
              </a:rPr>
              <a:t>roles and continues to do so!</a:t>
            </a:r>
            <a:endParaRPr lang="en-US" sz="2800" dirty="0">
              <a:solidFill>
                <a:srgbClr val="0000FF"/>
              </a:solidFill>
            </a:endParaRPr>
          </a:p>
        </p:txBody>
      </p:sp>
      <p:sp>
        <p:nvSpPr>
          <p:cNvPr id="12" name="Text Box 3"/>
          <p:cNvSpPr txBox="1">
            <a:spLocks noChangeArrowheads="1"/>
          </p:cNvSpPr>
          <p:nvPr/>
        </p:nvSpPr>
        <p:spPr bwMode="auto">
          <a:xfrm>
            <a:off x="-24580" y="1905000"/>
            <a:ext cx="91562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b="0" dirty="0">
                <a:solidFill>
                  <a:schemeClr val="tx1"/>
                </a:solidFill>
              </a:rPr>
              <a:t>Many states, businesses and schools allow people to “identify” as one gender or another and use the bathroom accordingly (causes dangerous outcomes!)</a:t>
            </a:r>
            <a:endParaRPr lang="en-US" sz="2800" b="0" i="1" dirty="0">
              <a:solidFill>
                <a:schemeClr val="tx1"/>
              </a:solidFill>
            </a:endParaRP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46734" r="4950"/>
          <a:stretch/>
        </p:blipFill>
        <p:spPr>
          <a:xfrm>
            <a:off x="6480882" y="3657600"/>
            <a:ext cx="2632638" cy="310688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6" name="Text Box 3"/>
          <p:cNvSpPr txBox="1">
            <a:spLocks noChangeArrowheads="1"/>
          </p:cNvSpPr>
          <p:nvPr/>
        </p:nvSpPr>
        <p:spPr bwMode="auto">
          <a:xfrm>
            <a:off x="81757" y="4795542"/>
            <a:ext cx="640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chemeClr val="tx1"/>
                </a:solidFill>
              </a:rPr>
              <a:t>Multiple stories of abuse and arrests resulting from this gender confusion!</a:t>
            </a:r>
            <a:endParaRPr lang="en-US" sz="2800" i="1" dirty="0">
              <a:solidFill>
                <a:schemeClr val="tx1"/>
              </a:solidFill>
            </a:endParaRPr>
          </a:p>
        </p:txBody>
      </p:sp>
    </p:spTree>
    <p:extLst>
      <p:ext uri="{BB962C8B-B14F-4D97-AF65-F5344CB8AC3E}">
        <p14:creationId xmlns:p14="http://schemas.microsoft.com/office/powerpoint/2010/main" val="26393427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EA4ACDA2-2D5F-4571-9BA5-F538A7A49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3"/>
          <p:cNvSpPr txBox="1">
            <a:spLocks noChangeArrowheads="1"/>
          </p:cNvSpPr>
          <p:nvPr/>
        </p:nvSpPr>
        <p:spPr bwMode="auto">
          <a:xfrm>
            <a:off x="-6013" y="6115073"/>
            <a:ext cx="9150013" cy="546365"/>
          </a:xfrm>
          <a:prstGeom prst="rect">
            <a:avLst/>
          </a:prstGeom>
          <a:solidFill>
            <a:srgbClr val="FFCCFF"/>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eaLnBrk="1" hangingPunct="1">
              <a:lnSpc>
                <a:spcPct val="110000"/>
              </a:lnSpc>
              <a:spcBef>
                <a:spcPts val="1000"/>
              </a:spcBef>
            </a:pPr>
            <a:r>
              <a:rPr lang="en-US" sz="2000" dirty="0">
                <a:solidFill>
                  <a:srgbClr val="FF0000"/>
                </a:solidFill>
                <a:effectLst>
                  <a:outerShdw blurRad="50800" dist="38100" dir="2700000" algn="tl" rotWithShape="0">
                    <a:srgbClr val="000000">
                      <a:alpha val="48000"/>
                    </a:srgbClr>
                  </a:outerShdw>
                </a:effectLst>
                <a:latin typeface="+mn-lt"/>
                <a:cs typeface="+mn-cs"/>
              </a:rPr>
              <a:t>As of Feb. 2019, 11 states allow Gender-neutral Birth Certificates!</a:t>
            </a:r>
            <a:endParaRPr lang="en-US" sz="2000" i="1" dirty="0">
              <a:solidFill>
                <a:srgbClr val="FF0000"/>
              </a:solidFill>
              <a:effectLst>
                <a:outerShdw blurRad="50800" dist="38100" dir="2700000" algn="tl" rotWithShape="0">
                  <a:srgbClr val="000000">
                    <a:alpha val="48000"/>
                  </a:srgbClr>
                </a:outerShdw>
              </a:effectLst>
              <a:latin typeface="+mn-lt"/>
              <a:cs typeface="+mn-cs"/>
            </a:endParaRPr>
          </a:p>
        </p:txBody>
      </p:sp>
      <p:pic>
        <p:nvPicPr>
          <p:cNvPr id="1026" name="Picture 2" descr="See the source image">
            <a:extLst>
              <a:ext uri="{FF2B5EF4-FFF2-40B4-BE49-F238E27FC236}">
                <a16:creationId xmlns:a16="http://schemas.microsoft.com/office/drawing/2014/main" id="{CE9D1BE1-8DE3-4680-A34C-D3D98A52DD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407" r="2106" b="-2"/>
          <a:stretch/>
        </p:blipFill>
        <p:spPr bwMode="auto">
          <a:xfrm>
            <a:off x="4571998" y="10"/>
            <a:ext cx="4572002" cy="4189367"/>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F946802B-BA15-4B51-BEC8-84E4B10CFC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43" y="4189377"/>
            <a:ext cx="9141714" cy="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5" name="Footer Placeholder 3">
            <a:extLst>
              <a:ext uri="{FF2B5EF4-FFF2-40B4-BE49-F238E27FC236}">
                <a16:creationId xmlns:a16="http://schemas.microsoft.com/office/drawing/2014/main" id="{ABD2F114-B168-4CCD-A4F7-049D41443196}"/>
              </a:ext>
            </a:extLst>
          </p:cNvPr>
          <p:cNvSpPr txBox="1">
            <a:spLocks/>
          </p:cNvSpPr>
          <p:nvPr/>
        </p:nvSpPr>
        <p:spPr>
          <a:xfrm>
            <a:off x="0" y="0"/>
            <a:ext cx="5029200" cy="381000"/>
          </a:xfrm>
          <a:prstGeom prst="rect">
            <a:avLst/>
          </a:prstGeom>
        </p:spPr>
        <p:txBody>
          <a:bodyPr vert="horz" lIns="91440" tIns="45720" rIns="91440" bIns="45720" rtlCol="0" anchor="ctr"/>
          <a:lstStyle>
            <a:defPPr>
              <a:defRPr lang="en-US"/>
            </a:defPPr>
            <a:lvl1pPr algn="l" rtl="0" fontAlgn="base">
              <a:spcBef>
                <a:spcPct val="0"/>
              </a:spcBef>
              <a:spcAft>
                <a:spcPct val="0"/>
              </a:spcAft>
              <a:defRPr sz="1000" b="1" kern="1200">
                <a:solidFill>
                  <a:schemeClr val="tx1">
                    <a:tint val="75000"/>
                  </a:schemeClr>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a:lstStyle>
          <a:p>
            <a:pPr>
              <a:defRPr/>
            </a:pPr>
            <a:r>
              <a:rPr lang="en-US" sz="2000" dirty="0">
                <a:solidFill>
                  <a:srgbClr val="FFCCFF"/>
                </a:solidFill>
              </a:rPr>
              <a:t>God Created Them Male &amp; Female</a:t>
            </a:r>
          </a:p>
        </p:txBody>
      </p:sp>
      <p:sp>
        <p:nvSpPr>
          <p:cNvPr id="3" name="Title 2">
            <a:extLst>
              <a:ext uri="{FF2B5EF4-FFF2-40B4-BE49-F238E27FC236}">
                <a16:creationId xmlns:a16="http://schemas.microsoft.com/office/drawing/2014/main" id="{7CBDD40E-925B-4163-9F10-5D65F6F0AFE3}"/>
              </a:ext>
            </a:extLst>
          </p:cNvPr>
          <p:cNvSpPr>
            <a:spLocks noGrp="1"/>
          </p:cNvSpPr>
          <p:nvPr>
            <p:ph type="title"/>
          </p:nvPr>
        </p:nvSpPr>
        <p:spPr>
          <a:xfrm>
            <a:off x="18121" y="381000"/>
            <a:ext cx="4553878" cy="880654"/>
          </a:xfrm>
        </p:spPr>
        <p:txBody>
          <a:bodyPr>
            <a:normAutofit fontScale="90000"/>
          </a:bodyPr>
          <a:lstStyle/>
          <a:p>
            <a:r>
              <a:rPr lang="en-US" sz="3100" dirty="0"/>
              <a:t>Gender Confusion</a:t>
            </a:r>
            <a:br>
              <a:rPr lang="en-US" dirty="0"/>
            </a:br>
            <a:endParaRPr lang="en-US" dirty="0"/>
          </a:p>
        </p:txBody>
      </p:sp>
      <p:sp>
        <p:nvSpPr>
          <p:cNvPr id="19" name="Text Box 3">
            <a:extLst>
              <a:ext uri="{FF2B5EF4-FFF2-40B4-BE49-F238E27FC236}">
                <a16:creationId xmlns:a16="http://schemas.microsoft.com/office/drawing/2014/main" id="{F2A4BE75-0EC2-4065-AFD4-34527211D23E}"/>
              </a:ext>
            </a:extLst>
          </p:cNvPr>
          <p:cNvSpPr txBox="1">
            <a:spLocks noChangeArrowheads="1"/>
          </p:cNvSpPr>
          <p:nvPr/>
        </p:nvSpPr>
        <p:spPr bwMode="auto">
          <a:xfrm>
            <a:off x="-6014" y="4285201"/>
            <a:ext cx="91500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eaLnBrk="1" hangingPunct="1"/>
            <a:r>
              <a:rPr lang="en-US" b="0" dirty="0">
                <a:solidFill>
                  <a:schemeClr val="tx1"/>
                </a:solidFill>
              </a:rPr>
              <a:t>Governor Jerry Brown of CA signed into law allowing birth certificates to reflect the individual’s gender-feeling as well as let doctor’s wait to identify the baby’s gender, becoming the 1</a:t>
            </a:r>
            <a:r>
              <a:rPr lang="en-US" b="0" baseline="30000" dirty="0">
                <a:solidFill>
                  <a:schemeClr val="tx1"/>
                </a:solidFill>
              </a:rPr>
              <a:t>st</a:t>
            </a:r>
            <a:r>
              <a:rPr lang="en-US" b="0" dirty="0">
                <a:solidFill>
                  <a:schemeClr val="tx1"/>
                </a:solidFill>
              </a:rPr>
              <a:t> state to allow Gender-neutral Birth Certificates, Oct. 2017 </a:t>
            </a:r>
            <a:endParaRPr lang="en-US" sz="2800" b="0" i="1" dirty="0">
              <a:solidFill>
                <a:schemeClr val="tx1"/>
              </a:solidFill>
            </a:endParaRPr>
          </a:p>
        </p:txBody>
      </p:sp>
      <p:sp>
        <p:nvSpPr>
          <p:cNvPr id="20" name="Text Box 3">
            <a:extLst>
              <a:ext uri="{FF2B5EF4-FFF2-40B4-BE49-F238E27FC236}">
                <a16:creationId xmlns:a16="http://schemas.microsoft.com/office/drawing/2014/main" id="{F26E4BF4-F691-410A-ACDE-C3DE6B2E9AE8}"/>
              </a:ext>
            </a:extLst>
          </p:cNvPr>
          <p:cNvSpPr txBox="1">
            <a:spLocks noChangeArrowheads="1"/>
          </p:cNvSpPr>
          <p:nvPr/>
        </p:nvSpPr>
        <p:spPr bwMode="auto">
          <a:xfrm>
            <a:off x="1143" y="1516795"/>
            <a:ext cx="46730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eaLnBrk="1" hangingPunct="1"/>
            <a:r>
              <a:rPr lang="en-US" dirty="0">
                <a:solidFill>
                  <a:srgbClr val="FFFF00"/>
                </a:solidFill>
              </a:rPr>
              <a:t>Darkness </a:t>
            </a:r>
            <a:r>
              <a:rPr lang="en-US" i="1" dirty="0">
                <a:solidFill>
                  <a:srgbClr val="FFFF00"/>
                </a:solidFill>
              </a:rPr>
              <a:t>(Jn. 3:19-20) </a:t>
            </a:r>
            <a:r>
              <a:rPr lang="en-US" dirty="0">
                <a:solidFill>
                  <a:srgbClr val="FFFF00"/>
                </a:solidFill>
              </a:rPr>
              <a:t>has fallen on gender identity &amp; roles and continues to do so!</a:t>
            </a:r>
            <a:endParaRPr lang="en-US" sz="2800" dirty="0">
              <a:solidFill>
                <a:srgbClr val="FFFF00"/>
              </a:solidFill>
            </a:endParaRPr>
          </a:p>
        </p:txBody>
      </p:sp>
    </p:spTree>
    <p:extLst>
      <p:ext uri="{BB962C8B-B14F-4D97-AF65-F5344CB8AC3E}">
        <p14:creationId xmlns:p14="http://schemas.microsoft.com/office/powerpoint/2010/main" val="37238541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EA4ACDA2-2D5F-4571-9BA5-F538A7A49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Rockwell" panose="02060603020205020403"/>
              <a:ea typeface="+mn-ea"/>
              <a:cs typeface="+mn-cs"/>
            </a:endParaRPr>
          </a:p>
        </p:txBody>
      </p:sp>
      <p:cxnSp>
        <p:nvCxnSpPr>
          <p:cNvPr id="137" name="Straight Connector 136">
            <a:extLst>
              <a:ext uri="{FF2B5EF4-FFF2-40B4-BE49-F238E27FC236}">
                <a16:creationId xmlns:a16="http://schemas.microsoft.com/office/drawing/2014/main" id="{F946802B-BA15-4B51-BEC8-84E4B10CFC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43" y="4189377"/>
            <a:ext cx="9141714" cy="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5" name="Footer Placeholder 3">
            <a:extLst>
              <a:ext uri="{FF2B5EF4-FFF2-40B4-BE49-F238E27FC236}">
                <a16:creationId xmlns:a16="http://schemas.microsoft.com/office/drawing/2014/main" id="{ABD2F114-B168-4CCD-A4F7-049D41443196}"/>
              </a:ext>
            </a:extLst>
          </p:cNvPr>
          <p:cNvSpPr txBox="1">
            <a:spLocks/>
          </p:cNvSpPr>
          <p:nvPr/>
        </p:nvSpPr>
        <p:spPr>
          <a:xfrm>
            <a:off x="0" y="0"/>
            <a:ext cx="5029200" cy="381000"/>
          </a:xfrm>
          <a:prstGeom prst="rect">
            <a:avLst/>
          </a:prstGeom>
        </p:spPr>
        <p:txBody>
          <a:bodyPr vert="horz" lIns="91440" tIns="45720" rIns="91440" bIns="45720" rtlCol="0" anchor="ctr"/>
          <a:lstStyle>
            <a:defPPr>
              <a:defRPr lang="en-US"/>
            </a:defPPr>
            <a:lvl1pPr algn="l" rtl="0" fontAlgn="base">
              <a:spcBef>
                <a:spcPct val="0"/>
              </a:spcBef>
              <a:spcAft>
                <a:spcPct val="0"/>
              </a:spcAft>
              <a:defRPr sz="1000" b="1" kern="1200">
                <a:solidFill>
                  <a:schemeClr val="tx1">
                    <a:tint val="75000"/>
                  </a:schemeClr>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CCFF"/>
                </a:solidFill>
                <a:effectLst/>
                <a:uLnTx/>
                <a:uFillTx/>
                <a:latin typeface="Tahoma" pitchFamily="34" charset="0"/>
                <a:ea typeface="+mn-ea"/>
                <a:cs typeface="Times New Roman" pitchFamily="18" charset="0"/>
              </a:rPr>
              <a:t>God Created Them Male &amp; Female</a:t>
            </a:r>
          </a:p>
        </p:txBody>
      </p:sp>
      <p:sp>
        <p:nvSpPr>
          <p:cNvPr id="3" name="Title 2">
            <a:extLst>
              <a:ext uri="{FF2B5EF4-FFF2-40B4-BE49-F238E27FC236}">
                <a16:creationId xmlns:a16="http://schemas.microsoft.com/office/drawing/2014/main" id="{7CBDD40E-925B-4163-9F10-5D65F6F0AFE3}"/>
              </a:ext>
            </a:extLst>
          </p:cNvPr>
          <p:cNvSpPr>
            <a:spLocks noGrp="1"/>
          </p:cNvSpPr>
          <p:nvPr>
            <p:ph type="title"/>
          </p:nvPr>
        </p:nvSpPr>
        <p:spPr>
          <a:xfrm>
            <a:off x="4580073" y="12780"/>
            <a:ext cx="4553878" cy="880654"/>
          </a:xfrm>
        </p:spPr>
        <p:txBody>
          <a:bodyPr>
            <a:normAutofit fontScale="90000"/>
          </a:bodyPr>
          <a:lstStyle/>
          <a:p>
            <a:r>
              <a:rPr lang="en-US" sz="3100" dirty="0"/>
              <a:t>Gender Confusion</a:t>
            </a:r>
            <a:br>
              <a:rPr lang="en-US" dirty="0"/>
            </a:br>
            <a:endParaRPr lang="en-US" dirty="0"/>
          </a:p>
        </p:txBody>
      </p:sp>
      <p:sp>
        <p:nvSpPr>
          <p:cNvPr id="20" name="Text Box 3">
            <a:extLst>
              <a:ext uri="{FF2B5EF4-FFF2-40B4-BE49-F238E27FC236}">
                <a16:creationId xmlns:a16="http://schemas.microsoft.com/office/drawing/2014/main" id="{F26E4BF4-F691-410A-ACDE-C3DE6B2E9AE8}"/>
              </a:ext>
            </a:extLst>
          </p:cNvPr>
          <p:cNvSpPr txBox="1">
            <a:spLocks noChangeArrowheads="1"/>
          </p:cNvSpPr>
          <p:nvPr/>
        </p:nvSpPr>
        <p:spPr bwMode="auto">
          <a:xfrm>
            <a:off x="19487" y="1515433"/>
            <a:ext cx="46730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lvl="0" indent="0" eaLnBrk="1" hangingPunct="1"/>
            <a:r>
              <a:rPr lang="en-US" dirty="0">
                <a:solidFill>
                  <a:srgbClr val="FFFF00"/>
                </a:solidFill>
              </a:rPr>
              <a:t>Darkness falls on gender identity &amp; roles and causes confusion! </a:t>
            </a:r>
            <a:endParaRPr kumimoji="0" lang="en-US" sz="2800" b="1" i="1" u="none" strike="noStrike" kern="1200" cap="none" spc="0" normalizeH="0" baseline="0" noProof="0" dirty="0">
              <a:ln>
                <a:noFill/>
              </a:ln>
              <a:solidFill>
                <a:srgbClr val="FFFF00"/>
              </a:solidFill>
              <a:effectLst/>
              <a:uLnTx/>
              <a:uFillTx/>
            </a:endParaRPr>
          </a:p>
        </p:txBody>
      </p:sp>
      <p:pic>
        <p:nvPicPr>
          <p:cNvPr id="10" name="Picture 9">
            <a:extLst>
              <a:ext uri="{FF2B5EF4-FFF2-40B4-BE49-F238E27FC236}">
                <a16:creationId xmlns:a16="http://schemas.microsoft.com/office/drawing/2014/main" id="{999C5C73-DF22-4B16-B941-957DF8D592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0120" y="1037113"/>
            <a:ext cx="5364384" cy="2306685"/>
          </a:xfrm>
          <a:prstGeom prst="rect">
            <a:avLst/>
          </a:prstGeom>
        </p:spPr>
      </p:pic>
      <p:sp>
        <p:nvSpPr>
          <p:cNvPr id="11" name="Text Box 3">
            <a:extLst>
              <a:ext uri="{FF2B5EF4-FFF2-40B4-BE49-F238E27FC236}">
                <a16:creationId xmlns:a16="http://schemas.microsoft.com/office/drawing/2014/main" id="{D304691E-E0F8-485E-816D-DFA7B3C977EC}"/>
              </a:ext>
            </a:extLst>
          </p:cNvPr>
          <p:cNvSpPr txBox="1">
            <a:spLocks noChangeArrowheads="1"/>
          </p:cNvSpPr>
          <p:nvPr/>
        </p:nvSpPr>
        <p:spPr bwMode="auto">
          <a:xfrm>
            <a:off x="-6014" y="4285201"/>
            <a:ext cx="91500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eaLnBrk="1" hangingPunct="1"/>
            <a:r>
              <a:rPr lang="en-US" b="0" dirty="0">
                <a:solidFill>
                  <a:schemeClr val="tx1"/>
                </a:solidFill>
              </a:rPr>
              <a:t>Alaska’s Girls’ Track All-State Honors is… a BOY! (Thailand teen boy identifies as a girl) – 2017 </a:t>
            </a:r>
            <a:endParaRPr lang="en-US" sz="2800" b="0" i="1" dirty="0">
              <a:solidFill>
                <a:schemeClr val="tx1"/>
              </a:solidFill>
            </a:endParaRPr>
          </a:p>
        </p:txBody>
      </p:sp>
      <p:sp>
        <p:nvSpPr>
          <p:cNvPr id="12" name="Text Box 3">
            <a:extLst>
              <a:ext uri="{FF2B5EF4-FFF2-40B4-BE49-F238E27FC236}">
                <a16:creationId xmlns:a16="http://schemas.microsoft.com/office/drawing/2014/main" id="{4A0615AB-4604-4E1E-8CDE-A83A87FC36FF}"/>
              </a:ext>
            </a:extLst>
          </p:cNvPr>
          <p:cNvSpPr txBox="1">
            <a:spLocks noChangeArrowheads="1"/>
          </p:cNvSpPr>
          <p:nvPr/>
        </p:nvSpPr>
        <p:spPr bwMode="auto">
          <a:xfrm>
            <a:off x="6927" y="5486400"/>
            <a:ext cx="91500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eaLnBrk="1" hangingPunct="1"/>
            <a:r>
              <a:rPr lang="en-US" b="0" dirty="0">
                <a:solidFill>
                  <a:schemeClr val="tx1"/>
                </a:solidFill>
              </a:rPr>
              <a:t>Same thing happening now in Connecticut schools! Girls speaking out against two male athletes always taking the top two spots in competition are being silenced and vilified!</a:t>
            </a:r>
            <a:endParaRPr lang="en-US" sz="2800" b="0" i="1" dirty="0">
              <a:solidFill>
                <a:schemeClr val="tx1"/>
              </a:solidFill>
            </a:endParaRPr>
          </a:p>
        </p:txBody>
      </p:sp>
    </p:spTree>
    <p:extLst>
      <p:ext uri="{BB962C8B-B14F-4D97-AF65-F5344CB8AC3E}">
        <p14:creationId xmlns:p14="http://schemas.microsoft.com/office/powerpoint/2010/main" val="11384823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lgn="r">
              <a:defRPr/>
            </a:pPr>
            <a:r>
              <a:rPr lang="en-US" sz="3200" b="1" u="sng" dirty="0">
                <a:solidFill>
                  <a:schemeClr val="tx1"/>
                </a:solidFill>
                <a:cs typeface="Times New Roman" pitchFamily="18" charset="0"/>
              </a:rPr>
              <a:t>Intro</a:t>
            </a:r>
          </a:p>
        </p:txBody>
      </p:sp>
      <p:sp>
        <p:nvSpPr>
          <p:cNvPr id="13" name="Text Box 3"/>
          <p:cNvSpPr txBox="1">
            <a:spLocks noChangeArrowheads="1"/>
          </p:cNvSpPr>
          <p:nvPr/>
        </p:nvSpPr>
        <p:spPr bwMode="auto">
          <a:xfrm>
            <a:off x="-7376" y="634181"/>
            <a:ext cx="9144001"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“The Emperor’s New Clothes” by Hans Christian Andersen</a:t>
            </a:r>
            <a:endParaRPr lang="en-US" sz="2800" dirty="0">
              <a:solidFill>
                <a:srgbClr val="0000FF"/>
              </a:solidFill>
            </a:endParaRPr>
          </a:p>
          <a:p>
            <a:pPr algn="l">
              <a:buClr>
                <a:schemeClr val="accent1"/>
              </a:buClr>
              <a:buSzPct val="115000"/>
              <a:buFont typeface="Wingdings" pitchFamily="2" charset="2"/>
              <a:buChar char="Ø"/>
            </a:pPr>
            <a:r>
              <a:rPr lang="en-US" sz="2000" b="0" dirty="0">
                <a:solidFill>
                  <a:schemeClr val="bg2">
                    <a:lumMod val="10000"/>
                  </a:schemeClr>
                </a:solidFill>
              </a:rPr>
              <a:t>Vain Emperor cares about nothing except wearing &amp; displaying clothes. </a:t>
            </a:r>
          </a:p>
          <a:p>
            <a:pPr algn="l">
              <a:buClr>
                <a:schemeClr val="accent1"/>
              </a:buClr>
              <a:buSzPct val="115000"/>
              <a:buFont typeface="Wingdings" pitchFamily="2" charset="2"/>
              <a:buChar char="Ø"/>
            </a:pPr>
            <a:r>
              <a:rPr lang="en-US" sz="2000" b="0" dirty="0">
                <a:solidFill>
                  <a:schemeClr val="bg2">
                    <a:lumMod val="10000"/>
                  </a:schemeClr>
                </a:solidFill>
              </a:rPr>
              <a:t>Hires two weavers (charlatans) who promise him the finest, best suit of clothes from a fabric invisible to anyone who is unfit for his position or “hopelessly stupid.” </a:t>
            </a:r>
          </a:p>
          <a:p>
            <a:pPr algn="l">
              <a:buClr>
                <a:schemeClr val="accent1"/>
              </a:buClr>
              <a:buSzPct val="115000"/>
              <a:buFont typeface="Wingdings" pitchFamily="2" charset="2"/>
              <a:buChar char="Ø"/>
            </a:pPr>
            <a:r>
              <a:rPr lang="en-US" sz="2000" b="0" dirty="0">
                <a:solidFill>
                  <a:schemeClr val="bg2">
                    <a:lumMod val="10000"/>
                  </a:schemeClr>
                </a:solidFill>
              </a:rPr>
              <a:t>Advisors cannot see the clothes themselves, but pretend that they can for fear of appearing unfit for their positions and the Emperor does the same.</a:t>
            </a:r>
          </a:p>
          <a:p>
            <a:pPr algn="l">
              <a:buClr>
                <a:schemeClr val="accent1"/>
              </a:buClr>
              <a:buSzPct val="115000"/>
              <a:buFont typeface="Wingdings" pitchFamily="2" charset="2"/>
              <a:buChar char="Ø"/>
            </a:pPr>
            <a:r>
              <a:rPr lang="en-US" sz="2000" b="0" dirty="0">
                <a:solidFill>
                  <a:schemeClr val="bg2">
                    <a:lumMod val="10000"/>
                  </a:schemeClr>
                </a:solidFill>
              </a:rPr>
              <a:t>Finally the weavers mime dressing him and the Emperor marches in procession before his subjects. </a:t>
            </a:r>
          </a:p>
          <a:p>
            <a:pPr algn="l">
              <a:buClr>
                <a:schemeClr val="accent1"/>
              </a:buClr>
              <a:buSzPct val="115000"/>
              <a:buFont typeface="Wingdings" pitchFamily="2" charset="2"/>
              <a:buChar char="Ø"/>
            </a:pPr>
            <a:r>
              <a:rPr lang="en-US" sz="2000" b="0" dirty="0">
                <a:solidFill>
                  <a:schemeClr val="bg2">
                    <a:lumMod val="10000"/>
                  </a:schemeClr>
                </a:solidFill>
              </a:rPr>
              <a:t>The townsfolk play along with the pretense, not wanting to appear unfit for their positions or stupid. </a:t>
            </a:r>
          </a:p>
          <a:p>
            <a:pPr algn="l">
              <a:buClr>
                <a:schemeClr val="accent1"/>
              </a:buClr>
              <a:buSzPct val="115000"/>
              <a:buFont typeface="Wingdings" pitchFamily="2" charset="2"/>
              <a:buChar char="Ø"/>
            </a:pPr>
            <a:r>
              <a:rPr lang="en-US" sz="2000" b="0" dirty="0">
                <a:solidFill>
                  <a:schemeClr val="bg2">
                    <a:lumMod val="10000"/>
                  </a:schemeClr>
                </a:solidFill>
              </a:rPr>
              <a:t>Then a child in the crowd, too young to understand the desirability of keeping up the pretense, blurts out that the Emperor is wearing nothing at all and the cry is taken up by others. </a:t>
            </a:r>
          </a:p>
          <a:p>
            <a:pPr algn="l">
              <a:buClr>
                <a:schemeClr val="accent1"/>
              </a:buClr>
              <a:buSzPct val="115000"/>
              <a:buFont typeface="Wingdings" pitchFamily="2" charset="2"/>
              <a:buChar char="Ø"/>
            </a:pPr>
            <a:r>
              <a:rPr lang="en-US" sz="2000" b="0" dirty="0">
                <a:solidFill>
                  <a:schemeClr val="bg2">
                    <a:lumMod val="10000"/>
                  </a:schemeClr>
                </a:solidFill>
              </a:rPr>
              <a:t>The Emperor suspects the assertion is true, but continues the procession.</a:t>
            </a:r>
          </a:p>
        </p:txBody>
      </p:sp>
      <p:sp>
        <p:nvSpPr>
          <p:cNvPr id="6" name="Footer Placeholder 3"/>
          <p:cNvSpPr>
            <a:spLocks noGrp="1"/>
          </p:cNvSpPr>
          <p:nvPr>
            <p:ph type="ftr" sz="quarter" idx="11"/>
          </p:nvPr>
        </p:nvSpPr>
        <p:spPr>
          <a:xfrm>
            <a:off x="0" y="0"/>
            <a:ext cx="5029200" cy="381000"/>
          </a:xfrm>
        </p:spPr>
        <p:txBody>
          <a:bodyPr/>
          <a:lstStyle/>
          <a:p>
            <a:pPr>
              <a:defRPr/>
            </a:pPr>
            <a:r>
              <a:rPr lang="en-US" sz="2000" dirty="0">
                <a:solidFill>
                  <a:srgbClr val="FF0000"/>
                </a:solidFill>
              </a:rPr>
              <a:t>God Created Them Male &amp; Female</a:t>
            </a:r>
          </a:p>
        </p:txBody>
      </p:sp>
      <p:sp>
        <p:nvSpPr>
          <p:cNvPr id="7" name="Text Box 6"/>
          <p:cNvSpPr txBox="1">
            <a:spLocks noChangeArrowheads="1"/>
          </p:cNvSpPr>
          <p:nvPr/>
        </p:nvSpPr>
        <p:spPr bwMode="auto">
          <a:xfrm>
            <a:off x="-9833" y="5562600"/>
            <a:ext cx="9161206" cy="1200329"/>
          </a:xfrm>
          <a:prstGeom prst="rect">
            <a:avLst/>
          </a:prstGeom>
          <a:solidFill>
            <a:srgbClr val="FFCCFF"/>
          </a:solidFill>
          <a:ln>
            <a:noFill/>
          </a:ln>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Idiom: Something widely accepted or professed as true</a:t>
            </a:r>
          </a:p>
          <a:p>
            <a:pPr eaLnBrk="1" hangingPunct="1"/>
            <a:r>
              <a:rPr lang="en-US" dirty="0">
                <a:solidFill>
                  <a:srgbClr val="FF0000"/>
                </a:solidFill>
              </a:rPr>
              <a:t>due to an unwillingness of the general population to</a:t>
            </a:r>
          </a:p>
          <a:p>
            <a:pPr eaLnBrk="1" hangingPunct="1"/>
            <a:r>
              <a:rPr lang="en-US" dirty="0">
                <a:solidFill>
                  <a:srgbClr val="FF0000"/>
                </a:solidFill>
              </a:rPr>
              <a:t>criticize it or be seen as going against popular opinion</a:t>
            </a:r>
            <a:endParaRPr lang="en-US" i="1" dirty="0">
              <a:solidFill>
                <a:srgbClr val="FF0000"/>
              </a:solidFill>
            </a:endParaRPr>
          </a:p>
        </p:txBody>
      </p:sp>
    </p:spTree>
    <p:extLst>
      <p:ext uri="{BB962C8B-B14F-4D97-AF65-F5344CB8AC3E}">
        <p14:creationId xmlns:p14="http://schemas.microsoft.com/office/powerpoint/2010/main" val="32133483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si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2742</Words>
  <Application>Microsoft Office PowerPoint</Application>
  <PresentationFormat>On-screen Show (4:3)</PresentationFormat>
  <Paragraphs>287</Paragraphs>
  <Slides>26</Slides>
  <Notes>19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26</vt:i4>
      </vt:variant>
    </vt:vector>
  </HeadingPairs>
  <TitlesOfParts>
    <vt:vector size="40" baseType="lpstr">
      <vt:lpstr>Ameretto</vt:lpstr>
      <vt:lpstr>Arial</vt:lpstr>
      <vt:lpstr>Bookman Old Style</vt:lpstr>
      <vt:lpstr>Calisto MT</vt:lpstr>
      <vt:lpstr>Microsoft Himalaya</vt:lpstr>
      <vt:lpstr>Rockwell</vt:lpstr>
      <vt:lpstr>Tahoma</vt:lpstr>
      <vt:lpstr>Times New Roman</vt:lpstr>
      <vt:lpstr>Trebuchet MS</vt:lpstr>
      <vt:lpstr>Wingdings</vt:lpstr>
      <vt:lpstr>Wingdings 2</vt:lpstr>
      <vt:lpstr>simple</vt:lpstr>
      <vt:lpstr>Slate</vt:lpstr>
      <vt:lpstr>Damask</vt:lpstr>
      <vt:lpstr>God Created Them Male &amp; Female  (Or, “The Emperor’s New Clothes” – A Cautionary Tale On Gender Confusion)  Text: Gen. 1:27 </vt:lpstr>
      <vt:lpstr>Intro</vt:lpstr>
      <vt:lpstr>Gender Confusion</vt:lpstr>
      <vt:lpstr>Gender Confusion</vt:lpstr>
      <vt:lpstr>Gender Confusion</vt:lpstr>
      <vt:lpstr>Gender Confusion</vt:lpstr>
      <vt:lpstr>Gender Confusion </vt:lpstr>
      <vt:lpstr>Gender Confusion </vt:lpstr>
      <vt:lpstr>Intro</vt:lpstr>
      <vt:lpstr>Intro</vt:lpstr>
      <vt:lpstr>God Made Gender with a Purpose</vt:lpstr>
      <vt:lpstr>Defying Gender Roles Defies God’s Purpose</vt:lpstr>
      <vt:lpstr>Defying Gender Roles Defies God’s Purpose</vt:lpstr>
      <vt:lpstr>Defying Gender Roles Defies God’s Purpose</vt:lpstr>
      <vt:lpstr>Gender Perversion Is Moral Perversion</vt:lpstr>
      <vt:lpstr>Gender Perversion Is Moral Perversion</vt:lpstr>
      <vt:lpstr>Gender Perversion Is Moral Perversion</vt:lpstr>
      <vt:lpstr>Gender Perversion Is Moral Perversion</vt:lpstr>
      <vt:lpstr>Gender Perversion Is Moral Perversion</vt:lpstr>
      <vt:lpstr>Gender Perversion Is Moral Perversion</vt:lpstr>
      <vt:lpstr>The Gospel Reinforces True Gender Roles </vt:lpstr>
      <vt:lpstr>The Gospel Reinforces True Gender Roles </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Them Male &amp; Female  (Or, “The Emperor’s New Clothes” – A Cautionary Tale On Gender Confusion)</dc:title>
  <dc:subject>06/23/2019</dc:subject>
  <dc:creator>Nathan Morrison</dc:creator>
  <dc:description>Adapted from a lesson by Ron Halbrook</dc:description>
  <cp:lastModifiedBy>Nathan Morrison</cp:lastModifiedBy>
  <cp:revision>17</cp:revision>
  <dcterms:created xsi:type="dcterms:W3CDTF">2019-06-11T22:47:44Z</dcterms:created>
  <dcterms:modified xsi:type="dcterms:W3CDTF">2019-06-23T03:18:16Z</dcterms:modified>
</cp:coreProperties>
</file>