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6"/>
  </p:notesMasterIdLst>
  <p:handoutMasterIdLst>
    <p:handoutMasterId r:id="rId17"/>
  </p:handoutMasterIdLst>
  <p:sldIdLst>
    <p:sldId id="446" r:id="rId2"/>
    <p:sldId id="397" r:id="rId3"/>
    <p:sldId id="435" r:id="rId4"/>
    <p:sldId id="263" r:id="rId5"/>
    <p:sldId id="439" r:id="rId6"/>
    <p:sldId id="431" r:id="rId7"/>
    <p:sldId id="441" r:id="rId8"/>
    <p:sldId id="432" r:id="rId9"/>
    <p:sldId id="443" r:id="rId10"/>
    <p:sldId id="433" r:id="rId11"/>
    <p:sldId id="445" r:id="rId12"/>
    <p:sldId id="355" r:id="rId13"/>
    <p:sldId id="395" r:id="rId14"/>
    <p:sldId id="437" r:id="rId15"/>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FF"/>
    <a:srgbClr val="000000"/>
    <a:srgbClr val="FFFF99"/>
    <a:srgbClr val="66FFFF"/>
    <a:srgbClr val="CCFF33"/>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5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3E9D68C2-287A-439D-9AEE-C2F7283179D6}" type="slidenum">
              <a:rPr lang="en-US"/>
              <a:pPr>
                <a:defRPr/>
              </a:pPr>
              <a:t>‹#›</a:t>
            </a:fld>
            <a:endParaRPr lang="en-US"/>
          </a:p>
        </p:txBody>
      </p:sp>
    </p:spTree>
    <p:extLst>
      <p:ext uri="{BB962C8B-B14F-4D97-AF65-F5344CB8AC3E}">
        <p14:creationId xmlns:p14="http://schemas.microsoft.com/office/powerpoint/2010/main" val="338771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D27F06E2-2314-41C9-89F8-2DDC5DD6141D}" type="slidenum">
              <a:rPr lang="en-US"/>
              <a:pPr>
                <a:defRPr/>
              </a:pPr>
              <a:t>‹#›</a:t>
            </a:fld>
            <a:endParaRPr lang="en-US"/>
          </a:p>
        </p:txBody>
      </p:sp>
    </p:spTree>
    <p:extLst>
      <p:ext uri="{BB962C8B-B14F-4D97-AF65-F5344CB8AC3E}">
        <p14:creationId xmlns:p14="http://schemas.microsoft.com/office/powerpoint/2010/main" val="677291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eaLnBrk="1" hangingPunct="1"/>
            <a:r>
              <a:rPr lang="en-US" dirty="0"/>
              <a:t>Based on a lesson by Richard Thetford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A Line in the Sand: https://en.wikipedia.org/wiki/Line_in_the_sand_(phrase)</a:t>
            </a:r>
          </a:p>
          <a:p>
            <a:endParaRPr lang="en-US" dirty="0"/>
          </a:p>
          <a:p>
            <a:r>
              <a:rPr lang="en-US" dirty="0"/>
              <a:t>Image: Niagara River</a:t>
            </a:r>
            <a:r>
              <a:rPr lang="en-US" baseline="0" dirty="0"/>
              <a:t> at Niagara Falls separating the US from Canada</a:t>
            </a:r>
            <a:endParaRPr lang="en-US" dirty="0"/>
          </a:p>
        </p:txBody>
      </p:sp>
      <p:sp>
        <p:nvSpPr>
          <p:cNvPr id="4" name="Slide Number Placeholder 3"/>
          <p:cNvSpPr>
            <a:spLocks noGrp="1"/>
          </p:cNvSpPr>
          <p:nvPr>
            <p:ph type="sldNum" sz="quarter" idx="10"/>
          </p:nvPr>
        </p:nvSpPr>
        <p:spPr/>
        <p:txBody>
          <a:bodyPr/>
          <a:lstStyle/>
          <a:p>
            <a:pPr>
              <a:defRPr/>
            </a:pPr>
            <a:fld id="{D27F06E2-2314-41C9-89F8-2DDC5DD6141D}" type="slidenum">
              <a:rPr lang="en-US" smtClean="0"/>
              <a:pPr>
                <a:defRPr/>
              </a:pPr>
              <a:t>2</a:t>
            </a:fld>
            <a:endParaRPr lang="en-US"/>
          </a:p>
        </p:txBody>
      </p:sp>
    </p:spTree>
    <p:extLst>
      <p:ext uri="{BB962C8B-B14F-4D97-AF65-F5344CB8AC3E}">
        <p14:creationId xmlns:p14="http://schemas.microsoft.com/office/powerpoint/2010/main" val="243540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14</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6" name="Rectangle 6"/>
          <p:cNvSpPr>
            <a:spLocks noGrp="1" noChangeArrowheads="1"/>
          </p:cNvSpPr>
          <p:nvPr>
            <p:ph type="sldNum" sz="quarter" idx="12"/>
          </p:nvPr>
        </p:nvSpPr>
        <p:spPr>
          <a:ln/>
        </p:spPr>
        <p:txBody>
          <a:bodyPr/>
          <a:lstStyle>
            <a:lvl1pPr>
              <a:defRPr/>
            </a:lvl1pPr>
          </a:lstStyle>
          <a:p>
            <a:pPr>
              <a:defRPr/>
            </a:pPr>
            <a:fld id="{FDAAAC32-9494-4BE3-B896-6B42D52AAF63}" type="slidenum">
              <a:rPr lang="en-US"/>
              <a:pPr>
                <a:defRPr/>
              </a:pPr>
              <a:t>‹#›</a:t>
            </a:fld>
            <a:endParaRPr lang="en-US"/>
          </a:p>
        </p:txBody>
      </p:sp>
    </p:spTree>
    <p:extLst>
      <p:ext uri="{BB962C8B-B14F-4D97-AF65-F5344CB8AC3E}">
        <p14:creationId xmlns:p14="http://schemas.microsoft.com/office/powerpoint/2010/main" val="283634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6" name="Rectangle 6"/>
          <p:cNvSpPr>
            <a:spLocks noGrp="1" noChangeArrowheads="1"/>
          </p:cNvSpPr>
          <p:nvPr>
            <p:ph type="sldNum" sz="quarter" idx="12"/>
          </p:nvPr>
        </p:nvSpPr>
        <p:spPr>
          <a:ln/>
        </p:spPr>
        <p:txBody>
          <a:bodyPr/>
          <a:lstStyle>
            <a:lvl1pPr>
              <a:defRPr/>
            </a:lvl1pPr>
          </a:lstStyle>
          <a:p>
            <a:pPr>
              <a:defRPr/>
            </a:pPr>
            <a:fld id="{B675EA3B-455D-4519-A386-27BD4CCF70DD}" type="slidenum">
              <a:rPr lang="en-US"/>
              <a:pPr>
                <a:defRPr/>
              </a:pPr>
              <a:t>‹#›</a:t>
            </a:fld>
            <a:endParaRPr lang="en-US"/>
          </a:p>
        </p:txBody>
      </p:sp>
    </p:spTree>
    <p:extLst>
      <p:ext uri="{BB962C8B-B14F-4D97-AF65-F5344CB8AC3E}">
        <p14:creationId xmlns:p14="http://schemas.microsoft.com/office/powerpoint/2010/main" val="132103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6" name="Rectangle 6"/>
          <p:cNvSpPr>
            <a:spLocks noGrp="1" noChangeArrowheads="1"/>
          </p:cNvSpPr>
          <p:nvPr>
            <p:ph type="sldNum" sz="quarter" idx="12"/>
          </p:nvPr>
        </p:nvSpPr>
        <p:spPr>
          <a:ln/>
        </p:spPr>
        <p:txBody>
          <a:bodyPr/>
          <a:lstStyle>
            <a:lvl1pPr>
              <a:defRPr/>
            </a:lvl1pPr>
          </a:lstStyle>
          <a:p>
            <a:pPr>
              <a:defRPr/>
            </a:pPr>
            <a:fld id="{C8D6700A-B5EA-4551-B913-C0225F21ECF6}" type="slidenum">
              <a:rPr lang="en-US"/>
              <a:pPr>
                <a:defRPr/>
              </a:pPr>
              <a:t>‹#›</a:t>
            </a:fld>
            <a:endParaRPr lang="en-US"/>
          </a:p>
        </p:txBody>
      </p:sp>
    </p:spTree>
    <p:extLst>
      <p:ext uri="{BB962C8B-B14F-4D97-AF65-F5344CB8AC3E}">
        <p14:creationId xmlns:p14="http://schemas.microsoft.com/office/powerpoint/2010/main" val="157393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6" name="Rectangle 6"/>
          <p:cNvSpPr>
            <a:spLocks noGrp="1" noChangeArrowheads="1"/>
          </p:cNvSpPr>
          <p:nvPr>
            <p:ph type="sldNum" sz="quarter" idx="12"/>
          </p:nvPr>
        </p:nvSpPr>
        <p:spPr>
          <a:ln/>
        </p:spPr>
        <p:txBody>
          <a:bodyPr/>
          <a:lstStyle>
            <a:lvl1pPr>
              <a:defRPr/>
            </a:lvl1pPr>
          </a:lstStyle>
          <a:p>
            <a:pPr>
              <a:defRPr/>
            </a:pPr>
            <a:fld id="{39297763-56D6-4C0B-9B11-57BBE16B6DBC}" type="slidenum">
              <a:rPr lang="en-US"/>
              <a:pPr>
                <a:defRPr/>
              </a:pPr>
              <a:t>‹#›</a:t>
            </a:fld>
            <a:endParaRPr lang="en-US"/>
          </a:p>
        </p:txBody>
      </p:sp>
    </p:spTree>
    <p:extLst>
      <p:ext uri="{BB962C8B-B14F-4D97-AF65-F5344CB8AC3E}">
        <p14:creationId xmlns:p14="http://schemas.microsoft.com/office/powerpoint/2010/main" val="418054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6" name="Rectangle 6"/>
          <p:cNvSpPr>
            <a:spLocks noGrp="1" noChangeArrowheads="1"/>
          </p:cNvSpPr>
          <p:nvPr>
            <p:ph type="sldNum" sz="quarter" idx="12"/>
          </p:nvPr>
        </p:nvSpPr>
        <p:spPr>
          <a:ln/>
        </p:spPr>
        <p:txBody>
          <a:bodyPr/>
          <a:lstStyle>
            <a:lvl1pPr>
              <a:defRPr/>
            </a:lvl1pPr>
          </a:lstStyle>
          <a:p>
            <a:pPr>
              <a:defRPr/>
            </a:pPr>
            <a:fld id="{926BC375-0B6B-4F2C-9BFF-6C17FF8CBFE6}" type="slidenum">
              <a:rPr lang="en-US"/>
              <a:pPr>
                <a:defRPr/>
              </a:pPr>
              <a:t>‹#›</a:t>
            </a:fld>
            <a:endParaRPr lang="en-US"/>
          </a:p>
        </p:txBody>
      </p:sp>
    </p:spTree>
    <p:extLst>
      <p:ext uri="{BB962C8B-B14F-4D97-AF65-F5344CB8AC3E}">
        <p14:creationId xmlns:p14="http://schemas.microsoft.com/office/powerpoint/2010/main" val="22989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7" name="Rectangle 6"/>
          <p:cNvSpPr>
            <a:spLocks noGrp="1" noChangeArrowheads="1"/>
          </p:cNvSpPr>
          <p:nvPr>
            <p:ph type="sldNum" sz="quarter" idx="12"/>
          </p:nvPr>
        </p:nvSpPr>
        <p:spPr>
          <a:ln/>
        </p:spPr>
        <p:txBody>
          <a:bodyPr/>
          <a:lstStyle>
            <a:lvl1pPr>
              <a:defRPr/>
            </a:lvl1pPr>
          </a:lstStyle>
          <a:p>
            <a:pPr>
              <a:defRPr/>
            </a:pPr>
            <a:fld id="{9E75A816-AC07-47A5-97F3-A685D473989E}" type="slidenum">
              <a:rPr lang="en-US"/>
              <a:pPr>
                <a:defRPr/>
              </a:pPr>
              <a:t>‹#›</a:t>
            </a:fld>
            <a:endParaRPr lang="en-US"/>
          </a:p>
        </p:txBody>
      </p:sp>
    </p:spTree>
    <p:extLst>
      <p:ext uri="{BB962C8B-B14F-4D97-AF65-F5344CB8AC3E}">
        <p14:creationId xmlns:p14="http://schemas.microsoft.com/office/powerpoint/2010/main" val="45043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9" name="Rectangle 6"/>
          <p:cNvSpPr>
            <a:spLocks noGrp="1" noChangeArrowheads="1"/>
          </p:cNvSpPr>
          <p:nvPr>
            <p:ph type="sldNum" sz="quarter" idx="12"/>
          </p:nvPr>
        </p:nvSpPr>
        <p:spPr>
          <a:ln/>
        </p:spPr>
        <p:txBody>
          <a:bodyPr/>
          <a:lstStyle>
            <a:lvl1pPr>
              <a:defRPr/>
            </a:lvl1pPr>
          </a:lstStyle>
          <a:p>
            <a:pPr>
              <a:defRPr/>
            </a:pPr>
            <a:fld id="{4D9220CF-FB5F-4833-8245-5F19A661B37E}" type="slidenum">
              <a:rPr lang="en-US"/>
              <a:pPr>
                <a:defRPr/>
              </a:pPr>
              <a:t>‹#›</a:t>
            </a:fld>
            <a:endParaRPr lang="en-US"/>
          </a:p>
        </p:txBody>
      </p:sp>
    </p:spTree>
    <p:extLst>
      <p:ext uri="{BB962C8B-B14F-4D97-AF65-F5344CB8AC3E}">
        <p14:creationId xmlns:p14="http://schemas.microsoft.com/office/powerpoint/2010/main" val="191363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5" name="Rectangle 6"/>
          <p:cNvSpPr>
            <a:spLocks noGrp="1" noChangeArrowheads="1"/>
          </p:cNvSpPr>
          <p:nvPr>
            <p:ph type="sldNum" sz="quarter" idx="12"/>
          </p:nvPr>
        </p:nvSpPr>
        <p:spPr>
          <a:ln/>
        </p:spPr>
        <p:txBody>
          <a:bodyPr/>
          <a:lstStyle>
            <a:lvl1pPr>
              <a:defRPr/>
            </a:lvl1pPr>
          </a:lstStyle>
          <a:p>
            <a:pPr>
              <a:defRPr/>
            </a:pPr>
            <a:fld id="{37452093-F226-44E3-92D8-9D67F4C527FD}" type="slidenum">
              <a:rPr lang="en-US"/>
              <a:pPr>
                <a:defRPr/>
              </a:pPr>
              <a:t>‹#›</a:t>
            </a:fld>
            <a:endParaRPr lang="en-US"/>
          </a:p>
        </p:txBody>
      </p:sp>
    </p:spTree>
    <p:extLst>
      <p:ext uri="{BB962C8B-B14F-4D97-AF65-F5344CB8AC3E}">
        <p14:creationId xmlns:p14="http://schemas.microsoft.com/office/powerpoint/2010/main" val="350452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4" name="Rectangle 6"/>
          <p:cNvSpPr>
            <a:spLocks noGrp="1" noChangeArrowheads="1"/>
          </p:cNvSpPr>
          <p:nvPr>
            <p:ph type="sldNum" sz="quarter" idx="12"/>
          </p:nvPr>
        </p:nvSpPr>
        <p:spPr>
          <a:ln/>
        </p:spPr>
        <p:txBody>
          <a:bodyPr/>
          <a:lstStyle>
            <a:lvl1pPr>
              <a:defRPr/>
            </a:lvl1pPr>
          </a:lstStyle>
          <a:p>
            <a:pPr>
              <a:defRPr/>
            </a:pPr>
            <a:fld id="{BA91FE37-D36B-426F-80D4-5F304A44AA8F}" type="slidenum">
              <a:rPr lang="en-US"/>
              <a:pPr>
                <a:defRPr/>
              </a:pPr>
              <a:t>‹#›</a:t>
            </a:fld>
            <a:endParaRPr lang="en-US"/>
          </a:p>
        </p:txBody>
      </p:sp>
    </p:spTree>
    <p:extLst>
      <p:ext uri="{BB962C8B-B14F-4D97-AF65-F5344CB8AC3E}">
        <p14:creationId xmlns:p14="http://schemas.microsoft.com/office/powerpoint/2010/main" val="113765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7" name="Rectangle 6"/>
          <p:cNvSpPr>
            <a:spLocks noGrp="1" noChangeArrowheads="1"/>
          </p:cNvSpPr>
          <p:nvPr>
            <p:ph type="sldNum" sz="quarter" idx="12"/>
          </p:nvPr>
        </p:nvSpPr>
        <p:spPr>
          <a:ln/>
        </p:spPr>
        <p:txBody>
          <a:bodyPr/>
          <a:lstStyle>
            <a:lvl1pPr>
              <a:defRPr/>
            </a:lvl1pPr>
          </a:lstStyle>
          <a:p>
            <a:pPr>
              <a:defRPr/>
            </a:pPr>
            <a:fld id="{00D68880-64A1-4EE2-9E09-7BD0DD77AEC6}" type="slidenum">
              <a:rPr lang="en-US"/>
              <a:pPr>
                <a:defRPr/>
              </a:pPr>
              <a:t>‹#›</a:t>
            </a:fld>
            <a:endParaRPr lang="en-US"/>
          </a:p>
        </p:txBody>
      </p:sp>
    </p:spTree>
    <p:extLst>
      <p:ext uri="{BB962C8B-B14F-4D97-AF65-F5344CB8AC3E}">
        <p14:creationId xmlns:p14="http://schemas.microsoft.com/office/powerpoint/2010/main" val="344263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Dividing Line: Water</a:t>
            </a:r>
          </a:p>
        </p:txBody>
      </p:sp>
      <p:sp>
        <p:nvSpPr>
          <p:cNvPr id="7" name="Rectangle 6"/>
          <p:cNvSpPr>
            <a:spLocks noGrp="1" noChangeArrowheads="1"/>
          </p:cNvSpPr>
          <p:nvPr>
            <p:ph type="sldNum" sz="quarter" idx="12"/>
          </p:nvPr>
        </p:nvSpPr>
        <p:spPr>
          <a:ln/>
        </p:spPr>
        <p:txBody>
          <a:bodyPr/>
          <a:lstStyle>
            <a:lvl1pPr>
              <a:defRPr/>
            </a:lvl1pPr>
          </a:lstStyle>
          <a:p>
            <a:pPr>
              <a:defRPr/>
            </a:pPr>
            <a:fld id="{4C542769-9B9D-4EC3-B333-1EE170AAAF83}" type="slidenum">
              <a:rPr lang="en-US"/>
              <a:pPr>
                <a:defRPr/>
              </a:pPr>
              <a:t>‹#›</a:t>
            </a:fld>
            <a:endParaRPr lang="en-US"/>
          </a:p>
        </p:txBody>
      </p:sp>
    </p:spTree>
    <p:extLst>
      <p:ext uri="{BB962C8B-B14F-4D97-AF65-F5344CB8AC3E}">
        <p14:creationId xmlns:p14="http://schemas.microsoft.com/office/powerpoint/2010/main" val="148176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r>
              <a:rPr lang="en-US"/>
              <a:t>God's Dividing Line: Water</a:t>
            </a:r>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9F34AD2E-2CA4-4885-A31D-CB6F3F7996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dscape-mountain-waterfall-download-wallpap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988"/>
            <a:ext cx="28956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12"/>
          <p:cNvSpPr>
            <a:spLocks noGrp="1" noChangeArrowheads="1"/>
          </p:cNvSpPr>
          <p:nvPr>
            <p:ph type="ctrTitle"/>
          </p:nvPr>
        </p:nvSpPr>
        <p:spPr>
          <a:xfrm>
            <a:off x="-1" y="304800"/>
            <a:ext cx="9144001" cy="2895600"/>
          </a:xfrm>
          <a:extLst/>
        </p:spPr>
        <p:txBody>
          <a:bodyPr/>
          <a:lstStyle/>
          <a:p>
            <a:pPr algn="l" eaLnBrk="1" fontAlgn="auto" hangingPunct="1">
              <a:spcAft>
                <a:spcPts val="0"/>
              </a:spcAft>
              <a:defRPr/>
            </a:pPr>
            <a:r>
              <a:rPr lang="en-US" sz="5400" b="1" kern="1200" dirty="0">
                <a:solidFill>
                  <a:schemeClr val="tx1"/>
                </a:solidFill>
                <a:effectLst>
                  <a:outerShdw blurRad="38100" dist="38100" dir="2700000" algn="tl">
                    <a:srgbClr val="000000">
                      <a:alpha val="43137"/>
                    </a:srgbClr>
                  </a:outerShdw>
                </a:effectLst>
                <a:ea typeface="+mn-ea"/>
                <a:cs typeface="Arial" pitchFamily="34" charset="0"/>
              </a:rPr>
              <a:t>     God’s</a:t>
            </a:r>
            <a:r>
              <a:rPr lang="en-US" sz="5400" b="1" kern="1200" dirty="0">
                <a:solidFill>
                  <a:srgbClr val="103154">
                    <a:lumMod val="90000"/>
                    <a:lumOff val="10000"/>
                  </a:srgbClr>
                </a:solidFill>
                <a:effectLst>
                  <a:outerShdw blurRad="38100" dist="38100" dir="2700000" algn="tl">
                    <a:srgbClr val="000000">
                      <a:alpha val="43137"/>
                    </a:srgbClr>
                  </a:outerShdw>
                </a:effectLst>
                <a:ea typeface="+mn-ea"/>
                <a:cs typeface="Arial" pitchFamily="34" charset="0"/>
              </a:rPr>
              <a:t> </a:t>
            </a:r>
            <a:r>
              <a:rPr lang="en-US" sz="5400" b="1" kern="1200" dirty="0">
                <a:ln w="38100">
                  <a:solidFill>
                    <a:srgbClr val="FFFFFF"/>
                  </a:solidFill>
                </a:ln>
                <a:solidFill>
                  <a:srgbClr val="103154">
                    <a:lumMod val="90000"/>
                    <a:lumOff val="10000"/>
                  </a:srgbClr>
                </a:solidFill>
                <a:effectLst>
                  <a:outerShdw blurRad="38100" dist="38100" dir="2700000" algn="tl">
                    <a:srgbClr val="000000">
                      <a:alpha val="43137"/>
                    </a:srgbClr>
                  </a:outerShdw>
                </a:effectLst>
                <a:ea typeface="+mn-ea"/>
                <a:cs typeface="Arial" pitchFamily="34" charset="0"/>
              </a:rPr>
              <a:t>Dividing</a:t>
            </a:r>
            <a:r>
              <a:rPr lang="en-US" sz="5400" b="1" kern="1200" dirty="0">
                <a:solidFill>
                  <a:srgbClr val="103154">
                    <a:lumMod val="90000"/>
                    <a:lumOff val="10000"/>
                  </a:srgbClr>
                </a:solidFill>
                <a:effectLst>
                  <a:outerShdw blurRad="38100" dist="38100" dir="2700000" algn="tl">
                    <a:srgbClr val="000000">
                      <a:alpha val="43137"/>
                    </a:srgbClr>
                  </a:outerShdw>
                </a:effectLst>
                <a:ea typeface="+mn-ea"/>
                <a:cs typeface="Arial" pitchFamily="34" charset="0"/>
              </a:rPr>
              <a:t> </a:t>
            </a:r>
            <a:r>
              <a:rPr lang="en-US" sz="5400" b="1" kern="1200" dirty="0">
                <a:solidFill>
                  <a:schemeClr val="tx1"/>
                </a:solidFill>
                <a:effectLst>
                  <a:outerShdw blurRad="38100" dist="38100" dir="2700000" algn="tl">
                    <a:srgbClr val="000000">
                      <a:alpha val="43137"/>
                    </a:srgbClr>
                  </a:outerShdw>
                </a:effectLst>
                <a:ea typeface="+mn-ea"/>
                <a:cs typeface="Arial" pitchFamily="34" charset="0"/>
              </a:rPr>
              <a:t>Line:</a:t>
            </a:r>
            <a:br>
              <a:rPr lang="en-US" sz="5400" b="1" kern="1200" dirty="0">
                <a:solidFill>
                  <a:schemeClr val="tx1"/>
                </a:solidFill>
                <a:effectLst>
                  <a:outerShdw blurRad="38100" dist="38100" dir="2700000" algn="tl">
                    <a:srgbClr val="000000">
                      <a:alpha val="43137"/>
                    </a:srgbClr>
                  </a:outerShdw>
                </a:effectLst>
                <a:ea typeface="+mn-ea"/>
                <a:cs typeface="Arial" pitchFamily="34" charset="0"/>
              </a:rPr>
            </a:br>
            <a:r>
              <a:rPr lang="en-US" sz="5400" b="1" kern="1200" dirty="0">
                <a:solidFill>
                  <a:schemeClr val="tx1"/>
                </a:solidFill>
                <a:effectLst>
                  <a:outerShdw blurRad="38100" dist="38100" dir="2700000" algn="tl">
                    <a:srgbClr val="000000">
                      <a:alpha val="43137"/>
                    </a:srgbClr>
                  </a:outerShdw>
                </a:effectLst>
                <a:ea typeface="+mn-ea"/>
                <a:cs typeface="Arial" pitchFamily="34" charset="0"/>
              </a:rPr>
              <a:t>                                </a:t>
            </a:r>
            <a:r>
              <a:rPr lang="en-US" sz="8000" b="1" kern="1200" dirty="0">
                <a:solidFill>
                  <a:srgbClr val="00FFFF"/>
                </a:solidFill>
                <a:effectLst>
                  <a:outerShdw blurRad="38100" dist="38100" dir="2700000" algn="tl">
                    <a:srgbClr val="000000">
                      <a:alpha val="43137"/>
                    </a:srgbClr>
                  </a:outerShdw>
                </a:effectLst>
                <a:ea typeface="+mn-ea"/>
                <a:cs typeface="Arial" pitchFamily="34" charset="0"/>
              </a:rPr>
              <a:t>Water</a:t>
            </a:r>
            <a:r>
              <a:rPr lang="en-US" sz="5400" b="1" kern="1200" dirty="0">
                <a:solidFill>
                  <a:schemeClr val="tx1"/>
                </a:solidFill>
                <a:effectLst>
                  <a:outerShdw blurRad="38100" dist="38100" dir="2700000" algn="tl">
                    <a:srgbClr val="000000">
                      <a:alpha val="43137"/>
                    </a:srgbClr>
                  </a:outerShdw>
                </a:effectLst>
                <a:ea typeface="+mn-ea"/>
                <a:cs typeface="Arial" pitchFamily="34" charset="0"/>
              </a:rPr>
              <a:t>     </a:t>
            </a:r>
            <a:endParaRPr lang="en-US" sz="2800" b="1" dirty="0">
              <a:solidFill>
                <a:schemeClr val="tx1"/>
              </a:solidFill>
            </a:endParaRPr>
          </a:p>
        </p:txBody>
      </p:sp>
      <p:sp>
        <p:nvSpPr>
          <p:cNvPr id="6" name="Rectangle 12"/>
          <p:cNvSpPr txBox="1">
            <a:spLocks noChangeArrowheads="1"/>
          </p:cNvSpPr>
          <p:nvPr/>
        </p:nvSpPr>
        <p:spPr bwMode="auto">
          <a:xfrm>
            <a:off x="0" y="3810000"/>
            <a:ext cx="9153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Arial" pitchFamily="34" charset="0"/>
              </a:rPr>
              <a:t>Text:                                     Mk. 16:16</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andscape-mountain-waterfall-download-wallpapers.jpg"/>
          <p:cNvPicPr>
            <a:picLocks noChangeAspect="1"/>
          </p:cNvPicPr>
          <p:nvPr/>
        </p:nvPicPr>
        <p:blipFill>
          <a:blip r:embed="rId2" cstate="print"/>
          <a:stretch>
            <a:fillRect/>
          </a:stretch>
        </p:blipFill>
        <p:spPr>
          <a:xfrm>
            <a:off x="3727040" y="2257485"/>
            <a:ext cx="1651820" cy="4625095"/>
          </a:xfrm>
          <a:prstGeom prst="rect">
            <a:avLst/>
          </a:prstGeom>
        </p:spPr>
      </p:pic>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Every Sinner – Mk. 16:16</a:t>
            </a:r>
          </a:p>
        </p:txBody>
      </p:sp>
      <p:sp>
        <p:nvSpPr>
          <p:cNvPr id="6" name="Footer Placeholder 4"/>
          <p:cNvSpPr>
            <a:spLocks noGrp="1"/>
          </p:cNvSpPr>
          <p:nvPr>
            <p:ph type="ftr" sz="quarter" idx="11"/>
          </p:nvPr>
        </p:nvSpPr>
        <p:spPr>
          <a:xfrm>
            <a:off x="-9525" y="6552073"/>
            <a:ext cx="2445774" cy="320675"/>
          </a:xfrm>
        </p:spPr>
        <p:txBody>
          <a:bodyPr/>
          <a:lstStyle/>
          <a:p>
            <a:pPr>
              <a:defRPr/>
            </a:pPr>
            <a:r>
              <a:rPr lang="en-US"/>
              <a:t>God's Dividing Line: Water</a:t>
            </a:r>
            <a:endParaRPr lang="en-US" dirty="0"/>
          </a:p>
        </p:txBody>
      </p:sp>
      <p:sp>
        <p:nvSpPr>
          <p:cNvPr id="8" name="Rectangle 12" descr="Water droplets"/>
          <p:cNvSpPr>
            <a:spLocks noChangeArrowheads="1"/>
          </p:cNvSpPr>
          <p:nvPr/>
        </p:nvSpPr>
        <p:spPr bwMode="auto">
          <a:xfrm>
            <a:off x="0" y="622300"/>
            <a:ext cx="9144000" cy="1739901"/>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2" name="Rectangle 13"/>
          <p:cNvSpPr>
            <a:spLocks noChangeArrowheads="1"/>
          </p:cNvSpPr>
          <p:nvPr/>
        </p:nvSpPr>
        <p:spPr bwMode="auto">
          <a:xfrm>
            <a:off x="-9525" y="1330187"/>
            <a:ext cx="9144000" cy="10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 typeface="Wingdings" pitchFamily="2" charset="2"/>
              <a:buChar char="Ø"/>
            </a:pPr>
            <a:r>
              <a:rPr lang="en-US" sz="2000" dirty="0">
                <a:solidFill>
                  <a:schemeClr val="bg1"/>
                </a:solidFill>
                <a:cs typeface="Tahoma" pitchFamily="34" charset="0"/>
              </a:rPr>
              <a:t>To be saved, all men need to cross the dividing line of water from the kingdom of darkness to the kingdom of God’s Son into marvelous light (Col. 1:13; I Pet. 2:9)</a:t>
            </a:r>
          </a:p>
        </p:txBody>
      </p:sp>
      <p:sp>
        <p:nvSpPr>
          <p:cNvPr id="13" name="Text Box 3"/>
          <p:cNvSpPr txBox="1">
            <a:spLocks noChangeArrowheads="1"/>
          </p:cNvSpPr>
          <p:nvPr/>
        </p:nvSpPr>
        <p:spPr bwMode="auto">
          <a:xfrm>
            <a:off x="-19050" y="622300"/>
            <a:ext cx="9144000"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defRPr/>
            </a:pPr>
            <a:r>
              <a:rPr lang="en-US" sz="2000" dirty="0">
                <a:solidFill>
                  <a:srgbClr val="000000"/>
                </a:solidFill>
              </a:rPr>
              <a:t>Mk. 16:16: </a:t>
            </a:r>
            <a:r>
              <a:rPr lang="en-US" sz="2000" b="0" dirty="0">
                <a:solidFill>
                  <a:srgbClr val="000000"/>
                </a:solidFill>
              </a:rPr>
              <a:t>"He who has believed and has been baptized shall be saved; but</a:t>
            </a:r>
          </a:p>
          <a:p>
            <a:pPr algn="ctr" eaLnBrk="1" hangingPunct="1">
              <a:defRPr/>
            </a:pPr>
            <a:r>
              <a:rPr lang="en-US" sz="2000" b="0" dirty="0">
                <a:solidFill>
                  <a:srgbClr val="000000"/>
                </a:solidFill>
              </a:rPr>
              <a:t>                  he who has disbelieved shall be condemned.</a:t>
            </a:r>
          </a:p>
        </p:txBody>
      </p:sp>
      <p:sp>
        <p:nvSpPr>
          <p:cNvPr id="16" name="Text Box 4"/>
          <p:cNvSpPr txBox="1">
            <a:spLocks noChangeArrowheads="1"/>
          </p:cNvSpPr>
          <p:nvPr/>
        </p:nvSpPr>
        <p:spPr bwMode="auto">
          <a:xfrm>
            <a:off x="-9525" y="2895600"/>
            <a:ext cx="372703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It wasn’t the water </a:t>
            </a:r>
          </a:p>
          <a:p>
            <a:pPr eaLnBrk="1" hangingPunct="1"/>
            <a:r>
              <a:rPr lang="en-US" dirty="0"/>
              <a:t>that cured Naaman or</a:t>
            </a:r>
          </a:p>
          <a:p>
            <a:pPr eaLnBrk="1" hangingPunct="1"/>
            <a:r>
              <a:rPr lang="en-US" dirty="0"/>
              <a:t>the blind man but their</a:t>
            </a:r>
          </a:p>
          <a:p>
            <a:pPr eaLnBrk="1" hangingPunct="1"/>
            <a:r>
              <a:rPr lang="en-US" dirty="0"/>
              <a:t>obedience: </a:t>
            </a:r>
          </a:p>
          <a:p>
            <a:pPr eaLnBrk="1" hangingPunct="1">
              <a:buClr>
                <a:schemeClr val="accent1"/>
              </a:buClr>
              <a:buSzPct val="115000"/>
              <a:buFont typeface="Wingdings" pitchFamily="2" charset="2"/>
              <a:buChar char="Ø"/>
            </a:pPr>
            <a:r>
              <a:rPr lang="en-US" sz="2000" b="0" i="1" dirty="0">
                <a:solidFill>
                  <a:srgbClr val="FFFF99"/>
                </a:solidFill>
              </a:rPr>
              <a:t>Washing in any other body of water than what God said wouldn’t have done it!</a:t>
            </a:r>
          </a:p>
        </p:txBody>
      </p:sp>
      <p:sp>
        <p:nvSpPr>
          <p:cNvPr id="14" name="Text Box 4"/>
          <p:cNvSpPr txBox="1">
            <a:spLocks noChangeArrowheads="1"/>
          </p:cNvSpPr>
          <p:nvPr/>
        </p:nvSpPr>
        <p:spPr bwMode="auto">
          <a:xfrm>
            <a:off x="5416961" y="2514600"/>
            <a:ext cx="37270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Water is the dividing </a:t>
            </a:r>
          </a:p>
          <a:p>
            <a:pPr algn="ctr" eaLnBrk="1" hangingPunct="1"/>
            <a:r>
              <a:rPr lang="en-US" dirty="0"/>
              <a:t>line between being a </a:t>
            </a:r>
          </a:p>
          <a:p>
            <a:pPr algn="ctr" eaLnBrk="1" hangingPunct="1"/>
            <a:r>
              <a:rPr lang="en-US" dirty="0"/>
              <a:t>child of God and </a:t>
            </a:r>
          </a:p>
          <a:p>
            <a:pPr algn="ctr" eaLnBrk="1" hangingPunct="1"/>
            <a:r>
              <a:rPr lang="en-US" dirty="0"/>
              <a:t>remaining a child of </a:t>
            </a:r>
          </a:p>
          <a:p>
            <a:pPr algn="ctr" eaLnBrk="1" hangingPunct="1"/>
            <a:r>
              <a:rPr lang="en-US" dirty="0"/>
              <a:t>Satan! </a:t>
            </a:r>
          </a:p>
        </p:txBody>
      </p:sp>
      <p:pic>
        <p:nvPicPr>
          <p:cNvPr id="4" name="Picture 3" descr="Water next to the ocean&#10;&#10;Description automatically generated">
            <a:extLst>
              <a:ext uri="{FF2B5EF4-FFF2-40B4-BE49-F238E27FC236}">
                <a16:creationId xmlns:a16="http://schemas.microsoft.com/office/drawing/2014/main" id="{C38D8095-B25A-4CDC-BF51-7CE3E02F4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495799"/>
            <a:ext cx="3372791" cy="2527843"/>
          </a:xfrm>
          <a:prstGeom prst="rect">
            <a:avLst/>
          </a:prstGeom>
        </p:spPr>
      </p:pic>
    </p:spTree>
    <p:extLst>
      <p:ext uri="{BB962C8B-B14F-4D97-AF65-F5344CB8AC3E}">
        <p14:creationId xmlns:p14="http://schemas.microsoft.com/office/powerpoint/2010/main" val="1328116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0"/>
                                        <p:tgtEl>
                                          <p:spTgt spid="17"/>
                                        </p:tgtEl>
                                      </p:cBhvr>
                                    </p:animEffect>
                                  </p:childTnLst>
                                </p:cTn>
                              </p:par>
                            </p:childTnLst>
                          </p:cTn>
                        </p:par>
                        <p:par>
                          <p:cTn id="15" fill="hold">
                            <p:stCondLst>
                              <p:cond delay="7000"/>
                            </p:stCondLst>
                            <p:childTnLst>
                              <p:par>
                                <p:cTn id="16" presetID="2" presetClass="entr" presetSubtype="8"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Every Sinner – Mk. 16:16</a:t>
            </a:r>
          </a:p>
        </p:txBody>
      </p:sp>
      <p:sp>
        <p:nvSpPr>
          <p:cNvPr id="6" name="Footer Placeholder 4"/>
          <p:cNvSpPr>
            <a:spLocks noGrp="1"/>
          </p:cNvSpPr>
          <p:nvPr>
            <p:ph type="ftr" sz="quarter" idx="11"/>
          </p:nvPr>
        </p:nvSpPr>
        <p:spPr>
          <a:xfrm>
            <a:off x="-9525" y="6552073"/>
            <a:ext cx="2445774" cy="320675"/>
          </a:xfrm>
        </p:spPr>
        <p:txBody>
          <a:bodyPr/>
          <a:lstStyle/>
          <a:p>
            <a:pPr>
              <a:defRPr/>
            </a:pPr>
            <a:r>
              <a:rPr lang="en-US"/>
              <a:t>God's Dividing Line: Water</a:t>
            </a:r>
            <a:endParaRPr lang="en-US" dirty="0"/>
          </a:p>
        </p:txBody>
      </p:sp>
      <p:sp>
        <p:nvSpPr>
          <p:cNvPr id="16" name="Text Box 4"/>
          <p:cNvSpPr txBox="1">
            <a:spLocks noChangeArrowheads="1"/>
          </p:cNvSpPr>
          <p:nvPr/>
        </p:nvSpPr>
        <p:spPr bwMode="auto">
          <a:xfrm>
            <a:off x="5486400" y="3332502"/>
            <a:ext cx="3657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To be saved one must: </a:t>
            </a:r>
          </a:p>
          <a:p>
            <a:pPr eaLnBrk="1" hangingPunct="1">
              <a:buClr>
                <a:schemeClr val="accent1"/>
              </a:buClr>
              <a:buSzPct val="115000"/>
              <a:buFont typeface="Wingdings" pitchFamily="2" charset="2"/>
              <a:buChar char="Ø"/>
            </a:pPr>
            <a:r>
              <a:rPr lang="en-US" sz="2000" b="0" dirty="0">
                <a:solidFill>
                  <a:srgbClr val="FFFF99"/>
                </a:solidFill>
              </a:rPr>
              <a:t>Hear (Rom. 10:17)</a:t>
            </a:r>
          </a:p>
          <a:p>
            <a:pPr eaLnBrk="1" hangingPunct="1">
              <a:buClr>
                <a:schemeClr val="accent1"/>
              </a:buClr>
              <a:buSzPct val="115000"/>
              <a:buFont typeface="Wingdings" pitchFamily="2" charset="2"/>
              <a:buChar char="Ø"/>
            </a:pPr>
            <a:r>
              <a:rPr lang="en-US" sz="2000" b="0" dirty="0">
                <a:solidFill>
                  <a:srgbClr val="FFFF99"/>
                </a:solidFill>
              </a:rPr>
              <a:t>Believe (Heb. 11:6)</a:t>
            </a:r>
          </a:p>
          <a:p>
            <a:pPr eaLnBrk="1" hangingPunct="1">
              <a:buClr>
                <a:schemeClr val="accent1"/>
              </a:buClr>
              <a:buSzPct val="115000"/>
              <a:buFont typeface="Wingdings" pitchFamily="2" charset="2"/>
              <a:buChar char="Ø"/>
            </a:pPr>
            <a:r>
              <a:rPr lang="en-US" sz="2000" b="0" dirty="0">
                <a:solidFill>
                  <a:srgbClr val="FFFF99"/>
                </a:solidFill>
              </a:rPr>
              <a:t>Repent (Acts 2:38)</a:t>
            </a:r>
          </a:p>
          <a:p>
            <a:pPr eaLnBrk="1" hangingPunct="1">
              <a:buClr>
                <a:schemeClr val="accent1"/>
              </a:buClr>
              <a:buSzPct val="115000"/>
              <a:buFont typeface="Wingdings" pitchFamily="2" charset="2"/>
              <a:buChar char="Ø"/>
            </a:pPr>
            <a:r>
              <a:rPr lang="en-US" sz="2000" b="0" dirty="0">
                <a:solidFill>
                  <a:srgbClr val="FFFF99"/>
                </a:solidFill>
              </a:rPr>
              <a:t>Confess Christ (Acts 8:37)</a:t>
            </a:r>
          </a:p>
          <a:p>
            <a:pPr eaLnBrk="1" hangingPunct="1">
              <a:buClr>
                <a:schemeClr val="accent1"/>
              </a:buClr>
              <a:buSzPct val="115000"/>
              <a:buFont typeface="Wingdings" pitchFamily="2" charset="2"/>
              <a:buChar char="Ø"/>
            </a:pPr>
            <a:r>
              <a:rPr lang="en-US" sz="2000" b="0" dirty="0">
                <a:solidFill>
                  <a:srgbClr val="FFFF99"/>
                </a:solidFill>
              </a:rPr>
              <a:t>Be baptized (Acts 22:16)</a:t>
            </a:r>
          </a:p>
        </p:txBody>
      </p:sp>
      <p:sp>
        <p:nvSpPr>
          <p:cNvPr id="19" name="Text Box 3"/>
          <p:cNvSpPr txBox="1">
            <a:spLocks noChangeArrowheads="1"/>
          </p:cNvSpPr>
          <p:nvPr/>
        </p:nvSpPr>
        <p:spPr bwMode="auto">
          <a:xfrm>
            <a:off x="1" y="1554119"/>
            <a:ext cx="9143999" cy="1077218"/>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Eph. 1:7</a:t>
            </a:r>
          </a:p>
          <a:p>
            <a:pPr eaLnBrk="1" hangingPunct="1"/>
            <a:r>
              <a:rPr lang="en-US" sz="2000" b="0" dirty="0">
                <a:solidFill>
                  <a:srgbClr val="002060"/>
                </a:solidFill>
              </a:rPr>
              <a:t>7.  In Him we have redemption through His blood, the forgiveness of our trespasses, according to the riches of His grace</a:t>
            </a:r>
          </a:p>
        </p:txBody>
      </p:sp>
      <p:sp>
        <p:nvSpPr>
          <p:cNvPr id="20" name="Text Box 4"/>
          <p:cNvSpPr txBox="1">
            <a:spLocks noChangeArrowheads="1"/>
          </p:cNvSpPr>
          <p:nvPr/>
        </p:nvSpPr>
        <p:spPr bwMode="auto">
          <a:xfrm>
            <a:off x="1" y="3347567"/>
            <a:ext cx="28955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Obedience to the</a:t>
            </a:r>
          </a:p>
          <a:p>
            <a:pPr eaLnBrk="1" hangingPunct="1"/>
            <a:r>
              <a:rPr lang="en-US" dirty="0"/>
              <a:t>Gospel!</a:t>
            </a:r>
          </a:p>
          <a:p>
            <a:pPr eaLnBrk="1" hangingPunct="1">
              <a:buClr>
                <a:schemeClr val="accent1"/>
              </a:buClr>
              <a:buSzPct val="115000"/>
              <a:buFont typeface="Wingdings" pitchFamily="2" charset="2"/>
              <a:buChar char="Ø"/>
            </a:pPr>
            <a:r>
              <a:rPr lang="en-US" sz="2000" dirty="0">
                <a:solidFill>
                  <a:srgbClr val="FFFF99"/>
                </a:solidFill>
              </a:rPr>
              <a:t>Mk. 16:16</a:t>
            </a:r>
          </a:p>
          <a:p>
            <a:pPr eaLnBrk="1" hangingPunct="1">
              <a:buClr>
                <a:schemeClr val="accent1"/>
              </a:buClr>
              <a:buSzPct val="115000"/>
              <a:buFont typeface="Wingdings" pitchFamily="2" charset="2"/>
              <a:buChar char="Ø"/>
            </a:pPr>
            <a:r>
              <a:rPr lang="en-US" sz="2000" dirty="0">
                <a:solidFill>
                  <a:srgbClr val="FFFF99"/>
                </a:solidFill>
              </a:rPr>
              <a:t>Acts 2:38; 22:16</a:t>
            </a:r>
          </a:p>
          <a:p>
            <a:pPr eaLnBrk="1" hangingPunct="1">
              <a:buClr>
                <a:schemeClr val="accent1"/>
              </a:buClr>
              <a:buSzPct val="115000"/>
              <a:buFont typeface="Wingdings" pitchFamily="2" charset="2"/>
              <a:buChar char="Ø"/>
            </a:pPr>
            <a:r>
              <a:rPr lang="en-US" sz="2000" dirty="0">
                <a:solidFill>
                  <a:srgbClr val="FFFF99"/>
                </a:solidFill>
              </a:rPr>
              <a:t>Rom. 6:3</a:t>
            </a:r>
          </a:p>
          <a:p>
            <a:pPr eaLnBrk="1" hangingPunct="1">
              <a:buClr>
                <a:schemeClr val="accent1"/>
              </a:buClr>
              <a:buSzPct val="115000"/>
              <a:buFont typeface="Wingdings" pitchFamily="2" charset="2"/>
              <a:buChar char="Ø"/>
            </a:pPr>
            <a:r>
              <a:rPr lang="en-US" sz="2000" dirty="0">
                <a:solidFill>
                  <a:srgbClr val="FFFF99"/>
                </a:solidFill>
              </a:rPr>
              <a:t>Gal. 3:27</a:t>
            </a:r>
          </a:p>
        </p:txBody>
      </p:sp>
      <p:sp>
        <p:nvSpPr>
          <p:cNvPr id="21" name="Text Box 5"/>
          <p:cNvSpPr txBox="1">
            <a:spLocks noChangeArrowheads="1"/>
          </p:cNvSpPr>
          <p:nvPr/>
        </p:nvSpPr>
        <p:spPr bwMode="auto">
          <a:xfrm>
            <a:off x="5224" y="5719253"/>
            <a:ext cx="9143999"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457200" indent="-457200" algn="ctr">
              <a:defRPr/>
            </a:pPr>
            <a:r>
              <a:rPr lang="en-US" dirty="0">
                <a:solidFill>
                  <a:schemeClr val="bg1"/>
                </a:solidFill>
                <a:latin typeface="Tahoma" pitchFamily="34" charset="0"/>
                <a:ea typeface="Tahoma" pitchFamily="34" charset="0"/>
                <a:cs typeface="Tahoma" pitchFamily="34" charset="0"/>
              </a:rPr>
              <a:t>Obediently crossing the dividing line of water saves </a:t>
            </a:r>
          </a:p>
          <a:p>
            <a:pPr marL="457200" indent="-457200" algn="ctr">
              <a:defRPr/>
            </a:pPr>
            <a:r>
              <a:rPr lang="en-US" dirty="0">
                <a:solidFill>
                  <a:schemeClr val="bg1"/>
                </a:solidFill>
                <a:latin typeface="Tahoma" pitchFamily="34" charset="0"/>
                <a:ea typeface="Tahoma" pitchFamily="34" charset="0"/>
                <a:cs typeface="Tahoma" pitchFamily="34" charset="0"/>
              </a:rPr>
              <a:t>one’s soul from an eternity in Hell!</a:t>
            </a:r>
          </a:p>
        </p:txBody>
      </p:sp>
      <p:sp>
        <p:nvSpPr>
          <p:cNvPr id="14" name="Text Box 4"/>
          <p:cNvSpPr txBox="1">
            <a:spLocks noChangeArrowheads="1"/>
          </p:cNvSpPr>
          <p:nvPr/>
        </p:nvSpPr>
        <p:spPr bwMode="auto">
          <a:xfrm>
            <a:off x="-9525" y="6858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Today </a:t>
            </a:r>
          </a:p>
          <a:p>
            <a:pPr eaLnBrk="1" hangingPunct="1">
              <a:buClr>
                <a:schemeClr val="accent1"/>
              </a:buClr>
              <a:buSzPct val="115000"/>
              <a:buFont typeface="Wingdings" pitchFamily="2" charset="2"/>
              <a:buChar char="Ø"/>
            </a:pPr>
            <a:r>
              <a:rPr lang="en-US" sz="2000" b="0" dirty="0">
                <a:solidFill>
                  <a:srgbClr val="FFFF99"/>
                </a:solidFill>
              </a:rPr>
              <a:t>The waters of baptism serve as a dividing line between the saved and lost!</a:t>
            </a:r>
          </a:p>
        </p:txBody>
      </p:sp>
      <p:sp>
        <p:nvSpPr>
          <p:cNvPr id="18" name="Text Box 4"/>
          <p:cNvSpPr txBox="1">
            <a:spLocks noChangeArrowheads="1"/>
          </p:cNvSpPr>
          <p:nvPr/>
        </p:nvSpPr>
        <p:spPr bwMode="auto">
          <a:xfrm>
            <a:off x="3581400" y="2702761"/>
            <a:ext cx="1531374" cy="461665"/>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solidFill>
                  <a:srgbClr val="FF0000"/>
                </a:solidFill>
              </a:rPr>
              <a:t>HOW?</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539" y="3221705"/>
            <a:ext cx="1777096" cy="2377735"/>
          </a:xfrm>
          <a:prstGeom prst="rect">
            <a:avLst/>
          </a:prstGeom>
        </p:spPr>
      </p:pic>
    </p:spTree>
    <p:extLst>
      <p:ext uri="{BB962C8B-B14F-4D97-AF65-F5344CB8AC3E}">
        <p14:creationId xmlns:p14="http://schemas.microsoft.com/office/powerpoint/2010/main" val="926068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p:bldP spid="21"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Conclusion</a:t>
            </a:r>
          </a:p>
        </p:txBody>
      </p:sp>
      <p:sp>
        <p:nvSpPr>
          <p:cNvPr id="4" name="Footer Placeholder 4"/>
          <p:cNvSpPr>
            <a:spLocks noGrp="1"/>
          </p:cNvSpPr>
          <p:nvPr>
            <p:ph type="ftr" sz="quarter" idx="11"/>
          </p:nvPr>
        </p:nvSpPr>
        <p:spPr>
          <a:xfrm>
            <a:off x="6629400" y="4506"/>
            <a:ext cx="2514600" cy="381000"/>
          </a:xfrm>
        </p:spPr>
        <p:txBody>
          <a:bodyPr/>
          <a:lstStyle/>
          <a:p>
            <a:pPr>
              <a:defRPr/>
            </a:pPr>
            <a:r>
              <a:rPr lang="en-US"/>
              <a:t>God's Dividing Line: Water</a:t>
            </a:r>
            <a:endParaRPr lang="en-US" dirty="0"/>
          </a:p>
        </p:txBody>
      </p:sp>
      <p:sp>
        <p:nvSpPr>
          <p:cNvPr id="5" name="Text Box 4"/>
          <p:cNvSpPr txBox="1">
            <a:spLocks noChangeArrowheads="1"/>
          </p:cNvSpPr>
          <p:nvPr/>
        </p:nvSpPr>
        <p:spPr bwMode="auto">
          <a:xfrm>
            <a:off x="0" y="670914"/>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Many people may say that baptism isn’t important, that it</a:t>
            </a:r>
          </a:p>
          <a:p>
            <a:pPr algn="ctr" eaLnBrk="1" hangingPunct="1"/>
            <a:r>
              <a:rPr lang="en-US" dirty="0"/>
              <a:t>does not save us from our sins!</a:t>
            </a:r>
          </a:p>
        </p:txBody>
      </p:sp>
      <p:sp>
        <p:nvSpPr>
          <p:cNvPr id="8" name="Text Box 4"/>
          <p:cNvSpPr txBox="1">
            <a:spLocks noChangeArrowheads="1"/>
          </p:cNvSpPr>
          <p:nvPr/>
        </p:nvSpPr>
        <p:spPr bwMode="auto">
          <a:xfrm>
            <a:off x="0" y="1815546"/>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God’s word shows water has been used as a dividing line</a:t>
            </a:r>
          </a:p>
          <a:p>
            <a:pPr algn="ctr" eaLnBrk="1" hangingPunct="1"/>
            <a:r>
              <a:rPr lang="en-US" dirty="0"/>
              <a:t>before, and is still a dividing line today! </a:t>
            </a:r>
          </a:p>
          <a:p>
            <a:pPr algn="ctr" eaLnBrk="1" hangingPunct="1"/>
            <a:endParaRPr lang="en-US" dirty="0"/>
          </a:p>
          <a:p>
            <a:pPr algn="ctr" eaLnBrk="1" hangingPunct="1"/>
            <a:r>
              <a:rPr lang="en-US" i="1" dirty="0">
                <a:ln>
                  <a:solidFill>
                    <a:schemeClr val="tx1"/>
                  </a:solidFill>
                </a:ln>
                <a:solidFill>
                  <a:srgbClr val="00CCFF"/>
                </a:solidFill>
              </a:rPr>
              <a:t>One must cross the watery dividing line in obedience to God’s word to be saved!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47" y="3938994"/>
            <a:ext cx="3613674" cy="278252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171" y="4072958"/>
            <a:ext cx="3758234" cy="251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500"/>
                            </p:stCondLst>
                            <p:childTnLst>
                              <p:par>
                                <p:cTn id="28" presetID="31" presetClass="entr" presetSubtype="0" fill="hold"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p:cTn id="30"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Conclusion</a:t>
            </a:r>
          </a:p>
        </p:txBody>
      </p:sp>
      <p:sp>
        <p:nvSpPr>
          <p:cNvPr id="4" name="Footer Placeholder 4"/>
          <p:cNvSpPr>
            <a:spLocks noGrp="1"/>
          </p:cNvSpPr>
          <p:nvPr>
            <p:ph type="ftr" sz="quarter" idx="11"/>
          </p:nvPr>
        </p:nvSpPr>
        <p:spPr>
          <a:xfrm>
            <a:off x="6781800" y="0"/>
            <a:ext cx="2362200" cy="277813"/>
          </a:xfrm>
        </p:spPr>
        <p:txBody>
          <a:bodyPr/>
          <a:lstStyle/>
          <a:p>
            <a:pPr>
              <a:defRPr/>
            </a:pPr>
            <a:r>
              <a:rPr lang="en-US"/>
              <a:t>God's Dividing Line: Water</a:t>
            </a:r>
            <a:endParaRPr lang="en-US" dirty="0"/>
          </a:p>
        </p:txBody>
      </p:sp>
      <p:sp>
        <p:nvSpPr>
          <p:cNvPr id="13" name="Horizontal Scroll 12"/>
          <p:cNvSpPr/>
          <p:nvPr/>
        </p:nvSpPr>
        <p:spPr>
          <a:xfrm>
            <a:off x="459658" y="555748"/>
            <a:ext cx="8229600" cy="3101852"/>
          </a:xfrm>
          <a:prstGeom prst="horizontalScroll">
            <a:avLst/>
          </a:prstGeom>
          <a:solidFill>
            <a:srgbClr val="FEBA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3"/>
          <p:cNvSpPr txBox="1">
            <a:spLocks noChangeArrowheads="1"/>
          </p:cNvSpPr>
          <p:nvPr/>
        </p:nvSpPr>
        <p:spPr bwMode="auto">
          <a:xfrm>
            <a:off x="838200" y="952512"/>
            <a:ext cx="7848600" cy="2308324"/>
          </a:xfrm>
          <a:prstGeom prst="rect">
            <a:avLst/>
          </a:prstGeom>
          <a:noFill/>
          <a:ln w="9525">
            <a:solidFill>
              <a:srgbClr val="002060"/>
            </a:solidFill>
            <a:miter lim="800000"/>
            <a:headEnd/>
            <a:tailEnd/>
          </a:ln>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chemeClr val="bg1">
                    <a:lumMod val="60000"/>
                    <a:lumOff val="40000"/>
                  </a:schemeClr>
                </a:solidFill>
              </a:rPr>
              <a:t>Mt. 11:28-30 </a:t>
            </a:r>
            <a:r>
              <a:rPr lang="en-US" i="1" dirty="0">
                <a:solidFill>
                  <a:schemeClr val="bg1">
                    <a:lumMod val="60000"/>
                    <a:lumOff val="40000"/>
                  </a:schemeClr>
                </a:solidFill>
              </a:rPr>
              <a:t>(Mk. 16:16)</a:t>
            </a:r>
          </a:p>
          <a:p>
            <a:pPr eaLnBrk="1" hangingPunct="1"/>
            <a:r>
              <a:rPr lang="en-US" sz="2000" b="0" dirty="0">
                <a:solidFill>
                  <a:schemeClr val="bg1">
                    <a:lumMod val="50000"/>
                  </a:schemeClr>
                </a:solidFill>
              </a:rPr>
              <a:t>28.  "Come to Me, all who are weary and heavy-laden, and I will give you rest.</a:t>
            </a:r>
          </a:p>
          <a:p>
            <a:pPr eaLnBrk="1" hangingPunct="1"/>
            <a:r>
              <a:rPr lang="en-US" sz="2000" b="0" dirty="0">
                <a:solidFill>
                  <a:schemeClr val="bg1">
                    <a:lumMod val="50000"/>
                  </a:schemeClr>
                </a:solidFill>
              </a:rPr>
              <a:t>29.  "Take My yoke upon you and </a:t>
            </a:r>
            <a:r>
              <a:rPr lang="en-US" sz="2000" i="1" u="sng" dirty="0">
                <a:ln w="1905"/>
                <a:solidFill>
                  <a:srgbClr val="000000"/>
                </a:solidFill>
                <a:effectLst>
                  <a:glow rad="228600">
                    <a:schemeClr val="accent2">
                      <a:satMod val="175000"/>
                      <a:alpha val="40000"/>
                    </a:schemeClr>
                  </a:glow>
                  <a:innerShdw blurRad="69850" dist="43180" dir="5400000">
                    <a:srgbClr val="000000">
                      <a:alpha val="65000"/>
                    </a:srgbClr>
                  </a:innerShdw>
                </a:effectLst>
              </a:rPr>
              <a:t>learn from Me</a:t>
            </a:r>
            <a:r>
              <a:rPr lang="en-US" sz="2000" b="0" dirty="0">
                <a:solidFill>
                  <a:schemeClr val="bg1">
                    <a:lumMod val="50000"/>
                  </a:schemeClr>
                </a:solidFill>
              </a:rPr>
              <a:t>, for I am gentle and humble in heart, and YOU WILL FIND REST FOR YOUR SOULS.</a:t>
            </a:r>
          </a:p>
          <a:p>
            <a:pPr eaLnBrk="1" hangingPunct="1"/>
            <a:r>
              <a:rPr lang="en-US" sz="2000" b="0" dirty="0">
                <a:solidFill>
                  <a:schemeClr val="bg1">
                    <a:lumMod val="50000"/>
                  </a:schemeClr>
                </a:solidFill>
              </a:rPr>
              <a:t>30.  "For My yoke is easy and My burden is light."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86" y="3410868"/>
            <a:ext cx="3050387" cy="3447132"/>
          </a:xfrm>
          <a:prstGeom prst="rect">
            <a:avLst/>
          </a:prstGeom>
        </p:spPr>
      </p:pic>
      <p:sp>
        <p:nvSpPr>
          <p:cNvPr id="9" name="Rectangle 12" descr="Water droplets"/>
          <p:cNvSpPr>
            <a:spLocks noChangeArrowheads="1"/>
          </p:cNvSpPr>
          <p:nvPr/>
        </p:nvSpPr>
        <p:spPr bwMode="auto">
          <a:xfrm>
            <a:off x="4114800" y="4183354"/>
            <a:ext cx="4950614" cy="19021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defRPr/>
            </a:pPr>
            <a:r>
              <a:rPr lang="en-US" dirty="0">
                <a:solidFill>
                  <a:schemeClr val="bg1"/>
                </a:solidFill>
                <a:ea typeface="Tahoma" pitchFamily="34" charset="0"/>
                <a:cs typeface="Tahoma" pitchFamily="34" charset="0"/>
              </a:rPr>
              <a:t>Baptism is God’s dividing </a:t>
            </a:r>
          </a:p>
          <a:p>
            <a:pPr algn="ctr">
              <a:defRPr/>
            </a:pPr>
            <a:r>
              <a:rPr lang="en-US" dirty="0">
                <a:solidFill>
                  <a:schemeClr val="bg1"/>
                </a:solidFill>
                <a:ea typeface="Tahoma" pitchFamily="34" charset="0"/>
                <a:cs typeface="Tahoma" pitchFamily="34" charset="0"/>
              </a:rPr>
              <a:t>line between being saved </a:t>
            </a:r>
          </a:p>
          <a:p>
            <a:pPr algn="ctr">
              <a:defRPr/>
            </a:pPr>
            <a:r>
              <a:rPr lang="en-US" dirty="0">
                <a:solidFill>
                  <a:schemeClr val="bg1"/>
                </a:solidFill>
                <a:ea typeface="Tahoma" pitchFamily="34" charset="0"/>
                <a:cs typeface="Tahoma" pitchFamily="34" charset="0"/>
              </a:rPr>
              <a:t>and remaining lost – </a:t>
            </a:r>
          </a:p>
          <a:p>
            <a:pPr algn="ctr">
              <a:defRPr/>
            </a:pPr>
            <a:r>
              <a:rPr lang="en-US" sz="3200" i="1" dirty="0">
                <a:solidFill>
                  <a:schemeClr val="bg1"/>
                </a:solidFill>
                <a:ea typeface="Tahoma" pitchFamily="34" charset="0"/>
                <a:cs typeface="Tahoma" pitchFamily="34" charset="0"/>
              </a:rPr>
              <a:t>Have you crossed over?</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tx1"/>
                </a:solidFill>
                <a:latin typeface="Calisto MT" pitchFamily="18" charset="0"/>
              </a:rPr>
              <a:t>Repent (Acts 8:22), Confess (I Jn. 1:9),</a:t>
            </a:r>
          </a:p>
          <a:p>
            <a:pPr algn="ctr" fontAlgn="auto">
              <a:spcBef>
                <a:spcPts val="0"/>
              </a:spcBef>
              <a:spcAft>
                <a:spcPts val="0"/>
              </a:spcAft>
              <a:defRPr/>
            </a:pPr>
            <a:r>
              <a:rPr lang="en-US" sz="3600" b="1" dirty="0">
                <a:solidFill>
                  <a:schemeClr val="tx1"/>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27370469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6248399" y="-4916"/>
            <a:ext cx="2905433" cy="304800"/>
          </a:xfrm>
        </p:spPr>
        <p:txBody>
          <a:bodyPr/>
          <a:lstStyle/>
          <a:p>
            <a:pPr>
              <a:defRPr/>
            </a:pPr>
            <a:r>
              <a:rPr lang="en-US"/>
              <a:t>God's Dividing Line: Water</a:t>
            </a:r>
            <a:endParaRPr lang="en-US" dirty="0"/>
          </a:p>
        </p:txBody>
      </p:sp>
      <p:sp>
        <p:nvSpPr>
          <p:cNvPr id="219140" name="Text Box 4"/>
          <p:cNvSpPr txBox="1">
            <a:spLocks noChangeArrowheads="1"/>
          </p:cNvSpPr>
          <p:nvPr/>
        </p:nvSpPr>
        <p:spPr bwMode="auto">
          <a:xfrm>
            <a:off x="0" y="685800"/>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A dividing line is something that separates between two</a:t>
            </a:r>
          </a:p>
          <a:p>
            <a:pPr algn="ctr" eaLnBrk="1" hangingPunct="1"/>
            <a:r>
              <a:rPr lang="en-US" dirty="0"/>
              <a:t>or more things</a:t>
            </a:r>
          </a:p>
        </p:txBody>
      </p:sp>
      <p:sp>
        <p:nvSpPr>
          <p:cNvPr id="11" name="Text Box 4"/>
          <p:cNvSpPr txBox="1">
            <a:spLocks noChangeArrowheads="1"/>
          </p:cNvSpPr>
          <p:nvPr/>
        </p:nvSpPr>
        <p:spPr bwMode="auto">
          <a:xfrm>
            <a:off x="9831" y="4114800"/>
            <a:ext cx="524796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Many rivers are dividing lines:</a:t>
            </a:r>
          </a:p>
          <a:p>
            <a:pPr eaLnBrk="1" hangingPunct="1">
              <a:buClr>
                <a:schemeClr val="accent1"/>
              </a:buClr>
              <a:buSzPct val="115000"/>
              <a:buFont typeface="Wingdings" pitchFamily="2" charset="2"/>
              <a:buChar char="Ø"/>
            </a:pPr>
            <a:r>
              <a:rPr lang="en-US" sz="2000" b="0" dirty="0">
                <a:solidFill>
                  <a:srgbClr val="FFFF99"/>
                </a:solidFill>
              </a:rPr>
              <a:t>The Niagara River is a dividing line between the USA and Canada (NY &amp; Ontario).</a:t>
            </a:r>
          </a:p>
          <a:p>
            <a:pPr eaLnBrk="1" hangingPunct="1">
              <a:buClr>
                <a:schemeClr val="accent1"/>
              </a:buClr>
              <a:buSzPct val="115000"/>
              <a:buFont typeface="Wingdings" pitchFamily="2" charset="2"/>
              <a:buChar char="Ø"/>
            </a:pPr>
            <a:r>
              <a:rPr lang="en-US" sz="2000" b="0" dirty="0">
                <a:solidFill>
                  <a:srgbClr val="FFFF99"/>
                </a:solidFill>
              </a:rPr>
              <a:t>The Mississippi River is the dividing line between many states.</a:t>
            </a:r>
          </a:p>
          <a:p>
            <a:pPr eaLnBrk="1" hangingPunct="1">
              <a:buClr>
                <a:schemeClr val="accent1"/>
              </a:buClr>
              <a:buSzPct val="115000"/>
              <a:buFont typeface="Wingdings" pitchFamily="2" charset="2"/>
              <a:buChar char="Ø"/>
            </a:pPr>
            <a:r>
              <a:rPr lang="en-US" sz="2000" b="0" dirty="0">
                <a:solidFill>
                  <a:srgbClr val="FFFF99"/>
                </a:solidFill>
              </a:rPr>
              <a:t>Oceans and seas are dividing lines between nations (countries).</a:t>
            </a:r>
          </a:p>
        </p:txBody>
      </p:sp>
      <p:sp>
        <p:nvSpPr>
          <p:cNvPr id="8" name="Text Box 4"/>
          <p:cNvSpPr txBox="1">
            <a:spLocks noChangeArrowheads="1"/>
          </p:cNvSpPr>
          <p:nvPr/>
        </p:nvSpPr>
        <p:spPr bwMode="auto">
          <a:xfrm>
            <a:off x="9832" y="1600200"/>
            <a:ext cx="9144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Drawing lines in the sand:</a:t>
            </a:r>
          </a:p>
          <a:p>
            <a:pPr eaLnBrk="1" hangingPunct="1">
              <a:buClr>
                <a:schemeClr val="accent1"/>
              </a:buClr>
              <a:buSzPct val="115000"/>
              <a:buFont typeface="Wingdings" pitchFamily="2" charset="2"/>
              <a:buChar char="Ø"/>
            </a:pPr>
            <a:r>
              <a:rPr lang="en-US" sz="2000" dirty="0">
                <a:solidFill>
                  <a:srgbClr val="FFFF99"/>
                </a:solidFill>
              </a:rPr>
              <a:t>168 BC – </a:t>
            </a:r>
            <a:r>
              <a:rPr lang="en-US" sz="2000" b="0" dirty="0">
                <a:solidFill>
                  <a:srgbClr val="FFFF99"/>
                </a:solidFill>
              </a:rPr>
              <a:t>Roman Consul Gaius Popillius Laenas drew a line circle around King Antiochus IV (Epiphanes) of the Seleucid Empire and implied it would be war with Rome if he didn’t agree to withdraw from Egypt before stepping out of it. He agreed to withdraw!</a:t>
            </a:r>
          </a:p>
          <a:p>
            <a:pPr eaLnBrk="1" hangingPunct="1">
              <a:buClr>
                <a:schemeClr val="accent1"/>
              </a:buClr>
              <a:buSzPct val="115000"/>
              <a:buFont typeface="Wingdings" pitchFamily="2" charset="2"/>
              <a:buChar char="Ø"/>
            </a:pPr>
            <a:r>
              <a:rPr lang="en-US" sz="2000" dirty="0">
                <a:solidFill>
                  <a:srgbClr val="FFFF99"/>
                </a:solidFill>
              </a:rPr>
              <a:t>1836 AD – </a:t>
            </a:r>
            <a:r>
              <a:rPr lang="en-US" sz="2000" b="0" dirty="0">
                <a:solidFill>
                  <a:srgbClr val="FFFF99"/>
                </a:solidFill>
              </a:rPr>
              <a:t>Alamo: Col. Travis drew a line in the sand to see which volunteers would stay and fight to the death! All but one stepped over!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317566"/>
            <a:ext cx="3886200" cy="2185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fade">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left)">
                                      <p:cBhvr>
                                        <p:cTn id="39" dur="500"/>
                                        <p:tgtEl>
                                          <p:spTgt spid="11">
                                            <p:txEl>
                                              <p:pRg st="2" end="2"/>
                                            </p:txEl>
                                          </p:spTgt>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wipe(left)">
                                      <p:cBhvr>
                                        <p:cTn id="4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Intro</a:t>
            </a:r>
            <a:endParaRPr lang="en-US" sz="3600" b="1" u="sng" dirty="0">
              <a:solidFill>
                <a:schemeClr val="tx1"/>
              </a:solidFill>
              <a:cs typeface="Times New Roman" pitchFamily="18" charset="0"/>
            </a:endParaRPr>
          </a:p>
        </p:txBody>
      </p:sp>
      <p:sp>
        <p:nvSpPr>
          <p:cNvPr id="9" name="Footer Placeholder 4"/>
          <p:cNvSpPr>
            <a:spLocks noGrp="1"/>
          </p:cNvSpPr>
          <p:nvPr>
            <p:ph type="ftr" sz="quarter" idx="11"/>
          </p:nvPr>
        </p:nvSpPr>
        <p:spPr>
          <a:xfrm>
            <a:off x="6346757" y="-14748"/>
            <a:ext cx="2802159" cy="304800"/>
          </a:xfrm>
        </p:spPr>
        <p:txBody>
          <a:bodyPr/>
          <a:lstStyle/>
          <a:p>
            <a:pPr>
              <a:defRPr/>
            </a:pPr>
            <a:r>
              <a:rPr lang="en-US"/>
              <a:t>God's Dividing Line: Water</a:t>
            </a:r>
            <a:endParaRPr lang="en-US" dirty="0"/>
          </a:p>
        </p:txBody>
      </p:sp>
      <p:sp>
        <p:nvSpPr>
          <p:cNvPr id="13" name="Text Box 5"/>
          <p:cNvSpPr txBox="1">
            <a:spLocks noChangeArrowheads="1"/>
          </p:cNvSpPr>
          <p:nvPr/>
        </p:nvSpPr>
        <p:spPr bwMode="auto">
          <a:xfrm>
            <a:off x="4916" y="3013501"/>
            <a:ext cx="9144001"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457200" indent="-457200" algn="ctr">
              <a:defRPr/>
            </a:pPr>
            <a:r>
              <a:rPr lang="en-US" dirty="0">
                <a:solidFill>
                  <a:schemeClr val="bg1"/>
                </a:solidFill>
                <a:latin typeface="Tahoma" pitchFamily="34" charset="0"/>
                <a:ea typeface="Tahoma" pitchFamily="34" charset="0"/>
                <a:cs typeface="Tahoma" pitchFamily="34" charset="0"/>
              </a:rPr>
              <a:t>Many people will be divided </a:t>
            </a:r>
            <a:r>
              <a:rPr lang="en-US" i="1" dirty="0">
                <a:solidFill>
                  <a:schemeClr val="bg1"/>
                </a:solidFill>
                <a:latin typeface="Tahoma" pitchFamily="34" charset="0"/>
                <a:ea typeface="Tahoma" pitchFamily="34" charset="0"/>
                <a:cs typeface="Tahoma" pitchFamily="34" charset="0"/>
              </a:rPr>
              <a:t>from</a:t>
            </a:r>
            <a:r>
              <a:rPr lang="en-US" dirty="0">
                <a:solidFill>
                  <a:schemeClr val="bg1"/>
                </a:solidFill>
                <a:latin typeface="Tahoma" pitchFamily="34" charset="0"/>
                <a:ea typeface="Tahoma" pitchFamily="34" charset="0"/>
                <a:cs typeface="Tahoma" pitchFamily="34" charset="0"/>
              </a:rPr>
              <a:t> God by water, </a:t>
            </a:r>
          </a:p>
          <a:p>
            <a:pPr marL="457200" indent="-457200" algn="ctr">
              <a:defRPr/>
            </a:pPr>
            <a:r>
              <a:rPr lang="en-US" dirty="0">
                <a:solidFill>
                  <a:schemeClr val="bg1"/>
                </a:solidFill>
                <a:latin typeface="Tahoma" pitchFamily="34" charset="0"/>
                <a:ea typeface="Tahoma" pitchFamily="34" charset="0"/>
                <a:cs typeface="Tahoma" pitchFamily="34" charset="0"/>
              </a:rPr>
              <a:t>while water also unites people </a:t>
            </a:r>
            <a:r>
              <a:rPr lang="en-US" i="1" dirty="0">
                <a:solidFill>
                  <a:schemeClr val="bg1"/>
                </a:solidFill>
                <a:latin typeface="Tahoma" pitchFamily="34" charset="0"/>
                <a:ea typeface="Tahoma" pitchFamily="34" charset="0"/>
                <a:cs typeface="Tahoma" pitchFamily="34" charset="0"/>
              </a:rPr>
              <a:t>with</a:t>
            </a:r>
            <a:r>
              <a:rPr lang="en-US" dirty="0">
                <a:solidFill>
                  <a:schemeClr val="bg1"/>
                </a:solidFill>
                <a:latin typeface="Tahoma" pitchFamily="34" charset="0"/>
                <a:ea typeface="Tahoma" pitchFamily="34" charset="0"/>
                <a:cs typeface="Tahoma" pitchFamily="34" charset="0"/>
              </a:rPr>
              <a:t> God!</a:t>
            </a:r>
          </a:p>
        </p:txBody>
      </p:sp>
      <p:sp>
        <p:nvSpPr>
          <p:cNvPr id="10" name="Text Box 4"/>
          <p:cNvSpPr txBox="1">
            <a:spLocks noChangeArrowheads="1"/>
          </p:cNvSpPr>
          <p:nvPr/>
        </p:nvSpPr>
        <p:spPr bwMode="auto">
          <a:xfrm>
            <a:off x="-1" y="11430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Water – Many teach that water does not have a part in</a:t>
            </a:r>
          </a:p>
          <a:p>
            <a:pPr eaLnBrk="1" hangingPunct="1"/>
            <a:r>
              <a:rPr lang="en-US" dirty="0"/>
              <a:t>God’s redemptive plan:</a:t>
            </a:r>
          </a:p>
          <a:p>
            <a:pPr eaLnBrk="1" hangingPunct="1">
              <a:buClr>
                <a:schemeClr val="accent1"/>
              </a:buClr>
              <a:buSzPct val="115000"/>
              <a:buFont typeface="Wingdings" pitchFamily="2" charset="2"/>
              <a:buChar char="Ø"/>
            </a:pPr>
            <a:r>
              <a:rPr lang="en-US" sz="2000" b="0" dirty="0">
                <a:solidFill>
                  <a:srgbClr val="FFFF99"/>
                </a:solidFill>
              </a:rPr>
              <a:t>Physically has been and still is used as a dividing line today!</a:t>
            </a:r>
          </a:p>
          <a:p>
            <a:pPr eaLnBrk="1" hangingPunct="1">
              <a:buClr>
                <a:schemeClr val="accent1"/>
              </a:buClr>
              <a:buSzPct val="115000"/>
              <a:buFont typeface="Wingdings" pitchFamily="2" charset="2"/>
              <a:buChar char="Ø"/>
            </a:pPr>
            <a:r>
              <a:rPr lang="en-US" sz="2000" b="0" dirty="0">
                <a:solidFill>
                  <a:srgbClr val="FFFF99"/>
                </a:solidFill>
              </a:rPr>
              <a:t>Religiously has been the dividing line many times and still is today!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261" y="4114800"/>
            <a:ext cx="4135477" cy="2743200"/>
          </a:xfrm>
          <a:prstGeom prst="rect">
            <a:avLst/>
          </a:prstGeom>
        </p:spPr>
      </p:pic>
    </p:spTree>
    <p:extLst>
      <p:ext uri="{BB962C8B-B14F-4D97-AF65-F5344CB8AC3E}">
        <p14:creationId xmlns:p14="http://schemas.microsoft.com/office/powerpoint/2010/main" val="2412817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wipe(left)">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Noah – Gen. 6</a:t>
            </a:r>
          </a:p>
        </p:txBody>
      </p:sp>
      <p:sp>
        <p:nvSpPr>
          <p:cNvPr id="6" name="Footer Placeholder 4"/>
          <p:cNvSpPr>
            <a:spLocks noGrp="1"/>
          </p:cNvSpPr>
          <p:nvPr>
            <p:ph type="ftr" sz="quarter" idx="11"/>
          </p:nvPr>
        </p:nvSpPr>
        <p:spPr>
          <a:xfrm>
            <a:off x="-4304" y="6537325"/>
            <a:ext cx="2671304" cy="320675"/>
          </a:xfrm>
        </p:spPr>
        <p:txBody>
          <a:bodyPr/>
          <a:lstStyle/>
          <a:p>
            <a:pPr>
              <a:defRPr/>
            </a:pPr>
            <a:r>
              <a:rPr lang="en-US"/>
              <a:t>God's Dividing Line: Water</a:t>
            </a:r>
            <a:endParaRPr lang="en-US" dirty="0"/>
          </a:p>
        </p:txBody>
      </p:sp>
      <p:sp>
        <p:nvSpPr>
          <p:cNvPr id="8" name="Rectangle 12" descr="Water droplets"/>
          <p:cNvSpPr>
            <a:spLocks noChangeArrowheads="1"/>
          </p:cNvSpPr>
          <p:nvPr/>
        </p:nvSpPr>
        <p:spPr bwMode="auto">
          <a:xfrm>
            <a:off x="0" y="633413"/>
            <a:ext cx="9144000" cy="3024187"/>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12" name="Rectangle 13"/>
          <p:cNvSpPr>
            <a:spLocks noChangeArrowheads="1"/>
          </p:cNvSpPr>
          <p:nvPr/>
        </p:nvSpPr>
        <p:spPr bwMode="auto">
          <a:xfrm>
            <a:off x="9525" y="1022410"/>
            <a:ext cx="91440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 typeface="Wingdings" pitchFamily="2" charset="2"/>
              <a:buChar char="Ø"/>
              <a:defRPr/>
            </a:pPr>
            <a:r>
              <a:rPr lang="en-US" sz="2000" dirty="0">
                <a:solidFill>
                  <a:schemeClr val="bg1"/>
                </a:solidFill>
                <a:ea typeface="Tahoma" pitchFamily="34" charset="0"/>
                <a:cs typeface="Tahoma" pitchFamily="34" charset="0"/>
              </a:rPr>
              <a:t>The old world was in bad (and sad) condition – sin reigned everywhere! (6:5-7)</a:t>
            </a:r>
            <a:endParaRPr lang="en-US" sz="2000" i="1" dirty="0">
              <a:solidFill>
                <a:schemeClr val="bg1">
                  <a:lumMod val="60000"/>
                  <a:lumOff val="40000"/>
                </a:schemeClr>
              </a:solidFill>
              <a:ea typeface="Tahoma" pitchFamily="34" charset="0"/>
              <a:cs typeface="Tahoma" pitchFamily="34" charset="0"/>
            </a:endParaRPr>
          </a:p>
          <a:p>
            <a:pPr marL="457200" indent="-457200">
              <a:spcBef>
                <a:spcPct val="20000"/>
              </a:spcBef>
              <a:buFont typeface="Wingdings" pitchFamily="2" charset="2"/>
              <a:buChar char="Ø"/>
              <a:defRPr/>
            </a:pPr>
            <a:r>
              <a:rPr lang="en-US" sz="2000" dirty="0">
                <a:solidFill>
                  <a:schemeClr val="bg1"/>
                </a:solidFill>
                <a:ea typeface="Tahoma" pitchFamily="34" charset="0"/>
                <a:cs typeface="Tahoma" pitchFamily="34" charset="0"/>
              </a:rPr>
              <a:t>God gave directions to Noah to build an ark – for a flood would destroy the world! (6:17)</a:t>
            </a:r>
            <a:endParaRPr lang="en-US" sz="2000" i="1" dirty="0">
              <a:solidFill>
                <a:schemeClr val="bg1">
                  <a:lumMod val="60000"/>
                  <a:lumOff val="40000"/>
                </a:schemeClr>
              </a:solidFill>
              <a:ea typeface="Tahoma" pitchFamily="34" charset="0"/>
              <a:cs typeface="Tahoma" pitchFamily="34" charset="0"/>
            </a:endParaRPr>
          </a:p>
        </p:txBody>
      </p:sp>
      <p:sp>
        <p:nvSpPr>
          <p:cNvPr id="13" name="Text Box 3"/>
          <p:cNvSpPr txBox="1">
            <a:spLocks noChangeArrowheads="1"/>
          </p:cNvSpPr>
          <p:nvPr/>
        </p:nvSpPr>
        <p:spPr bwMode="auto">
          <a:xfrm>
            <a:off x="-19050" y="622300"/>
            <a:ext cx="9144000"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defRPr/>
            </a:pPr>
            <a:r>
              <a:rPr lang="en-US" sz="2000" dirty="0">
                <a:solidFill>
                  <a:srgbClr val="000000"/>
                </a:solidFill>
              </a:rPr>
              <a:t>Gen. 6:8: </a:t>
            </a:r>
            <a:r>
              <a:rPr lang="en-US" sz="2000" b="0" dirty="0">
                <a:solidFill>
                  <a:srgbClr val="000000"/>
                </a:solidFill>
              </a:rPr>
              <a:t>But Noah found favor in the eyes of the LORD</a:t>
            </a:r>
          </a:p>
        </p:txBody>
      </p:sp>
      <p:sp>
        <p:nvSpPr>
          <p:cNvPr id="11" name="Text Box 3"/>
          <p:cNvSpPr txBox="1">
            <a:spLocks noChangeArrowheads="1"/>
          </p:cNvSpPr>
          <p:nvPr/>
        </p:nvSpPr>
        <p:spPr bwMode="auto">
          <a:xfrm>
            <a:off x="-28885" y="2457450"/>
            <a:ext cx="9182409" cy="1692771"/>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NKJ: Heb. 11:7 (Gen. 6:22)</a:t>
            </a:r>
          </a:p>
          <a:p>
            <a:pPr eaLnBrk="1" hangingPunct="1"/>
            <a:r>
              <a:rPr lang="en-US" sz="2000" b="0" dirty="0">
                <a:solidFill>
                  <a:srgbClr val="002060"/>
                </a:solidFill>
              </a:rPr>
              <a:t>7.    By faith Noah, being divinely warned of things not yet seen, moved with godly fear, prepared an ark for the saving of his household, by which he condemned the world and became heir of the righteousness which is according to faith.</a:t>
            </a:r>
          </a:p>
        </p:txBody>
      </p:sp>
      <p:sp>
        <p:nvSpPr>
          <p:cNvPr id="15" name="Text Box 4"/>
          <p:cNvSpPr txBox="1">
            <a:spLocks noChangeArrowheads="1"/>
          </p:cNvSpPr>
          <p:nvPr/>
        </p:nvSpPr>
        <p:spPr bwMode="auto">
          <a:xfrm>
            <a:off x="0" y="4683835"/>
            <a:ext cx="56959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Water was the dividing line between salvation and the wrath of God!</a:t>
            </a:r>
          </a:p>
          <a:p>
            <a:pPr eaLnBrk="1" hangingPunct="1">
              <a:buClr>
                <a:schemeClr val="accent1"/>
              </a:buClr>
              <a:buSzPct val="115000"/>
              <a:buFont typeface="Wingdings" pitchFamily="2" charset="2"/>
              <a:buChar char="Ø"/>
            </a:pPr>
            <a:r>
              <a:rPr lang="en-US" sz="2000" dirty="0">
                <a:solidFill>
                  <a:srgbClr val="FFFF99"/>
                </a:solidFill>
              </a:rPr>
              <a:t>I Pet. 3:20-21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4265261"/>
            <a:ext cx="3429000" cy="2587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Noah – Gen. 6</a:t>
            </a:r>
          </a:p>
        </p:txBody>
      </p:sp>
      <p:sp>
        <p:nvSpPr>
          <p:cNvPr id="6" name="Footer Placeholder 4"/>
          <p:cNvSpPr>
            <a:spLocks noGrp="1"/>
          </p:cNvSpPr>
          <p:nvPr>
            <p:ph type="ftr" sz="quarter" idx="11"/>
          </p:nvPr>
        </p:nvSpPr>
        <p:spPr>
          <a:xfrm>
            <a:off x="-1" y="6537325"/>
            <a:ext cx="2590801" cy="320675"/>
          </a:xfrm>
        </p:spPr>
        <p:txBody>
          <a:bodyPr/>
          <a:lstStyle/>
          <a:p>
            <a:pPr>
              <a:defRPr/>
            </a:pPr>
            <a:r>
              <a:rPr lang="en-US"/>
              <a:t>God's Dividing Line: Water</a:t>
            </a:r>
            <a:endParaRPr lang="en-US" dirty="0"/>
          </a:p>
        </p:txBody>
      </p:sp>
      <p:sp>
        <p:nvSpPr>
          <p:cNvPr id="16" name="Text Box 4"/>
          <p:cNvSpPr txBox="1">
            <a:spLocks noChangeArrowheads="1"/>
          </p:cNvSpPr>
          <p:nvPr/>
        </p:nvSpPr>
        <p:spPr bwMode="auto">
          <a:xfrm>
            <a:off x="0" y="8382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Today </a:t>
            </a:r>
          </a:p>
          <a:p>
            <a:pPr eaLnBrk="1" hangingPunct="1">
              <a:buClr>
                <a:schemeClr val="accent1"/>
              </a:buClr>
              <a:buSzPct val="115000"/>
              <a:buFont typeface="Wingdings" pitchFamily="2" charset="2"/>
              <a:buChar char="Ø"/>
            </a:pPr>
            <a:r>
              <a:rPr lang="en-US" sz="2000" b="0" dirty="0">
                <a:solidFill>
                  <a:srgbClr val="FFFF99"/>
                </a:solidFill>
              </a:rPr>
              <a:t>Saints, by obedience, die to sin &amp; are buried with Christ &amp; raised up to walk in newness of life in the kingdom of God’s beloved Son (Rom. 6:3-7; Col. 1:13; I Pet. 3:21) </a:t>
            </a:r>
          </a:p>
          <a:p>
            <a:pPr eaLnBrk="1" hangingPunct="1">
              <a:buClr>
                <a:schemeClr val="accent1"/>
              </a:buClr>
              <a:buSzPct val="115000"/>
              <a:buFont typeface="Wingdings" pitchFamily="2" charset="2"/>
              <a:buChar char="Ø"/>
            </a:pPr>
            <a:r>
              <a:rPr lang="en-US" sz="2000" b="0" dirty="0">
                <a:solidFill>
                  <a:srgbClr val="FFFF99"/>
                </a:solidFill>
              </a:rPr>
              <a:t>Those obedient are rescued from the wrath of God (Rom. 5:9)!</a:t>
            </a:r>
          </a:p>
        </p:txBody>
      </p:sp>
      <p:sp>
        <p:nvSpPr>
          <p:cNvPr id="17" name="Text Box 5"/>
          <p:cNvSpPr txBox="1">
            <a:spLocks noChangeArrowheads="1"/>
          </p:cNvSpPr>
          <p:nvPr/>
        </p:nvSpPr>
        <p:spPr bwMode="auto">
          <a:xfrm>
            <a:off x="-2" y="2971800"/>
            <a:ext cx="9143999"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457200" indent="-457200" algn="ctr">
              <a:defRPr/>
            </a:pPr>
            <a:r>
              <a:rPr lang="en-US" dirty="0">
                <a:solidFill>
                  <a:schemeClr val="bg1"/>
                </a:solidFill>
                <a:latin typeface="Tahoma" pitchFamily="34" charset="0"/>
                <a:ea typeface="Tahoma" pitchFamily="34" charset="0"/>
                <a:cs typeface="Tahoma" pitchFamily="34" charset="0"/>
              </a:rPr>
              <a:t>Obediently crossing the dividing line of water rescues </a:t>
            </a:r>
          </a:p>
          <a:p>
            <a:pPr marL="457200" indent="-457200" algn="ctr">
              <a:defRPr/>
            </a:pPr>
            <a:r>
              <a:rPr lang="en-US" dirty="0">
                <a:solidFill>
                  <a:schemeClr val="bg1"/>
                </a:solidFill>
                <a:latin typeface="Tahoma" pitchFamily="34" charset="0"/>
                <a:ea typeface="Tahoma" pitchFamily="34" charset="0"/>
                <a:cs typeface="Tahoma" pitchFamily="34" charset="0"/>
              </a:rPr>
              <a:t>the godly from the wrath of God!</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989439"/>
            <a:ext cx="4302537" cy="2861187"/>
          </a:xfrm>
          <a:prstGeom prst="rect">
            <a:avLst/>
          </a:prstGeom>
        </p:spPr>
      </p:pic>
    </p:spTree>
    <p:extLst>
      <p:ext uri="{BB962C8B-B14F-4D97-AF65-F5344CB8AC3E}">
        <p14:creationId xmlns:p14="http://schemas.microsoft.com/office/powerpoint/2010/main" val="2928918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left)">
                                      <p:cBhvr>
                                        <p:cTn id="11" dur="500"/>
                                        <p:tgtEl>
                                          <p:spTgt spid="1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left)">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033" y="4123171"/>
            <a:ext cx="2255491" cy="2903945"/>
          </a:xfrm>
          <a:prstGeom prst="rect">
            <a:avLst/>
          </a:prstGeom>
        </p:spPr>
      </p:pic>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Naaman – II Kings 5</a:t>
            </a:r>
          </a:p>
        </p:txBody>
      </p:sp>
      <p:sp>
        <p:nvSpPr>
          <p:cNvPr id="6" name="Footer Placeholder 4"/>
          <p:cNvSpPr>
            <a:spLocks noGrp="1"/>
          </p:cNvSpPr>
          <p:nvPr>
            <p:ph type="ftr" sz="quarter" idx="11"/>
          </p:nvPr>
        </p:nvSpPr>
        <p:spPr>
          <a:xfrm>
            <a:off x="12291" y="6537325"/>
            <a:ext cx="2578509" cy="320675"/>
          </a:xfrm>
        </p:spPr>
        <p:txBody>
          <a:bodyPr/>
          <a:lstStyle/>
          <a:p>
            <a:pPr>
              <a:defRPr/>
            </a:pPr>
            <a:r>
              <a:rPr lang="en-US"/>
              <a:t>God's Dividing Line: Water</a:t>
            </a:r>
            <a:endParaRPr lang="en-US" dirty="0"/>
          </a:p>
        </p:txBody>
      </p:sp>
      <p:sp>
        <p:nvSpPr>
          <p:cNvPr id="8" name="Rectangle 12" descr="Water droplets"/>
          <p:cNvSpPr>
            <a:spLocks noChangeArrowheads="1"/>
          </p:cNvSpPr>
          <p:nvPr/>
        </p:nvSpPr>
        <p:spPr bwMode="auto">
          <a:xfrm>
            <a:off x="0" y="622300"/>
            <a:ext cx="9144000" cy="3075007"/>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2" name="Rectangle 13"/>
          <p:cNvSpPr>
            <a:spLocks noChangeArrowheads="1"/>
          </p:cNvSpPr>
          <p:nvPr/>
        </p:nvSpPr>
        <p:spPr bwMode="auto">
          <a:xfrm>
            <a:off x="1" y="1647217"/>
            <a:ext cx="9144000" cy="117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 typeface="Wingdings" pitchFamily="2" charset="2"/>
              <a:buChar char="Ø"/>
            </a:pPr>
            <a:r>
              <a:rPr lang="en-US" sz="2000" dirty="0">
                <a:solidFill>
                  <a:schemeClr val="bg1"/>
                </a:solidFill>
                <a:cs typeface="Tahoma" pitchFamily="34" charset="0"/>
              </a:rPr>
              <a:t>Naaman was the commander of the Syrian army, the enemy of Israel, but was a leper! (Incurable disease)</a:t>
            </a:r>
          </a:p>
          <a:p>
            <a:pPr marL="457200" indent="-457200">
              <a:spcBef>
                <a:spcPct val="20000"/>
              </a:spcBef>
              <a:buFont typeface="Wingdings" pitchFamily="2" charset="2"/>
              <a:buChar char="Ø"/>
            </a:pPr>
            <a:r>
              <a:rPr lang="en-US" sz="2000" dirty="0">
                <a:solidFill>
                  <a:schemeClr val="bg1"/>
                </a:solidFill>
                <a:cs typeface="Tahoma" pitchFamily="34" charset="0"/>
              </a:rPr>
              <a:t>Commanded to dip in the Jordan River seven times to be healed</a:t>
            </a:r>
          </a:p>
        </p:txBody>
      </p:sp>
      <p:sp>
        <p:nvSpPr>
          <p:cNvPr id="13" name="Text Box 3"/>
          <p:cNvSpPr txBox="1">
            <a:spLocks noChangeArrowheads="1"/>
          </p:cNvSpPr>
          <p:nvPr/>
        </p:nvSpPr>
        <p:spPr bwMode="auto">
          <a:xfrm>
            <a:off x="-19050" y="622300"/>
            <a:ext cx="9144000"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defRPr/>
            </a:pPr>
            <a:r>
              <a:rPr lang="en-US" sz="2000" dirty="0">
                <a:solidFill>
                  <a:srgbClr val="000000"/>
                </a:solidFill>
              </a:rPr>
              <a:t>II Kings 5:10: </a:t>
            </a:r>
            <a:r>
              <a:rPr lang="en-US" sz="2000" b="0" dirty="0">
                <a:solidFill>
                  <a:srgbClr val="000000"/>
                </a:solidFill>
              </a:rPr>
              <a:t>Elisha sent a messenger to him, saying, "Go and wash in the</a:t>
            </a:r>
          </a:p>
          <a:p>
            <a:pPr algn="ctr" eaLnBrk="1" hangingPunct="1">
              <a:defRPr/>
            </a:pPr>
            <a:r>
              <a:rPr lang="en-US" sz="2000" b="0" dirty="0">
                <a:solidFill>
                  <a:srgbClr val="000000"/>
                </a:solidFill>
              </a:rPr>
              <a:t>                       Jordan seven times, and your flesh will be restored to you and</a:t>
            </a:r>
          </a:p>
          <a:p>
            <a:pPr algn="ctr" eaLnBrk="1" hangingPunct="1">
              <a:defRPr/>
            </a:pPr>
            <a:r>
              <a:rPr lang="en-US" sz="2000" b="0" dirty="0">
                <a:solidFill>
                  <a:srgbClr val="000000"/>
                </a:solidFill>
              </a:rPr>
              <a:t>                       you will be clean."</a:t>
            </a:r>
          </a:p>
        </p:txBody>
      </p:sp>
      <p:sp>
        <p:nvSpPr>
          <p:cNvPr id="11" name="Text Box 3"/>
          <p:cNvSpPr txBox="1">
            <a:spLocks noChangeArrowheads="1"/>
          </p:cNvSpPr>
          <p:nvPr/>
        </p:nvSpPr>
        <p:spPr bwMode="auto">
          <a:xfrm>
            <a:off x="1" y="2743200"/>
            <a:ext cx="9163050" cy="1384995"/>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II Kings 5:14</a:t>
            </a:r>
          </a:p>
          <a:p>
            <a:pPr eaLnBrk="1" hangingPunct="1"/>
            <a:r>
              <a:rPr lang="en-US" sz="2000" b="0" dirty="0">
                <a:solidFill>
                  <a:srgbClr val="002060"/>
                </a:solidFill>
              </a:rPr>
              <a:t>14.  So he went down and dipped himself seven times in the Jordan, according to the word of the man of God; and his flesh was restored like the flesh of a little child and he was clean.</a:t>
            </a:r>
          </a:p>
        </p:txBody>
      </p:sp>
      <p:sp>
        <p:nvSpPr>
          <p:cNvPr id="15" name="Text Box 4"/>
          <p:cNvSpPr txBox="1">
            <a:spLocks noChangeArrowheads="1"/>
          </p:cNvSpPr>
          <p:nvPr/>
        </p:nvSpPr>
        <p:spPr bwMode="auto">
          <a:xfrm>
            <a:off x="12291" y="4821892"/>
            <a:ext cx="6553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Water was the dividing line between a</a:t>
            </a:r>
          </a:p>
          <a:p>
            <a:pPr eaLnBrk="1" hangingPunct="1"/>
            <a:r>
              <a:rPr lang="en-US" dirty="0"/>
              <a:t>miraculous cure and remaining a leper!  </a:t>
            </a:r>
          </a:p>
          <a:p>
            <a:pPr eaLnBrk="1" hangingPunct="1">
              <a:buClr>
                <a:schemeClr val="accent1"/>
              </a:buClr>
              <a:buSzPct val="115000"/>
              <a:buFont typeface="Wingdings" pitchFamily="2" charset="2"/>
              <a:buChar char="Ø"/>
            </a:pPr>
            <a:r>
              <a:rPr lang="en-US" sz="2000" dirty="0">
                <a:solidFill>
                  <a:srgbClr val="FFFF99"/>
                </a:solidFill>
              </a:rPr>
              <a:t>II Kings 5:10, 14</a:t>
            </a:r>
          </a:p>
        </p:txBody>
      </p:sp>
    </p:spTree>
    <p:extLst>
      <p:ext uri="{BB962C8B-B14F-4D97-AF65-F5344CB8AC3E}">
        <p14:creationId xmlns:p14="http://schemas.microsoft.com/office/powerpoint/2010/main" val="4235378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withGroup">
                            <p:stCondLst>
                              <p:cond delay="2000"/>
                            </p:stCondLst>
                            <p:childTnLst>
                              <p:par>
                                <p:cTn id="12" presetID="2" presetClass="entr" presetSubtype="8"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1"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Naaman – II Kings 5</a:t>
            </a:r>
          </a:p>
        </p:txBody>
      </p:sp>
      <p:sp>
        <p:nvSpPr>
          <p:cNvPr id="6" name="Footer Placeholder 4"/>
          <p:cNvSpPr>
            <a:spLocks noGrp="1"/>
          </p:cNvSpPr>
          <p:nvPr>
            <p:ph type="ftr" sz="quarter" idx="11"/>
          </p:nvPr>
        </p:nvSpPr>
        <p:spPr>
          <a:xfrm>
            <a:off x="2458" y="6537325"/>
            <a:ext cx="2435942" cy="320675"/>
          </a:xfrm>
        </p:spPr>
        <p:txBody>
          <a:bodyPr/>
          <a:lstStyle/>
          <a:p>
            <a:pPr>
              <a:defRPr/>
            </a:pPr>
            <a:r>
              <a:rPr lang="en-US"/>
              <a:t>God's Dividing Line: Water</a:t>
            </a:r>
            <a:endParaRPr lang="en-US" dirty="0"/>
          </a:p>
        </p:txBody>
      </p:sp>
      <p:sp>
        <p:nvSpPr>
          <p:cNvPr id="16" name="Text Box 4"/>
          <p:cNvSpPr txBox="1">
            <a:spLocks noChangeArrowheads="1"/>
          </p:cNvSpPr>
          <p:nvPr/>
        </p:nvSpPr>
        <p:spPr bwMode="auto">
          <a:xfrm>
            <a:off x="1" y="78609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Today </a:t>
            </a:r>
          </a:p>
          <a:p>
            <a:pPr eaLnBrk="1" hangingPunct="1">
              <a:buClr>
                <a:schemeClr val="accent1"/>
              </a:buClr>
              <a:buSzPct val="115000"/>
              <a:buFont typeface="Wingdings" pitchFamily="2" charset="2"/>
              <a:buChar char="Ø"/>
            </a:pPr>
            <a:r>
              <a:rPr lang="en-US" sz="2000" b="0" dirty="0">
                <a:solidFill>
                  <a:srgbClr val="FFFF99"/>
                </a:solidFill>
              </a:rPr>
              <a:t>Water is the dividing line between God &amp; sin (children of Satan &amp; the children of God)!</a:t>
            </a:r>
          </a:p>
          <a:p>
            <a:pPr eaLnBrk="1" hangingPunct="1">
              <a:buClr>
                <a:schemeClr val="accent1"/>
              </a:buClr>
              <a:buSzPct val="115000"/>
              <a:buFont typeface="Wingdings" pitchFamily="2" charset="2"/>
              <a:buChar char="Ø"/>
            </a:pPr>
            <a:r>
              <a:rPr lang="en-US" sz="2000" b="0" dirty="0">
                <a:solidFill>
                  <a:srgbClr val="FFFF99"/>
                </a:solidFill>
              </a:rPr>
              <a:t>Sin is like leprosy; both have no cure!</a:t>
            </a:r>
          </a:p>
          <a:p>
            <a:pPr eaLnBrk="1" hangingPunct="1">
              <a:buClr>
                <a:schemeClr val="accent1"/>
              </a:buClr>
              <a:buSzPct val="115000"/>
              <a:buFont typeface="Wingdings" pitchFamily="2" charset="2"/>
              <a:buChar char="Ø"/>
            </a:pPr>
            <a:r>
              <a:rPr lang="en-US" sz="2000" b="0" dirty="0">
                <a:solidFill>
                  <a:srgbClr val="FFFF99"/>
                </a:solidFill>
              </a:rPr>
              <a:t>Obedience to the gospel cleanses (forgives) us of sin and we rise a new creature in Christ! (Acts 22:16; Rom. 6:4; II Cor. 5:17; Col. 3:9-10).</a:t>
            </a:r>
          </a:p>
        </p:txBody>
      </p:sp>
      <p:sp>
        <p:nvSpPr>
          <p:cNvPr id="14" name="Text Box 5"/>
          <p:cNvSpPr txBox="1">
            <a:spLocks noChangeArrowheads="1"/>
          </p:cNvSpPr>
          <p:nvPr/>
        </p:nvSpPr>
        <p:spPr bwMode="auto">
          <a:xfrm>
            <a:off x="2458" y="3157964"/>
            <a:ext cx="9143999"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457200" indent="-457200" algn="ctr">
              <a:defRPr/>
            </a:pPr>
            <a:r>
              <a:rPr lang="en-US" dirty="0">
                <a:solidFill>
                  <a:schemeClr val="bg1"/>
                </a:solidFill>
                <a:latin typeface="Tahoma" pitchFamily="34" charset="0"/>
                <a:ea typeface="Tahoma" pitchFamily="34" charset="0"/>
                <a:cs typeface="Tahoma" pitchFamily="34" charset="0"/>
              </a:rPr>
              <a:t>Obediently crossing the dividing line of water cleanses</a:t>
            </a:r>
          </a:p>
          <a:p>
            <a:pPr marL="457200" indent="-457200" algn="ctr">
              <a:defRPr/>
            </a:pPr>
            <a:r>
              <a:rPr lang="en-US" dirty="0">
                <a:solidFill>
                  <a:schemeClr val="bg1"/>
                </a:solidFill>
                <a:latin typeface="Tahoma" pitchFamily="34" charset="0"/>
                <a:ea typeface="Tahoma" pitchFamily="34" charset="0"/>
                <a:cs typeface="Tahoma" pitchFamily="34" charset="0"/>
              </a:rPr>
              <a:t>man from the lost state of sin!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351" y="4331069"/>
            <a:ext cx="3797300" cy="2526931"/>
          </a:xfrm>
          <a:prstGeom prst="rect">
            <a:avLst/>
          </a:prstGeom>
        </p:spPr>
      </p:pic>
    </p:spTree>
    <p:extLst>
      <p:ext uri="{BB962C8B-B14F-4D97-AF65-F5344CB8AC3E}">
        <p14:creationId xmlns:p14="http://schemas.microsoft.com/office/powerpoint/2010/main" val="13650874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left)">
                                      <p:cBhvr>
                                        <p:cTn id="11" dur="500"/>
                                        <p:tgtEl>
                                          <p:spTgt spid="1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left)">
                                      <p:cBhvr>
                                        <p:cTn id="15" dur="500"/>
                                        <p:tgtEl>
                                          <p:spTgt spid="1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wipe(left)">
                                      <p:cBhvr>
                                        <p:cTn id="19" dur="500"/>
                                        <p:tgtEl>
                                          <p:spTgt spid="1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The Blind Man – Jn. 9:1-12</a:t>
            </a:r>
          </a:p>
        </p:txBody>
      </p:sp>
      <p:sp>
        <p:nvSpPr>
          <p:cNvPr id="6" name="Footer Placeholder 4"/>
          <p:cNvSpPr>
            <a:spLocks noGrp="1"/>
          </p:cNvSpPr>
          <p:nvPr>
            <p:ph type="ftr" sz="quarter" idx="11"/>
          </p:nvPr>
        </p:nvSpPr>
        <p:spPr>
          <a:xfrm>
            <a:off x="-9525" y="6537325"/>
            <a:ext cx="2362200" cy="320675"/>
          </a:xfrm>
        </p:spPr>
        <p:txBody>
          <a:bodyPr/>
          <a:lstStyle/>
          <a:p>
            <a:pPr>
              <a:defRPr/>
            </a:pPr>
            <a:r>
              <a:rPr lang="en-US"/>
              <a:t>God's Dividing Line: Water</a:t>
            </a:r>
            <a:endParaRPr lang="en-US" dirty="0"/>
          </a:p>
        </p:txBody>
      </p:sp>
      <p:sp>
        <p:nvSpPr>
          <p:cNvPr id="8" name="Rectangle 12" descr="Water droplets"/>
          <p:cNvSpPr>
            <a:spLocks noChangeArrowheads="1"/>
          </p:cNvSpPr>
          <p:nvPr/>
        </p:nvSpPr>
        <p:spPr bwMode="auto">
          <a:xfrm>
            <a:off x="0" y="622300"/>
            <a:ext cx="9144000" cy="2770207"/>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12" name="Rectangle 13"/>
          <p:cNvSpPr>
            <a:spLocks noChangeArrowheads="1"/>
          </p:cNvSpPr>
          <p:nvPr/>
        </p:nvSpPr>
        <p:spPr bwMode="auto">
          <a:xfrm>
            <a:off x="1" y="1330186"/>
            <a:ext cx="9144000" cy="117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 typeface="Wingdings" pitchFamily="2" charset="2"/>
              <a:buChar char="Ø"/>
            </a:pPr>
            <a:r>
              <a:rPr lang="en-US" sz="2000" dirty="0">
                <a:solidFill>
                  <a:schemeClr val="bg1"/>
                </a:solidFill>
                <a:cs typeface="Tahoma" pitchFamily="34" charset="0"/>
              </a:rPr>
              <a:t>He received his sight, not when he received the clay mixture on his eyes, but when he went and washed in the Pool of Siloam as Jesus commanded him! (9:7)</a:t>
            </a:r>
          </a:p>
        </p:txBody>
      </p:sp>
      <p:sp>
        <p:nvSpPr>
          <p:cNvPr id="13" name="Text Box 3"/>
          <p:cNvSpPr txBox="1">
            <a:spLocks noChangeArrowheads="1"/>
          </p:cNvSpPr>
          <p:nvPr/>
        </p:nvSpPr>
        <p:spPr bwMode="auto">
          <a:xfrm>
            <a:off x="-19050" y="622300"/>
            <a:ext cx="9144000"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defRPr/>
            </a:pPr>
            <a:r>
              <a:rPr lang="en-US" sz="2000" dirty="0">
                <a:solidFill>
                  <a:srgbClr val="000000"/>
                </a:solidFill>
              </a:rPr>
              <a:t>Jn. 9:25: </a:t>
            </a:r>
            <a:r>
              <a:rPr lang="en-US" sz="2000" b="0" dirty="0">
                <a:solidFill>
                  <a:srgbClr val="000000"/>
                </a:solidFill>
              </a:rPr>
              <a:t>He then answered, "Whether He is a sinner, I do not know; one</a:t>
            </a:r>
          </a:p>
          <a:p>
            <a:pPr algn="ctr" eaLnBrk="1" hangingPunct="1">
              <a:defRPr/>
            </a:pPr>
            <a:r>
              <a:rPr lang="en-US" sz="2000" b="0" dirty="0">
                <a:solidFill>
                  <a:srgbClr val="000000"/>
                </a:solidFill>
              </a:rPr>
              <a:t>               thing I do know, that though I was blind, now I see.</a:t>
            </a:r>
          </a:p>
        </p:txBody>
      </p:sp>
      <p:sp>
        <p:nvSpPr>
          <p:cNvPr id="11" name="Text Box 3"/>
          <p:cNvSpPr txBox="1">
            <a:spLocks noChangeArrowheads="1"/>
          </p:cNvSpPr>
          <p:nvPr/>
        </p:nvSpPr>
        <p:spPr bwMode="auto">
          <a:xfrm>
            <a:off x="-9525" y="2438400"/>
            <a:ext cx="9163050" cy="1077218"/>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Jn. 9:7</a:t>
            </a:r>
          </a:p>
          <a:p>
            <a:pPr eaLnBrk="1" hangingPunct="1"/>
            <a:r>
              <a:rPr lang="en-US" sz="2000" b="0" dirty="0">
                <a:solidFill>
                  <a:srgbClr val="002060"/>
                </a:solidFill>
              </a:rPr>
              <a:t>7.  and said to him, "Go, wash in the pool of Siloam" (which is translated, Sent). So he went away and washed, and came back seeing.</a:t>
            </a:r>
          </a:p>
        </p:txBody>
      </p:sp>
      <p:sp>
        <p:nvSpPr>
          <p:cNvPr id="15" name="Text Box 4"/>
          <p:cNvSpPr txBox="1">
            <a:spLocks noChangeArrowheads="1"/>
          </p:cNvSpPr>
          <p:nvPr/>
        </p:nvSpPr>
        <p:spPr bwMode="auto">
          <a:xfrm>
            <a:off x="-9525" y="37338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Water was the dividing line between sight and remaining</a:t>
            </a:r>
          </a:p>
          <a:p>
            <a:pPr eaLnBrk="1" hangingPunct="1"/>
            <a:r>
              <a:rPr lang="en-US" dirty="0"/>
              <a:t>blind! (Darkness and light!)</a:t>
            </a:r>
          </a:p>
          <a:p>
            <a:pPr eaLnBrk="1" hangingPunct="1">
              <a:buClr>
                <a:schemeClr val="accent1"/>
              </a:buClr>
              <a:buSzPct val="115000"/>
              <a:buFont typeface="Wingdings" pitchFamily="2" charset="2"/>
              <a:buChar char="Ø"/>
            </a:pPr>
            <a:r>
              <a:rPr lang="en-US" sz="2000" dirty="0">
                <a:solidFill>
                  <a:srgbClr val="FFFF99"/>
                </a:solidFill>
              </a:rPr>
              <a:t>Jn. 9:7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477" y="4224587"/>
            <a:ext cx="2895600" cy="2640787"/>
          </a:xfrm>
          <a:prstGeom prst="rect">
            <a:avLst/>
          </a:prstGeom>
        </p:spPr>
      </p:pic>
    </p:spTree>
    <p:extLst>
      <p:ext uri="{BB962C8B-B14F-4D97-AF65-F5344CB8AC3E}">
        <p14:creationId xmlns:p14="http://schemas.microsoft.com/office/powerpoint/2010/main" val="888171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withGroup">
                            <p:stCondLst>
                              <p:cond delay="2000"/>
                            </p:stCondLst>
                            <p:childTnLst>
                              <p:par>
                                <p:cTn id="12" presetID="2" presetClass="entr" presetSubtype="8"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1"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FF00"/>
                </a:solidFill>
                <a:cs typeface="Times New Roman" pitchFamily="18" charset="0"/>
              </a:rPr>
              <a:t>The Blind Man – Jn. 9:1-12</a:t>
            </a:r>
          </a:p>
        </p:txBody>
      </p:sp>
      <p:sp>
        <p:nvSpPr>
          <p:cNvPr id="6" name="Footer Placeholder 4"/>
          <p:cNvSpPr>
            <a:spLocks noGrp="1"/>
          </p:cNvSpPr>
          <p:nvPr>
            <p:ph type="ftr" sz="quarter" idx="11"/>
          </p:nvPr>
        </p:nvSpPr>
        <p:spPr>
          <a:xfrm>
            <a:off x="1" y="6555863"/>
            <a:ext cx="2514600" cy="320675"/>
          </a:xfrm>
        </p:spPr>
        <p:txBody>
          <a:bodyPr/>
          <a:lstStyle/>
          <a:p>
            <a:pPr>
              <a:defRPr/>
            </a:pPr>
            <a:r>
              <a:rPr lang="en-US"/>
              <a:t>God's Dividing Line: Water</a:t>
            </a:r>
            <a:endParaRPr lang="en-US" dirty="0"/>
          </a:p>
        </p:txBody>
      </p:sp>
      <p:sp>
        <p:nvSpPr>
          <p:cNvPr id="16" name="Text Box 4"/>
          <p:cNvSpPr txBox="1">
            <a:spLocks noChangeArrowheads="1"/>
          </p:cNvSpPr>
          <p:nvPr/>
        </p:nvSpPr>
        <p:spPr bwMode="auto">
          <a:xfrm>
            <a:off x="-9525" y="821003"/>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Today </a:t>
            </a:r>
          </a:p>
          <a:p>
            <a:pPr eaLnBrk="1" hangingPunct="1">
              <a:buClr>
                <a:schemeClr val="accent1"/>
              </a:buClr>
              <a:buSzPct val="115000"/>
              <a:buFont typeface="Wingdings" pitchFamily="2" charset="2"/>
              <a:buChar char="Ø"/>
            </a:pPr>
            <a:r>
              <a:rPr lang="en-US" sz="2000" b="0" dirty="0">
                <a:solidFill>
                  <a:srgbClr val="FFFF99"/>
                </a:solidFill>
              </a:rPr>
              <a:t>We were once groping in darkness, but are now children of light when we respond to and obey the gospel of Christ! (Eph. 5:8-11).</a:t>
            </a:r>
          </a:p>
          <a:p>
            <a:pPr eaLnBrk="1" hangingPunct="1">
              <a:buClr>
                <a:schemeClr val="accent1"/>
              </a:buClr>
              <a:buSzPct val="115000"/>
              <a:buFont typeface="Wingdings" pitchFamily="2" charset="2"/>
              <a:buChar char="Ø"/>
            </a:pPr>
            <a:r>
              <a:rPr lang="en-US" sz="2000" b="0" dirty="0">
                <a:solidFill>
                  <a:srgbClr val="FFFF99"/>
                </a:solidFill>
              </a:rPr>
              <a:t>Water is the dividing line between darkness and light! (Jn. 3:19; 8:12)</a:t>
            </a:r>
          </a:p>
          <a:p>
            <a:pPr eaLnBrk="1" hangingPunct="1">
              <a:buClr>
                <a:schemeClr val="accent1"/>
              </a:buClr>
              <a:buSzPct val="115000"/>
              <a:buFont typeface="Wingdings" pitchFamily="2" charset="2"/>
              <a:buChar char="Ø"/>
            </a:pPr>
            <a:r>
              <a:rPr lang="en-US" sz="2000" b="0" dirty="0">
                <a:solidFill>
                  <a:srgbClr val="FFFF99"/>
                </a:solidFill>
              </a:rPr>
              <a:t>Obedience to the gospel puts one in the light, out of the darkness of the world (I Pet. 2:9).</a:t>
            </a:r>
          </a:p>
        </p:txBody>
      </p:sp>
      <p:sp>
        <p:nvSpPr>
          <p:cNvPr id="14" name="Text Box 5"/>
          <p:cNvSpPr txBox="1">
            <a:spLocks noChangeArrowheads="1"/>
          </p:cNvSpPr>
          <p:nvPr/>
        </p:nvSpPr>
        <p:spPr bwMode="auto">
          <a:xfrm>
            <a:off x="-9527" y="3013501"/>
            <a:ext cx="9143999"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457200" indent="-457200" algn="ctr">
              <a:defRPr/>
            </a:pPr>
            <a:r>
              <a:rPr lang="en-US" dirty="0">
                <a:solidFill>
                  <a:schemeClr val="bg1"/>
                </a:solidFill>
                <a:latin typeface="Tahoma" pitchFamily="34" charset="0"/>
                <a:ea typeface="Tahoma" pitchFamily="34" charset="0"/>
                <a:cs typeface="Tahoma" pitchFamily="34" charset="0"/>
              </a:rPr>
              <a:t>Obediently crossing the dividing line of water grants light to those dwelling in darkness!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315" y="4096262"/>
            <a:ext cx="3682317" cy="2761738"/>
          </a:xfrm>
          <a:prstGeom prst="rect">
            <a:avLst/>
          </a:prstGeom>
        </p:spPr>
      </p:pic>
    </p:spTree>
    <p:extLst>
      <p:ext uri="{BB962C8B-B14F-4D97-AF65-F5344CB8AC3E}">
        <p14:creationId xmlns:p14="http://schemas.microsoft.com/office/powerpoint/2010/main" val="1177953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left)">
                                      <p:cBhvr>
                                        <p:cTn id="11" dur="500"/>
                                        <p:tgtEl>
                                          <p:spTgt spid="1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left)">
                                      <p:cBhvr>
                                        <p:cTn id="15" dur="500"/>
                                        <p:tgtEl>
                                          <p:spTgt spid="1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wipe(left)">
                                      <p:cBhvr>
                                        <p:cTn id="19" dur="500"/>
                                        <p:tgtEl>
                                          <p:spTgt spid="1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round rectangle bevel">
  <a:themeElements>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007</Template>
  <TotalTime>4194</TotalTime>
  <Words>1519</Words>
  <Application>Microsoft Office PowerPoint</Application>
  <PresentationFormat>On-screen Show (4:3)</PresentationFormat>
  <Paragraphs>149</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Ameretto</vt:lpstr>
      <vt:lpstr>Arial</vt:lpstr>
      <vt:lpstr>Calisto MT</vt:lpstr>
      <vt:lpstr>Tahoma</vt:lpstr>
      <vt:lpstr>Times New Roman</vt:lpstr>
      <vt:lpstr>Wingdings</vt:lpstr>
      <vt:lpstr>round rectangle bevel</vt:lpstr>
      <vt:lpstr>     God’s Dividing Line:                                 Water     </vt:lpstr>
      <vt:lpstr>Intro</vt:lpstr>
      <vt:lpstr>Intro</vt:lpstr>
      <vt:lpstr>Noah – Gen. 6</vt:lpstr>
      <vt:lpstr>Noah – Gen. 6</vt:lpstr>
      <vt:lpstr>Naaman – II Kings 5</vt:lpstr>
      <vt:lpstr>Naaman – II Kings 5</vt:lpstr>
      <vt:lpstr>The Blind Man – Jn. 9:1-12</vt:lpstr>
      <vt:lpstr>The Blind Man – Jn. 9:1-12</vt:lpstr>
      <vt:lpstr>Every Sinner – Mk. 16:16</vt:lpstr>
      <vt:lpstr>Every Sinner – Mk. 16:16</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Dividing Line: Water</dc:title>
  <dc:subject>04/28/2019</dc:subject>
  <dc:creator>DarkWolf</dc:creator>
  <dc:description>Based on a lesson by Richard Thetford</dc:description>
  <cp:lastModifiedBy>Nathan Morrison</cp:lastModifiedBy>
  <cp:revision>22</cp:revision>
  <dcterms:created xsi:type="dcterms:W3CDTF">2005-06-04T23:49:02Z</dcterms:created>
  <dcterms:modified xsi:type="dcterms:W3CDTF">2019-04-28T06:33:45Z</dcterms:modified>
</cp:coreProperties>
</file>