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7"/>
  </p:notesMasterIdLst>
  <p:handoutMasterIdLst>
    <p:handoutMasterId r:id="rId18"/>
  </p:handoutMasterIdLst>
  <p:sldIdLst>
    <p:sldId id="256" r:id="rId2"/>
    <p:sldId id="335" r:id="rId3"/>
    <p:sldId id="490" r:id="rId4"/>
    <p:sldId id="530" r:id="rId5"/>
    <p:sldId id="553" r:id="rId6"/>
    <p:sldId id="531" r:id="rId7"/>
    <p:sldId id="546" r:id="rId8"/>
    <p:sldId id="547" r:id="rId9"/>
    <p:sldId id="548" r:id="rId10"/>
    <p:sldId id="549" r:id="rId11"/>
    <p:sldId id="550" r:id="rId12"/>
    <p:sldId id="551" r:id="rId13"/>
    <p:sldId id="510" r:id="rId14"/>
    <p:sldId id="555" r:id="rId15"/>
    <p:sldId id="43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CCFF"/>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10"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r>
              <a:rPr lang="en-US" dirty="0"/>
              <a:t>From </a:t>
            </a:r>
            <a:r>
              <a:rPr lang="en-US" i="1" u="sng" dirty="0"/>
              <a:t>A Christian Is…</a:t>
            </a:r>
            <a:r>
              <a:rPr lang="en-US" dirty="0"/>
              <a:t> Workbook by Mike Willis &amp; </a:t>
            </a:r>
            <a:r>
              <a:rPr lang="en-US" i="1" u="sng" dirty="0"/>
              <a:t>Portraits of Discipleship</a:t>
            </a:r>
            <a:r>
              <a:rPr lang="en-US" dirty="0"/>
              <a:t> by Heath Rogers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2650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15</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96656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Images courtesy of: Shutterstock.com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True Disciples Of Jesus</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True Disciples Of Jesus</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True Disciples Of Jesus</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True Disciples Of Jesus</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True Disciples Of Jesus</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True Disciples Of Jesus</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True Disciples Of Jesus</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True Disciples Of Jesus</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True Disciples Of Jesus</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True Disciples Of Jesus</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True Disciples Of Jesus</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True Disciples Of Jesus</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2057400"/>
            <a:ext cx="9132146" cy="1143000"/>
          </a:xfrm>
        </p:spPr>
        <p:txBody>
          <a:bodyPr rtlCol="0">
            <a:noAutofit/>
          </a:bodyPr>
          <a:lstStyle/>
          <a:p>
            <a:pPr algn="ctr" eaLnBrk="1" fontAlgn="auto" hangingPunct="1">
              <a:buClr>
                <a:schemeClr val="accent6">
                  <a:lumMod val="75000"/>
                </a:schemeClr>
              </a:buClr>
              <a:defRPr/>
            </a:pPr>
            <a:r>
              <a:rPr lang="en-US" sz="4000" b="1" dirty="0">
                <a:solidFill>
                  <a:schemeClr val="accent1"/>
                </a:solidFill>
                <a:latin typeface="Arial" pitchFamily="34" charset="0"/>
                <a:cs typeface="Arial" pitchFamily="34" charset="0"/>
              </a:rPr>
              <a:t>Text: Luke 9:23; 14:27; John 8:31-32</a:t>
            </a:r>
          </a:p>
        </p:txBody>
      </p:sp>
      <p:sp>
        <p:nvSpPr>
          <p:cNvPr id="2050" name="Rectangle 2"/>
          <p:cNvSpPr>
            <a:spLocks noGrp="1" noChangeArrowheads="1"/>
          </p:cNvSpPr>
          <p:nvPr>
            <p:ph type="ctrTitle"/>
          </p:nvPr>
        </p:nvSpPr>
        <p:spPr>
          <a:xfrm>
            <a:off x="152401" y="533400"/>
            <a:ext cx="8915400" cy="990600"/>
          </a:xfrm>
        </p:spPr>
        <p:txBody>
          <a:bodyPr>
            <a:prstTxWarp prst="textDeflate">
              <a:avLst/>
            </a:prstTxWarp>
          </a:bodyPr>
          <a:lstStyle/>
          <a:p>
            <a:pPr marL="182880" indent="0" algn="ctr" eaLnBrk="1" fontAlgn="auto" hangingPunct="1">
              <a:spcAft>
                <a:spcPts val="0"/>
              </a:spcAft>
              <a:buClr>
                <a:schemeClr val="accent6">
                  <a:lumMod val="75000"/>
                </a:schemeClr>
              </a:buClr>
              <a:buNone/>
              <a:defRPr/>
            </a:pPr>
            <a:r>
              <a:rPr lang="en-US" sz="4000"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itchFamily="34" charset="0"/>
                <a:cs typeface="Arial" pitchFamily="34" charset="0"/>
              </a:rPr>
              <a:t>True Disciples Of Jesus</a:t>
            </a:r>
          </a:p>
        </p:txBody>
      </p:sp>
      <p:pic>
        <p:nvPicPr>
          <p:cNvPr id="6" name="Picture 5">
            <a:extLst>
              <a:ext uri="{FF2B5EF4-FFF2-40B4-BE49-F238E27FC236}">
                <a16:creationId xmlns:a16="http://schemas.microsoft.com/office/drawing/2014/main" id="{7C5F0F44-54BD-4CA1-B639-49E9A8EAE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09" y="3200400"/>
            <a:ext cx="5366111" cy="3581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What are the Demands of Discipleship?</a:t>
            </a:r>
          </a:p>
        </p:txBody>
      </p:sp>
      <p:sp>
        <p:nvSpPr>
          <p:cNvPr id="8" name="Text Box 5"/>
          <p:cNvSpPr txBox="1">
            <a:spLocks noChangeArrowheads="1"/>
          </p:cNvSpPr>
          <p:nvPr/>
        </p:nvSpPr>
        <p:spPr bwMode="auto">
          <a:xfrm>
            <a:off x="-15694" y="2422402"/>
            <a:ext cx="9139084"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We Must Love Our Brethren</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John 13:34-35; 15:12: </a:t>
            </a:r>
            <a:r>
              <a:rPr lang="en-US" sz="2000" dirty="0">
                <a:solidFill>
                  <a:schemeClr val="tx2"/>
                </a:solidFill>
                <a:latin typeface="Tahoma" pitchFamily="34" charset="0"/>
                <a:cs typeface="Times New Roman" pitchFamily="18" charset="0"/>
              </a:rPr>
              <a:t>Love as Jesus loved (Selflessly, sacrificially!)</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Col. 3:12-14: </a:t>
            </a:r>
            <a:r>
              <a:rPr lang="en-US" sz="2000" dirty="0">
                <a:solidFill>
                  <a:schemeClr val="tx2"/>
                </a:solidFill>
                <a:latin typeface="Tahoma" pitchFamily="34" charset="0"/>
                <a:cs typeface="Times New Roman" pitchFamily="18" charset="0"/>
              </a:rPr>
              <a:t>Disciples of Jesus are to “put on” His traits (character attributes) of love &amp; forgiveness!</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Jn. 4:12, 20-21; I Pet. 1:22; 4:8-9: </a:t>
            </a:r>
            <a:r>
              <a:rPr lang="en-US" sz="2000" dirty="0">
                <a:solidFill>
                  <a:schemeClr val="tx2"/>
                </a:solidFill>
                <a:latin typeface="Tahoma" pitchFamily="34" charset="0"/>
                <a:cs typeface="Times New Roman" pitchFamily="18" charset="0"/>
              </a:rPr>
              <a:t>“Fervently” love one another!</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Gal. 5:14-15: </a:t>
            </a:r>
            <a:r>
              <a:rPr lang="en-US" sz="2000" dirty="0">
                <a:solidFill>
                  <a:schemeClr val="tx2"/>
                </a:solidFill>
                <a:latin typeface="Tahoma" pitchFamily="34" charset="0"/>
                <a:cs typeface="Times New Roman" pitchFamily="18" charset="0"/>
              </a:rPr>
              <a:t>Hard to love fervently if biting and devouring one another!</a:t>
            </a:r>
          </a:p>
        </p:txBody>
      </p:sp>
      <p:sp>
        <p:nvSpPr>
          <p:cNvPr id="10" name="Text Box 8"/>
          <p:cNvSpPr txBox="1">
            <a:spLocks noChangeArrowheads="1"/>
          </p:cNvSpPr>
          <p:nvPr/>
        </p:nvSpPr>
        <p:spPr bwMode="auto">
          <a:xfrm>
            <a:off x="-9832" y="645344"/>
            <a:ext cx="915874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Jn. 13:34-35</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34.  "A new commandment I give to you, that you </a:t>
            </a:r>
            <a:r>
              <a:rPr lang="en-US" sz="2000" b="1"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latin typeface="Tahoma" pitchFamily="34" charset="0"/>
                <a:cs typeface="Times New Roman" pitchFamily="18" charset="0"/>
              </a:rPr>
              <a:t>love one another, even as I have loved you</a:t>
            </a:r>
            <a:r>
              <a:rPr lang="en-US" sz="2000" dirty="0">
                <a:solidFill>
                  <a:srgbClr val="006600"/>
                </a:solidFill>
                <a:latin typeface="Tahoma" pitchFamily="34" charset="0"/>
                <a:cs typeface="Times New Roman" pitchFamily="18" charset="0"/>
              </a:rPr>
              <a:t>, that you also love one another.</a:t>
            </a:r>
          </a:p>
          <a:p>
            <a:pPr eaLnBrk="1" hangingPunct="1">
              <a:defRPr/>
            </a:pPr>
            <a:r>
              <a:rPr lang="en-US" sz="2000" dirty="0">
                <a:solidFill>
                  <a:srgbClr val="006600"/>
                </a:solidFill>
                <a:latin typeface="Tahoma" pitchFamily="34" charset="0"/>
                <a:cs typeface="Times New Roman" pitchFamily="18" charset="0"/>
              </a:rPr>
              <a:t>35.  "</a:t>
            </a:r>
            <a:r>
              <a:rPr lang="en-US" sz="2000" b="1"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latin typeface="Tahoma" pitchFamily="34" charset="0"/>
                <a:cs typeface="Times New Roman" pitchFamily="18" charset="0"/>
              </a:rPr>
              <a:t>By this all men will know that you are My disciples</a:t>
            </a:r>
            <a:r>
              <a:rPr lang="en-US" sz="2000" dirty="0">
                <a:solidFill>
                  <a:srgbClr val="006600"/>
                </a:solidFill>
                <a:latin typeface="Tahoma" pitchFamily="34" charset="0"/>
                <a:cs typeface="Times New Roman" pitchFamily="18" charset="0"/>
              </a:rPr>
              <a:t>, if you have love for one another."</a:t>
            </a:r>
          </a:p>
        </p:txBody>
      </p:sp>
      <p:pic>
        <p:nvPicPr>
          <p:cNvPr id="4" name="Picture 3">
            <a:extLst>
              <a:ext uri="{FF2B5EF4-FFF2-40B4-BE49-F238E27FC236}">
                <a16:creationId xmlns:a16="http://schemas.microsoft.com/office/drawing/2014/main" id="{9EBA8405-B65A-4218-92AC-0B6965168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156" y="4507238"/>
            <a:ext cx="2211183" cy="2339876"/>
          </a:xfrm>
          <a:prstGeom prst="rect">
            <a:avLst/>
          </a:prstGeom>
        </p:spPr>
      </p:pic>
    </p:spTree>
    <p:extLst>
      <p:ext uri="{BB962C8B-B14F-4D97-AF65-F5344CB8AC3E}">
        <p14:creationId xmlns:p14="http://schemas.microsoft.com/office/powerpoint/2010/main" val="42618732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left)">
                                      <p:cBhvr>
                                        <p:cTn id="24" dur="500"/>
                                        <p:tgtEl>
                                          <p:spTgt spid="8">
                                            <p:txEl>
                                              <p:pRg st="2" end="2"/>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What are the Demands of Discipleship?</a:t>
            </a:r>
          </a:p>
        </p:txBody>
      </p:sp>
      <p:sp>
        <p:nvSpPr>
          <p:cNvPr id="8" name="Text Box 5"/>
          <p:cNvSpPr txBox="1">
            <a:spLocks noChangeArrowheads="1"/>
          </p:cNvSpPr>
          <p:nvPr/>
        </p:nvSpPr>
        <p:spPr bwMode="auto">
          <a:xfrm>
            <a:off x="-9832" y="1752600"/>
            <a:ext cx="9158748"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We Must Be Committed To Following Christ</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“Follow Me” </a:t>
            </a:r>
            <a:r>
              <a:rPr lang="en-US" sz="2000" dirty="0">
                <a:solidFill>
                  <a:schemeClr val="tx2"/>
                </a:solidFill>
                <a:latin typeface="Tahoma" pitchFamily="34" charset="0"/>
                <a:cs typeface="Times New Roman" pitchFamily="18" charset="0"/>
              </a:rPr>
              <a:t>is a daily commitment!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Being a disciple is not something we do once and it is taken care of for the rest of our life.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We are to count the cost before becoming a disciple (Luke 14:28).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Once we have made this decision, we are not to look back, but keep moving forward (Lk. 9:62)!</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It is a lifetime commitment to be “Christ-like!” (Mt. 10:25; I Cor. 11:1)</a:t>
            </a:r>
          </a:p>
        </p:txBody>
      </p:sp>
      <p:sp>
        <p:nvSpPr>
          <p:cNvPr id="10" name="Text Box 8"/>
          <p:cNvSpPr txBox="1">
            <a:spLocks noChangeArrowheads="1"/>
          </p:cNvSpPr>
          <p:nvPr/>
        </p:nvSpPr>
        <p:spPr bwMode="auto">
          <a:xfrm>
            <a:off x="-9832" y="645344"/>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Lk. 9:23 (Lk. 14:27)</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23.  And He was saying to them all, "If anyone wishes to come after Me, he must deny himself, and take up his cross daily and </a:t>
            </a:r>
            <a:r>
              <a:rPr lang="en-US" sz="2000" b="1"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latin typeface="Tahoma" pitchFamily="34" charset="0"/>
                <a:cs typeface="Times New Roman" pitchFamily="18" charset="0"/>
              </a:rPr>
              <a:t>follow Me</a:t>
            </a:r>
            <a:r>
              <a:rPr lang="en-US" sz="2000" dirty="0">
                <a:solidFill>
                  <a:srgbClr val="006600"/>
                </a:solidFill>
                <a:latin typeface="Tahoma" pitchFamily="34" charset="0"/>
                <a:cs typeface="Times New Roman" pitchFamily="18"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400550"/>
            <a:ext cx="3276600" cy="2457450"/>
          </a:xfrm>
          <a:prstGeom prst="rect">
            <a:avLst/>
          </a:prstGeom>
        </p:spPr>
      </p:pic>
      <p:pic>
        <p:nvPicPr>
          <p:cNvPr id="9" name="Picture 8">
            <a:extLst>
              <a:ext uri="{FF2B5EF4-FFF2-40B4-BE49-F238E27FC236}">
                <a16:creationId xmlns:a16="http://schemas.microsoft.com/office/drawing/2014/main" id="{152EBA96-80FE-49E3-911D-1C2FFBCBC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368700"/>
            <a:ext cx="1999033" cy="2517769"/>
          </a:xfrm>
          <a:prstGeom prst="rect">
            <a:avLst/>
          </a:prstGeom>
        </p:spPr>
      </p:pic>
    </p:spTree>
    <p:extLst>
      <p:ext uri="{BB962C8B-B14F-4D97-AF65-F5344CB8AC3E}">
        <p14:creationId xmlns:p14="http://schemas.microsoft.com/office/powerpoint/2010/main" val="40553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left)">
                                      <p:cBhvr>
                                        <p:cTn id="24" dur="500"/>
                                        <p:tgtEl>
                                          <p:spTgt spid="8">
                                            <p:txEl>
                                              <p:pRg st="2" end="2"/>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wipe(left)">
                                      <p:cBhvr>
                                        <p:cTn id="36" dur="500"/>
                                        <p:tgtEl>
                                          <p:spTgt spid="8">
                                            <p:txEl>
                                              <p:pRg st="5" end="5"/>
                                            </p:txEl>
                                          </p:spTgt>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What are the Demands of Discipleship?</a:t>
            </a:r>
          </a:p>
        </p:txBody>
      </p:sp>
      <p:sp>
        <p:nvSpPr>
          <p:cNvPr id="8" name="Text Box 5"/>
          <p:cNvSpPr txBox="1">
            <a:spLocks noChangeArrowheads="1"/>
          </p:cNvSpPr>
          <p:nvPr/>
        </p:nvSpPr>
        <p:spPr bwMode="auto">
          <a:xfrm>
            <a:off x="-9832" y="762000"/>
            <a:ext cx="91390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We Must Deny Self</a:t>
            </a:r>
          </a:p>
          <a:p>
            <a:pPr eaLnBrk="1" hangingPunct="1">
              <a:buFont typeface="Wingdings" panose="05000000000000000000" pitchFamily="2" charset="2"/>
              <a:buChar char="v"/>
            </a:pPr>
            <a:endParaRPr lang="en-US" sz="2400" b="1" dirty="0">
              <a:solidFill>
                <a:srgbClr val="0000FF"/>
              </a:solidFill>
              <a:latin typeface="Tahoma" pitchFamily="34" charset="0"/>
              <a:cs typeface="Times New Roman" pitchFamily="18" charset="0"/>
            </a:endParaRP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We Must Be Willing To Suffer For Christ</a:t>
            </a:r>
          </a:p>
          <a:p>
            <a:pPr eaLnBrk="1" hangingPunct="1">
              <a:buFont typeface="Wingdings" panose="05000000000000000000" pitchFamily="2" charset="2"/>
              <a:buChar char="v"/>
            </a:pPr>
            <a:endParaRPr lang="en-US" sz="2400" b="1" dirty="0">
              <a:solidFill>
                <a:srgbClr val="0000FF"/>
              </a:solidFill>
              <a:latin typeface="Tahoma" pitchFamily="34" charset="0"/>
              <a:cs typeface="Times New Roman" pitchFamily="18" charset="0"/>
            </a:endParaRP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We Must Learn From Christ</a:t>
            </a:r>
          </a:p>
          <a:p>
            <a:pPr eaLnBrk="1" hangingPunct="1">
              <a:buFont typeface="Wingdings" panose="05000000000000000000" pitchFamily="2" charset="2"/>
              <a:buChar char="v"/>
            </a:pPr>
            <a:endParaRPr lang="en-US" sz="2400" b="1" dirty="0">
              <a:solidFill>
                <a:srgbClr val="0000FF"/>
              </a:solidFill>
              <a:latin typeface="Tahoma" pitchFamily="34" charset="0"/>
              <a:cs typeface="Times New Roman" pitchFamily="18" charset="0"/>
            </a:endParaRP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We Must Bear Fruit</a:t>
            </a:r>
          </a:p>
          <a:p>
            <a:pPr eaLnBrk="1" hangingPunct="1">
              <a:buFont typeface="Wingdings" panose="05000000000000000000" pitchFamily="2" charset="2"/>
              <a:buChar char="v"/>
            </a:pPr>
            <a:endParaRPr lang="en-US" sz="2400" b="1" dirty="0">
              <a:solidFill>
                <a:srgbClr val="0000FF"/>
              </a:solidFill>
              <a:latin typeface="Tahoma" pitchFamily="34" charset="0"/>
              <a:cs typeface="Times New Roman" pitchFamily="18" charset="0"/>
            </a:endParaRP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We Must Love Our Brethren</a:t>
            </a:r>
          </a:p>
          <a:p>
            <a:pPr eaLnBrk="1" hangingPunct="1">
              <a:buFont typeface="Wingdings" panose="05000000000000000000" pitchFamily="2" charset="2"/>
              <a:buChar char="v"/>
            </a:pPr>
            <a:endParaRPr lang="en-US" sz="2400" b="1" dirty="0">
              <a:solidFill>
                <a:srgbClr val="0000FF"/>
              </a:solidFill>
              <a:latin typeface="Tahoma" pitchFamily="34" charset="0"/>
              <a:cs typeface="Times New Roman" pitchFamily="18" charset="0"/>
            </a:endParaRP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We Must Be Committed To </a:t>
            </a:r>
          </a:p>
          <a:p>
            <a:pPr marL="457200" lvl="1" indent="0" eaLnBrk="1" hangingPunct="1"/>
            <a:r>
              <a:rPr lang="en-US" sz="2400" b="1" dirty="0">
                <a:solidFill>
                  <a:srgbClr val="0000FF"/>
                </a:solidFill>
                <a:latin typeface="Tahoma" pitchFamily="34" charset="0"/>
                <a:cs typeface="Times New Roman" pitchFamily="18" charset="0"/>
              </a:rPr>
              <a:t>Following Christ</a:t>
            </a:r>
          </a:p>
        </p:txBody>
      </p:sp>
      <p:sp>
        <p:nvSpPr>
          <p:cNvPr id="9" name="Text Box 7"/>
          <p:cNvSpPr txBox="1">
            <a:spLocks noChangeArrowheads="1"/>
          </p:cNvSpPr>
          <p:nvPr/>
        </p:nvSpPr>
        <p:spPr bwMode="auto">
          <a:xfrm>
            <a:off x="-9832" y="5686544"/>
            <a:ext cx="916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There are responsibilities in being a disciple of Christ!</a:t>
            </a:r>
            <a:endParaRPr lang="en-US" sz="2400" b="1" i="1" dirty="0">
              <a:latin typeface="Tahoma" pitchFamily="34" charset="0"/>
              <a:cs typeface="Times New Roman" pitchFamily="18" charset="0"/>
            </a:endParaRPr>
          </a:p>
        </p:txBody>
      </p:sp>
      <p:pic>
        <p:nvPicPr>
          <p:cNvPr id="10" name="Picture 9">
            <a:extLst>
              <a:ext uri="{FF2B5EF4-FFF2-40B4-BE49-F238E27FC236}">
                <a16:creationId xmlns:a16="http://schemas.microsoft.com/office/drawing/2014/main" id="{116AA62B-B18B-4BC0-9D39-1F201A61B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782" y="1952236"/>
            <a:ext cx="4282966" cy="3105150"/>
          </a:xfrm>
          <a:prstGeom prst="rect">
            <a:avLst/>
          </a:prstGeom>
        </p:spPr>
      </p:pic>
    </p:spTree>
    <p:extLst>
      <p:ext uri="{BB962C8B-B14F-4D97-AF65-F5344CB8AC3E}">
        <p14:creationId xmlns:p14="http://schemas.microsoft.com/office/powerpoint/2010/main" val="5970425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 calcmode="lin" valueType="num">
                                      <p:cBhvr additive="base">
                                        <p:cTn id="34"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nodeType="afterEffect">
                                  <p:stCondLst>
                                    <p:cond delay="0"/>
                                  </p:stCondLst>
                                  <p:childTnLst>
                                    <p:set>
                                      <p:cBhvr>
                                        <p:cTn id="43" dur="1" fill="hold">
                                          <p:stCondLst>
                                            <p:cond delay="0"/>
                                          </p:stCondLst>
                                        </p:cTn>
                                        <p:tgtEl>
                                          <p:spTgt spid="8">
                                            <p:txEl>
                                              <p:pRg st="10" end="10"/>
                                            </p:txEl>
                                          </p:spTgt>
                                        </p:tgtEl>
                                        <p:attrNameLst>
                                          <p:attrName>style.visibility</p:attrName>
                                        </p:attrNameLst>
                                      </p:cBhvr>
                                      <p:to>
                                        <p:strVal val="visible"/>
                                      </p:to>
                                    </p:set>
                                    <p:anim calcmode="lin" valueType="num">
                                      <p:cBhvr additive="base">
                                        <p:cTn id="44"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8">
                                            <p:txEl>
                                              <p:pRg st="10" end="10"/>
                                            </p:txEl>
                                          </p:spTgt>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8">
                                            <p:txEl>
                                              <p:pRg st="11" end="11"/>
                                            </p:txEl>
                                          </p:spTgt>
                                        </p:tgtEl>
                                        <p:attrNameLst>
                                          <p:attrName>style.visibility</p:attrName>
                                        </p:attrNameLst>
                                      </p:cBhvr>
                                      <p:to>
                                        <p:strVal val="visible"/>
                                      </p:to>
                                    </p:set>
                                    <p:anim calcmode="lin" valueType="num">
                                      <p:cBhvr additive="base">
                                        <p:cTn id="48" dur="500" fill="hold"/>
                                        <p:tgtEl>
                                          <p:spTgt spid="8">
                                            <p:txEl>
                                              <p:pRg st="11" end="11"/>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5" y="6568564"/>
            <a:ext cx="2986548"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Conclusion</a:t>
            </a:r>
          </a:p>
        </p:txBody>
      </p:sp>
      <p:sp>
        <p:nvSpPr>
          <p:cNvPr id="9" name="Text Box 5"/>
          <p:cNvSpPr txBox="1">
            <a:spLocks noChangeArrowheads="1"/>
          </p:cNvSpPr>
          <p:nvPr/>
        </p:nvSpPr>
        <p:spPr bwMode="auto">
          <a:xfrm>
            <a:off x="14748" y="587102"/>
            <a:ext cx="91292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00FF"/>
                </a:solidFill>
                <a:latin typeface="Tahoma" pitchFamily="34" charset="0"/>
                <a:cs typeface="Times New Roman" pitchFamily="18" charset="0"/>
              </a:rPr>
              <a:t>Are we really disciples of Jesus?</a:t>
            </a:r>
          </a:p>
        </p:txBody>
      </p:sp>
      <p:sp>
        <p:nvSpPr>
          <p:cNvPr id="13" name="Text Box 5"/>
          <p:cNvSpPr txBox="1">
            <a:spLocks noChangeArrowheads="1"/>
          </p:cNvSpPr>
          <p:nvPr/>
        </p:nvSpPr>
        <p:spPr bwMode="auto">
          <a:xfrm>
            <a:off x="-658" y="3003569"/>
            <a:ext cx="915874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The commitment is great, the hours long, and the</a:t>
            </a:r>
          </a:p>
          <a:p>
            <a:pPr eaLnBrk="1" hangingPunct="1"/>
            <a:r>
              <a:rPr lang="en-US" sz="2400" b="1" dirty="0">
                <a:solidFill>
                  <a:srgbClr val="0000FF"/>
                </a:solidFill>
                <a:latin typeface="Tahoma" pitchFamily="34" charset="0"/>
                <a:cs typeface="Times New Roman" pitchFamily="18" charset="0"/>
              </a:rPr>
              <a:t>persecution can make one weary, but the reward is great</a:t>
            </a:r>
          </a:p>
          <a:p>
            <a:pPr eaLnBrk="1" hangingPunct="1"/>
            <a:r>
              <a:rPr lang="en-US" sz="2400" b="1" i="1" dirty="0">
                <a:solidFill>
                  <a:srgbClr val="0000FF"/>
                </a:solidFill>
                <a:latin typeface="Tahoma" pitchFamily="34" charset="0"/>
                <a:cs typeface="Times New Roman" pitchFamily="18" charset="0"/>
              </a:rPr>
              <a:t>(outweighs any sacrifice one must make - Rom. 8:18)</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Mt. 10:42; Lk. 6:23, 35; Col. 3:23-24; Heb. 10:35; II Jn. 1:8; Rev. 11:18; 22:12:</a:t>
            </a:r>
            <a:r>
              <a:rPr lang="en-US" sz="2000" dirty="0">
                <a:solidFill>
                  <a:schemeClr val="tx2"/>
                </a:solidFill>
                <a:latin typeface="Tahoma" pitchFamily="34" charset="0"/>
                <a:cs typeface="Times New Roman" pitchFamily="18" charset="0"/>
              </a:rPr>
              <a:t> No matter what we suffer in this life, if we are faithful, we will receive the great reward of eternal life in Heaven! </a:t>
            </a:r>
            <a:r>
              <a:rPr lang="en-US" sz="2000" i="1" dirty="0">
                <a:solidFill>
                  <a:schemeClr val="tx2"/>
                </a:solidFill>
                <a:latin typeface="Tahoma" pitchFamily="34" charset="0"/>
                <a:cs typeface="Times New Roman" pitchFamily="18" charset="0"/>
              </a:rPr>
              <a:t>(Rev. 2:10) </a:t>
            </a:r>
          </a:p>
        </p:txBody>
      </p:sp>
      <p:sp>
        <p:nvSpPr>
          <p:cNvPr id="8" name="Text Box 5"/>
          <p:cNvSpPr txBox="1">
            <a:spLocks noChangeArrowheads="1"/>
          </p:cNvSpPr>
          <p:nvPr/>
        </p:nvSpPr>
        <p:spPr bwMode="auto">
          <a:xfrm>
            <a:off x="-8194" y="1276042"/>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Have we put Him first in our lives, and committed</a:t>
            </a:r>
          </a:p>
          <a:p>
            <a:pPr eaLnBrk="1" hangingPunct="1"/>
            <a:r>
              <a:rPr lang="en-US" sz="2400" b="1" dirty="0">
                <a:solidFill>
                  <a:srgbClr val="0000FF"/>
                </a:solidFill>
                <a:latin typeface="Tahoma" pitchFamily="34" charset="0"/>
                <a:cs typeface="Times New Roman" pitchFamily="18" charset="0"/>
              </a:rPr>
              <a:t>ourselves to following His teachings until the end?</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II Tim. 4:6-8; Rev. 2:10: </a:t>
            </a:r>
            <a:r>
              <a:rPr lang="en-US" sz="2000" dirty="0">
                <a:solidFill>
                  <a:schemeClr val="tx2"/>
                </a:solidFill>
                <a:latin typeface="Tahoma" pitchFamily="34" charset="0"/>
                <a:cs typeface="Times New Roman" pitchFamily="18" charset="0"/>
              </a:rPr>
              <a:t>The finish line for our faith is death! (or His return – </a:t>
            </a:r>
            <a:r>
              <a:rPr lang="en-US" sz="2000" b="1" i="1" dirty="0">
                <a:solidFill>
                  <a:schemeClr val="tx2"/>
                </a:solidFill>
                <a:latin typeface="Tahoma" pitchFamily="34" charset="0"/>
                <a:cs typeface="Times New Roman" pitchFamily="18" charset="0"/>
              </a:rPr>
              <a:t>I Thess. 4:16-18)</a:t>
            </a:r>
          </a:p>
        </p:txBody>
      </p:sp>
      <p:pic>
        <p:nvPicPr>
          <p:cNvPr id="4" name="Picture 3">
            <a:extLst>
              <a:ext uri="{FF2B5EF4-FFF2-40B4-BE49-F238E27FC236}">
                <a16:creationId xmlns:a16="http://schemas.microsoft.com/office/drawing/2014/main" id="{11CE41E8-1EE0-46AE-A1D8-8AF1BED2F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772" y="5140766"/>
            <a:ext cx="2663952" cy="1737360"/>
          </a:xfrm>
          <a:prstGeom prst="rect">
            <a:avLst/>
          </a:prstGeom>
        </p:spPr>
      </p:pic>
    </p:spTree>
    <p:extLst>
      <p:ext uri="{BB962C8B-B14F-4D97-AF65-F5344CB8AC3E}">
        <p14:creationId xmlns:p14="http://schemas.microsoft.com/office/powerpoint/2010/main" val="33865361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left)">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animEffect transition="in" filter="wipe(left)">
                                      <p:cBhvr>
                                        <p:cTn id="3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9665" y="6568564"/>
            <a:ext cx="2986548"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Conclusion</a:t>
            </a:r>
          </a:p>
        </p:txBody>
      </p:sp>
      <p:sp>
        <p:nvSpPr>
          <p:cNvPr id="10" name="Text Box 7"/>
          <p:cNvSpPr txBox="1">
            <a:spLocks noChangeArrowheads="1"/>
          </p:cNvSpPr>
          <p:nvPr/>
        </p:nvSpPr>
        <p:spPr bwMode="auto">
          <a:xfrm>
            <a:off x="-12129" y="698466"/>
            <a:ext cx="913686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latin typeface="Tahoma" pitchFamily="34" charset="0"/>
                <a:cs typeface="Times New Roman" pitchFamily="18" charset="0"/>
              </a:rPr>
              <a:t>Let us be true disciples of Jesus</a:t>
            </a:r>
          </a:p>
          <a:p>
            <a:pPr algn="ctr" eaLnBrk="1" hangingPunct="1"/>
            <a:r>
              <a:rPr lang="en-US" sz="4000" b="1" dirty="0">
                <a:latin typeface="Tahoma" pitchFamily="34" charset="0"/>
                <a:cs typeface="Times New Roman" pitchFamily="18" charset="0"/>
              </a:rPr>
              <a:t>and take up our crosses</a:t>
            </a:r>
          </a:p>
          <a:p>
            <a:pPr algn="ctr" eaLnBrk="1" hangingPunct="1"/>
            <a:r>
              <a:rPr lang="en-US" sz="4000" b="1" dirty="0">
                <a:latin typeface="Tahoma" pitchFamily="34" charset="0"/>
                <a:cs typeface="Times New Roman" pitchFamily="18" charset="0"/>
              </a:rPr>
              <a:t>daily and follow Him!</a:t>
            </a:r>
            <a:endParaRPr lang="en-US" sz="4000" b="1" i="1" dirty="0">
              <a:latin typeface="Tahoma" pitchFamily="34" charset="0"/>
              <a:cs typeface="Times New Roman" pitchFamily="18" charset="0"/>
            </a:endParaRPr>
          </a:p>
        </p:txBody>
      </p:sp>
      <p:pic>
        <p:nvPicPr>
          <p:cNvPr id="4" name="Picture 3">
            <a:extLst>
              <a:ext uri="{FF2B5EF4-FFF2-40B4-BE49-F238E27FC236}">
                <a16:creationId xmlns:a16="http://schemas.microsoft.com/office/drawing/2014/main" id="{640A391B-9344-4715-BBB8-C47200D63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0911"/>
            <a:ext cx="4165600" cy="3124200"/>
          </a:xfrm>
          <a:prstGeom prst="rect">
            <a:avLst/>
          </a:prstGeom>
        </p:spPr>
      </p:pic>
      <p:pic>
        <p:nvPicPr>
          <p:cNvPr id="11" name="Picture 10">
            <a:extLst>
              <a:ext uri="{FF2B5EF4-FFF2-40B4-BE49-F238E27FC236}">
                <a16:creationId xmlns:a16="http://schemas.microsoft.com/office/drawing/2014/main" id="{AA709362-9E3D-4DAD-830B-4A0C3E38B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098" y="3352800"/>
            <a:ext cx="4496135" cy="2553298"/>
          </a:xfrm>
          <a:prstGeom prst="rect">
            <a:avLst/>
          </a:prstGeom>
        </p:spPr>
      </p:pic>
    </p:spTree>
    <p:extLst>
      <p:ext uri="{BB962C8B-B14F-4D97-AF65-F5344CB8AC3E}">
        <p14:creationId xmlns:p14="http://schemas.microsoft.com/office/powerpoint/2010/main" val="27482616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effectLst/>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4378" y="6548438"/>
            <a:ext cx="3352800"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Intro</a:t>
            </a:r>
          </a:p>
        </p:txBody>
      </p:sp>
      <p:pic>
        <p:nvPicPr>
          <p:cNvPr id="1026" name="Picture 2" descr="http://www.missionchurchforney.com/wp-content/uploads/2012/08/Man-at-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276" y="691380"/>
            <a:ext cx="2938711" cy="220403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14748" y="1377897"/>
            <a:ext cx="55478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6600"/>
                </a:solidFill>
                <a:latin typeface="Tahoma" pitchFamily="34" charset="0"/>
                <a:cs typeface="Times New Roman" pitchFamily="18" charset="0"/>
              </a:rPr>
              <a:t>Christians (“Followers of Christ”)</a:t>
            </a:r>
          </a:p>
          <a:p>
            <a:pPr algn="ctr" eaLnBrk="1" hangingPunct="1"/>
            <a:r>
              <a:rPr lang="en-US" sz="2400" b="1" dirty="0">
                <a:solidFill>
                  <a:srgbClr val="006600"/>
                </a:solidFill>
                <a:latin typeface="Tahoma" pitchFamily="34" charset="0"/>
                <a:cs typeface="Times New Roman" pitchFamily="18" charset="0"/>
              </a:rPr>
              <a:t>are Disciples!</a:t>
            </a:r>
          </a:p>
        </p:txBody>
      </p:sp>
      <p:sp>
        <p:nvSpPr>
          <p:cNvPr id="11" name="Text Box 8"/>
          <p:cNvSpPr txBox="1">
            <a:spLocks noChangeArrowheads="1"/>
          </p:cNvSpPr>
          <p:nvPr/>
        </p:nvSpPr>
        <p:spPr bwMode="auto">
          <a:xfrm>
            <a:off x="7374" y="3150912"/>
            <a:ext cx="9136626"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Lk. 9:23</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23.  And He was saying to them all, "If anyone wishes to come after Me, he must deny himself, and take up his cross daily and follow Me.</a:t>
            </a:r>
          </a:p>
        </p:txBody>
      </p:sp>
      <p:sp>
        <p:nvSpPr>
          <p:cNvPr id="12" name="Text Box 8"/>
          <p:cNvSpPr txBox="1">
            <a:spLocks noChangeArrowheads="1"/>
          </p:cNvSpPr>
          <p:nvPr/>
        </p:nvSpPr>
        <p:spPr bwMode="auto">
          <a:xfrm>
            <a:off x="0" y="5017168"/>
            <a:ext cx="5089936"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Lk. 14:27</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27.  "Whoever does not carry his own cross and come after Me cannot be My disciple.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516" y="4561332"/>
            <a:ext cx="4044232" cy="2296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Intro</a:t>
            </a:r>
          </a:p>
        </p:txBody>
      </p:sp>
      <p:sp>
        <p:nvSpPr>
          <p:cNvPr id="8" name="Text Box 5"/>
          <p:cNvSpPr txBox="1">
            <a:spLocks noChangeArrowheads="1"/>
          </p:cNvSpPr>
          <p:nvPr/>
        </p:nvSpPr>
        <p:spPr bwMode="auto">
          <a:xfrm>
            <a:off x="-4919" y="645344"/>
            <a:ext cx="659744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What is a “Disciple?”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“Disciple”: Greek word </a:t>
            </a:r>
            <a:r>
              <a:rPr lang="en-US" sz="2000" i="1" dirty="0" err="1">
                <a:solidFill>
                  <a:schemeClr val="tx2"/>
                </a:solidFill>
                <a:latin typeface="Tahoma" pitchFamily="34" charset="0"/>
                <a:cs typeface="Times New Roman" pitchFamily="18" charset="0"/>
              </a:rPr>
              <a:t>mathetes</a:t>
            </a:r>
            <a:r>
              <a:rPr lang="en-US" sz="2000" i="1" dirty="0">
                <a:solidFill>
                  <a:schemeClr val="tx2"/>
                </a:solidFill>
                <a:latin typeface="Tahoma" pitchFamily="34" charset="0"/>
                <a:cs typeface="Times New Roman" pitchFamily="18" charset="0"/>
              </a:rPr>
              <a:t> [math-ay-</a:t>
            </a:r>
            <a:r>
              <a:rPr lang="en-US" sz="2000" i="1" dirty="0" err="1">
                <a:solidFill>
                  <a:schemeClr val="tx2"/>
                </a:solidFill>
                <a:latin typeface="Tahoma" pitchFamily="34" charset="0"/>
                <a:cs typeface="Times New Roman" pitchFamily="18" charset="0"/>
              </a:rPr>
              <a:t>tes</a:t>
            </a:r>
            <a:r>
              <a:rPr lang="en-US" sz="2000" i="1" dirty="0">
                <a:solidFill>
                  <a:schemeClr val="tx2"/>
                </a:solidFill>
                <a:latin typeface="Tahoma" pitchFamily="34" charset="0"/>
                <a:cs typeface="Times New Roman" pitchFamily="18" charset="0"/>
              </a:rPr>
              <a:t>' ] (Strong’s G3101): </a:t>
            </a:r>
            <a:r>
              <a:rPr lang="en-US" sz="2000" dirty="0">
                <a:solidFill>
                  <a:schemeClr val="tx2"/>
                </a:solidFill>
                <a:latin typeface="Tahoma" pitchFamily="34" charset="0"/>
                <a:cs typeface="Times New Roman" pitchFamily="18" charset="0"/>
              </a:rPr>
              <a:t>“a learner or pupil.”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“From </a:t>
            </a:r>
            <a:r>
              <a:rPr lang="en-US" sz="2000" i="1" dirty="0" err="1">
                <a:solidFill>
                  <a:schemeClr val="tx2"/>
                </a:solidFill>
                <a:latin typeface="Tahoma" pitchFamily="34" charset="0"/>
                <a:cs typeface="Times New Roman" pitchFamily="18" charset="0"/>
              </a:rPr>
              <a:t>manthano</a:t>
            </a:r>
            <a:r>
              <a:rPr lang="en-US" sz="2000" i="1" dirty="0">
                <a:solidFill>
                  <a:schemeClr val="tx2"/>
                </a:solidFill>
                <a:latin typeface="Tahoma" pitchFamily="34" charset="0"/>
                <a:cs typeface="Times New Roman" pitchFamily="18" charset="0"/>
              </a:rPr>
              <a:t> (G3129), </a:t>
            </a:r>
            <a:r>
              <a:rPr lang="en-US" sz="2000" dirty="0">
                <a:solidFill>
                  <a:schemeClr val="tx2"/>
                </a:solidFill>
                <a:latin typeface="Tahoma" pitchFamily="34" charset="0"/>
                <a:cs typeface="Times New Roman" pitchFamily="18" charset="0"/>
              </a:rPr>
              <a:t>‘to learn,’ from a root </a:t>
            </a:r>
            <a:r>
              <a:rPr lang="en-US" sz="2000" i="1" dirty="0">
                <a:solidFill>
                  <a:schemeClr val="tx2"/>
                </a:solidFill>
                <a:latin typeface="Tahoma" pitchFamily="34" charset="0"/>
                <a:cs typeface="Times New Roman" pitchFamily="18" charset="0"/>
              </a:rPr>
              <a:t>math </a:t>
            </a:r>
            <a:r>
              <a:rPr lang="en-US" sz="2000" dirty="0">
                <a:solidFill>
                  <a:schemeClr val="tx2"/>
                </a:solidFill>
                <a:latin typeface="Tahoma" pitchFamily="34" charset="0"/>
                <a:cs typeface="Times New Roman" pitchFamily="18" charset="0"/>
              </a:rPr>
              <a:t>—, indicating thought accompanied by endeavor. A ‘disciple’ was not only a pupil, but an adherent; hence they are spoken of as imitators of their teacher; Jn. 8:31; Jn. 15:8” (Vine’s NT).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The disciple accepts the views of his teacher and adopts his teacher’s way of life (Mt. </a:t>
            </a:r>
            <a:r>
              <a:rPr lang="en-US" sz="2000">
                <a:solidFill>
                  <a:schemeClr val="tx2"/>
                </a:solidFill>
                <a:latin typeface="Tahoma" pitchFamily="34" charset="0"/>
                <a:cs typeface="Times New Roman" pitchFamily="18" charset="0"/>
              </a:rPr>
              <a:t>10:24-25; I </a:t>
            </a:r>
            <a:r>
              <a:rPr lang="en-US" sz="2000" dirty="0">
                <a:solidFill>
                  <a:schemeClr val="tx2"/>
                </a:solidFill>
                <a:latin typeface="Tahoma" pitchFamily="34" charset="0"/>
                <a:cs typeface="Times New Roman" pitchFamily="18" charset="0"/>
              </a:rPr>
              <a:t>Cor. 11:1; Eph. 5:1)</a:t>
            </a:r>
          </a:p>
        </p:txBody>
      </p:sp>
      <p:sp>
        <p:nvSpPr>
          <p:cNvPr id="9" name="Text Box 5"/>
          <p:cNvSpPr txBox="1">
            <a:spLocks noChangeArrowheads="1"/>
          </p:cNvSpPr>
          <p:nvPr/>
        </p:nvSpPr>
        <p:spPr bwMode="auto">
          <a:xfrm>
            <a:off x="-4919" y="42672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Jesus is not the only person in the Bible who had disciples</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John the Baptist had disciples (Mt. 9:14; 11:2-3)</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The Pharisees had disciples (Mt. 22:16)</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Some of the Jews claimed to be disciples of Moses (Jn. 9:28)</a:t>
            </a:r>
          </a:p>
        </p:txBody>
      </p:sp>
      <p:sp>
        <p:nvSpPr>
          <p:cNvPr id="12" name="Text Box 7"/>
          <p:cNvSpPr txBox="1">
            <a:spLocks noChangeArrowheads="1"/>
          </p:cNvSpPr>
          <p:nvPr/>
        </p:nvSpPr>
        <p:spPr bwMode="auto">
          <a:xfrm>
            <a:off x="-4918" y="5717441"/>
            <a:ext cx="91489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As Christians, we need to be sure that we are </a:t>
            </a:r>
          </a:p>
          <a:p>
            <a:pPr algn="ctr" eaLnBrk="1" hangingPunct="1"/>
            <a:r>
              <a:rPr lang="en-US" sz="2400" b="1" dirty="0">
                <a:latin typeface="Tahoma" pitchFamily="34" charset="0"/>
                <a:cs typeface="Times New Roman" pitchFamily="18" charset="0"/>
              </a:rPr>
              <a:t>disciples of Jesus Christ!</a:t>
            </a:r>
            <a:endParaRPr lang="en-US" sz="2400" b="1" i="1" dirty="0">
              <a:latin typeface="Tahoma" pitchFamily="34"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529" y="645344"/>
            <a:ext cx="2590800" cy="2590800"/>
          </a:xfrm>
          <a:prstGeom prst="rect">
            <a:avLst/>
          </a:prstGeom>
        </p:spPr>
      </p:pic>
    </p:spTree>
    <p:extLst>
      <p:ext uri="{BB962C8B-B14F-4D97-AF65-F5344CB8AC3E}">
        <p14:creationId xmlns:p14="http://schemas.microsoft.com/office/powerpoint/2010/main" val="22707331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left)">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wipe(left)">
                                      <p:cBhvr>
                                        <p:cTn id="38" dur="500"/>
                                        <p:tgtEl>
                                          <p:spTgt spid="9">
                                            <p:txEl>
                                              <p:pRg st="2" end="2"/>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wipe(left)">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Conditions of Discipleship</a:t>
            </a:r>
          </a:p>
        </p:txBody>
      </p:sp>
      <p:sp>
        <p:nvSpPr>
          <p:cNvPr id="8" name="Text Box 5"/>
          <p:cNvSpPr txBox="1">
            <a:spLocks noChangeArrowheads="1"/>
          </p:cNvSpPr>
          <p:nvPr/>
        </p:nvSpPr>
        <p:spPr bwMode="auto">
          <a:xfrm>
            <a:off x="-14748" y="801405"/>
            <a:ext cx="9173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6600"/>
                </a:solidFill>
                <a:latin typeface="Tahoma" pitchFamily="34" charset="0"/>
                <a:cs typeface="Times New Roman" pitchFamily="18" charset="0"/>
              </a:rPr>
              <a:t>Jesus has many followers, but He makes it clear that not</a:t>
            </a:r>
          </a:p>
          <a:p>
            <a:pPr algn="ctr" eaLnBrk="1" hangingPunct="1"/>
            <a:r>
              <a:rPr lang="en-US" sz="2400" b="1" dirty="0">
                <a:solidFill>
                  <a:srgbClr val="006600"/>
                </a:solidFill>
                <a:latin typeface="Tahoma" pitchFamily="34" charset="0"/>
                <a:cs typeface="Times New Roman" pitchFamily="18" charset="0"/>
              </a:rPr>
              <a:t>everyone who follows Him is a true disciple…</a:t>
            </a:r>
          </a:p>
        </p:txBody>
      </p:sp>
      <p:sp>
        <p:nvSpPr>
          <p:cNvPr id="11" name="Text Box 8"/>
          <p:cNvSpPr txBox="1">
            <a:spLocks noChangeArrowheads="1"/>
          </p:cNvSpPr>
          <p:nvPr/>
        </p:nvSpPr>
        <p:spPr bwMode="auto">
          <a:xfrm>
            <a:off x="-14748" y="1939765"/>
            <a:ext cx="9158748"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Lk. 14:26, 33 </a:t>
            </a:r>
            <a:r>
              <a:rPr lang="en-US" b="1" i="1" dirty="0">
                <a:solidFill>
                  <a:srgbClr val="002060"/>
                </a:solidFill>
                <a:latin typeface="Tahoma" pitchFamily="34" charset="0"/>
                <a:cs typeface="Times New Roman" pitchFamily="18" charset="0"/>
              </a:rPr>
              <a:t>(Acts 4:34-37)</a:t>
            </a:r>
            <a:endParaRPr lang="en-US" sz="1400"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26.  "If anyone comes to Me, and does not hate his own father and mother and wife and children and brothers and sisters, yes, and even his own life, he cannot be My disciple.</a:t>
            </a:r>
          </a:p>
          <a:p>
            <a:pPr eaLnBrk="1" hangingPunct="1">
              <a:defRPr/>
            </a:pPr>
            <a:endParaRPr lang="en-US" sz="2000" dirty="0">
              <a:solidFill>
                <a:srgbClr val="00660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33.  "So then, none of you can be My disciple who does not give up all his own possessions.</a:t>
            </a:r>
          </a:p>
        </p:txBody>
      </p:sp>
      <p:sp>
        <p:nvSpPr>
          <p:cNvPr id="12" name="Text Box 8"/>
          <p:cNvSpPr txBox="1">
            <a:spLocks noChangeArrowheads="1"/>
          </p:cNvSpPr>
          <p:nvPr/>
        </p:nvSpPr>
        <p:spPr bwMode="auto">
          <a:xfrm>
            <a:off x="0" y="4862815"/>
            <a:ext cx="9136626"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Jn. 8:31-32</a:t>
            </a:r>
            <a:endParaRPr lang="en-US" sz="1400"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31.  So Jesus was saying to those Jews who had believed Him, "If you continue in My word, then you are truly disciples of Mine;</a:t>
            </a:r>
          </a:p>
          <a:p>
            <a:pPr eaLnBrk="1" hangingPunct="1">
              <a:defRPr/>
            </a:pPr>
            <a:r>
              <a:rPr lang="en-US" sz="2000" dirty="0">
                <a:solidFill>
                  <a:srgbClr val="006600"/>
                </a:solidFill>
                <a:latin typeface="Tahoma" pitchFamily="34" charset="0"/>
                <a:cs typeface="Times New Roman" pitchFamily="18" charset="0"/>
              </a:rPr>
              <a:t>32.  and you will know the truth, and the truth will make you free."</a:t>
            </a:r>
          </a:p>
        </p:txBody>
      </p:sp>
    </p:spTree>
    <p:extLst>
      <p:ext uri="{BB962C8B-B14F-4D97-AF65-F5344CB8AC3E}">
        <p14:creationId xmlns:p14="http://schemas.microsoft.com/office/powerpoint/2010/main" val="36022042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Conditions of Discipleship</a:t>
            </a:r>
          </a:p>
        </p:txBody>
      </p:sp>
      <p:sp>
        <p:nvSpPr>
          <p:cNvPr id="13" name="Text Box 5"/>
          <p:cNvSpPr txBox="1">
            <a:spLocks noChangeArrowheads="1"/>
          </p:cNvSpPr>
          <p:nvPr/>
        </p:nvSpPr>
        <p:spPr bwMode="auto">
          <a:xfrm>
            <a:off x="-4916" y="990600"/>
            <a:ext cx="9136626" cy="830997"/>
          </a:xfrm>
          <a:prstGeom prst="rect">
            <a:avLst/>
          </a:prstGeom>
          <a:solidFill>
            <a:srgbClr val="FFCCFF"/>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Only those who meet certain conditions or requirements </a:t>
            </a:r>
          </a:p>
          <a:p>
            <a:pPr algn="ctr" eaLnBrk="1" hangingPunct="1"/>
            <a:r>
              <a:rPr lang="en-US" sz="2400" b="1" dirty="0">
                <a:solidFill>
                  <a:srgbClr val="FF0000"/>
                </a:solidFill>
                <a:latin typeface="Tahoma" pitchFamily="34" charset="0"/>
                <a:cs typeface="Times New Roman" pitchFamily="18" charset="0"/>
              </a:rPr>
              <a:t>are recognized by the Lord as being His true disciples</a:t>
            </a:r>
          </a:p>
        </p:txBody>
      </p:sp>
      <p:sp>
        <p:nvSpPr>
          <p:cNvPr id="14" name="Text Box 7"/>
          <p:cNvSpPr txBox="1">
            <a:spLocks noChangeArrowheads="1"/>
          </p:cNvSpPr>
          <p:nvPr/>
        </p:nvSpPr>
        <p:spPr bwMode="auto">
          <a:xfrm>
            <a:off x="-12289" y="5486400"/>
            <a:ext cx="9173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What are these conditions? </a:t>
            </a:r>
          </a:p>
          <a:p>
            <a:pPr algn="ctr" eaLnBrk="1" hangingPunct="1"/>
            <a:r>
              <a:rPr lang="en-US" sz="2400" b="1" dirty="0">
                <a:latin typeface="Tahoma" pitchFamily="34" charset="0"/>
                <a:cs typeface="Times New Roman" pitchFamily="18" charset="0"/>
              </a:rPr>
              <a:t>How can we know if we are truly disciples of Jesus?</a:t>
            </a:r>
          </a:p>
        </p:txBody>
      </p:sp>
      <p:pic>
        <p:nvPicPr>
          <p:cNvPr id="3" name="Picture 2">
            <a:extLst>
              <a:ext uri="{FF2B5EF4-FFF2-40B4-BE49-F238E27FC236}">
                <a16:creationId xmlns:a16="http://schemas.microsoft.com/office/drawing/2014/main" id="{B33B01A3-95BD-451A-8CDE-BBBCF2CA0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777" y="2166853"/>
            <a:ext cx="4282966" cy="3105150"/>
          </a:xfrm>
          <a:prstGeom prst="rect">
            <a:avLst/>
          </a:prstGeom>
        </p:spPr>
      </p:pic>
    </p:spTree>
    <p:extLst>
      <p:ext uri="{BB962C8B-B14F-4D97-AF65-F5344CB8AC3E}">
        <p14:creationId xmlns:p14="http://schemas.microsoft.com/office/powerpoint/2010/main" val="937858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What are the Demands of Discipleship?</a:t>
            </a:r>
          </a:p>
        </p:txBody>
      </p:sp>
      <p:sp>
        <p:nvSpPr>
          <p:cNvPr id="8" name="Text Box 5"/>
          <p:cNvSpPr txBox="1">
            <a:spLocks noChangeArrowheads="1"/>
          </p:cNvSpPr>
          <p:nvPr/>
        </p:nvSpPr>
        <p:spPr bwMode="auto">
          <a:xfrm>
            <a:off x="-9832" y="1745226"/>
            <a:ext cx="913908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We Must Deny Self</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Gal. 5:22-23; II Pet. 1:6: </a:t>
            </a:r>
            <a:r>
              <a:rPr lang="en-US" sz="2000" dirty="0">
                <a:solidFill>
                  <a:schemeClr val="tx2"/>
                </a:solidFill>
                <a:latin typeface="Tahoma" pitchFamily="34" charset="0"/>
                <a:cs typeface="Times New Roman" pitchFamily="18" charset="0"/>
              </a:rPr>
              <a:t>Self-denial is an important quality to have!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Denying self is accomplished when we put the will of Christ in the place of self (Gal. 2:20).</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II Cor. 5:9: </a:t>
            </a:r>
            <a:r>
              <a:rPr lang="en-US" sz="2000" dirty="0">
                <a:solidFill>
                  <a:schemeClr val="tx2"/>
                </a:solidFill>
                <a:latin typeface="Tahoma" pitchFamily="34" charset="0"/>
                <a:cs typeface="Times New Roman" pitchFamily="18" charset="0"/>
              </a:rPr>
              <a:t>To be a true disciple of Christ, one must always choose to do those things that please Him, not ourselves.</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Lk. 14:26-27; Mt. 10:37: </a:t>
            </a:r>
            <a:r>
              <a:rPr lang="en-US" sz="2000" dirty="0">
                <a:solidFill>
                  <a:schemeClr val="tx2"/>
                </a:solidFill>
                <a:latin typeface="Tahoma" pitchFamily="34" charset="0"/>
                <a:cs typeface="Times New Roman" pitchFamily="18" charset="0"/>
              </a:rPr>
              <a:t>No one is to come between us and our loyalty to Christ, including ourselves!</a:t>
            </a:r>
          </a:p>
        </p:txBody>
      </p:sp>
      <p:sp>
        <p:nvSpPr>
          <p:cNvPr id="10" name="Text Box 8"/>
          <p:cNvSpPr txBox="1">
            <a:spLocks noChangeArrowheads="1"/>
          </p:cNvSpPr>
          <p:nvPr/>
        </p:nvSpPr>
        <p:spPr bwMode="auto">
          <a:xfrm>
            <a:off x="-9832" y="645344"/>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Lk. 9:23</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23.  And He was saying to them all, "If anyone wishes to come after Me, </a:t>
            </a:r>
            <a:r>
              <a:rPr lang="en-US" sz="2000" b="1"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latin typeface="Tahoma" pitchFamily="34" charset="0"/>
                <a:cs typeface="Times New Roman" pitchFamily="18" charset="0"/>
              </a:rPr>
              <a:t>he must deny himself</a:t>
            </a:r>
            <a:r>
              <a:rPr lang="en-US" sz="2000" dirty="0">
                <a:solidFill>
                  <a:srgbClr val="006600"/>
                </a:solidFill>
                <a:latin typeface="Tahoma" pitchFamily="34" charset="0"/>
                <a:cs typeface="Times New Roman" pitchFamily="18" charset="0"/>
              </a:rPr>
              <a:t>, and take up his cross daily and follow 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32749"/>
            <a:ext cx="2819400" cy="22442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053126"/>
            <a:ext cx="2986548" cy="3076145"/>
          </a:xfrm>
          <a:prstGeom prst="rect">
            <a:avLst/>
          </a:prstGeom>
        </p:spPr>
      </p:pic>
    </p:spTree>
    <p:extLst>
      <p:ext uri="{BB962C8B-B14F-4D97-AF65-F5344CB8AC3E}">
        <p14:creationId xmlns:p14="http://schemas.microsoft.com/office/powerpoint/2010/main" val="39371805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left)">
                                      <p:cBhvr>
                                        <p:cTn id="24" dur="500"/>
                                        <p:tgtEl>
                                          <p:spTgt spid="8">
                                            <p:txEl>
                                              <p:pRg st="2" end="2"/>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left)">
                                      <p:cBhvr>
                                        <p:cTn id="3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What are the Demands of Discipleship</a:t>
            </a:r>
            <a:r>
              <a:rPr lang="en-US" sz="3200" u="sng" dirty="0">
                <a:solidFill>
                  <a:schemeClr val="tx1"/>
                </a:solidFill>
                <a:latin typeface="Arial" pitchFamily="34" charset="0"/>
                <a:cs typeface="Arial" pitchFamily="34" charset="0"/>
              </a:rPr>
              <a:t>?</a:t>
            </a:r>
          </a:p>
        </p:txBody>
      </p:sp>
      <p:sp>
        <p:nvSpPr>
          <p:cNvPr id="8" name="Text Box 5"/>
          <p:cNvSpPr txBox="1">
            <a:spLocks noChangeArrowheads="1"/>
          </p:cNvSpPr>
          <p:nvPr/>
        </p:nvSpPr>
        <p:spPr bwMode="auto">
          <a:xfrm>
            <a:off x="-9832" y="1745226"/>
            <a:ext cx="913908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We Must Be Willing To Suffer For Christ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Many people have shown their misunderstanding of this statement by carrying around large, wooden crosses!</a:t>
            </a:r>
          </a:p>
          <a:p>
            <a:pPr>
              <a:buClr>
                <a:schemeClr val="hlink"/>
              </a:buClr>
              <a:buSzPct val="115000"/>
              <a:buFont typeface="Wingdings" pitchFamily="2" charset="2"/>
              <a:buChar char="Ø"/>
            </a:pPr>
            <a:r>
              <a:rPr lang="en-US" sz="2000" b="1" i="1" u="sng" dirty="0">
                <a:solidFill>
                  <a:schemeClr val="tx2"/>
                </a:solidFill>
                <a:latin typeface="Tahoma" pitchFamily="34" charset="0"/>
                <a:cs typeface="Times New Roman" pitchFamily="18" charset="0"/>
              </a:rPr>
              <a:t>This is not what the Lord meant by this statement!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The cross was not a religious symbol when Jesus spoke these words – but a feared instrument of death!</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Jesus was up front with those who desired to be His disciples (Mt. 10:22) – a path that led to persecution and death!</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Unless we are willing to walk the path He walked, and bear the suffering that comes with it (II Tim. 3:12), we </a:t>
            </a:r>
          </a:p>
          <a:p>
            <a:pPr marL="457200" lvl="1" indent="0">
              <a:buClr>
                <a:schemeClr val="hlink"/>
              </a:buClr>
              <a:buSzPct val="115000"/>
            </a:pPr>
            <a:r>
              <a:rPr lang="en-US" sz="2000" dirty="0">
                <a:solidFill>
                  <a:schemeClr val="tx2"/>
                </a:solidFill>
                <a:latin typeface="Tahoma" pitchFamily="34" charset="0"/>
                <a:cs typeface="Times New Roman" pitchFamily="18" charset="0"/>
              </a:rPr>
              <a:t>cannot be His disciples!</a:t>
            </a:r>
          </a:p>
        </p:txBody>
      </p:sp>
      <p:sp>
        <p:nvSpPr>
          <p:cNvPr id="9" name="Text Box 8"/>
          <p:cNvSpPr txBox="1">
            <a:spLocks noChangeArrowheads="1"/>
          </p:cNvSpPr>
          <p:nvPr/>
        </p:nvSpPr>
        <p:spPr bwMode="auto">
          <a:xfrm>
            <a:off x="-9832" y="645344"/>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Lk. 9:23</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23.  And He was saying to them all, "If anyone wishes to come after Me, he must deny himself, and </a:t>
            </a:r>
            <a:r>
              <a:rPr lang="en-US" sz="2000" b="1"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latin typeface="Tahoma" pitchFamily="34" charset="0"/>
                <a:cs typeface="Times New Roman" pitchFamily="18" charset="0"/>
              </a:rPr>
              <a:t>take up his cross daily</a:t>
            </a:r>
            <a:r>
              <a:rPr lang="en-US" sz="2000" dirty="0">
                <a:solidFill>
                  <a:srgbClr val="006600"/>
                </a:solidFill>
                <a:latin typeface="Tahoma" pitchFamily="34" charset="0"/>
                <a:cs typeface="Times New Roman" pitchFamily="18" charset="0"/>
              </a:rPr>
              <a:t> and follow Me.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599428"/>
            <a:ext cx="3977148" cy="2258572"/>
          </a:xfrm>
          <a:prstGeom prst="rect">
            <a:avLst/>
          </a:prstGeom>
        </p:spPr>
      </p:pic>
    </p:spTree>
    <p:extLst>
      <p:ext uri="{BB962C8B-B14F-4D97-AF65-F5344CB8AC3E}">
        <p14:creationId xmlns:p14="http://schemas.microsoft.com/office/powerpoint/2010/main" val="3069506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left)">
                                      <p:cBhvr>
                                        <p:cTn id="29" dur="500"/>
                                        <p:tgtEl>
                                          <p:spTgt spid="8">
                                            <p:txEl>
                                              <p:pRg st="3" end="3"/>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left)">
                                      <p:cBhvr>
                                        <p:cTn id="4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What are the Demands of Discipleship?</a:t>
            </a:r>
          </a:p>
        </p:txBody>
      </p:sp>
      <p:sp>
        <p:nvSpPr>
          <p:cNvPr id="8" name="Text Box 5"/>
          <p:cNvSpPr txBox="1">
            <a:spLocks noChangeArrowheads="1"/>
          </p:cNvSpPr>
          <p:nvPr/>
        </p:nvSpPr>
        <p:spPr bwMode="auto">
          <a:xfrm>
            <a:off x="-9832" y="1745226"/>
            <a:ext cx="913908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We Must Learn From Christ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Continue/Abide in His word! </a:t>
            </a:r>
            <a:r>
              <a:rPr lang="en-US" sz="2000" b="1" dirty="0">
                <a:solidFill>
                  <a:schemeClr val="tx2"/>
                </a:solidFill>
                <a:latin typeface="Tahoma" pitchFamily="34" charset="0"/>
                <a:cs typeface="Times New Roman" pitchFamily="18" charset="0"/>
              </a:rPr>
              <a:t>(Jn. 8:31; II Tim. 2:15)</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Mt. 28:19-20: </a:t>
            </a:r>
            <a:r>
              <a:rPr lang="en-US" sz="2000" dirty="0">
                <a:solidFill>
                  <a:schemeClr val="tx2"/>
                </a:solidFill>
                <a:latin typeface="Tahoma" pitchFamily="34" charset="0"/>
                <a:cs typeface="Times New Roman" pitchFamily="18" charset="0"/>
              </a:rPr>
              <a:t>Jesus sent His apostles out to “make disciples of all the nations…teaching them…”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Lk. 6:46: </a:t>
            </a:r>
            <a:r>
              <a:rPr lang="en-US" sz="2000" dirty="0">
                <a:solidFill>
                  <a:schemeClr val="tx2"/>
                </a:solidFill>
                <a:latin typeface="Tahoma" pitchFamily="34" charset="0"/>
                <a:cs typeface="Times New Roman" pitchFamily="18" charset="0"/>
              </a:rPr>
              <a:t>Jesus said, “Why do you call Me, 'Lord, Lord,' and do not do what I say?” </a:t>
            </a:r>
          </a:p>
          <a:p>
            <a:pPr>
              <a:buClr>
                <a:schemeClr val="hlink"/>
              </a:buClr>
              <a:buSzPct val="115000"/>
              <a:buFont typeface="Wingdings" pitchFamily="2" charset="2"/>
              <a:buChar char="Ø"/>
            </a:pPr>
            <a:r>
              <a:rPr lang="en-US" sz="2000" b="1" i="1" u="sng" dirty="0">
                <a:solidFill>
                  <a:schemeClr val="tx2"/>
                </a:solidFill>
                <a:latin typeface="Tahoma" pitchFamily="34" charset="0"/>
                <a:cs typeface="Times New Roman" pitchFamily="18" charset="0"/>
              </a:rPr>
              <a:t>The way we follow Christ today is by following His teachings!</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To truly be a disciple of Christ one must follow His word!</a:t>
            </a:r>
          </a:p>
        </p:txBody>
      </p:sp>
      <p:sp>
        <p:nvSpPr>
          <p:cNvPr id="10" name="Text Box 8"/>
          <p:cNvSpPr txBox="1">
            <a:spLocks noChangeArrowheads="1"/>
          </p:cNvSpPr>
          <p:nvPr/>
        </p:nvSpPr>
        <p:spPr bwMode="auto">
          <a:xfrm>
            <a:off x="-9832" y="645344"/>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Mt. 11:29</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29.  "Take My yoke upon you and </a:t>
            </a:r>
            <a:r>
              <a:rPr lang="en-US" sz="2000" b="1" spc="50" dirty="0">
                <a:ln w="0"/>
                <a:solidFill>
                  <a:srgbClr val="0000FF"/>
                </a:solidFill>
                <a:effectLst>
                  <a:glow rad="228600">
                    <a:schemeClr val="accent2">
                      <a:satMod val="175000"/>
                      <a:alpha val="40000"/>
                    </a:schemeClr>
                  </a:glow>
                  <a:innerShdw blurRad="63500" dist="50800" dir="13500000">
                    <a:srgbClr val="000000">
                      <a:alpha val="50000"/>
                    </a:srgbClr>
                  </a:innerShdw>
                </a:effectLst>
                <a:latin typeface="Tahoma" pitchFamily="34" charset="0"/>
                <a:cs typeface="Times New Roman" pitchFamily="18" charset="0"/>
              </a:rPr>
              <a:t>LEARN FROM ME</a:t>
            </a:r>
            <a:r>
              <a:rPr lang="en-US" sz="2000" dirty="0">
                <a:solidFill>
                  <a:srgbClr val="006600"/>
                </a:solidFill>
                <a:latin typeface="Tahoma" pitchFamily="34" charset="0"/>
                <a:cs typeface="Times New Roman" pitchFamily="18" charset="0"/>
              </a:rPr>
              <a:t>, for I am gentle and humble in heart, and YOU WILL FIND REST FOR YOUR SOULS.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127" y="4383991"/>
            <a:ext cx="3270347" cy="22415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485713"/>
            <a:ext cx="3445934" cy="1938338"/>
          </a:xfrm>
          <a:prstGeom prst="rect">
            <a:avLst/>
          </a:prstGeom>
        </p:spPr>
      </p:pic>
    </p:spTree>
    <p:extLst>
      <p:ext uri="{BB962C8B-B14F-4D97-AF65-F5344CB8AC3E}">
        <p14:creationId xmlns:p14="http://schemas.microsoft.com/office/powerpoint/2010/main" val="10852240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500"/>
                                        <p:tgtEl>
                                          <p:spTgt spid="8">
                                            <p:txEl>
                                              <p:pRg st="1" end="1"/>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left)">
                                      <p:cBhvr>
                                        <p:cTn id="30" dur="500"/>
                                        <p:tgtEl>
                                          <p:spTgt spid="8">
                                            <p:txEl>
                                              <p:pRg st="2" end="2"/>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left)">
                                      <p:cBhvr>
                                        <p:cTn id="34" dur="500"/>
                                        <p:tgtEl>
                                          <p:spTgt spid="8">
                                            <p:txEl>
                                              <p:pRg st="3" end="3"/>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left)">
                                      <p:cBhvr>
                                        <p:cTn id="38" dur="500"/>
                                        <p:tgtEl>
                                          <p:spTgt spid="8">
                                            <p:txEl>
                                              <p:pRg st="4" end="4"/>
                                            </p:txEl>
                                          </p:spTgt>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left)">
                                      <p:cBhvr>
                                        <p:cTn id="4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48438"/>
            <a:ext cx="2367116" cy="309562"/>
          </a:xfrm>
        </p:spPr>
        <p:txBody>
          <a:bodyPr/>
          <a:lstStyle/>
          <a:p>
            <a:pPr>
              <a:defRPr/>
            </a:pPr>
            <a:r>
              <a:rPr lang="en-US"/>
              <a:t>True Disciples Of Jesus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What are the Demands of Discipleship?</a:t>
            </a:r>
          </a:p>
        </p:txBody>
      </p:sp>
      <p:sp>
        <p:nvSpPr>
          <p:cNvPr id="8" name="Text Box 5"/>
          <p:cNvSpPr txBox="1">
            <a:spLocks noChangeArrowheads="1"/>
          </p:cNvSpPr>
          <p:nvPr/>
        </p:nvSpPr>
        <p:spPr bwMode="auto">
          <a:xfrm>
            <a:off x="-9832" y="1745226"/>
            <a:ext cx="91390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We Must Bear Fruit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The production of this fruit is proof we are the Lord’s disciples. Without the fruit, there is no proof of discipleship and the Lord removes us and burns us in the fire! – Jn. 15:4-6)</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What is this fruit we are to produce?</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Continued spiritual growth (II Pet. 1:5-8; 3:18), good deeds (Mt. 25:34-46, Eph. 2:10), and living godly lives (Gal. 5:22-23; Phil. 2:15; Titus 2:11-14).</a:t>
            </a:r>
          </a:p>
        </p:txBody>
      </p:sp>
      <p:sp>
        <p:nvSpPr>
          <p:cNvPr id="10" name="Text Box 8"/>
          <p:cNvSpPr txBox="1">
            <a:spLocks noChangeArrowheads="1"/>
          </p:cNvSpPr>
          <p:nvPr/>
        </p:nvSpPr>
        <p:spPr bwMode="auto">
          <a:xfrm>
            <a:off x="-9832" y="645344"/>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Jn. 15:8</a:t>
            </a:r>
            <a:endParaRPr lang="en-US" b="1" i="1" dirty="0">
              <a:solidFill>
                <a:srgbClr val="002060"/>
              </a:solidFill>
              <a:latin typeface="Tahoma" pitchFamily="34" charset="0"/>
              <a:cs typeface="Times New Roman" pitchFamily="18" charset="0"/>
            </a:endParaRPr>
          </a:p>
          <a:p>
            <a:pPr eaLnBrk="1" hangingPunct="1">
              <a:defRPr/>
            </a:pPr>
            <a:r>
              <a:rPr lang="en-US" sz="2000" dirty="0">
                <a:solidFill>
                  <a:srgbClr val="006600"/>
                </a:solidFill>
                <a:latin typeface="Tahoma" pitchFamily="34" charset="0"/>
                <a:cs typeface="Times New Roman" pitchFamily="18" charset="0"/>
              </a:rPr>
              <a:t>8.  "My Father is glorified by this, that you </a:t>
            </a:r>
            <a:r>
              <a:rPr lang="en-US" sz="2000" b="1"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latin typeface="Tahoma" pitchFamily="34" charset="0"/>
                <a:cs typeface="Times New Roman" pitchFamily="18" charset="0"/>
              </a:rPr>
              <a:t>bear much fruit</a:t>
            </a:r>
            <a:r>
              <a:rPr lang="en-US" sz="2000" dirty="0">
                <a:solidFill>
                  <a:srgbClr val="006600"/>
                </a:solidFill>
                <a:latin typeface="Tahoma" pitchFamily="34" charset="0"/>
                <a:cs typeface="Times New Roman" pitchFamily="18" charset="0"/>
              </a:rPr>
              <a:t>, and so </a:t>
            </a:r>
            <a:r>
              <a:rPr lang="en-US" sz="2000" b="1"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latin typeface="Tahoma" pitchFamily="34" charset="0"/>
                <a:cs typeface="Times New Roman" pitchFamily="18" charset="0"/>
              </a:rPr>
              <a:t>prove to be My disciples</a:t>
            </a:r>
            <a:r>
              <a:rPr lang="en-US" sz="2000" dirty="0">
                <a:solidFill>
                  <a:srgbClr val="006600"/>
                </a:solidFill>
                <a:latin typeface="Tahoma" pitchFamily="34"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169900"/>
            <a:ext cx="3124200" cy="2343150"/>
          </a:xfrm>
          <a:prstGeom prst="rect">
            <a:avLst/>
          </a:prstGeom>
        </p:spPr>
      </p:pic>
      <p:pic>
        <p:nvPicPr>
          <p:cNvPr id="9" name="Picture 8">
            <a:extLst>
              <a:ext uri="{FF2B5EF4-FFF2-40B4-BE49-F238E27FC236}">
                <a16:creationId xmlns:a16="http://schemas.microsoft.com/office/drawing/2014/main" id="{169F258B-969E-43AB-B148-272D2F928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053550"/>
            <a:ext cx="2892552" cy="2837351"/>
          </a:xfrm>
          <a:prstGeom prst="rect">
            <a:avLst/>
          </a:prstGeom>
        </p:spPr>
      </p:pic>
    </p:spTree>
    <p:extLst>
      <p:ext uri="{BB962C8B-B14F-4D97-AF65-F5344CB8AC3E}">
        <p14:creationId xmlns:p14="http://schemas.microsoft.com/office/powerpoint/2010/main" val="42703347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left)">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6868</TotalTime>
  <Words>1866</Words>
  <Application>Microsoft Office PowerPoint</Application>
  <PresentationFormat>On-screen Show (4:3)</PresentationFormat>
  <Paragraphs>187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Ameretto</vt:lpstr>
      <vt:lpstr>Arial</vt:lpstr>
      <vt:lpstr>Calisto MT</vt:lpstr>
      <vt:lpstr>Georgia</vt:lpstr>
      <vt:lpstr>Tahoma</vt:lpstr>
      <vt:lpstr>Times New Roman</vt:lpstr>
      <vt:lpstr>Trebuchet MS</vt:lpstr>
      <vt:lpstr>Wingdings</vt:lpstr>
      <vt:lpstr>Slipstream</vt:lpstr>
      <vt:lpstr>True Disciples Of Jesus</vt:lpstr>
      <vt:lpstr>Intro</vt:lpstr>
      <vt:lpstr>Intro</vt:lpstr>
      <vt:lpstr>Conditions of Discipleship</vt:lpstr>
      <vt:lpstr>Conditions of Discipleship</vt:lpstr>
      <vt:lpstr>What are the Demands of Discipleship?</vt:lpstr>
      <vt:lpstr>What are the Demands of Discipleship?</vt:lpstr>
      <vt:lpstr>What are the Demands of Discipleship?</vt:lpstr>
      <vt:lpstr>What are the Demands of Discipleship?</vt:lpstr>
      <vt:lpstr>What are the Demands of Discipleship?</vt:lpstr>
      <vt:lpstr>What are the Demands of Discipleship?</vt:lpstr>
      <vt:lpstr>What are the Demands of Discipleship?</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Disciples Of Jesus</dc:title>
  <dc:subject>12/30/2018</dc:subject>
  <dc:creator>DarkWolf</dc:creator>
  <cp:lastModifiedBy>Nathan Morrison</cp:lastModifiedBy>
  <cp:revision>5</cp:revision>
  <dcterms:created xsi:type="dcterms:W3CDTF">2005-06-04T23:49:02Z</dcterms:created>
  <dcterms:modified xsi:type="dcterms:W3CDTF">2018-12-21T20:00:07Z</dcterms:modified>
</cp:coreProperties>
</file>