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Lst>
  <p:notesMasterIdLst>
    <p:notesMasterId r:id="rId19"/>
  </p:notesMasterIdLst>
  <p:handoutMasterIdLst>
    <p:handoutMasterId r:id="rId20"/>
  </p:handoutMasterIdLst>
  <p:sldIdLst>
    <p:sldId id="256" r:id="rId2"/>
    <p:sldId id="289" r:id="rId3"/>
    <p:sldId id="452" r:id="rId4"/>
    <p:sldId id="430" r:id="rId5"/>
    <p:sldId id="422" r:id="rId6"/>
    <p:sldId id="432" r:id="rId7"/>
    <p:sldId id="434" r:id="rId8"/>
    <p:sldId id="436" r:id="rId9"/>
    <p:sldId id="438" r:id="rId10"/>
    <p:sldId id="440" r:id="rId11"/>
    <p:sldId id="442" r:id="rId12"/>
    <p:sldId id="444" r:id="rId13"/>
    <p:sldId id="446" r:id="rId14"/>
    <p:sldId id="448" r:id="rId15"/>
    <p:sldId id="352" r:id="rId16"/>
    <p:sldId id="394" r:id="rId17"/>
    <p:sldId id="45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66"/>
    <a:srgbClr val="FFFFFF"/>
    <a:srgbClr val="FFCC00"/>
    <a:srgbClr val="66FFFF"/>
    <a:srgbClr val="CCFF33"/>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1" autoAdjust="0"/>
  </p:normalViewPr>
  <p:slideViewPr>
    <p:cSldViewPr snapToObjects="1">
      <p:cViewPr varScale="1">
        <p:scale>
          <a:sx n="95" d="100"/>
          <a:sy n="95" d="100"/>
        </p:scale>
        <p:origin x="15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E4CD5E92-E246-453A-B564-B3B492784C68}" type="slidenum">
              <a:rPr lang="en-US"/>
              <a:pPr>
                <a:defRPr/>
              </a:pPr>
              <a:t>‹#›</a:t>
            </a:fld>
            <a:endParaRPr lang="en-US"/>
          </a:p>
        </p:txBody>
      </p:sp>
    </p:spTree>
    <p:extLst>
      <p:ext uri="{BB962C8B-B14F-4D97-AF65-F5344CB8AC3E}">
        <p14:creationId xmlns:p14="http://schemas.microsoft.com/office/powerpoint/2010/main" val="2295744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B36595BB-F51F-491F-89AC-C9711145C1AD}" type="slidenum">
              <a:rPr lang="en-US"/>
              <a:pPr>
                <a:defRPr/>
              </a:pPr>
              <a:t>‹#›</a:t>
            </a:fld>
            <a:endParaRPr lang="en-US"/>
          </a:p>
        </p:txBody>
      </p:sp>
    </p:spTree>
    <p:extLst>
      <p:ext uri="{BB962C8B-B14F-4D97-AF65-F5344CB8AC3E}">
        <p14:creationId xmlns:p14="http://schemas.microsoft.com/office/powerpoint/2010/main" val="179002208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2531"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253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1D3DEFD-502D-49B7-A690-AB95F7F35469}" type="slidenum">
              <a:rPr lang="en-US" smtClean="0">
                <a:latin typeface="Times New Roman" pitchFamily="18" charset="0"/>
              </a:rPr>
              <a:pPr eaLnBrk="1" hangingPunct="1">
                <a:defRPr/>
              </a:pPr>
              <a:t>1</a:t>
            </a:fld>
            <a:endParaRPr lang="en-US">
              <a:latin typeface="Times New Roman" pitchFamily="18"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a:t>For further study, or if questions, please Call: 804-277-1983 or Visit www.courthousechurchofchrist.com</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BA44012-B809-4E4E-9A04-A2BE2F1A9374}" type="slidenum">
              <a:rPr lang="en-US" smtClean="0">
                <a:latin typeface="Times New Roman" pitchFamily="18" charset="0"/>
              </a:rPr>
              <a:pPr eaLnBrk="1" hangingPunct="1">
                <a:defRPr/>
              </a:pPr>
              <a:t>10</a:t>
            </a:fld>
            <a:endParaRPr lang="en-US">
              <a:latin typeface="Times New Roman" pitchFamily="18" charset="0"/>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07D118C-4227-4592-B6FC-A43D737C663A}" type="slidenum">
              <a:rPr lang="en-US" smtClean="0">
                <a:latin typeface="Times New Roman" pitchFamily="18" charset="0"/>
              </a:rPr>
              <a:pPr eaLnBrk="1" hangingPunct="1">
                <a:defRPr/>
              </a:pPr>
              <a:t>11</a:t>
            </a:fld>
            <a:endParaRPr lang="en-US">
              <a:latin typeface="Times New Roman" pitchFamily="18" charset="0"/>
            </a:endParaRPr>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p:spPr>
        <p:txBody>
          <a:bodyPr/>
          <a:lstStyle/>
          <a:p>
            <a:pPr eaLnBrk="1" hangingPunct="1"/>
            <a:r>
              <a:rPr lang="en-US"/>
              <a:t>Emphasis in Scripture mine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558D6CF-DABB-4F22-8D78-B5E06C837656}" type="slidenum">
              <a:rPr lang="en-US" smtClean="0">
                <a:latin typeface="Times New Roman" pitchFamily="18" charset="0"/>
              </a:rPr>
              <a:pPr eaLnBrk="1" hangingPunct="1">
                <a:defRPr/>
              </a:pPr>
              <a:t>12</a:t>
            </a:fld>
            <a:endParaRPr lang="en-US">
              <a:latin typeface="Times New Roman" pitchFamily="18"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952280A-DB3A-4BF2-B4C4-9D9583D7BA6B}" type="slidenum">
              <a:rPr lang="en-US" smtClean="0">
                <a:latin typeface="Times New Roman" pitchFamily="18" charset="0"/>
              </a:rPr>
              <a:pPr eaLnBrk="1" hangingPunct="1">
                <a:defRPr/>
              </a:pPr>
              <a:t>13</a:t>
            </a:fld>
            <a:endParaRPr lang="en-US">
              <a:latin typeface="Times New Roman" pitchFamily="18" charset="0"/>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D6FCA54-2D79-46C5-95A4-42EDDA2F2E2E}" type="slidenum">
              <a:rPr lang="en-US" smtClean="0">
                <a:latin typeface="Times New Roman" pitchFamily="18" charset="0"/>
              </a:rPr>
              <a:pPr eaLnBrk="1" hangingPunct="1">
                <a:defRPr/>
              </a:pPr>
              <a:t>14</a:t>
            </a:fld>
            <a:endParaRPr lang="en-US">
              <a:latin typeface="Times New Roman" pitchFamily="18" charset="0"/>
            </a:endParaRPr>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3686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3686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FD534E8-BFD3-4CAD-9ABD-0EE4B88BD48D}" type="slidenum">
              <a:rPr lang="en-US" smtClean="0">
                <a:latin typeface="Times New Roman" pitchFamily="18" charset="0"/>
              </a:rPr>
              <a:pPr eaLnBrk="1" hangingPunct="1">
                <a:defRPr/>
              </a:pPr>
              <a:t>15</a:t>
            </a:fld>
            <a:endParaRPr lang="en-US">
              <a:latin typeface="Times New Roman" pitchFamily="18" charset="0"/>
            </a:endParaRPr>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37891"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3789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1131240-9968-444E-8C92-4B60F3BA6FB4}" type="slidenum">
              <a:rPr lang="en-US" smtClean="0">
                <a:latin typeface="Times New Roman" pitchFamily="18" charset="0"/>
              </a:rPr>
              <a:pPr eaLnBrk="1" hangingPunct="1">
                <a:defRPr/>
              </a:pPr>
              <a:t>16</a:t>
            </a:fld>
            <a:endParaRPr lang="en-US">
              <a:latin typeface="Times New Roman" pitchFamily="18" charset="0"/>
            </a:endParaRPr>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17</a:t>
            </a:fld>
            <a:endParaRPr 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0436B7E-058E-4278-B523-AF68D05B018A}" type="slidenum">
              <a:rPr lang="en-US" smtClean="0">
                <a:latin typeface="Times New Roman" pitchFamily="18" charset="0"/>
              </a:rPr>
              <a:pPr eaLnBrk="1" hangingPunct="1">
                <a:defRPr/>
              </a:pPr>
              <a:t>2</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0436B7E-058E-4278-B523-AF68D05B018A}" type="slidenum">
              <a:rPr lang="en-US" smtClean="0">
                <a:latin typeface="Times New Roman" pitchFamily="18" charset="0"/>
              </a:rPr>
              <a:pPr eaLnBrk="1" hangingPunct="1">
                <a:defRPr/>
              </a:pPr>
              <a:t>3</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5326622-BE94-4395-9911-0C41FA88E64E}" type="slidenum">
              <a:rPr lang="en-US" smtClean="0">
                <a:latin typeface="Times New Roman" pitchFamily="18" charset="0"/>
              </a:rPr>
              <a:pPr eaLnBrk="1" hangingPunct="1">
                <a:defRPr/>
              </a:pPr>
              <a:t>4</a:t>
            </a:fld>
            <a:endParaRPr lang="en-US">
              <a:latin typeface="Times New Roman" pitchFamily="18" charset="0"/>
            </a:endParaRPr>
          </a:p>
        </p:txBody>
      </p:sp>
      <p:sp>
        <p:nvSpPr>
          <p:cNvPr id="24581" name="Rectangle 2"/>
          <p:cNvSpPr>
            <a:spLocks noGrp="1" noRot="1" noChangeAspect="1" noChangeArrowheads="1" noTextEdit="1"/>
          </p:cNvSpPr>
          <p:nvPr>
            <p:ph type="sldImg"/>
          </p:nvPr>
        </p:nvSpPr>
        <p:spPr>
          <a:ln/>
        </p:spPr>
      </p:sp>
      <p:sp>
        <p:nvSpPr>
          <p:cNvPr id="2458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189BE52-3BDD-48C9-837D-B7F0A36DF377}" type="slidenum">
              <a:rPr lang="en-US" smtClean="0">
                <a:latin typeface="Times New Roman" pitchFamily="18" charset="0"/>
              </a:rPr>
              <a:pPr eaLnBrk="1" hangingPunct="1">
                <a:defRPr/>
              </a:pPr>
              <a:t>5</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9B74FC4-1747-4C17-BC87-6DF01F7C111D}" type="slidenum">
              <a:rPr lang="en-US" smtClean="0">
                <a:latin typeface="Times New Roman" pitchFamily="18" charset="0"/>
              </a:rPr>
              <a:pPr eaLnBrk="1" hangingPunct="1">
                <a:defRPr/>
              </a:pPr>
              <a:t>6</a:t>
            </a:fld>
            <a:endParaRPr lang="en-US">
              <a:latin typeface="Times New Roman" pitchFamily="18" charset="0"/>
            </a:endParaRPr>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DA7B863-4E14-443F-8E92-825E2931DAB8}" type="slidenum">
              <a:rPr lang="en-US" smtClean="0">
                <a:latin typeface="Times New Roman" pitchFamily="18" charset="0"/>
              </a:rPr>
              <a:pPr eaLnBrk="1" hangingPunct="1">
                <a:defRPr/>
              </a:pPr>
              <a:t>7</a:t>
            </a:fld>
            <a:endParaRPr lang="en-US">
              <a:latin typeface="Times New Roman" pitchFamily="18" charset="0"/>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943EBE67-515A-4063-AAFF-238FFE770845}" type="slidenum">
              <a:rPr lang="en-US" smtClean="0">
                <a:latin typeface="Times New Roman" pitchFamily="18" charset="0"/>
              </a:rPr>
              <a:pPr eaLnBrk="1" hangingPunct="1">
                <a:defRPr/>
              </a:pPr>
              <a:t>8</a:t>
            </a:fld>
            <a:endParaRPr lang="en-US">
              <a:latin typeface="Times New Roman" pitchFamily="18" charset="0"/>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012F707-AFDA-44B9-97BD-6FC97BEA44E9}" type="slidenum">
              <a:rPr lang="en-US" smtClean="0">
                <a:latin typeface="Times New Roman" pitchFamily="18" charset="0"/>
              </a:rPr>
              <a:pPr eaLnBrk="1" hangingPunct="1">
                <a:defRPr/>
              </a:pPr>
              <a:t>9</a:t>
            </a:fld>
            <a:endParaRPr lang="en-US">
              <a:latin typeface="Times New Roman" pitchFamily="18" charset="0"/>
            </a:endParaRPr>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Good News!</a:t>
            </a:r>
          </a:p>
        </p:txBody>
      </p:sp>
      <p:sp>
        <p:nvSpPr>
          <p:cNvPr id="10" name="Slide Number Placeholder 5"/>
          <p:cNvSpPr>
            <a:spLocks noGrp="1"/>
          </p:cNvSpPr>
          <p:nvPr>
            <p:ph type="sldNum" sz="quarter" idx="12"/>
          </p:nvPr>
        </p:nvSpPr>
        <p:spPr/>
        <p:txBody>
          <a:bodyPr/>
          <a:lstStyle>
            <a:lvl1pPr>
              <a:defRPr/>
            </a:lvl1pPr>
          </a:lstStyle>
          <a:p>
            <a:pPr>
              <a:defRPr/>
            </a:pPr>
            <a:fld id="{5CB6AD4D-8CD0-41C8-8DB6-443CF4CB45E3}" type="slidenum">
              <a:rPr lang="en-US"/>
              <a:pPr>
                <a:defRPr/>
              </a:pPr>
              <a:t>‹#›</a:t>
            </a:fld>
            <a:endParaRPr lang="en-US"/>
          </a:p>
        </p:txBody>
      </p:sp>
    </p:spTree>
    <p:extLst>
      <p:ext uri="{BB962C8B-B14F-4D97-AF65-F5344CB8AC3E}">
        <p14:creationId xmlns:p14="http://schemas.microsoft.com/office/powerpoint/2010/main" val="428483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Good News!</a:t>
            </a:r>
          </a:p>
        </p:txBody>
      </p:sp>
      <p:sp>
        <p:nvSpPr>
          <p:cNvPr id="6" name="Slide Number Placeholder 5"/>
          <p:cNvSpPr>
            <a:spLocks noGrp="1"/>
          </p:cNvSpPr>
          <p:nvPr>
            <p:ph type="sldNum" sz="quarter" idx="12"/>
          </p:nvPr>
        </p:nvSpPr>
        <p:spPr/>
        <p:txBody>
          <a:bodyPr/>
          <a:lstStyle>
            <a:lvl1pPr>
              <a:defRPr/>
            </a:lvl1pPr>
          </a:lstStyle>
          <a:p>
            <a:pPr>
              <a:defRPr/>
            </a:pPr>
            <a:fld id="{4BD49D84-831D-4AFC-9E6E-DEDCD3D374D9}" type="slidenum">
              <a:rPr lang="en-US"/>
              <a:pPr>
                <a:defRPr/>
              </a:pPr>
              <a:t>‹#›</a:t>
            </a:fld>
            <a:endParaRPr lang="en-US"/>
          </a:p>
        </p:txBody>
      </p:sp>
    </p:spTree>
    <p:extLst>
      <p:ext uri="{BB962C8B-B14F-4D97-AF65-F5344CB8AC3E}">
        <p14:creationId xmlns:p14="http://schemas.microsoft.com/office/powerpoint/2010/main" val="329367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Good News!</a:t>
            </a:r>
          </a:p>
        </p:txBody>
      </p:sp>
      <p:sp>
        <p:nvSpPr>
          <p:cNvPr id="6" name="Slide Number Placeholder 5"/>
          <p:cNvSpPr>
            <a:spLocks noGrp="1"/>
          </p:cNvSpPr>
          <p:nvPr>
            <p:ph type="sldNum" sz="quarter" idx="12"/>
          </p:nvPr>
        </p:nvSpPr>
        <p:spPr/>
        <p:txBody>
          <a:bodyPr/>
          <a:lstStyle>
            <a:lvl1pPr>
              <a:defRPr/>
            </a:lvl1pPr>
          </a:lstStyle>
          <a:p>
            <a:pPr>
              <a:defRPr/>
            </a:pPr>
            <a:fld id="{06555B0D-8C51-4BF9-B251-B27F7BA84573}" type="slidenum">
              <a:rPr lang="en-US"/>
              <a:pPr>
                <a:defRPr/>
              </a:pPr>
              <a:t>‹#›</a:t>
            </a:fld>
            <a:endParaRPr lang="en-US"/>
          </a:p>
        </p:txBody>
      </p:sp>
    </p:spTree>
    <p:extLst>
      <p:ext uri="{BB962C8B-B14F-4D97-AF65-F5344CB8AC3E}">
        <p14:creationId xmlns:p14="http://schemas.microsoft.com/office/powerpoint/2010/main" val="221971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Good News!</a:t>
            </a:r>
          </a:p>
        </p:txBody>
      </p:sp>
      <p:sp>
        <p:nvSpPr>
          <p:cNvPr id="6" name="Slide Number Placeholder 5"/>
          <p:cNvSpPr>
            <a:spLocks noGrp="1"/>
          </p:cNvSpPr>
          <p:nvPr>
            <p:ph type="sldNum" sz="quarter" idx="16"/>
          </p:nvPr>
        </p:nvSpPr>
        <p:spPr/>
        <p:txBody>
          <a:bodyPr/>
          <a:lstStyle>
            <a:lvl1pPr>
              <a:defRPr/>
            </a:lvl1pPr>
          </a:lstStyle>
          <a:p>
            <a:pPr>
              <a:defRPr/>
            </a:pPr>
            <a:fld id="{96385326-22DA-42BF-A479-B06B7A36DA6C}" type="slidenum">
              <a:rPr lang="en-US"/>
              <a:pPr>
                <a:defRPr/>
              </a:pPr>
              <a:t>‹#›</a:t>
            </a:fld>
            <a:endParaRPr lang="en-US"/>
          </a:p>
        </p:txBody>
      </p:sp>
    </p:spTree>
    <p:extLst>
      <p:ext uri="{BB962C8B-B14F-4D97-AF65-F5344CB8AC3E}">
        <p14:creationId xmlns:p14="http://schemas.microsoft.com/office/powerpoint/2010/main" val="165842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Good News!</a:t>
            </a:r>
          </a:p>
        </p:txBody>
      </p:sp>
      <p:sp>
        <p:nvSpPr>
          <p:cNvPr id="10" name="Slide Number Placeholder 5"/>
          <p:cNvSpPr>
            <a:spLocks noGrp="1"/>
          </p:cNvSpPr>
          <p:nvPr>
            <p:ph type="sldNum" sz="quarter" idx="12"/>
          </p:nvPr>
        </p:nvSpPr>
        <p:spPr/>
        <p:txBody>
          <a:bodyPr/>
          <a:lstStyle>
            <a:lvl1pPr>
              <a:defRPr/>
            </a:lvl1pPr>
          </a:lstStyle>
          <a:p>
            <a:pPr>
              <a:defRPr/>
            </a:pPr>
            <a:fld id="{29212E6D-6446-445A-B901-EB1DF12E9721}" type="slidenum">
              <a:rPr lang="en-US"/>
              <a:pPr>
                <a:defRPr/>
              </a:pPr>
              <a:t>‹#›</a:t>
            </a:fld>
            <a:endParaRPr lang="en-US"/>
          </a:p>
        </p:txBody>
      </p:sp>
    </p:spTree>
    <p:extLst>
      <p:ext uri="{BB962C8B-B14F-4D97-AF65-F5344CB8AC3E}">
        <p14:creationId xmlns:p14="http://schemas.microsoft.com/office/powerpoint/2010/main" val="3330524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en-US"/>
              <a:t>Good News!</a:t>
            </a:r>
          </a:p>
        </p:txBody>
      </p:sp>
      <p:sp>
        <p:nvSpPr>
          <p:cNvPr id="7" name="Slide Number Placeholder 5"/>
          <p:cNvSpPr>
            <a:spLocks noGrp="1"/>
          </p:cNvSpPr>
          <p:nvPr>
            <p:ph type="sldNum" sz="quarter" idx="17"/>
          </p:nvPr>
        </p:nvSpPr>
        <p:spPr/>
        <p:txBody>
          <a:bodyPr/>
          <a:lstStyle>
            <a:lvl1pPr>
              <a:defRPr/>
            </a:lvl1pPr>
          </a:lstStyle>
          <a:p>
            <a:pPr>
              <a:defRPr/>
            </a:pPr>
            <a:fld id="{970E90A2-2969-46F0-B395-59FB85A36260}" type="slidenum">
              <a:rPr lang="en-US"/>
              <a:pPr>
                <a:defRPr/>
              </a:pPr>
              <a:t>‹#›</a:t>
            </a:fld>
            <a:endParaRPr lang="en-US"/>
          </a:p>
        </p:txBody>
      </p:sp>
    </p:spTree>
    <p:extLst>
      <p:ext uri="{BB962C8B-B14F-4D97-AF65-F5344CB8AC3E}">
        <p14:creationId xmlns:p14="http://schemas.microsoft.com/office/powerpoint/2010/main" val="419462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Good News!</a:t>
            </a:r>
          </a:p>
        </p:txBody>
      </p:sp>
      <p:sp>
        <p:nvSpPr>
          <p:cNvPr id="9" name="Slide Number Placeholder 5"/>
          <p:cNvSpPr>
            <a:spLocks noGrp="1"/>
          </p:cNvSpPr>
          <p:nvPr>
            <p:ph type="sldNum" sz="quarter" idx="12"/>
          </p:nvPr>
        </p:nvSpPr>
        <p:spPr/>
        <p:txBody>
          <a:bodyPr/>
          <a:lstStyle>
            <a:lvl1pPr>
              <a:defRPr/>
            </a:lvl1pPr>
          </a:lstStyle>
          <a:p>
            <a:pPr>
              <a:defRPr/>
            </a:pPr>
            <a:fld id="{038E10F4-F0E8-4D29-B7E4-FEAF00D7E6B5}" type="slidenum">
              <a:rPr lang="en-US"/>
              <a:pPr>
                <a:defRPr/>
              </a:pPr>
              <a:t>‹#›</a:t>
            </a:fld>
            <a:endParaRPr lang="en-US"/>
          </a:p>
        </p:txBody>
      </p:sp>
    </p:spTree>
    <p:extLst>
      <p:ext uri="{BB962C8B-B14F-4D97-AF65-F5344CB8AC3E}">
        <p14:creationId xmlns:p14="http://schemas.microsoft.com/office/powerpoint/2010/main" val="363555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Good News!</a:t>
            </a:r>
          </a:p>
        </p:txBody>
      </p:sp>
      <p:sp>
        <p:nvSpPr>
          <p:cNvPr id="5" name="Slide Number Placeholder 5"/>
          <p:cNvSpPr>
            <a:spLocks noGrp="1"/>
          </p:cNvSpPr>
          <p:nvPr>
            <p:ph type="sldNum" sz="quarter" idx="12"/>
          </p:nvPr>
        </p:nvSpPr>
        <p:spPr/>
        <p:txBody>
          <a:bodyPr/>
          <a:lstStyle>
            <a:lvl1pPr>
              <a:defRPr/>
            </a:lvl1pPr>
          </a:lstStyle>
          <a:p>
            <a:pPr>
              <a:defRPr/>
            </a:pPr>
            <a:fld id="{0392DCF8-AB3A-40BE-9653-74F2FFF98384}" type="slidenum">
              <a:rPr lang="en-US"/>
              <a:pPr>
                <a:defRPr/>
              </a:pPr>
              <a:t>‹#›</a:t>
            </a:fld>
            <a:endParaRPr lang="en-US"/>
          </a:p>
        </p:txBody>
      </p:sp>
    </p:spTree>
    <p:extLst>
      <p:ext uri="{BB962C8B-B14F-4D97-AF65-F5344CB8AC3E}">
        <p14:creationId xmlns:p14="http://schemas.microsoft.com/office/powerpoint/2010/main" val="301571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Good News!</a:t>
            </a:r>
          </a:p>
        </p:txBody>
      </p:sp>
      <p:sp>
        <p:nvSpPr>
          <p:cNvPr id="4" name="Slide Number Placeholder 5"/>
          <p:cNvSpPr>
            <a:spLocks noGrp="1"/>
          </p:cNvSpPr>
          <p:nvPr>
            <p:ph type="sldNum" sz="quarter" idx="12"/>
          </p:nvPr>
        </p:nvSpPr>
        <p:spPr/>
        <p:txBody>
          <a:bodyPr/>
          <a:lstStyle>
            <a:lvl1pPr>
              <a:defRPr/>
            </a:lvl1pPr>
          </a:lstStyle>
          <a:p>
            <a:pPr>
              <a:defRPr/>
            </a:pPr>
            <a:fld id="{B1D3E458-D220-47CE-B7A1-D925137F8DCF}" type="slidenum">
              <a:rPr lang="en-US"/>
              <a:pPr>
                <a:defRPr/>
              </a:pPr>
              <a:t>‹#›</a:t>
            </a:fld>
            <a:endParaRPr lang="en-US"/>
          </a:p>
        </p:txBody>
      </p:sp>
    </p:spTree>
    <p:extLst>
      <p:ext uri="{BB962C8B-B14F-4D97-AF65-F5344CB8AC3E}">
        <p14:creationId xmlns:p14="http://schemas.microsoft.com/office/powerpoint/2010/main" val="410081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Good News!</a:t>
            </a:r>
          </a:p>
        </p:txBody>
      </p:sp>
      <p:sp>
        <p:nvSpPr>
          <p:cNvPr id="7" name="Slide Number Placeholder 5"/>
          <p:cNvSpPr>
            <a:spLocks noGrp="1"/>
          </p:cNvSpPr>
          <p:nvPr>
            <p:ph type="sldNum" sz="quarter" idx="12"/>
          </p:nvPr>
        </p:nvSpPr>
        <p:spPr/>
        <p:txBody>
          <a:bodyPr/>
          <a:lstStyle>
            <a:lvl1pPr>
              <a:defRPr/>
            </a:lvl1pPr>
          </a:lstStyle>
          <a:p>
            <a:pPr>
              <a:defRPr/>
            </a:pPr>
            <a:fld id="{6DD6026D-91F4-45C5-A7FE-F0E89012C399}" type="slidenum">
              <a:rPr lang="en-US"/>
              <a:pPr>
                <a:defRPr/>
              </a:pPr>
              <a:t>‹#›</a:t>
            </a:fld>
            <a:endParaRPr lang="en-US"/>
          </a:p>
        </p:txBody>
      </p:sp>
    </p:spTree>
    <p:extLst>
      <p:ext uri="{BB962C8B-B14F-4D97-AF65-F5344CB8AC3E}">
        <p14:creationId xmlns:p14="http://schemas.microsoft.com/office/powerpoint/2010/main" val="290615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smtClean="0"/>
            </a:lvl1pPr>
          </a:lstStyle>
          <a:p>
            <a:pPr>
              <a:defRPr/>
            </a:pPr>
            <a:r>
              <a:rPr lang="en-US"/>
              <a:t>Good News!</a:t>
            </a:r>
          </a:p>
        </p:txBody>
      </p:sp>
      <p:sp>
        <p:nvSpPr>
          <p:cNvPr id="11" name="Slide Number Placeholder 6"/>
          <p:cNvSpPr>
            <a:spLocks noGrp="1"/>
          </p:cNvSpPr>
          <p:nvPr>
            <p:ph type="sldNum" sz="quarter" idx="12"/>
          </p:nvPr>
        </p:nvSpPr>
        <p:spPr/>
        <p:txBody>
          <a:bodyPr/>
          <a:lstStyle>
            <a:lvl1pPr>
              <a:defRPr/>
            </a:lvl1pPr>
          </a:lstStyle>
          <a:p>
            <a:pPr>
              <a:defRPr/>
            </a:pPr>
            <a:fld id="{AC381439-0D7E-4FD8-8AB7-6D3E9E7C9F5A}" type="slidenum">
              <a:rPr lang="en-US"/>
              <a:pPr>
                <a:defRPr/>
              </a:pPr>
              <a:t>‹#›</a:t>
            </a:fld>
            <a:endParaRPr lang="en-US"/>
          </a:p>
        </p:txBody>
      </p:sp>
    </p:spTree>
    <p:extLst>
      <p:ext uri="{BB962C8B-B14F-4D97-AF65-F5344CB8AC3E}">
        <p14:creationId xmlns:p14="http://schemas.microsoft.com/office/powerpoint/2010/main" val="620232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0" hangingPunct="0">
              <a:defRPr sz="1100" b="1">
                <a:solidFill>
                  <a:schemeClr val="tx1">
                    <a:lumMod val="50000"/>
                    <a:lumOff val="50000"/>
                  </a:schemeClr>
                </a:solidFill>
                <a:cs typeface="+mn-cs"/>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0" hangingPunct="0">
              <a:defRPr sz="1100" b="1" smtClean="0">
                <a:solidFill>
                  <a:schemeClr val="tx1">
                    <a:lumMod val="50000"/>
                    <a:lumOff val="50000"/>
                  </a:schemeClr>
                </a:solidFill>
                <a:cs typeface="+mn-cs"/>
              </a:defRPr>
            </a:lvl1pPr>
          </a:lstStyle>
          <a:p>
            <a:pPr>
              <a:defRPr/>
            </a:pPr>
            <a:r>
              <a:rPr lang="en-US"/>
              <a:t>Good News!</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eaLnBrk="0" hangingPunct="0">
              <a:defRPr sz="1200" b="1">
                <a:solidFill>
                  <a:schemeClr val="tx1">
                    <a:lumMod val="50000"/>
                    <a:lumOff val="50000"/>
                  </a:schemeClr>
                </a:solidFill>
                <a:cs typeface="+mn-cs"/>
              </a:defRPr>
            </a:lvl1pPr>
          </a:lstStyle>
          <a:p>
            <a:pPr>
              <a:defRPr/>
            </a:pPr>
            <a:fld id="{DE3B687D-0DDF-4894-A704-3D01B25A52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6" r:id="rId1"/>
    <p:sldLayoutId id="2147483768" r:id="rId2"/>
    <p:sldLayoutId id="2147483777" r:id="rId3"/>
    <p:sldLayoutId id="2147483769" r:id="rId4"/>
    <p:sldLayoutId id="2147483770" r:id="rId5"/>
    <p:sldLayoutId id="2147483771" r:id="rId6"/>
    <p:sldLayoutId id="2147483772" r:id="rId7"/>
    <p:sldLayoutId id="2147483773" r:id="rId8"/>
    <p:sldLayoutId id="2147483778" r:id="rId9"/>
    <p:sldLayoutId id="2147483774" r:id="rId10"/>
    <p:sldLayoutId id="2147483775" r:id="rId11"/>
  </p:sldLayoutIdLst>
  <p:hf sldNum="0" hd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2133600"/>
            <a:ext cx="9148763" cy="762000"/>
          </a:xfrm>
        </p:spPr>
        <p:txBody>
          <a:bodyPr rtlCol="0">
            <a:normAutofit/>
          </a:bodyPr>
          <a:lstStyle/>
          <a:p>
            <a:pPr algn="ctr" eaLnBrk="1" fontAlgn="auto" hangingPunct="1">
              <a:buClr>
                <a:schemeClr val="accent6">
                  <a:lumMod val="75000"/>
                </a:schemeClr>
              </a:buClr>
              <a:defRPr/>
            </a:pPr>
            <a:r>
              <a:rPr lang="en-US" sz="4000" b="1" dirty="0">
                <a:solidFill>
                  <a:schemeClr val="accent1"/>
                </a:solidFill>
                <a:latin typeface="Arial" pitchFamily="34" charset="0"/>
                <a:cs typeface="Arial" pitchFamily="34" charset="0"/>
              </a:rPr>
              <a:t>Text: I Cor. 15:1-11</a:t>
            </a:r>
          </a:p>
        </p:txBody>
      </p:sp>
      <p:sp>
        <p:nvSpPr>
          <p:cNvPr id="2050" name="Rectangle 2"/>
          <p:cNvSpPr>
            <a:spLocks noGrp="1" noChangeArrowheads="1"/>
          </p:cNvSpPr>
          <p:nvPr>
            <p:ph type="ctrTitle"/>
          </p:nvPr>
        </p:nvSpPr>
        <p:spPr>
          <a:xfrm>
            <a:off x="0" y="130276"/>
            <a:ext cx="9144000" cy="1927123"/>
          </a:xfrm>
        </p:spPr>
        <p:txBody>
          <a:bodyPr/>
          <a:lstStyle/>
          <a:p>
            <a:pPr marL="182880" indent="0" algn="ctr" eaLnBrk="1" fontAlgn="auto" hangingPunct="1">
              <a:spcAft>
                <a:spcPts val="0"/>
              </a:spcAft>
              <a:buClr>
                <a:schemeClr val="accent6">
                  <a:lumMod val="75000"/>
                </a:schemeClr>
              </a:buClr>
              <a:buNone/>
              <a:defRPr/>
            </a:pPr>
            <a:r>
              <a:rPr lang="en-US" sz="11500" u="sng" dirty="0">
                <a:solidFill>
                  <a:schemeClr val="tx1"/>
                </a:solidFill>
                <a:effectLst/>
                <a:latin typeface="Arial" pitchFamily="34" charset="0"/>
                <a:cs typeface="Arial" pitchFamily="34" charset="0"/>
              </a:rPr>
              <a:t>Good News!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2917723"/>
            <a:ext cx="3733800" cy="381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15:6</a:t>
            </a:r>
          </a:p>
        </p:txBody>
      </p:sp>
      <p:sp>
        <p:nvSpPr>
          <p:cNvPr id="6" name="Text Box 6"/>
          <p:cNvSpPr txBox="1">
            <a:spLocks noChangeArrowheads="1"/>
          </p:cNvSpPr>
          <p:nvPr/>
        </p:nvSpPr>
        <p:spPr bwMode="auto">
          <a:xfrm>
            <a:off x="14748" y="1704975"/>
            <a:ext cx="91440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15:6</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He was seen by over five hundred brethren at once!</a:t>
            </a:r>
          </a:p>
        </p:txBody>
      </p:sp>
      <p:sp>
        <p:nvSpPr>
          <p:cNvPr id="9" name="Text Box 3"/>
          <p:cNvSpPr txBox="1">
            <a:spLocks noChangeArrowheads="1"/>
          </p:cNvSpPr>
          <p:nvPr/>
        </p:nvSpPr>
        <p:spPr bwMode="auto">
          <a:xfrm>
            <a:off x="65088" y="852488"/>
            <a:ext cx="9002712" cy="584200"/>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600" b="1" dirty="0">
                <a:solidFill>
                  <a:srgbClr val="002060"/>
                </a:solidFill>
                <a:latin typeface="Tahoma" pitchFamily="34" charset="0"/>
                <a:cs typeface="Times New Roman" pitchFamily="18" charset="0"/>
              </a:rPr>
              <a:t>I Cor. 15:6: </a:t>
            </a:r>
            <a:r>
              <a:rPr lang="en-US" sz="1600" dirty="0">
                <a:solidFill>
                  <a:srgbClr val="002060"/>
                </a:solidFill>
                <a:latin typeface="Tahoma" pitchFamily="34" charset="0"/>
                <a:cs typeface="Times New Roman" pitchFamily="18" charset="0"/>
              </a:rPr>
              <a:t>After that He appeared to more than five hundred brethren at one time, most of </a:t>
            </a:r>
          </a:p>
          <a:p>
            <a:pPr>
              <a:defRPr/>
            </a:pPr>
            <a:r>
              <a:rPr lang="en-US" sz="1600" dirty="0">
                <a:solidFill>
                  <a:srgbClr val="002060"/>
                </a:solidFill>
                <a:latin typeface="Tahoma" pitchFamily="34" charset="0"/>
                <a:cs typeface="Times New Roman" pitchFamily="18" charset="0"/>
              </a:rPr>
              <a:t>                    whom remain until now, but some have fallen asleep;</a:t>
            </a:r>
          </a:p>
        </p:txBody>
      </p:sp>
      <p:sp>
        <p:nvSpPr>
          <p:cNvPr id="12" name="Text Box 4"/>
          <p:cNvSpPr txBox="1">
            <a:spLocks noChangeArrowheads="1"/>
          </p:cNvSpPr>
          <p:nvPr/>
        </p:nvSpPr>
        <p:spPr bwMode="auto">
          <a:xfrm>
            <a:off x="0" y="2743200"/>
            <a:ext cx="9144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solidFill>
                  <a:srgbClr val="FF0000"/>
                </a:solidFill>
                <a:latin typeface="Tahoma" pitchFamily="34" charset="0"/>
                <a:cs typeface="Times New Roman" pitchFamily="18" charset="0"/>
              </a:rPr>
              <a:t>At the time of Paul’s writing, many of them were still alive</a:t>
            </a:r>
          </a:p>
          <a:p>
            <a:pPr algn="ctr" eaLnBrk="1" hangingPunct="1"/>
            <a:r>
              <a:rPr lang="en-US" sz="2400" b="1" i="1">
                <a:solidFill>
                  <a:srgbClr val="FF0000"/>
                </a:solidFill>
                <a:latin typeface="Tahoma" pitchFamily="34" charset="0"/>
                <a:cs typeface="Times New Roman" pitchFamily="18" charset="0"/>
              </a:rPr>
              <a:t>(could be verified)!</a:t>
            </a:r>
            <a:endParaRPr lang="en-US" sz="2000" i="1">
              <a:solidFill>
                <a:srgbClr val="FF0000"/>
              </a:solidFill>
              <a:latin typeface="Tahoma" pitchFamily="34" charset="0"/>
              <a:cs typeface="Times New Roman"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99544" y="3962400"/>
            <a:ext cx="3733800" cy="270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nodeType="afterGroup">
                            <p:stCondLst>
                              <p:cond delay="500"/>
                            </p:stCondLst>
                            <p:childTnLst>
                              <p:par>
                                <p:cTn id="8" presetID="53" presetClass="entr" presetSubtype="16"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15:7</a:t>
            </a:r>
          </a:p>
        </p:txBody>
      </p:sp>
      <p:sp>
        <p:nvSpPr>
          <p:cNvPr id="6" name="Text Box 6"/>
          <p:cNvSpPr txBox="1">
            <a:spLocks noChangeArrowheads="1"/>
          </p:cNvSpPr>
          <p:nvPr/>
        </p:nvSpPr>
        <p:spPr bwMode="auto">
          <a:xfrm>
            <a:off x="0" y="990600"/>
            <a:ext cx="91440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15:7</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This is James, the Lord’s brother – Gal. 1:18-19</a:t>
            </a:r>
          </a:p>
        </p:txBody>
      </p:sp>
      <p:sp>
        <p:nvSpPr>
          <p:cNvPr id="9" name="Text Box 3"/>
          <p:cNvSpPr txBox="1">
            <a:spLocks noChangeArrowheads="1"/>
          </p:cNvSpPr>
          <p:nvPr/>
        </p:nvSpPr>
        <p:spPr bwMode="auto">
          <a:xfrm>
            <a:off x="76200" y="665526"/>
            <a:ext cx="9002712" cy="338138"/>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600" b="1" dirty="0">
                <a:solidFill>
                  <a:srgbClr val="002060"/>
                </a:solidFill>
                <a:latin typeface="Tahoma" pitchFamily="34" charset="0"/>
                <a:cs typeface="Times New Roman" pitchFamily="18" charset="0"/>
              </a:rPr>
              <a:t>I Cor. 15:7: </a:t>
            </a:r>
            <a:r>
              <a:rPr lang="en-US" sz="1600" dirty="0">
                <a:solidFill>
                  <a:srgbClr val="002060"/>
                </a:solidFill>
                <a:latin typeface="Tahoma" pitchFamily="34" charset="0"/>
                <a:cs typeface="Times New Roman" pitchFamily="18" charset="0"/>
              </a:rPr>
              <a:t>then He appeared to James, then to all the apostles;</a:t>
            </a:r>
          </a:p>
        </p:txBody>
      </p:sp>
      <p:sp>
        <p:nvSpPr>
          <p:cNvPr id="8" name="Text Box 6"/>
          <p:cNvSpPr txBox="1">
            <a:spLocks noChangeArrowheads="1"/>
          </p:cNvSpPr>
          <p:nvPr/>
        </p:nvSpPr>
        <p:spPr bwMode="auto">
          <a:xfrm>
            <a:off x="-4763" y="1766965"/>
            <a:ext cx="9144001"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Before His suffering and death, His brothers didn’t believe in Him – Jn. 7:5</a:t>
            </a:r>
            <a:endParaRPr lang="en-US" sz="2000" i="1" dirty="0">
              <a:solidFill>
                <a:schemeClr val="tx2"/>
              </a:solidFill>
              <a:latin typeface="Tahoma" pitchFamily="34" charset="0"/>
              <a:cs typeface="Times New Roman" pitchFamily="18" charset="0"/>
            </a:endParaRPr>
          </a:p>
        </p:txBody>
      </p:sp>
      <p:sp>
        <p:nvSpPr>
          <p:cNvPr id="10" name="Text Box 6"/>
          <p:cNvSpPr txBox="1">
            <a:spLocks noChangeArrowheads="1"/>
          </p:cNvSpPr>
          <p:nvPr/>
        </p:nvSpPr>
        <p:spPr bwMode="auto">
          <a:xfrm>
            <a:off x="-5556" y="5519636"/>
            <a:ext cx="91440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James was a strong believer and pillar in the church at Jerusalem (Acts 15; Gal. 2:9) &amp; wrote the book of James, and his brother Jude (Mt. 13:55) wrote Jude.</a:t>
            </a:r>
            <a:endParaRPr lang="en-US" sz="2000" i="1" dirty="0">
              <a:solidFill>
                <a:schemeClr val="tx2"/>
              </a:solidFill>
              <a:latin typeface="Tahoma" pitchFamily="34" charset="0"/>
              <a:cs typeface="Times New Roman" pitchFamily="18" charset="0"/>
            </a:endParaRPr>
          </a:p>
        </p:txBody>
      </p:sp>
      <p:sp>
        <p:nvSpPr>
          <p:cNvPr id="11" name="Text Box 8"/>
          <p:cNvSpPr txBox="1">
            <a:spLocks noChangeArrowheads="1"/>
          </p:cNvSpPr>
          <p:nvPr/>
        </p:nvSpPr>
        <p:spPr bwMode="auto">
          <a:xfrm>
            <a:off x="76200" y="2209800"/>
            <a:ext cx="8991600" cy="3231654"/>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Acts 1:12-14</a:t>
            </a:r>
          </a:p>
          <a:p>
            <a:pPr>
              <a:defRPr/>
            </a:pPr>
            <a:r>
              <a:rPr lang="en-US" sz="2000" dirty="0">
                <a:solidFill>
                  <a:srgbClr val="006600"/>
                </a:solidFill>
                <a:latin typeface="Tahoma" pitchFamily="34" charset="0"/>
                <a:cs typeface="Times New Roman" pitchFamily="18" charset="0"/>
              </a:rPr>
              <a:t>12.  Then they returned to Jerusalem from the mount called Olivet, which is near Jerusalem, a Sabbath day's journey away. </a:t>
            </a:r>
          </a:p>
          <a:p>
            <a:pPr>
              <a:defRPr/>
            </a:pPr>
            <a:r>
              <a:rPr lang="en-US" sz="2000" dirty="0">
                <a:solidFill>
                  <a:srgbClr val="006600"/>
                </a:solidFill>
                <a:latin typeface="Tahoma" pitchFamily="34" charset="0"/>
                <a:cs typeface="Times New Roman" pitchFamily="18" charset="0"/>
              </a:rPr>
              <a:t>13.  When they had entered the city, they went up to the upper room where they were staying; that is, Peter and John and James and Andrew, Philip and Thomas, Bartholomew and Matthew, James the son of </a:t>
            </a:r>
            <a:r>
              <a:rPr lang="en-US" sz="2000" dirty="0" err="1">
                <a:solidFill>
                  <a:srgbClr val="006600"/>
                </a:solidFill>
                <a:latin typeface="Tahoma" pitchFamily="34" charset="0"/>
                <a:cs typeface="Times New Roman" pitchFamily="18" charset="0"/>
              </a:rPr>
              <a:t>Alphaeus</a:t>
            </a:r>
            <a:r>
              <a:rPr lang="en-US" sz="2000" dirty="0">
                <a:solidFill>
                  <a:srgbClr val="006600"/>
                </a:solidFill>
                <a:latin typeface="Tahoma" pitchFamily="34" charset="0"/>
                <a:cs typeface="Times New Roman" pitchFamily="18" charset="0"/>
              </a:rPr>
              <a:t>, and Simon the Zealot, and Judas the son of James. </a:t>
            </a:r>
          </a:p>
          <a:p>
            <a:pPr>
              <a:defRPr/>
            </a:pPr>
            <a:r>
              <a:rPr lang="en-US" sz="2000" dirty="0">
                <a:solidFill>
                  <a:srgbClr val="006600"/>
                </a:solidFill>
                <a:latin typeface="Tahoma" pitchFamily="34" charset="0"/>
                <a:cs typeface="Times New Roman" pitchFamily="18" charset="0"/>
              </a:rPr>
              <a:t>14.  These all with one mind were continually devoting themselves to prayer, along with the women, and Mary the mother of Jesus, </a:t>
            </a:r>
            <a:r>
              <a:rPr lang="en-US" sz="2000" b="1" i="1" u="sng" dirty="0">
                <a:solidFill>
                  <a:srgbClr val="006600"/>
                </a:solidFill>
                <a:latin typeface="Tahoma" pitchFamily="34" charset="0"/>
                <a:cs typeface="Times New Roman" pitchFamily="18" charset="0"/>
              </a:rPr>
              <a:t>and with His brothers</a:t>
            </a:r>
            <a:r>
              <a:rPr lang="en-US" sz="2000" dirty="0">
                <a:solidFill>
                  <a:srgbClr val="006600"/>
                </a:solidFill>
                <a:latin typeface="Tahoma" pitchFamily="34" charset="0"/>
                <a:cs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P spid="10" grpId="0" autoUpdateAnimBg="0"/>
      <p:bldP spid="11"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763" y="0"/>
            <a:ext cx="3352801" cy="309563"/>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15:8-9</a:t>
            </a:r>
          </a:p>
        </p:txBody>
      </p:sp>
      <p:sp>
        <p:nvSpPr>
          <p:cNvPr id="6" name="Text Box 6"/>
          <p:cNvSpPr txBox="1">
            <a:spLocks noChangeArrowheads="1"/>
          </p:cNvSpPr>
          <p:nvPr/>
        </p:nvSpPr>
        <p:spPr bwMode="auto">
          <a:xfrm>
            <a:off x="14748" y="1435442"/>
            <a:ext cx="9144001"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15:8-9</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Seen by the apostle Paul (Acts 9:3-6)</a:t>
            </a:r>
          </a:p>
        </p:txBody>
      </p:sp>
      <p:sp>
        <p:nvSpPr>
          <p:cNvPr id="8" name="Text Box 6"/>
          <p:cNvSpPr txBox="1">
            <a:spLocks noChangeArrowheads="1"/>
          </p:cNvSpPr>
          <p:nvPr/>
        </p:nvSpPr>
        <p:spPr bwMode="auto">
          <a:xfrm>
            <a:off x="-4763" y="2156192"/>
            <a:ext cx="914400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800100" indent="-3429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“The least of the apostles.”</a:t>
            </a:r>
          </a:p>
          <a:p>
            <a:pPr lvl="1">
              <a:buClr>
                <a:schemeClr val="hlink"/>
              </a:buClr>
              <a:buSzPct val="115000"/>
              <a:buFont typeface="Wingdings" pitchFamily="2" charset="2"/>
              <a:buChar char="§"/>
            </a:pPr>
            <a:r>
              <a:rPr lang="en-US" sz="2000" dirty="0">
                <a:solidFill>
                  <a:schemeClr val="tx2"/>
                </a:solidFill>
                <a:latin typeface="Tahoma" pitchFamily="34" charset="0"/>
                <a:cs typeface="Times New Roman" pitchFamily="18" charset="0"/>
              </a:rPr>
              <a:t>Because he persecuted the church (Acts 22:4).</a:t>
            </a:r>
          </a:p>
          <a:p>
            <a:pPr lvl="1">
              <a:buClr>
                <a:schemeClr val="hlink"/>
              </a:buClr>
              <a:buSzPct val="115000"/>
              <a:buFont typeface="Wingdings" pitchFamily="2" charset="2"/>
              <a:buChar char="§"/>
            </a:pPr>
            <a:r>
              <a:rPr lang="en-US" sz="2000" dirty="0">
                <a:solidFill>
                  <a:schemeClr val="tx2"/>
                </a:solidFill>
                <a:latin typeface="Tahoma" pitchFamily="34" charset="0"/>
                <a:cs typeface="Times New Roman" pitchFamily="18" charset="0"/>
              </a:rPr>
              <a:t>He was comparing his past with the other apostles.</a:t>
            </a:r>
          </a:p>
          <a:p>
            <a:pPr lvl="1">
              <a:buClr>
                <a:schemeClr val="hlink"/>
              </a:buClr>
              <a:buSzPct val="115000"/>
              <a:buFont typeface="Wingdings" pitchFamily="2" charset="2"/>
              <a:buChar char="§"/>
            </a:pPr>
            <a:r>
              <a:rPr lang="en-US" sz="2000" dirty="0">
                <a:solidFill>
                  <a:schemeClr val="tx2"/>
                </a:solidFill>
                <a:latin typeface="Tahoma" pitchFamily="34" charset="0"/>
                <a:cs typeface="Times New Roman" pitchFamily="18" charset="0"/>
              </a:rPr>
              <a:t>The other apostles had been with Jesus during His ministry and witnessed many miracles! (Acts 1:21-22)</a:t>
            </a:r>
          </a:p>
        </p:txBody>
      </p:sp>
      <p:sp>
        <p:nvSpPr>
          <p:cNvPr id="9" name="Text Box 3"/>
          <p:cNvSpPr txBox="1">
            <a:spLocks noChangeArrowheads="1"/>
          </p:cNvSpPr>
          <p:nvPr/>
        </p:nvSpPr>
        <p:spPr bwMode="auto">
          <a:xfrm>
            <a:off x="65088" y="667936"/>
            <a:ext cx="9002712" cy="830263"/>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defRPr/>
            </a:pPr>
            <a:r>
              <a:rPr lang="en-US" sz="1600" dirty="0">
                <a:solidFill>
                  <a:srgbClr val="002060"/>
                </a:solidFill>
                <a:latin typeface="Tahoma" pitchFamily="34" charset="0"/>
                <a:cs typeface="Times New Roman" pitchFamily="18" charset="0"/>
              </a:rPr>
              <a:t>8.  and last of all, as to one untimely born, He appeared to me also. </a:t>
            </a:r>
          </a:p>
          <a:p>
            <a:pPr marL="342900" indent="-342900">
              <a:buFontTx/>
              <a:buAutoNum type="arabicPeriod" startAt="9"/>
              <a:defRPr/>
            </a:pPr>
            <a:r>
              <a:rPr lang="en-US" sz="1600" dirty="0">
                <a:solidFill>
                  <a:srgbClr val="002060"/>
                </a:solidFill>
                <a:latin typeface="Tahoma" pitchFamily="34" charset="0"/>
                <a:cs typeface="Times New Roman" pitchFamily="18" charset="0"/>
              </a:rPr>
              <a:t>For I am the least of the apostles, and not fit to be called an apostle, because I persecuted</a:t>
            </a:r>
          </a:p>
          <a:p>
            <a:pPr marL="0" indent="0">
              <a:defRPr/>
            </a:pPr>
            <a:r>
              <a:rPr lang="en-US" sz="1600" dirty="0">
                <a:solidFill>
                  <a:srgbClr val="002060"/>
                </a:solidFill>
                <a:latin typeface="Tahoma" pitchFamily="34" charset="0"/>
                <a:cs typeface="Times New Roman" pitchFamily="18" charset="0"/>
              </a:rPr>
              <a:t>     the church of God.</a:t>
            </a:r>
          </a:p>
        </p:txBody>
      </p:sp>
      <p:sp>
        <p:nvSpPr>
          <p:cNvPr id="11" name="Text Box 6"/>
          <p:cNvSpPr txBox="1">
            <a:spLocks noChangeArrowheads="1"/>
          </p:cNvSpPr>
          <p:nvPr/>
        </p:nvSpPr>
        <p:spPr bwMode="auto">
          <a:xfrm>
            <a:off x="-20097" y="3866966"/>
            <a:ext cx="9144001"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Paul had done what he could to destroy Christianity:</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Held garments of those stoning Stephen (Acts 7:58).</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Consented Stephen’s execution (Acts 8:1).</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Imprisoned saints and voted for them to be put to death (Acts 26:10).</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Persecuted them to foreign cities &amp; forced them to blaspheme (Acts 26:11).</a:t>
            </a:r>
          </a:p>
        </p:txBody>
      </p:sp>
      <p:sp>
        <p:nvSpPr>
          <p:cNvPr id="12" name="Text Box 8"/>
          <p:cNvSpPr txBox="1">
            <a:spLocks noChangeArrowheads="1"/>
          </p:cNvSpPr>
          <p:nvPr/>
        </p:nvSpPr>
        <p:spPr bwMode="auto">
          <a:xfrm>
            <a:off x="65088" y="5638800"/>
            <a:ext cx="8991600" cy="1077218"/>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Tim. 1:15 (Gospel saved him – Gal. 1:22-24)</a:t>
            </a:r>
          </a:p>
          <a:p>
            <a:pPr>
              <a:defRPr/>
            </a:pPr>
            <a:r>
              <a:rPr lang="en-US" sz="2000" dirty="0">
                <a:solidFill>
                  <a:srgbClr val="006600"/>
                </a:solidFill>
                <a:latin typeface="Tahoma" pitchFamily="34" charset="0"/>
                <a:cs typeface="Times New Roman" pitchFamily="18" charset="0"/>
              </a:rPr>
              <a:t>15.   It is a trustworthy statement, deserving full acceptance, that Christ Jesus came into the world to save sinners, among whom I am foremost of all. </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P spid="11" grpId="0" autoUpdateAnimBg="0"/>
      <p:bldP spid="1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763" y="6548438"/>
            <a:ext cx="3352801" cy="309562"/>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15:10-11</a:t>
            </a:r>
          </a:p>
        </p:txBody>
      </p:sp>
      <p:sp>
        <p:nvSpPr>
          <p:cNvPr id="6" name="Text Box 6"/>
          <p:cNvSpPr txBox="1">
            <a:spLocks noChangeArrowheads="1"/>
          </p:cNvSpPr>
          <p:nvPr/>
        </p:nvSpPr>
        <p:spPr bwMode="auto">
          <a:xfrm>
            <a:off x="0" y="1849876"/>
            <a:ext cx="9144001"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15:10-11</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God’s grace was NOT in vain!</a:t>
            </a:r>
          </a:p>
        </p:txBody>
      </p:sp>
      <p:sp>
        <p:nvSpPr>
          <p:cNvPr id="8" name="Text Box 6"/>
          <p:cNvSpPr txBox="1">
            <a:spLocks noChangeArrowheads="1"/>
          </p:cNvSpPr>
          <p:nvPr/>
        </p:nvSpPr>
        <p:spPr bwMode="auto">
          <a:xfrm>
            <a:off x="0" y="2619813"/>
            <a:ext cx="914400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He recognized where he had been and, by the grace of God and the saving power of the gospel, where he wanted to be!</a:t>
            </a:r>
          </a:p>
        </p:txBody>
      </p:sp>
      <p:sp>
        <p:nvSpPr>
          <p:cNvPr id="9" name="Text Box 3"/>
          <p:cNvSpPr txBox="1">
            <a:spLocks noChangeArrowheads="1"/>
          </p:cNvSpPr>
          <p:nvPr/>
        </p:nvSpPr>
        <p:spPr bwMode="auto">
          <a:xfrm>
            <a:off x="65088" y="832478"/>
            <a:ext cx="9002712" cy="830263"/>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600" dirty="0">
                <a:solidFill>
                  <a:srgbClr val="002060"/>
                </a:solidFill>
                <a:latin typeface="Tahoma" pitchFamily="34" charset="0"/>
                <a:cs typeface="Times New Roman" pitchFamily="18" charset="0"/>
              </a:rPr>
              <a:t>10.  But by the grace of God I am what I am, and His grace toward me did not prove vain; but I labored even more than all of them, yet not I, but the grace of God with me. </a:t>
            </a:r>
          </a:p>
          <a:p>
            <a:pPr>
              <a:defRPr/>
            </a:pPr>
            <a:r>
              <a:rPr lang="en-US" sz="1600" dirty="0">
                <a:solidFill>
                  <a:srgbClr val="002060"/>
                </a:solidFill>
                <a:latin typeface="Tahoma" pitchFamily="34" charset="0"/>
                <a:cs typeface="Times New Roman" pitchFamily="18" charset="0"/>
              </a:rPr>
              <a:t>11.  Whether then it was I or they, so we preach and so you believed. </a:t>
            </a:r>
          </a:p>
        </p:txBody>
      </p:sp>
      <p:sp>
        <p:nvSpPr>
          <p:cNvPr id="12" name="Text Box 8"/>
          <p:cNvSpPr txBox="1">
            <a:spLocks noChangeArrowheads="1"/>
          </p:cNvSpPr>
          <p:nvPr/>
        </p:nvSpPr>
        <p:spPr bwMode="auto">
          <a:xfrm>
            <a:off x="76200" y="3708499"/>
            <a:ext cx="8991600" cy="2616101"/>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II Tim. 4:6-8</a:t>
            </a:r>
          </a:p>
          <a:p>
            <a:pPr>
              <a:defRPr/>
            </a:pPr>
            <a:r>
              <a:rPr lang="en-US" sz="2000" dirty="0">
                <a:solidFill>
                  <a:srgbClr val="006600"/>
                </a:solidFill>
                <a:latin typeface="Tahoma" pitchFamily="34" charset="0"/>
                <a:cs typeface="Times New Roman" pitchFamily="18" charset="0"/>
              </a:rPr>
              <a:t>6.  For I am already being poured out as a drink offering, and the time of my departure has come. </a:t>
            </a:r>
          </a:p>
          <a:p>
            <a:pPr>
              <a:defRPr/>
            </a:pPr>
            <a:r>
              <a:rPr lang="en-US" sz="2000" dirty="0">
                <a:solidFill>
                  <a:srgbClr val="006600"/>
                </a:solidFill>
                <a:latin typeface="Tahoma" pitchFamily="34" charset="0"/>
                <a:cs typeface="Times New Roman" pitchFamily="18" charset="0"/>
              </a:rPr>
              <a:t>7.  I have fought the good fight, I have finished the course, I have kept the faith; </a:t>
            </a:r>
          </a:p>
          <a:p>
            <a:pPr>
              <a:defRPr/>
            </a:pPr>
            <a:r>
              <a:rPr lang="en-US" sz="2000" dirty="0">
                <a:solidFill>
                  <a:srgbClr val="006600"/>
                </a:solidFill>
                <a:latin typeface="Tahoma" pitchFamily="34" charset="0"/>
                <a:cs typeface="Times New Roman" pitchFamily="18" charset="0"/>
              </a:rPr>
              <a:t>8.  in the future there is laid up for me the crown of righteousness, which the Lord, the righteous Judge, will award to me on that day; and not only to me, but also to all who have loved His appearing.</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P spid="1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457200" y="6488113"/>
            <a:ext cx="3352800" cy="365125"/>
          </a:xfrm>
        </p:spPr>
        <p:txBody>
          <a:bodyPr/>
          <a:lstStyle/>
          <a:p>
            <a:pPr>
              <a:defRPr/>
            </a:pPr>
            <a:r>
              <a:rPr lang="en-US"/>
              <a:t>Good News!</a:t>
            </a:r>
            <a:endParaRPr lang="en-US" dirty="0"/>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15:1-11 </a:t>
            </a:r>
          </a:p>
        </p:txBody>
      </p:sp>
      <p:sp>
        <p:nvSpPr>
          <p:cNvPr id="5" name="Text Box 7"/>
          <p:cNvSpPr txBox="1">
            <a:spLocks noChangeArrowheads="1"/>
          </p:cNvSpPr>
          <p:nvPr/>
        </p:nvSpPr>
        <p:spPr bwMode="auto">
          <a:xfrm>
            <a:off x="0" y="2438400"/>
            <a:ext cx="6324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latin typeface="Tahoma" pitchFamily="34" charset="0"/>
                <a:cs typeface="Times New Roman" pitchFamily="18" charset="0"/>
              </a:rPr>
              <a:t>Our faith can be strengthened by the </a:t>
            </a:r>
          </a:p>
          <a:p>
            <a:pPr algn="ctr" eaLnBrk="1" hangingPunct="1"/>
            <a:r>
              <a:rPr lang="en-US" sz="2400" b="1" dirty="0">
                <a:latin typeface="Tahoma" pitchFamily="34" charset="0"/>
                <a:cs typeface="Times New Roman" pitchFamily="18" charset="0"/>
              </a:rPr>
              <a:t>message the Corinthians heard:</a:t>
            </a:r>
          </a:p>
          <a:p>
            <a:pPr algn="ctr" eaLnBrk="1" hangingPunct="1"/>
            <a:r>
              <a:rPr lang="en-US" sz="2400" b="1" dirty="0">
                <a:latin typeface="Tahoma" pitchFamily="34" charset="0"/>
                <a:cs typeface="Times New Roman" pitchFamily="18" charset="0"/>
              </a:rPr>
              <a:t> </a:t>
            </a:r>
          </a:p>
          <a:p>
            <a:pPr algn="ctr" eaLnBrk="1" hangingPunct="1"/>
            <a:r>
              <a:rPr lang="en-US" sz="2400" b="1" i="1" dirty="0">
                <a:latin typeface="Tahoma" pitchFamily="34" charset="0"/>
                <a:cs typeface="Times New Roman" pitchFamily="18" charset="0"/>
              </a:rPr>
              <a:t>Christ has risen for you and for me!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77897" y="1180114"/>
            <a:ext cx="2885768" cy="4086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5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457200" y="6492875"/>
            <a:ext cx="3352800" cy="365125"/>
          </a:xfrm>
        </p:spPr>
        <p:txBody>
          <a:bodyPr/>
          <a:lstStyle/>
          <a:p>
            <a:pPr>
              <a:defRPr/>
            </a:pPr>
            <a:r>
              <a:rPr lang="en-US"/>
              <a:t>Good News!</a:t>
            </a:r>
          </a:p>
        </p:txBody>
      </p:sp>
      <p:sp>
        <p:nvSpPr>
          <p:cNvPr id="175106" name="Rectangle 2"/>
          <p:cNvSpPr>
            <a:spLocks noGrp="1" noChangeArrowheads="1"/>
          </p:cNvSpPr>
          <p:nvPr>
            <p:ph type="title"/>
          </p:nvPr>
        </p:nvSpPr>
        <p:spPr>
          <a:xfrm>
            <a:off x="0" y="-1016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Conclusion</a:t>
            </a:r>
          </a:p>
        </p:txBody>
      </p:sp>
      <p:sp>
        <p:nvSpPr>
          <p:cNvPr id="11" name="Text Box 4"/>
          <p:cNvSpPr txBox="1">
            <a:spLocks noChangeArrowheads="1"/>
          </p:cNvSpPr>
          <p:nvPr/>
        </p:nvSpPr>
        <p:spPr bwMode="auto">
          <a:xfrm>
            <a:off x="0" y="990749"/>
            <a:ext cx="9144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chemeClr val="accent1"/>
                </a:solidFill>
                <a:latin typeface="Tahoma" pitchFamily="34" charset="0"/>
                <a:cs typeface="Times New Roman" pitchFamily="18" charset="0"/>
              </a:rPr>
              <a:t>Paul was trying to get the Corinthians to see that the </a:t>
            </a:r>
          </a:p>
          <a:p>
            <a:pPr algn="ctr" eaLnBrk="1" hangingPunct="1"/>
            <a:r>
              <a:rPr lang="en-US" sz="2400" b="1" dirty="0">
                <a:solidFill>
                  <a:schemeClr val="accent1"/>
                </a:solidFill>
                <a:latin typeface="Tahoma" pitchFamily="34" charset="0"/>
                <a:cs typeface="Times New Roman" pitchFamily="18" charset="0"/>
              </a:rPr>
              <a:t>bodily resurrection of Jesus was the foundation of the </a:t>
            </a:r>
          </a:p>
          <a:p>
            <a:pPr algn="ctr" eaLnBrk="1" hangingPunct="1"/>
            <a:r>
              <a:rPr lang="en-US" sz="2400" b="1" dirty="0">
                <a:solidFill>
                  <a:schemeClr val="accent1"/>
                </a:solidFill>
                <a:latin typeface="Tahoma" pitchFamily="34" charset="0"/>
                <a:cs typeface="Times New Roman" pitchFamily="18" charset="0"/>
              </a:rPr>
              <a:t>gospel – it IS the good news! </a:t>
            </a:r>
          </a:p>
          <a:p>
            <a:pPr algn="ctr" eaLnBrk="1" hangingPunct="1"/>
            <a:r>
              <a:rPr lang="en-US" sz="2400" b="1" i="1" dirty="0">
                <a:solidFill>
                  <a:schemeClr val="accent1"/>
                </a:solidFill>
                <a:latin typeface="Tahoma" pitchFamily="34" charset="0"/>
                <a:cs typeface="Times New Roman" pitchFamily="18" charset="0"/>
              </a:rPr>
              <a:t>(I Cor. 15:20: Christ has risen! – Simplicity of the gospel: II Cor. 11:3)</a:t>
            </a:r>
            <a:endParaRPr lang="en-US" sz="2000" i="1" dirty="0">
              <a:solidFill>
                <a:schemeClr val="tx2"/>
              </a:solidFill>
              <a:latin typeface="Tahoma" pitchFamily="34" charset="0"/>
              <a:cs typeface="Times New Roman" pitchFamily="18" charset="0"/>
            </a:endParaRPr>
          </a:p>
        </p:txBody>
      </p:sp>
      <p:sp>
        <p:nvSpPr>
          <p:cNvPr id="9" name="Text Box 6"/>
          <p:cNvSpPr txBox="1">
            <a:spLocks noChangeArrowheads="1"/>
          </p:cNvSpPr>
          <p:nvPr/>
        </p:nvSpPr>
        <p:spPr bwMode="auto">
          <a:xfrm>
            <a:off x="0" y="3276600"/>
            <a:ext cx="9144000" cy="113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He rose from the dead to break its power so you and I</a:t>
            </a:r>
          </a:p>
          <a:p>
            <a:pPr eaLnBrk="1" hangingPunct="1"/>
            <a:r>
              <a:rPr lang="en-US" sz="2400" b="1" dirty="0">
                <a:solidFill>
                  <a:schemeClr val="accent1"/>
                </a:solidFill>
                <a:latin typeface="Tahoma" pitchFamily="34" charset="0"/>
                <a:cs typeface="Times New Roman" pitchFamily="18" charset="0"/>
              </a:rPr>
              <a:t>might have life eternal!</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Rom. 6:8-10: </a:t>
            </a:r>
            <a:r>
              <a:rPr lang="en-US" sz="2000" dirty="0">
                <a:solidFill>
                  <a:schemeClr val="tx2"/>
                </a:solidFill>
                <a:latin typeface="Tahoma" pitchFamily="34" charset="0"/>
                <a:cs typeface="Times New Roman" pitchFamily="18" charset="0"/>
              </a:rPr>
              <a:t>Christ overcame death and lives forever with God.</a:t>
            </a:r>
          </a:p>
        </p:txBody>
      </p:sp>
      <p:sp>
        <p:nvSpPr>
          <p:cNvPr id="7" name="Text Box 6"/>
          <p:cNvSpPr txBox="1">
            <a:spLocks noChangeArrowheads="1"/>
          </p:cNvSpPr>
          <p:nvPr/>
        </p:nvSpPr>
        <p:spPr bwMode="auto">
          <a:xfrm>
            <a:off x="0" y="4876800"/>
            <a:ext cx="9144000"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What should this prompt us to do in return?</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Rom. 6:11-12: </a:t>
            </a:r>
            <a:r>
              <a:rPr lang="en-US" sz="2000" dirty="0">
                <a:solidFill>
                  <a:schemeClr val="tx2"/>
                </a:solidFill>
                <a:latin typeface="Tahoma" pitchFamily="34" charset="0"/>
                <a:cs typeface="Times New Roman" pitchFamily="18" charset="0"/>
              </a:rPr>
              <a:t>Die to sin and live for Christ!</a:t>
            </a:r>
          </a:p>
        </p:txBody>
      </p:sp>
      <p:pic>
        <p:nvPicPr>
          <p:cNvPr id="8" name="Picture 7">
            <a:extLst>
              <a:ext uri="{FF2B5EF4-FFF2-40B4-BE49-F238E27FC236}">
                <a16:creationId xmlns:a16="http://schemas.microsoft.com/office/drawing/2014/main" id="{6FA4B0C7-5AF4-4054-B261-F6648AD177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3720" y="4572000"/>
            <a:ext cx="2240280" cy="228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childTnLst>
                          </p:cTn>
                        </p:par>
                        <p:par>
                          <p:cTn id="7" fill="hold" nodeType="withGroup">
                            <p:stCondLst>
                              <p:cond delay="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500" fill="hold"/>
                                        <p:tgtEl>
                                          <p:spTgt spid="8"/>
                                        </p:tgtEl>
                                        <p:attrNameLst>
                                          <p:attrName>ppt_w</p:attrName>
                                        </p:attrNameLst>
                                      </p:cBhvr>
                                      <p:tavLst>
                                        <p:tav tm="0">
                                          <p:val>
                                            <p:fltVal val="0"/>
                                          </p:val>
                                        </p:tav>
                                        <p:tav tm="100000">
                                          <p:val>
                                            <p:strVal val="#ppt_w"/>
                                          </p:val>
                                        </p:tav>
                                      </p:tavLst>
                                    </p:anim>
                                    <p:anim calcmode="lin" valueType="num">
                                      <p:cBhvr>
                                        <p:cTn id="11" dur="500" fill="hold"/>
                                        <p:tgtEl>
                                          <p:spTgt spid="8"/>
                                        </p:tgtEl>
                                        <p:attrNameLst>
                                          <p:attrName>ppt_h</p:attrName>
                                        </p:attrNameLst>
                                      </p:cBhvr>
                                      <p:tavLst>
                                        <p:tav tm="0">
                                          <p:val>
                                            <p:fltVal val="0"/>
                                          </p:val>
                                        </p:tav>
                                        <p:tav tm="100000">
                                          <p:val>
                                            <p:strVal val="#ppt_h"/>
                                          </p:val>
                                        </p:tav>
                                      </p:tavLst>
                                    </p:anim>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9" grpId="0" autoUpdateAnimBg="0"/>
      <p:bldP spid="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9341" y="6496460"/>
            <a:ext cx="1152341" cy="365125"/>
          </a:xfrm>
        </p:spPr>
        <p:txBody>
          <a:bodyPr/>
          <a:lstStyle/>
          <a:p>
            <a:pPr>
              <a:defRPr/>
            </a:pPr>
            <a:r>
              <a:rPr lang="en-US" dirty="0"/>
              <a:t>Good News!</a:t>
            </a:r>
          </a:p>
        </p:txBody>
      </p:sp>
      <p:sp>
        <p:nvSpPr>
          <p:cNvPr id="164866" name="Rectangle 2"/>
          <p:cNvSpPr>
            <a:spLocks noGrp="1" noChangeArrowheads="1"/>
          </p:cNvSpPr>
          <p:nvPr>
            <p:ph type="title"/>
          </p:nvPr>
        </p:nvSpPr>
        <p:spPr>
          <a:xfrm>
            <a:off x="1524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Conclusion</a:t>
            </a:r>
          </a:p>
        </p:txBody>
      </p:sp>
      <p:sp>
        <p:nvSpPr>
          <p:cNvPr id="7" name="Text Box 7"/>
          <p:cNvSpPr txBox="1">
            <a:spLocks noChangeArrowheads="1"/>
          </p:cNvSpPr>
          <p:nvPr/>
        </p:nvSpPr>
        <p:spPr bwMode="auto">
          <a:xfrm>
            <a:off x="0" y="2209800"/>
            <a:ext cx="917716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006600"/>
                </a:solidFill>
                <a:latin typeface="Tahoma" pitchFamily="34" charset="0"/>
                <a:cs typeface="Times New Roman" pitchFamily="18" charset="0"/>
              </a:rPr>
              <a:t>The good news of the gospel is that Christ arose! </a:t>
            </a:r>
          </a:p>
          <a:p>
            <a:pPr algn="ctr" eaLnBrk="1" hangingPunct="1"/>
            <a:r>
              <a:rPr lang="en-US" sz="2400" b="1" dirty="0">
                <a:solidFill>
                  <a:srgbClr val="006600"/>
                </a:solidFill>
                <a:latin typeface="Tahoma" pitchFamily="34" charset="0"/>
                <a:cs typeface="Times New Roman" pitchFamily="18" charset="0"/>
              </a:rPr>
              <a:t>That gospel cornerstone should strengthen our faith and</a:t>
            </a:r>
          </a:p>
          <a:p>
            <a:pPr algn="ctr" eaLnBrk="1" hangingPunct="1"/>
            <a:r>
              <a:rPr lang="en-US" sz="2400" b="1" dirty="0">
                <a:solidFill>
                  <a:srgbClr val="006600"/>
                </a:solidFill>
                <a:latin typeface="Tahoma" pitchFamily="34" charset="0"/>
                <a:cs typeface="Times New Roman" pitchFamily="18" charset="0"/>
              </a:rPr>
              <a:t>resolve to obey Him! </a:t>
            </a:r>
            <a:endParaRPr lang="en-US" sz="2400" b="1" i="1" dirty="0">
              <a:solidFill>
                <a:srgbClr val="006600"/>
              </a:solidFill>
              <a:latin typeface="Tahoma" pitchFamily="34" charset="0"/>
              <a:cs typeface="Times New Roman" pitchFamily="18" charset="0"/>
            </a:endParaRPr>
          </a:p>
        </p:txBody>
      </p:sp>
      <p:sp>
        <p:nvSpPr>
          <p:cNvPr id="12" name="Text Box 4"/>
          <p:cNvSpPr txBox="1">
            <a:spLocks noChangeArrowheads="1"/>
          </p:cNvSpPr>
          <p:nvPr/>
        </p:nvSpPr>
        <p:spPr bwMode="auto">
          <a:xfrm>
            <a:off x="0" y="994402"/>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dirty="0">
                <a:solidFill>
                  <a:srgbClr val="FF0000"/>
                </a:solidFill>
                <a:latin typeface="Tahoma" pitchFamily="34" charset="0"/>
                <a:cs typeface="Times New Roman" pitchFamily="18" charset="0"/>
              </a:rPr>
              <a:t>Like Paul let us labor for the goal, so that God’s grace is</a:t>
            </a:r>
          </a:p>
          <a:p>
            <a:pPr algn="ctr" eaLnBrk="1" hangingPunct="1"/>
            <a:r>
              <a:rPr lang="en-US" sz="2400" b="1" i="1" dirty="0">
                <a:solidFill>
                  <a:srgbClr val="FF0000"/>
                </a:solidFill>
                <a:latin typeface="Tahoma" pitchFamily="34" charset="0"/>
                <a:cs typeface="Times New Roman" pitchFamily="18" charset="0"/>
              </a:rPr>
              <a:t>not in vain in our lives! (I Cor. 15:10; II Tim. 4:6-8)</a:t>
            </a:r>
            <a:endParaRPr lang="en-US" sz="2000" dirty="0">
              <a:solidFill>
                <a:srgbClr val="FF0000"/>
              </a:solidFill>
              <a:latin typeface="Tahoma" pitchFamily="34" charset="0"/>
              <a:cs typeface="Times New Roman" pitchFamily="18"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3753260"/>
            <a:ext cx="3657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3738512"/>
            <a:ext cx="3657600" cy="2743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par>
                          <p:cTn id="20" fill="hold">
                            <p:stCondLst>
                              <p:cond delay="500"/>
                            </p:stCondLst>
                            <p:childTnLst>
                              <p:par>
                                <p:cTn id="21" presetID="53" presetClass="entr" presetSubtype="16"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66FFFF"/>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66FFFF"/>
          </a:solidFill>
        </p:spPr>
        <p:txBody>
          <a:bodyPr/>
          <a:lstStyle/>
          <a:p>
            <a:pPr marL="0" indent="0" algn="ctr" eaLnBrk="1" hangingPunct="1">
              <a:buNone/>
            </a:pPr>
            <a:r>
              <a:rPr lang="en-US" sz="4600" b="1" u="sng" dirty="0">
                <a:solidFill>
                  <a:srgbClr val="0000FF"/>
                </a:solidFill>
                <a:effectLst/>
                <a:latin typeface="Ameretto"/>
              </a:rPr>
              <a:t>“What Must I Do To Be Saved?”</a:t>
            </a:r>
          </a:p>
        </p:txBody>
      </p:sp>
      <p:sp>
        <p:nvSpPr>
          <p:cNvPr id="6147" name="Text Box 3"/>
          <p:cNvSpPr txBox="1">
            <a:spLocks noChangeArrowheads="1"/>
          </p:cNvSpPr>
          <p:nvPr/>
        </p:nvSpPr>
        <p:spPr bwMode="auto">
          <a:xfrm>
            <a:off x="533400" y="990600"/>
            <a:ext cx="8382000" cy="3539430"/>
          </a:xfrm>
          <a:prstGeom prst="rect">
            <a:avLst/>
          </a:prstGeom>
          <a:noFill/>
          <a:ln w="9525">
            <a:noFill/>
            <a:miter lim="800000"/>
            <a:headEnd/>
            <a:tailEnd/>
          </a:ln>
          <a:effectLst/>
        </p:spPr>
        <p:txBody>
          <a:bodyPr>
            <a:spAutoFit/>
          </a:bodyPr>
          <a:lstStyle/>
          <a:p>
            <a:pPr algn="ctr">
              <a:spcBef>
                <a:spcPct val="20000"/>
              </a:spcBef>
              <a:defRPr/>
            </a:pPr>
            <a:r>
              <a:rPr lang="en-US" sz="3200" b="1" dirty="0">
                <a:solidFill>
                  <a:schemeClr val="accent1">
                    <a:lumMod val="75000"/>
                  </a:schemeClr>
                </a:solidFill>
                <a:latin typeface="Tahoma" pitchFamily="34" charset="0"/>
                <a:ea typeface="Tahoma" pitchFamily="34" charset="0"/>
                <a:cs typeface="Tahoma" pitchFamily="34" charset="0"/>
              </a:rPr>
              <a:t>Hear The Gospel (Jn. 5:24; Rom. 10:17)</a:t>
            </a:r>
          </a:p>
          <a:p>
            <a:pPr algn="ctr">
              <a:spcBef>
                <a:spcPct val="20000"/>
              </a:spcBef>
              <a:defRPr/>
            </a:pPr>
            <a:r>
              <a:rPr lang="en-US" sz="3200" b="1" dirty="0">
                <a:solidFill>
                  <a:schemeClr val="accent1">
                    <a:lumMod val="75000"/>
                  </a:schemeClr>
                </a:solidFill>
                <a:latin typeface="Tahoma" pitchFamily="34" charset="0"/>
                <a:ea typeface="Tahoma" pitchFamily="34" charset="0"/>
                <a:cs typeface="Tahoma" pitchFamily="34" charset="0"/>
              </a:rPr>
              <a:t>Believe In Christ (Jn. 3:16-18; Jn. 8:24)</a:t>
            </a:r>
          </a:p>
          <a:p>
            <a:pPr algn="ctr">
              <a:spcBef>
                <a:spcPct val="20000"/>
              </a:spcBef>
              <a:defRPr/>
            </a:pPr>
            <a:r>
              <a:rPr lang="en-US" sz="3200" b="1" dirty="0">
                <a:solidFill>
                  <a:schemeClr val="accent1">
                    <a:lumMod val="75000"/>
                  </a:schemeClr>
                </a:solidFill>
                <a:latin typeface="Tahoma" pitchFamily="34" charset="0"/>
                <a:ea typeface="Tahoma" pitchFamily="34" charset="0"/>
                <a:cs typeface="Tahoma" pitchFamily="34" charset="0"/>
              </a:rPr>
              <a:t>Repent Of Sins (Lk. 13:35; Acts 2:38)</a:t>
            </a:r>
          </a:p>
          <a:p>
            <a:pPr algn="ctr">
              <a:spcBef>
                <a:spcPct val="20000"/>
              </a:spcBef>
              <a:defRPr/>
            </a:pPr>
            <a:r>
              <a:rPr lang="en-US" sz="3200" b="1" dirty="0">
                <a:solidFill>
                  <a:schemeClr val="accent1">
                    <a:lumMod val="75000"/>
                  </a:schemeClr>
                </a:solidFill>
                <a:latin typeface="Tahoma" pitchFamily="34" charset="0"/>
                <a:ea typeface="Tahoma" pitchFamily="34" charset="0"/>
                <a:cs typeface="Tahoma" pitchFamily="34" charset="0"/>
              </a:rPr>
              <a:t>Confess Christ (Mt. 10:32; Rom. 10:10)</a:t>
            </a:r>
          </a:p>
          <a:p>
            <a:pPr algn="ctr">
              <a:spcBef>
                <a:spcPct val="20000"/>
              </a:spcBef>
              <a:defRPr/>
            </a:pPr>
            <a:r>
              <a:rPr lang="en-US" sz="3200" b="1" dirty="0">
                <a:solidFill>
                  <a:schemeClr val="accent1">
                    <a:lumMod val="75000"/>
                  </a:schemeClr>
                </a:solidFill>
                <a:latin typeface="Tahoma" pitchFamily="34" charset="0"/>
                <a:ea typeface="Tahoma" pitchFamily="34" charset="0"/>
                <a:cs typeface="Tahoma" pitchFamily="34" charset="0"/>
              </a:rPr>
              <a:t>Be Baptized (Mk. 16:16; Acts 22:16)</a:t>
            </a:r>
          </a:p>
          <a:p>
            <a:pPr algn="ctr">
              <a:spcBef>
                <a:spcPct val="20000"/>
              </a:spcBef>
              <a:defRPr/>
            </a:pPr>
            <a:r>
              <a:rPr lang="en-US" sz="3200" b="1" dirty="0">
                <a:solidFill>
                  <a:schemeClr val="accent1">
                    <a:lumMod val="75000"/>
                  </a:schemeClr>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228600" y="4876800"/>
            <a:ext cx="8915400" cy="1816100"/>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000" b="1" u="sng" dirty="0">
                <a:solidFill>
                  <a:srgbClr val="0000FF"/>
                </a:solidFill>
                <a:effectLst>
                  <a:outerShdw blurRad="38100" dist="38100" dir="2700000" algn="tl">
                    <a:srgbClr val="FFFFFF"/>
                  </a:outerShdw>
                </a:effectLst>
                <a:latin typeface="Calisto MT" pitchFamily="18" charset="0"/>
              </a:rPr>
              <a:t>For The Erring Child of God: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defRPr/>
            </a:pPr>
            <a:r>
              <a:rPr lang="en-US" sz="3600" b="1" dirty="0">
                <a:solidFill>
                  <a:schemeClr val="accent1">
                    <a:lumMod val="75000"/>
                  </a:schemeClr>
                </a:solidFill>
                <a:latin typeface="Calisto MT" pitchFamily="18" charset="0"/>
              </a:rPr>
              <a:t>Repent (Acts 8:22), Confess (I Jn. 1:9),</a:t>
            </a:r>
          </a:p>
          <a:p>
            <a:pPr algn="ctr" fontAlgn="auto">
              <a:spcBef>
                <a:spcPts val="0"/>
              </a:spcBef>
              <a:spcAft>
                <a:spcPts val="0"/>
              </a:spcAft>
              <a:defRPr/>
            </a:pPr>
            <a:r>
              <a:rPr lang="en-US" sz="3600" b="1" dirty="0">
                <a:solidFill>
                  <a:schemeClr val="accent1">
                    <a:lumMod val="75000"/>
                  </a:schemeClr>
                </a:solidFill>
                <a:latin typeface="Calisto MT" pitchFamily="18"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297606803"/>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457200" y="6488113"/>
            <a:ext cx="3352800" cy="365125"/>
          </a:xfrm>
        </p:spPr>
        <p:txBody>
          <a:bodyPr/>
          <a:lstStyle/>
          <a:p>
            <a:pPr>
              <a:defRPr/>
            </a:pPr>
            <a:r>
              <a:rPr lang="en-US"/>
              <a:t>Good News!</a:t>
            </a:r>
            <a:endParaRPr lang="en-US" dirty="0"/>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Intro </a:t>
            </a:r>
          </a:p>
        </p:txBody>
      </p:sp>
      <p:sp>
        <p:nvSpPr>
          <p:cNvPr id="7" name="Text Box 8"/>
          <p:cNvSpPr txBox="1">
            <a:spLocks noChangeArrowheads="1"/>
          </p:cNvSpPr>
          <p:nvPr/>
        </p:nvSpPr>
        <p:spPr bwMode="auto">
          <a:xfrm>
            <a:off x="71284" y="709712"/>
            <a:ext cx="8991600" cy="3847207"/>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Cor. 15:1-11 (vss. 1-6)</a:t>
            </a:r>
          </a:p>
          <a:p>
            <a:pPr>
              <a:defRPr/>
            </a:pPr>
            <a:r>
              <a:rPr lang="en-US" sz="2000" dirty="0">
                <a:solidFill>
                  <a:srgbClr val="006600"/>
                </a:solidFill>
                <a:latin typeface="Tahoma" pitchFamily="34" charset="0"/>
                <a:cs typeface="Times New Roman" pitchFamily="18" charset="0"/>
              </a:rPr>
              <a:t>1.    Now I make known to you, brethren, the gospel which I preached to you, which also you received, in which also you stand, </a:t>
            </a:r>
          </a:p>
          <a:p>
            <a:pPr>
              <a:defRPr/>
            </a:pPr>
            <a:r>
              <a:rPr lang="en-US" sz="2000" dirty="0">
                <a:solidFill>
                  <a:srgbClr val="006600"/>
                </a:solidFill>
                <a:latin typeface="Tahoma" pitchFamily="34" charset="0"/>
                <a:cs typeface="Times New Roman" pitchFamily="18" charset="0"/>
              </a:rPr>
              <a:t>2.    by which also you are saved, if you hold fast the word which I preached to you, unless you believed in vain. </a:t>
            </a:r>
          </a:p>
          <a:p>
            <a:pPr>
              <a:defRPr/>
            </a:pPr>
            <a:r>
              <a:rPr lang="en-US" sz="2000" dirty="0">
                <a:solidFill>
                  <a:srgbClr val="006600"/>
                </a:solidFill>
                <a:latin typeface="Tahoma" pitchFamily="34" charset="0"/>
                <a:cs typeface="Times New Roman" pitchFamily="18" charset="0"/>
              </a:rPr>
              <a:t>3.    For I delivered to you as of first importance what I also received, that Christ died for our sins according to the Scriptures, </a:t>
            </a:r>
          </a:p>
          <a:p>
            <a:pPr>
              <a:defRPr/>
            </a:pPr>
            <a:r>
              <a:rPr lang="en-US" sz="2000" dirty="0">
                <a:solidFill>
                  <a:srgbClr val="006600"/>
                </a:solidFill>
                <a:latin typeface="Tahoma" pitchFamily="34" charset="0"/>
                <a:cs typeface="Times New Roman" pitchFamily="18" charset="0"/>
              </a:rPr>
              <a:t>4.    and that He was buried, and that He was raised on the third day according to the Scriptures, </a:t>
            </a:r>
          </a:p>
          <a:p>
            <a:pPr>
              <a:defRPr/>
            </a:pPr>
            <a:r>
              <a:rPr lang="en-US" sz="2000" dirty="0">
                <a:solidFill>
                  <a:srgbClr val="006600"/>
                </a:solidFill>
                <a:latin typeface="Tahoma" pitchFamily="34" charset="0"/>
                <a:cs typeface="Times New Roman" pitchFamily="18" charset="0"/>
              </a:rPr>
              <a:t>5.    and that He appeared to </a:t>
            </a:r>
            <a:r>
              <a:rPr lang="en-US" sz="2000" dirty="0" err="1">
                <a:solidFill>
                  <a:srgbClr val="006600"/>
                </a:solidFill>
                <a:latin typeface="Tahoma" pitchFamily="34" charset="0"/>
                <a:cs typeface="Times New Roman" pitchFamily="18" charset="0"/>
              </a:rPr>
              <a:t>Cephas</a:t>
            </a:r>
            <a:r>
              <a:rPr lang="en-US" sz="2000" dirty="0">
                <a:solidFill>
                  <a:srgbClr val="006600"/>
                </a:solidFill>
                <a:latin typeface="Tahoma" pitchFamily="34" charset="0"/>
                <a:cs typeface="Times New Roman" pitchFamily="18" charset="0"/>
              </a:rPr>
              <a:t>, then to the twelve. </a:t>
            </a:r>
          </a:p>
          <a:p>
            <a:pPr>
              <a:defRPr/>
            </a:pPr>
            <a:r>
              <a:rPr lang="en-US" sz="2000" dirty="0">
                <a:solidFill>
                  <a:srgbClr val="006600"/>
                </a:solidFill>
                <a:latin typeface="Tahoma" pitchFamily="34" charset="0"/>
                <a:cs typeface="Times New Roman" pitchFamily="18" charset="0"/>
              </a:rPr>
              <a:t>6.    After that He appeared to more than five hundred brethren at one time, most of whom remain until now, but some have fallen asleep;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8181" y="4561681"/>
            <a:ext cx="2777805" cy="2296319"/>
          </a:xfrm>
          <a:prstGeom prst="rect">
            <a:avLst/>
          </a:prstGeom>
        </p:spPr>
      </p:pic>
      <p:sp>
        <p:nvSpPr>
          <p:cNvPr id="8" name="Text Box 6">
            <a:extLst>
              <a:ext uri="{FF2B5EF4-FFF2-40B4-BE49-F238E27FC236}">
                <a16:creationId xmlns:a16="http://schemas.microsoft.com/office/drawing/2014/main" id="{5C9E32B7-89D7-4CC6-BABE-741D74C04A72}"/>
              </a:ext>
            </a:extLst>
          </p:cNvPr>
          <p:cNvSpPr txBox="1">
            <a:spLocks noChangeArrowheads="1"/>
          </p:cNvSpPr>
          <p:nvPr/>
        </p:nvSpPr>
        <p:spPr bwMode="auto">
          <a:xfrm>
            <a:off x="5955986" y="5294341"/>
            <a:ext cx="31880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2400" b="1" i="1" dirty="0">
                <a:solidFill>
                  <a:schemeClr val="accent1"/>
                </a:solidFill>
                <a:latin typeface="Tahoma" pitchFamily="34" charset="0"/>
                <a:cs typeface="Times New Roman" pitchFamily="18" charset="0"/>
              </a:rPr>
              <a:t>Luke 24:13-27: Jesus is Alive!</a:t>
            </a:r>
            <a:endParaRPr lang="en-US" sz="2000" i="1" dirty="0">
              <a:solidFill>
                <a:schemeClr val="tx2"/>
              </a:solidFill>
              <a:latin typeface="Tahoma" pitchFamily="34"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par>
                          <p:cTn id="7" fill="hold">
                            <p:stCondLst>
                              <p:cond delay="500"/>
                            </p:stCondLst>
                            <p:childTnLst>
                              <p:par>
                                <p:cTn id="8" presetID="3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1000" fill="hold"/>
                                        <p:tgtEl>
                                          <p:spTgt spid="2"/>
                                        </p:tgtEl>
                                        <p:attrNameLst>
                                          <p:attrName>ppt_w</p:attrName>
                                        </p:attrNameLst>
                                      </p:cBhvr>
                                      <p:tavLst>
                                        <p:tav tm="0">
                                          <p:val>
                                            <p:fltVal val="0"/>
                                          </p:val>
                                        </p:tav>
                                        <p:tav tm="100000">
                                          <p:val>
                                            <p:strVal val="#ppt_w"/>
                                          </p:val>
                                        </p:tav>
                                      </p:tavLst>
                                    </p:anim>
                                    <p:anim calcmode="lin" valueType="num">
                                      <p:cBhvr>
                                        <p:cTn id="11" dur="1000" fill="hold"/>
                                        <p:tgtEl>
                                          <p:spTgt spid="2"/>
                                        </p:tgtEl>
                                        <p:attrNameLst>
                                          <p:attrName>ppt_h</p:attrName>
                                        </p:attrNameLst>
                                      </p:cBhvr>
                                      <p:tavLst>
                                        <p:tav tm="0">
                                          <p:val>
                                            <p:fltVal val="0"/>
                                          </p:val>
                                        </p:tav>
                                        <p:tav tm="100000">
                                          <p:val>
                                            <p:strVal val="#ppt_h"/>
                                          </p:val>
                                        </p:tav>
                                      </p:tavLst>
                                    </p:anim>
                                    <p:anim calcmode="lin" valueType="num">
                                      <p:cBhvr>
                                        <p:cTn id="12" dur="1000" fill="hold"/>
                                        <p:tgtEl>
                                          <p:spTgt spid="2"/>
                                        </p:tgtEl>
                                        <p:attrNameLst>
                                          <p:attrName>style.rotation</p:attrName>
                                        </p:attrNameLst>
                                      </p:cBhvr>
                                      <p:tavLst>
                                        <p:tav tm="0">
                                          <p:val>
                                            <p:fltVal val="90"/>
                                          </p:val>
                                        </p:tav>
                                        <p:tav tm="100000">
                                          <p:val>
                                            <p:fltVal val="0"/>
                                          </p:val>
                                        </p:tav>
                                      </p:tavLst>
                                    </p:anim>
                                    <p:animEffect transition="in" filter="fade">
                                      <p:cBhvr>
                                        <p:cTn id="13" dur="1000"/>
                                        <p:tgtEl>
                                          <p:spTgt spid="2"/>
                                        </p:tgtEl>
                                      </p:cBhvr>
                                    </p:animEffec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457200" y="6488113"/>
            <a:ext cx="3352800" cy="365125"/>
          </a:xfrm>
        </p:spPr>
        <p:txBody>
          <a:bodyPr/>
          <a:lstStyle/>
          <a:p>
            <a:pPr>
              <a:defRPr/>
            </a:pPr>
            <a:r>
              <a:rPr lang="en-US"/>
              <a:t>Good News!</a:t>
            </a:r>
            <a:endParaRPr lang="en-US" dirty="0"/>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Intro </a:t>
            </a:r>
          </a:p>
        </p:txBody>
      </p:sp>
      <p:sp>
        <p:nvSpPr>
          <p:cNvPr id="7" name="Text Box 8"/>
          <p:cNvSpPr txBox="1">
            <a:spLocks noChangeArrowheads="1"/>
          </p:cNvSpPr>
          <p:nvPr/>
        </p:nvSpPr>
        <p:spPr bwMode="auto">
          <a:xfrm>
            <a:off x="71284" y="914400"/>
            <a:ext cx="8991600" cy="2923877"/>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Cor. 15:1-11 (vss. 7-11)</a:t>
            </a:r>
          </a:p>
          <a:p>
            <a:pPr>
              <a:defRPr/>
            </a:pPr>
            <a:r>
              <a:rPr lang="en-US" sz="2000" dirty="0">
                <a:solidFill>
                  <a:srgbClr val="006600"/>
                </a:solidFill>
                <a:latin typeface="Tahoma" pitchFamily="34" charset="0"/>
                <a:cs typeface="Times New Roman" pitchFamily="18" charset="0"/>
              </a:rPr>
              <a:t>7.    then He appeared to James, then to all the apostles; </a:t>
            </a:r>
          </a:p>
          <a:p>
            <a:pPr>
              <a:defRPr/>
            </a:pPr>
            <a:r>
              <a:rPr lang="en-US" sz="2000" dirty="0">
                <a:solidFill>
                  <a:srgbClr val="006600"/>
                </a:solidFill>
                <a:latin typeface="Tahoma" pitchFamily="34" charset="0"/>
                <a:cs typeface="Times New Roman" pitchFamily="18" charset="0"/>
              </a:rPr>
              <a:t>8.    and last of all, as to one untimely born, He appeared to me also. </a:t>
            </a:r>
          </a:p>
          <a:p>
            <a:pPr>
              <a:defRPr/>
            </a:pPr>
            <a:r>
              <a:rPr lang="en-US" sz="2000" dirty="0">
                <a:solidFill>
                  <a:srgbClr val="006600"/>
                </a:solidFill>
                <a:latin typeface="Tahoma" pitchFamily="34" charset="0"/>
                <a:cs typeface="Times New Roman" pitchFamily="18" charset="0"/>
              </a:rPr>
              <a:t>9.    For I am the least of the apostles, and not fit to be called an apostle, because I persecuted the church of God. </a:t>
            </a:r>
          </a:p>
          <a:p>
            <a:pPr>
              <a:defRPr/>
            </a:pPr>
            <a:r>
              <a:rPr lang="en-US" sz="2000" dirty="0">
                <a:solidFill>
                  <a:srgbClr val="006600"/>
                </a:solidFill>
                <a:latin typeface="Tahoma" pitchFamily="34" charset="0"/>
                <a:cs typeface="Times New Roman" pitchFamily="18" charset="0"/>
              </a:rPr>
              <a:t>10.  But by the grace of God I am what I am, and His grace toward me did not prove vain; but I labored even more than all of them, yet not I, but the grace of God with me. </a:t>
            </a:r>
          </a:p>
          <a:p>
            <a:pPr>
              <a:defRPr/>
            </a:pPr>
            <a:r>
              <a:rPr lang="en-US" sz="2000" dirty="0">
                <a:solidFill>
                  <a:srgbClr val="006600"/>
                </a:solidFill>
                <a:latin typeface="Tahoma" pitchFamily="34" charset="0"/>
                <a:cs typeface="Times New Roman" pitchFamily="18" charset="0"/>
              </a:rPr>
              <a:t>11.  Whether then it was I or they, so we preach and so you believed.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5484" y="4590288"/>
            <a:ext cx="2743200" cy="2267712"/>
          </a:xfrm>
          <a:prstGeom prst="rect">
            <a:avLst/>
          </a:prstGeom>
        </p:spPr>
      </p:pic>
      <p:sp>
        <p:nvSpPr>
          <p:cNvPr id="8" name="Text Box 6">
            <a:extLst>
              <a:ext uri="{FF2B5EF4-FFF2-40B4-BE49-F238E27FC236}">
                <a16:creationId xmlns:a16="http://schemas.microsoft.com/office/drawing/2014/main" id="{2F78FA69-0A75-4BC6-9E9F-BCF8EBE027BC}"/>
              </a:ext>
            </a:extLst>
          </p:cNvPr>
          <p:cNvSpPr txBox="1">
            <a:spLocks noChangeArrowheads="1"/>
          </p:cNvSpPr>
          <p:nvPr/>
        </p:nvSpPr>
        <p:spPr bwMode="auto">
          <a:xfrm>
            <a:off x="5955986" y="5294341"/>
            <a:ext cx="31880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2400" b="1" i="1" dirty="0">
                <a:solidFill>
                  <a:schemeClr val="accent1"/>
                </a:solidFill>
                <a:latin typeface="Tahoma" pitchFamily="34" charset="0"/>
                <a:cs typeface="Times New Roman" pitchFamily="18" charset="0"/>
              </a:rPr>
              <a:t>Luke 24:13-27: Jesus is Alive!</a:t>
            </a:r>
            <a:endParaRPr lang="en-US" sz="2000" i="1" dirty="0">
              <a:solidFill>
                <a:schemeClr val="tx2"/>
              </a:solidFill>
              <a:latin typeface="Tahoma" pitchFamily="34" charset="0"/>
              <a:cs typeface="Times New Roman" pitchFamily="18" charset="0"/>
            </a:endParaRPr>
          </a:p>
        </p:txBody>
      </p:sp>
    </p:spTree>
    <p:extLst>
      <p:ext uri="{BB962C8B-B14F-4D97-AF65-F5344CB8AC3E}">
        <p14:creationId xmlns:p14="http://schemas.microsoft.com/office/powerpoint/2010/main" val="792085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457200" y="6488113"/>
            <a:ext cx="3352800" cy="365125"/>
          </a:xfrm>
        </p:spPr>
        <p:txBody>
          <a:bodyPr/>
          <a:lstStyle/>
          <a:p>
            <a:pPr>
              <a:defRPr/>
            </a:pPr>
            <a:r>
              <a:rPr lang="en-US"/>
              <a:t>Good News!</a:t>
            </a:r>
            <a:endParaRPr lang="en-US" dirty="0"/>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Intro </a:t>
            </a:r>
          </a:p>
        </p:txBody>
      </p:sp>
      <p:sp>
        <p:nvSpPr>
          <p:cNvPr id="7" name="Text Box 8"/>
          <p:cNvSpPr txBox="1">
            <a:spLocks noChangeArrowheads="1"/>
          </p:cNvSpPr>
          <p:nvPr/>
        </p:nvSpPr>
        <p:spPr bwMode="auto">
          <a:xfrm>
            <a:off x="88760" y="705842"/>
            <a:ext cx="8991600" cy="4462760"/>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Cor. 15:13-19</a:t>
            </a:r>
          </a:p>
          <a:p>
            <a:pPr>
              <a:defRPr/>
            </a:pPr>
            <a:r>
              <a:rPr lang="en-US" sz="2000" dirty="0">
                <a:solidFill>
                  <a:srgbClr val="006600"/>
                </a:solidFill>
                <a:latin typeface="Tahoma" pitchFamily="34" charset="0"/>
                <a:cs typeface="Times New Roman" pitchFamily="18" charset="0"/>
              </a:rPr>
              <a:t>13.  But if there is no resurrection of the dead, not even Christ has been raised; </a:t>
            </a:r>
          </a:p>
          <a:p>
            <a:pPr>
              <a:defRPr/>
            </a:pPr>
            <a:r>
              <a:rPr lang="en-US" sz="2000" dirty="0">
                <a:solidFill>
                  <a:srgbClr val="006600"/>
                </a:solidFill>
                <a:latin typeface="Tahoma" pitchFamily="34" charset="0"/>
                <a:cs typeface="Times New Roman" pitchFamily="18" charset="0"/>
              </a:rPr>
              <a:t>14.  and if Christ has not been raised, then our preaching is vain, your faith also is vain. </a:t>
            </a:r>
          </a:p>
          <a:p>
            <a:pPr>
              <a:defRPr/>
            </a:pPr>
            <a:r>
              <a:rPr lang="en-US" sz="2000" dirty="0">
                <a:solidFill>
                  <a:srgbClr val="006600"/>
                </a:solidFill>
                <a:latin typeface="Tahoma" pitchFamily="34" charset="0"/>
                <a:cs typeface="Times New Roman" pitchFamily="18" charset="0"/>
              </a:rPr>
              <a:t>15.  Moreover we are even found to be false witnesses of God, because we testified against God that He raised Christ, whom He did not raise, if in fact the dead are not raised. </a:t>
            </a:r>
          </a:p>
          <a:p>
            <a:pPr>
              <a:defRPr/>
            </a:pPr>
            <a:r>
              <a:rPr lang="en-US" sz="2000" dirty="0">
                <a:solidFill>
                  <a:srgbClr val="006600"/>
                </a:solidFill>
                <a:latin typeface="Tahoma" pitchFamily="34" charset="0"/>
                <a:cs typeface="Times New Roman" pitchFamily="18" charset="0"/>
              </a:rPr>
              <a:t>16.  For if the dead are not raised, not even Christ has been raised; </a:t>
            </a:r>
          </a:p>
          <a:p>
            <a:pPr>
              <a:defRPr/>
            </a:pPr>
            <a:r>
              <a:rPr lang="en-US" sz="2000" dirty="0">
                <a:solidFill>
                  <a:srgbClr val="006600"/>
                </a:solidFill>
                <a:latin typeface="Tahoma" pitchFamily="34" charset="0"/>
                <a:cs typeface="Times New Roman" pitchFamily="18" charset="0"/>
              </a:rPr>
              <a:t>17.  and if Christ has not been raised, your faith is worthless; you are still in your sins. </a:t>
            </a:r>
          </a:p>
          <a:p>
            <a:pPr>
              <a:defRPr/>
            </a:pPr>
            <a:r>
              <a:rPr lang="en-US" sz="2000" dirty="0">
                <a:solidFill>
                  <a:srgbClr val="006600"/>
                </a:solidFill>
                <a:latin typeface="Tahoma" pitchFamily="34" charset="0"/>
                <a:cs typeface="Times New Roman" pitchFamily="18" charset="0"/>
              </a:rPr>
              <a:t>18.  Then those also who have fallen asleep in Christ have perished. </a:t>
            </a:r>
          </a:p>
          <a:p>
            <a:pPr>
              <a:defRPr/>
            </a:pPr>
            <a:r>
              <a:rPr lang="en-US" sz="2000" dirty="0">
                <a:solidFill>
                  <a:srgbClr val="006600"/>
                </a:solidFill>
                <a:latin typeface="Tahoma" pitchFamily="34" charset="0"/>
                <a:cs typeface="Times New Roman" pitchFamily="18" charset="0"/>
              </a:rPr>
              <a:t>19.  If we have hoped in Christ in this life only, we are of all men most to be pitied.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4712196"/>
            <a:ext cx="3124200" cy="214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0" y="5287963"/>
            <a:ext cx="60198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latin typeface="Tahoma" pitchFamily="34" charset="0"/>
                <a:cs typeface="Times New Roman" pitchFamily="18" charset="0"/>
              </a:rPr>
              <a:t>Christ died and then arose! </a:t>
            </a:r>
          </a:p>
          <a:p>
            <a:pPr algn="ctr" eaLnBrk="1" hangingPunct="1"/>
            <a:r>
              <a:rPr lang="en-US" sz="2400" b="1" dirty="0">
                <a:latin typeface="Tahoma" pitchFamily="34" charset="0"/>
                <a:cs typeface="Times New Roman" pitchFamily="18" charset="0"/>
              </a:rPr>
              <a:t>The good news that brings salvation to all men!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15:1</a:t>
            </a:r>
          </a:p>
        </p:txBody>
      </p:sp>
      <p:sp>
        <p:nvSpPr>
          <p:cNvPr id="5" name="Text Box 3"/>
          <p:cNvSpPr txBox="1">
            <a:spLocks noChangeArrowheads="1"/>
          </p:cNvSpPr>
          <p:nvPr/>
        </p:nvSpPr>
        <p:spPr bwMode="auto">
          <a:xfrm>
            <a:off x="65088" y="747472"/>
            <a:ext cx="9002712" cy="584200"/>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600" b="1" dirty="0">
                <a:solidFill>
                  <a:srgbClr val="002060"/>
                </a:solidFill>
                <a:latin typeface="Tahoma" pitchFamily="34" charset="0"/>
                <a:cs typeface="Times New Roman" pitchFamily="18" charset="0"/>
              </a:rPr>
              <a:t>I Cor. 15:1: </a:t>
            </a:r>
            <a:r>
              <a:rPr lang="en-US" sz="1600" dirty="0">
                <a:solidFill>
                  <a:srgbClr val="002060"/>
                </a:solidFill>
                <a:latin typeface="Tahoma" pitchFamily="34" charset="0"/>
                <a:cs typeface="Times New Roman" pitchFamily="18" charset="0"/>
              </a:rPr>
              <a:t>Now I make known to you, brethren, the gospel which I preached to you, which </a:t>
            </a:r>
          </a:p>
          <a:p>
            <a:pPr>
              <a:defRPr/>
            </a:pPr>
            <a:r>
              <a:rPr lang="en-US" sz="1600" dirty="0">
                <a:solidFill>
                  <a:srgbClr val="002060"/>
                </a:solidFill>
                <a:latin typeface="Tahoma" pitchFamily="34" charset="0"/>
                <a:cs typeface="Times New Roman" pitchFamily="18" charset="0"/>
              </a:rPr>
              <a:t>                    also you received, in which also you stand, </a:t>
            </a:r>
          </a:p>
        </p:txBody>
      </p:sp>
      <p:sp>
        <p:nvSpPr>
          <p:cNvPr id="6" name="Text Box 6"/>
          <p:cNvSpPr txBox="1">
            <a:spLocks noChangeArrowheads="1"/>
          </p:cNvSpPr>
          <p:nvPr/>
        </p:nvSpPr>
        <p:spPr bwMode="auto">
          <a:xfrm>
            <a:off x="0" y="1447800"/>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15:1</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Paul reminds them they heard the gospel from him and they stand in it!</a:t>
            </a:r>
            <a:endParaRPr lang="en-US" sz="2000" dirty="0">
              <a:solidFill>
                <a:schemeClr val="tx2"/>
              </a:solidFill>
              <a:latin typeface="Tahoma" pitchFamily="34" charset="0"/>
              <a:cs typeface="Times New Roman" pitchFamily="18" charset="0"/>
            </a:endParaRPr>
          </a:p>
        </p:txBody>
      </p:sp>
      <p:sp>
        <p:nvSpPr>
          <p:cNvPr id="9" name="Text Box 8"/>
          <p:cNvSpPr txBox="1">
            <a:spLocks noChangeArrowheads="1"/>
          </p:cNvSpPr>
          <p:nvPr/>
        </p:nvSpPr>
        <p:spPr bwMode="auto">
          <a:xfrm>
            <a:off x="68263" y="2819400"/>
            <a:ext cx="8991600" cy="1692771"/>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Gal. 1:11-12</a:t>
            </a:r>
          </a:p>
          <a:p>
            <a:pPr>
              <a:defRPr/>
            </a:pPr>
            <a:r>
              <a:rPr lang="en-US" sz="2000" dirty="0">
                <a:solidFill>
                  <a:srgbClr val="006600"/>
                </a:solidFill>
                <a:latin typeface="Tahoma" pitchFamily="34" charset="0"/>
                <a:cs typeface="Times New Roman" pitchFamily="18" charset="0"/>
              </a:rPr>
              <a:t>11.  For I would have you know, brethren, that the gospel which was preached by me is not according to man. </a:t>
            </a:r>
          </a:p>
          <a:p>
            <a:pPr>
              <a:defRPr/>
            </a:pPr>
            <a:r>
              <a:rPr lang="en-US" sz="2000" dirty="0">
                <a:solidFill>
                  <a:srgbClr val="006600"/>
                </a:solidFill>
                <a:latin typeface="Tahoma" pitchFamily="34" charset="0"/>
                <a:cs typeface="Times New Roman" pitchFamily="18" charset="0"/>
              </a:rPr>
              <a:t>12.  For I neither received it from man, nor was I taught it, but I received it through a revelation of Jesus Christ.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5901" y="4614299"/>
            <a:ext cx="2992198" cy="22510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nodeType="withGroup">
                            <p:stCondLst>
                              <p:cond delay="500"/>
                            </p:stCondLst>
                            <p:childTnLst>
                              <p:par>
                                <p:cTn id="8" presetID="53" presetClass="entr" presetSubtype="16"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15:2</a:t>
            </a:r>
          </a:p>
        </p:txBody>
      </p:sp>
      <p:sp>
        <p:nvSpPr>
          <p:cNvPr id="6" name="Text Box 6"/>
          <p:cNvSpPr txBox="1">
            <a:spLocks noChangeArrowheads="1"/>
          </p:cNvSpPr>
          <p:nvPr/>
        </p:nvSpPr>
        <p:spPr bwMode="auto">
          <a:xfrm>
            <a:off x="0" y="1447800"/>
            <a:ext cx="91440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chemeClr val="accent1"/>
                </a:solidFill>
                <a:latin typeface="Tahoma" pitchFamily="34" charset="0"/>
                <a:cs typeface="Times New Roman" pitchFamily="18" charset="0"/>
              </a:rPr>
              <a:t>15:2</a:t>
            </a:r>
            <a:endParaRPr lang="en-US" sz="200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The gospel saves! (Rom. 1:16; I Pet. 1:23)</a:t>
            </a:r>
          </a:p>
        </p:txBody>
      </p:sp>
      <p:sp>
        <p:nvSpPr>
          <p:cNvPr id="8" name="Text Box 6"/>
          <p:cNvSpPr txBox="1">
            <a:spLocks noChangeArrowheads="1"/>
          </p:cNvSpPr>
          <p:nvPr/>
        </p:nvSpPr>
        <p:spPr bwMode="auto">
          <a:xfrm>
            <a:off x="-4763" y="2219325"/>
            <a:ext cx="914400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Jesus said, “I am the way, the truth, and the life. No one comes to the Father except through Me.” (Jn. 14:6)</a:t>
            </a:r>
          </a:p>
        </p:txBody>
      </p:sp>
      <p:sp>
        <p:nvSpPr>
          <p:cNvPr id="9" name="Text Box 3"/>
          <p:cNvSpPr txBox="1">
            <a:spLocks noChangeArrowheads="1"/>
          </p:cNvSpPr>
          <p:nvPr/>
        </p:nvSpPr>
        <p:spPr bwMode="auto">
          <a:xfrm>
            <a:off x="85392" y="754472"/>
            <a:ext cx="9002712" cy="584200"/>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600" b="1" dirty="0">
                <a:solidFill>
                  <a:srgbClr val="002060"/>
                </a:solidFill>
                <a:latin typeface="Tahoma" pitchFamily="34" charset="0"/>
                <a:cs typeface="Times New Roman" pitchFamily="18" charset="0"/>
              </a:rPr>
              <a:t>I Cor. 15:2: </a:t>
            </a:r>
            <a:r>
              <a:rPr lang="en-US" sz="1600" dirty="0">
                <a:solidFill>
                  <a:srgbClr val="002060"/>
                </a:solidFill>
                <a:latin typeface="Tahoma" pitchFamily="34" charset="0"/>
                <a:cs typeface="Times New Roman" pitchFamily="18" charset="0"/>
              </a:rPr>
              <a:t>by which also you are saved, if you hold fast the word which I preached to you,</a:t>
            </a:r>
          </a:p>
          <a:p>
            <a:pPr>
              <a:defRPr/>
            </a:pPr>
            <a:r>
              <a:rPr lang="en-US" sz="1600" dirty="0">
                <a:solidFill>
                  <a:srgbClr val="002060"/>
                </a:solidFill>
                <a:latin typeface="Tahoma" pitchFamily="34" charset="0"/>
                <a:cs typeface="Times New Roman" pitchFamily="18" charset="0"/>
              </a:rPr>
              <a:t>                   unless you believed in vain. </a:t>
            </a:r>
          </a:p>
        </p:txBody>
      </p:sp>
      <p:sp>
        <p:nvSpPr>
          <p:cNvPr id="10" name="Text Box 6"/>
          <p:cNvSpPr txBox="1">
            <a:spLocks noChangeArrowheads="1"/>
          </p:cNvSpPr>
          <p:nvPr/>
        </p:nvSpPr>
        <p:spPr bwMode="auto">
          <a:xfrm>
            <a:off x="7938" y="2819400"/>
            <a:ext cx="9144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One must hold fast the word of God – if not, then faith is in vain.</a:t>
            </a:r>
          </a:p>
        </p:txBody>
      </p:sp>
      <p:sp>
        <p:nvSpPr>
          <p:cNvPr id="11" name="Text Box 6"/>
          <p:cNvSpPr txBox="1">
            <a:spLocks noChangeArrowheads="1"/>
          </p:cNvSpPr>
          <p:nvPr/>
        </p:nvSpPr>
        <p:spPr bwMode="auto">
          <a:xfrm>
            <a:off x="7938" y="3505200"/>
            <a:ext cx="91440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chemeClr val="accent1"/>
                </a:solidFill>
                <a:latin typeface="Tahoma" pitchFamily="34" charset="0"/>
                <a:cs typeface="Times New Roman" pitchFamily="18" charset="0"/>
              </a:rPr>
              <a:t>Paul was getting the Corinthians to agree that:</a:t>
            </a:r>
            <a:endParaRPr lang="en-US" sz="200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They had believed the gospel preached to them (15:1).</a:t>
            </a:r>
          </a:p>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They were standing firm in their faith (15:1).</a:t>
            </a:r>
          </a:p>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They were saved by it, IF they held fast!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9738" y="4804616"/>
            <a:ext cx="3173412" cy="205338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nodeType="withGroup">
                            <p:stCondLst>
                              <p:cond delay="500"/>
                            </p:stCondLst>
                            <p:childTnLst>
                              <p:par>
                                <p:cTn id="8" presetID="53" presetClass="entr" presetSubtype="16"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P spid="10" grpId="0" autoUpdateAnimBg="0"/>
      <p:bldP spid="1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15:3</a:t>
            </a:r>
          </a:p>
        </p:txBody>
      </p:sp>
      <p:sp>
        <p:nvSpPr>
          <p:cNvPr id="6" name="Text Box 6"/>
          <p:cNvSpPr txBox="1">
            <a:spLocks noChangeArrowheads="1"/>
          </p:cNvSpPr>
          <p:nvPr/>
        </p:nvSpPr>
        <p:spPr bwMode="auto">
          <a:xfrm>
            <a:off x="0" y="144780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15:3</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Christ died for our sins ACCORDING to the Scriptures (Not by accident – Acts 2:23)</a:t>
            </a:r>
          </a:p>
        </p:txBody>
      </p:sp>
      <p:sp>
        <p:nvSpPr>
          <p:cNvPr id="8" name="Text Box 6"/>
          <p:cNvSpPr txBox="1">
            <a:spLocks noChangeArrowheads="1"/>
          </p:cNvSpPr>
          <p:nvPr/>
        </p:nvSpPr>
        <p:spPr bwMode="auto">
          <a:xfrm>
            <a:off x="-5557" y="2452690"/>
            <a:ext cx="9144001"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800100" indent="-3429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Paul explains the difference of the gospel from the Jewish expectation:</a:t>
            </a:r>
          </a:p>
          <a:p>
            <a:pPr lvl="1">
              <a:buClr>
                <a:schemeClr val="hlink"/>
              </a:buClr>
              <a:buSzPct val="115000"/>
              <a:buFont typeface="Wingdings" pitchFamily="2" charset="2"/>
              <a:buChar char="§"/>
            </a:pPr>
            <a:r>
              <a:rPr lang="en-US" sz="2000" dirty="0">
                <a:solidFill>
                  <a:schemeClr val="tx2"/>
                </a:solidFill>
                <a:latin typeface="Tahoma" pitchFamily="34" charset="0"/>
                <a:cs typeface="Times New Roman" pitchFamily="18" charset="0"/>
              </a:rPr>
              <a:t>The Jews expected (wanted) the Messiah to establish an earthly, physical kingdom. (Acts 1:6; Jn. 18:36)</a:t>
            </a:r>
          </a:p>
          <a:p>
            <a:pPr lvl="1">
              <a:buClr>
                <a:schemeClr val="hlink"/>
              </a:buClr>
              <a:buSzPct val="115000"/>
              <a:buFont typeface="Wingdings" pitchFamily="2" charset="2"/>
              <a:buChar char="§"/>
            </a:pPr>
            <a:r>
              <a:rPr lang="en-US" sz="2000" dirty="0">
                <a:solidFill>
                  <a:schemeClr val="tx2"/>
                </a:solidFill>
                <a:latin typeface="Tahoma" pitchFamily="34" charset="0"/>
                <a:cs typeface="Times New Roman" pitchFamily="18" charset="0"/>
              </a:rPr>
              <a:t>The Scriptures never taught that, instead they taught a “suffering Savior.” (Is. 53:11-12; Acts 3:18)                                 </a:t>
            </a:r>
          </a:p>
        </p:txBody>
      </p:sp>
      <p:sp>
        <p:nvSpPr>
          <p:cNvPr id="9" name="Text Box 3"/>
          <p:cNvSpPr txBox="1">
            <a:spLocks noChangeArrowheads="1"/>
          </p:cNvSpPr>
          <p:nvPr/>
        </p:nvSpPr>
        <p:spPr bwMode="auto">
          <a:xfrm>
            <a:off x="65088" y="818357"/>
            <a:ext cx="9002712" cy="584200"/>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600" b="1" dirty="0">
                <a:solidFill>
                  <a:srgbClr val="002060"/>
                </a:solidFill>
                <a:latin typeface="Tahoma" pitchFamily="34" charset="0"/>
                <a:cs typeface="Times New Roman" pitchFamily="18" charset="0"/>
              </a:rPr>
              <a:t>I Cor. 15:3: </a:t>
            </a:r>
            <a:r>
              <a:rPr lang="en-US" sz="1600" dirty="0">
                <a:solidFill>
                  <a:srgbClr val="002060"/>
                </a:solidFill>
                <a:latin typeface="Tahoma" pitchFamily="34" charset="0"/>
                <a:cs typeface="Times New Roman" pitchFamily="18" charset="0"/>
              </a:rPr>
              <a:t>For I delivered to you as of first importance what I also received, that Christ died for</a:t>
            </a:r>
          </a:p>
          <a:p>
            <a:pPr>
              <a:defRPr/>
            </a:pPr>
            <a:r>
              <a:rPr lang="en-US" sz="1600" dirty="0">
                <a:solidFill>
                  <a:srgbClr val="002060"/>
                </a:solidFill>
                <a:latin typeface="Tahoma" pitchFamily="34" charset="0"/>
                <a:cs typeface="Times New Roman" pitchFamily="18" charset="0"/>
              </a:rPr>
              <a:t>	            our sins according to the Scriptures,</a:t>
            </a:r>
          </a:p>
        </p:txBody>
      </p:sp>
      <p:sp>
        <p:nvSpPr>
          <p:cNvPr id="10" name="Text Box 6"/>
          <p:cNvSpPr txBox="1">
            <a:spLocks noChangeArrowheads="1"/>
          </p:cNvSpPr>
          <p:nvPr/>
        </p:nvSpPr>
        <p:spPr bwMode="auto">
          <a:xfrm>
            <a:off x="0" y="4099720"/>
            <a:ext cx="9144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Jesus and the apostles taught that the Scriptures pointed to His death </a:t>
            </a:r>
          </a:p>
          <a:p>
            <a:pPr lvl="1">
              <a:buClr>
                <a:schemeClr val="hlink"/>
              </a:buClr>
              <a:buSzPct val="115000"/>
            </a:pPr>
            <a:r>
              <a:rPr lang="en-US" sz="2000" i="1" dirty="0">
                <a:solidFill>
                  <a:schemeClr val="tx2"/>
                </a:solidFill>
                <a:latin typeface="Tahoma" pitchFamily="34" charset="0"/>
                <a:cs typeface="Times New Roman" pitchFamily="18" charset="0"/>
              </a:rPr>
              <a:t>(</a:t>
            </a:r>
            <a:r>
              <a:rPr lang="nn-NO" sz="2000" i="1" dirty="0">
                <a:solidFill>
                  <a:schemeClr val="tx2"/>
                </a:solidFill>
                <a:latin typeface="Tahoma" pitchFamily="34" charset="0"/>
                <a:cs typeface="Times New Roman" pitchFamily="18" charset="0"/>
              </a:rPr>
              <a:t>Lk. 24:44-46; I Pet. 1:10-12)</a:t>
            </a:r>
            <a:endParaRPr lang="en-US" sz="2000" i="1" dirty="0">
              <a:solidFill>
                <a:schemeClr val="tx2"/>
              </a:solidFill>
              <a:latin typeface="Tahoma" pitchFamily="34" charset="0"/>
              <a:cs typeface="Times New Roman"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4547681"/>
            <a:ext cx="1447800" cy="23103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nodeType="withGroup">
                            <p:stCondLst>
                              <p:cond delay="500"/>
                            </p:stCondLst>
                            <p:childTnLst>
                              <p:par>
                                <p:cTn id="8" presetID="53" presetClass="entr" presetSubtype="16"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P spid="1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15:4</a:t>
            </a:r>
          </a:p>
        </p:txBody>
      </p:sp>
      <p:sp>
        <p:nvSpPr>
          <p:cNvPr id="6" name="Text Box 6"/>
          <p:cNvSpPr txBox="1">
            <a:spLocks noChangeArrowheads="1"/>
          </p:cNvSpPr>
          <p:nvPr/>
        </p:nvSpPr>
        <p:spPr bwMode="auto">
          <a:xfrm>
            <a:off x="0" y="1447800"/>
            <a:ext cx="91440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800100" indent="-3429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chemeClr val="accent1"/>
                </a:solidFill>
                <a:latin typeface="Tahoma" pitchFamily="34" charset="0"/>
                <a:cs typeface="Times New Roman" pitchFamily="18" charset="0"/>
              </a:rPr>
              <a:t>15:4</a:t>
            </a:r>
            <a:endParaRPr lang="en-US" sz="200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He was buried and rose on the third day ACCORDING to the Scriptures.</a:t>
            </a:r>
          </a:p>
          <a:p>
            <a:pPr lvl="1">
              <a:buClr>
                <a:schemeClr val="hlink"/>
              </a:buClr>
              <a:buSzPct val="115000"/>
              <a:buFont typeface="Wingdings" pitchFamily="2" charset="2"/>
              <a:buChar char="§"/>
            </a:pPr>
            <a:r>
              <a:rPr lang="en-US" sz="2000" b="1">
                <a:solidFill>
                  <a:schemeClr val="tx2"/>
                </a:solidFill>
                <a:latin typeface="Tahoma" pitchFamily="34" charset="0"/>
                <a:cs typeface="Times New Roman" pitchFamily="18" charset="0"/>
              </a:rPr>
              <a:t>Ps. 16:10; Mt. 12:40; Lk. 24:4-7, 44-46</a:t>
            </a:r>
          </a:p>
        </p:txBody>
      </p:sp>
      <p:sp>
        <p:nvSpPr>
          <p:cNvPr id="9" name="Text Box 3"/>
          <p:cNvSpPr txBox="1">
            <a:spLocks noChangeArrowheads="1"/>
          </p:cNvSpPr>
          <p:nvPr/>
        </p:nvSpPr>
        <p:spPr bwMode="auto">
          <a:xfrm>
            <a:off x="65088" y="791499"/>
            <a:ext cx="9002712" cy="584200"/>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600" b="1" dirty="0">
                <a:solidFill>
                  <a:srgbClr val="002060"/>
                </a:solidFill>
                <a:latin typeface="Tahoma" pitchFamily="34" charset="0"/>
                <a:cs typeface="Times New Roman" pitchFamily="18" charset="0"/>
              </a:rPr>
              <a:t>I Cor. 15:4: </a:t>
            </a:r>
            <a:r>
              <a:rPr lang="en-US" sz="1600" dirty="0">
                <a:solidFill>
                  <a:srgbClr val="002060"/>
                </a:solidFill>
                <a:latin typeface="Tahoma" pitchFamily="34" charset="0"/>
                <a:cs typeface="Times New Roman" pitchFamily="18" charset="0"/>
              </a:rPr>
              <a:t>and that He was buried, and that He was raised on the third day according to the</a:t>
            </a:r>
          </a:p>
          <a:p>
            <a:pPr>
              <a:defRPr/>
            </a:pPr>
            <a:r>
              <a:rPr lang="en-US" sz="1600" dirty="0">
                <a:solidFill>
                  <a:srgbClr val="002060"/>
                </a:solidFill>
                <a:latin typeface="Tahoma" pitchFamily="34" charset="0"/>
                <a:cs typeface="Times New Roman" pitchFamily="18" charset="0"/>
              </a:rPr>
              <a:t>                   Scriptures,</a:t>
            </a:r>
          </a:p>
        </p:txBody>
      </p:sp>
      <p:sp>
        <p:nvSpPr>
          <p:cNvPr id="10" name="Text Box 6"/>
          <p:cNvSpPr txBox="1">
            <a:spLocks noChangeArrowheads="1"/>
          </p:cNvSpPr>
          <p:nvPr/>
        </p:nvSpPr>
        <p:spPr bwMode="auto">
          <a:xfrm>
            <a:off x="0" y="2508250"/>
            <a:ext cx="9144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Paul is strengthening their faith by stating these events were foretold in the Scriptures, and were revealed to him by Christ (I Cor. 15:3; Gal. 1:12).</a:t>
            </a:r>
            <a:endParaRPr lang="en-US" sz="2000" i="1">
              <a:solidFill>
                <a:schemeClr val="tx2"/>
              </a:solidFill>
              <a:latin typeface="Tahoma" pitchFamily="34" charset="0"/>
              <a:cs typeface="Times New Roman" pitchFamily="18" charset="0"/>
            </a:endParaRPr>
          </a:p>
        </p:txBody>
      </p:sp>
      <p:sp>
        <p:nvSpPr>
          <p:cNvPr id="11" name="Text Box 6"/>
          <p:cNvSpPr txBox="1">
            <a:spLocks noChangeArrowheads="1"/>
          </p:cNvSpPr>
          <p:nvPr/>
        </p:nvSpPr>
        <p:spPr bwMode="auto">
          <a:xfrm>
            <a:off x="-4763" y="3216275"/>
            <a:ext cx="91440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“Death cannot keep his prey”: The tomb was found empty! Christ Arose!</a:t>
            </a:r>
          </a:p>
          <a:p>
            <a:pPr marL="457200" lvl="1" indent="0">
              <a:buClr>
                <a:schemeClr val="hlink"/>
              </a:buClr>
              <a:buSzPct val="115000"/>
            </a:pPr>
            <a:r>
              <a:rPr lang="en-US" sz="2000" b="1" dirty="0">
                <a:solidFill>
                  <a:schemeClr val="tx2"/>
                </a:solidFill>
                <a:latin typeface="Tahoma" pitchFamily="34" charset="0"/>
                <a:cs typeface="Times New Roman" pitchFamily="18" charset="0"/>
              </a:rPr>
              <a:t>(Heb. 2:14-15)</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981" y="3778250"/>
            <a:ext cx="4110038" cy="307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nodeType="withGroup">
                            <p:stCondLst>
                              <p:cond delay="500"/>
                            </p:stCondLst>
                            <p:childTnLst>
                              <p:par>
                                <p:cTn id="8" presetID="53"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10" grpId="0" autoUpdateAnimBg="0"/>
      <p:bldP spid="1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Good News!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 Cor. 15:5</a:t>
            </a:r>
          </a:p>
        </p:txBody>
      </p:sp>
      <p:sp>
        <p:nvSpPr>
          <p:cNvPr id="6" name="Text Box 6"/>
          <p:cNvSpPr txBox="1">
            <a:spLocks noChangeArrowheads="1"/>
          </p:cNvSpPr>
          <p:nvPr/>
        </p:nvSpPr>
        <p:spPr bwMode="auto">
          <a:xfrm>
            <a:off x="0" y="1447800"/>
            <a:ext cx="91440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chemeClr val="accent1"/>
                </a:solidFill>
                <a:latin typeface="Tahoma" pitchFamily="34" charset="0"/>
                <a:cs typeface="Times New Roman" pitchFamily="18" charset="0"/>
              </a:rPr>
              <a:t>15:5</a:t>
            </a:r>
            <a:endParaRPr lang="en-US" sz="200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a:solidFill>
                  <a:schemeClr val="tx2"/>
                </a:solidFill>
                <a:latin typeface="Tahoma" pitchFamily="34" charset="0"/>
                <a:cs typeface="Times New Roman" pitchFamily="18" charset="0"/>
              </a:rPr>
              <a:t>Seen by Cephas (Peter) and the twelve – Lk. 24:34-40.</a:t>
            </a:r>
          </a:p>
        </p:txBody>
      </p:sp>
      <p:sp>
        <p:nvSpPr>
          <p:cNvPr id="9" name="Text Box 3"/>
          <p:cNvSpPr txBox="1">
            <a:spLocks noChangeArrowheads="1"/>
          </p:cNvSpPr>
          <p:nvPr/>
        </p:nvSpPr>
        <p:spPr bwMode="auto">
          <a:xfrm>
            <a:off x="79323" y="864418"/>
            <a:ext cx="9002712" cy="338138"/>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600" b="1" dirty="0">
                <a:solidFill>
                  <a:srgbClr val="002060"/>
                </a:solidFill>
                <a:latin typeface="Tahoma" pitchFamily="34" charset="0"/>
                <a:cs typeface="Times New Roman" pitchFamily="18" charset="0"/>
              </a:rPr>
              <a:t>I Cor. 15:5: </a:t>
            </a:r>
            <a:r>
              <a:rPr lang="en-US" sz="1600" dirty="0">
                <a:solidFill>
                  <a:srgbClr val="002060"/>
                </a:solidFill>
                <a:latin typeface="Tahoma" pitchFamily="34" charset="0"/>
                <a:cs typeface="Times New Roman" pitchFamily="18" charset="0"/>
              </a:rPr>
              <a:t>and that He appeared to </a:t>
            </a:r>
            <a:r>
              <a:rPr lang="en-US" sz="1600" dirty="0" err="1">
                <a:solidFill>
                  <a:srgbClr val="002060"/>
                </a:solidFill>
                <a:latin typeface="Tahoma" pitchFamily="34" charset="0"/>
                <a:cs typeface="Times New Roman" pitchFamily="18" charset="0"/>
              </a:rPr>
              <a:t>Cephas</a:t>
            </a:r>
            <a:r>
              <a:rPr lang="en-US" sz="1600" dirty="0">
                <a:solidFill>
                  <a:srgbClr val="002060"/>
                </a:solidFill>
                <a:latin typeface="Tahoma" pitchFamily="34" charset="0"/>
                <a:cs typeface="Times New Roman" pitchFamily="18" charset="0"/>
              </a:rPr>
              <a:t>, then to the twelve.</a:t>
            </a:r>
          </a:p>
        </p:txBody>
      </p:sp>
      <p:sp>
        <p:nvSpPr>
          <p:cNvPr id="10" name="Text Box 6"/>
          <p:cNvSpPr txBox="1">
            <a:spLocks noChangeArrowheads="1"/>
          </p:cNvSpPr>
          <p:nvPr/>
        </p:nvSpPr>
        <p:spPr bwMode="auto">
          <a:xfrm>
            <a:off x="0" y="2208213"/>
            <a:ext cx="9144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b="1">
                <a:solidFill>
                  <a:schemeClr val="tx2"/>
                </a:solidFill>
                <a:latin typeface="Tahoma" pitchFamily="34" charset="0"/>
                <a:cs typeface="Times New Roman" pitchFamily="18" charset="0"/>
              </a:rPr>
              <a:t>Mt. 28:7-10: </a:t>
            </a:r>
            <a:r>
              <a:rPr lang="en-US" sz="2000">
                <a:solidFill>
                  <a:schemeClr val="tx2"/>
                </a:solidFill>
                <a:latin typeface="Tahoma" pitchFamily="34" charset="0"/>
                <a:cs typeface="Times New Roman" pitchFamily="18" charset="0"/>
              </a:rPr>
              <a:t>An angel told the women to tell the disciples He was raised from the dead, and will meet them in Galilee.</a:t>
            </a:r>
            <a:endParaRPr lang="en-US" sz="2000" i="1">
              <a:solidFill>
                <a:schemeClr val="tx2"/>
              </a:solidFill>
              <a:latin typeface="Tahoma" pitchFamily="34" charset="0"/>
              <a:cs typeface="Times New Roman" pitchFamily="18" charset="0"/>
            </a:endParaRPr>
          </a:p>
        </p:txBody>
      </p:sp>
      <p:sp>
        <p:nvSpPr>
          <p:cNvPr id="11" name="Text Box 6"/>
          <p:cNvSpPr txBox="1">
            <a:spLocks noChangeArrowheads="1"/>
          </p:cNvSpPr>
          <p:nvPr/>
        </p:nvSpPr>
        <p:spPr bwMode="auto">
          <a:xfrm>
            <a:off x="-4763" y="2816225"/>
            <a:ext cx="914400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b="1">
                <a:solidFill>
                  <a:schemeClr val="tx2"/>
                </a:solidFill>
                <a:latin typeface="Tahoma" pitchFamily="34" charset="0"/>
                <a:cs typeface="Times New Roman" pitchFamily="18" charset="0"/>
              </a:rPr>
              <a:t>Mt. 28:16: </a:t>
            </a:r>
            <a:r>
              <a:rPr lang="en-US" sz="2000">
                <a:solidFill>
                  <a:schemeClr val="tx2"/>
                </a:solidFill>
                <a:latin typeface="Tahoma" pitchFamily="34" charset="0"/>
                <a:cs typeface="Times New Roman" pitchFamily="18" charset="0"/>
              </a:rPr>
              <a:t>Jesus met the apostles in Galilee just as he had instructed them to go.</a:t>
            </a:r>
            <a:endParaRPr lang="en-US" sz="2000" i="1">
              <a:solidFill>
                <a:schemeClr val="tx2"/>
              </a:solidFill>
              <a:latin typeface="Tahoma" pitchFamily="34" charset="0"/>
              <a:cs typeface="Times New Roman" pitchFamily="18" charset="0"/>
            </a:endParaRPr>
          </a:p>
        </p:txBody>
      </p:sp>
      <p:sp>
        <p:nvSpPr>
          <p:cNvPr id="8" name="Text Box 6"/>
          <p:cNvSpPr txBox="1">
            <a:spLocks noChangeArrowheads="1"/>
          </p:cNvSpPr>
          <p:nvPr/>
        </p:nvSpPr>
        <p:spPr bwMode="auto">
          <a:xfrm>
            <a:off x="0" y="3429000"/>
            <a:ext cx="9144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chemeClr val="hlink"/>
              </a:buClr>
              <a:buSzPct val="115000"/>
              <a:buFont typeface="Wingdings" pitchFamily="2" charset="2"/>
              <a:buChar char="Ø"/>
            </a:pPr>
            <a:r>
              <a:rPr lang="en-US" sz="2000" b="1">
                <a:solidFill>
                  <a:schemeClr val="tx2"/>
                </a:solidFill>
                <a:latin typeface="Tahoma" pitchFamily="34" charset="0"/>
                <a:cs typeface="Times New Roman" pitchFamily="18" charset="0"/>
              </a:rPr>
              <a:t>Acts 1:3: </a:t>
            </a:r>
            <a:r>
              <a:rPr lang="en-US" sz="2000">
                <a:solidFill>
                  <a:schemeClr val="tx2"/>
                </a:solidFill>
                <a:latin typeface="Tahoma" pitchFamily="34" charset="0"/>
                <a:cs typeface="Times New Roman" pitchFamily="18" charset="0"/>
              </a:rPr>
              <a:t>Jesus appeared to them over a period of 40 days! </a:t>
            </a:r>
            <a:endParaRPr lang="en-US" sz="2000" i="1">
              <a:solidFill>
                <a:schemeClr val="tx2"/>
              </a:solidFill>
              <a:latin typeface="Tahoma" pitchFamily="34" charset="0"/>
              <a:cs typeface="Times New Roman" pitchFamily="18"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1025" y="4048124"/>
            <a:ext cx="2890838"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gtEl>
                                        <p:attrNameLst>
                                          <p:attrName>style.visibility</p:attrName>
                                        </p:attrNameLst>
                                      </p:cBhvr>
                                      <p:to>
                                        <p:strVal val="visible"/>
                                      </p:to>
                                    </p:set>
                                  </p:childTnLst>
                                </p:cTn>
                              </p:par>
                            </p:childTnLst>
                          </p:cTn>
                        </p:par>
                        <p:par>
                          <p:cTn id="11" fill="hold" nodeType="afterGroup">
                            <p:stCondLst>
                              <p:cond delay="500"/>
                            </p:stCondLst>
                            <p:childTnLst>
                              <p:par>
                                <p:cTn id="12" presetID="53" presetClass="entr" presetSubtype="16"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10" grpId="0" autoUpdateAnimBg="0"/>
      <p:bldP spid="11" grpId="0" autoUpdateAnimBg="0"/>
      <p:bldP spid="8" grpId="0" autoUpdateAnimBg="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4463</TotalTime>
  <Words>2293</Words>
  <Application>Microsoft Office PowerPoint</Application>
  <PresentationFormat>On-screen Show (4:3)</PresentationFormat>
  <Paragraphs>219</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Ameretto</vt:lpstr>
      <vt:lpstr>Arial</vt:lpstr>
      <vt:lpstr>Calisto MT</vt:lpstr>
      <vt:lpstr>Georgia</vt:lpstr>
      <vt:lpstr>Tahoma</vt:lpstr>
      <vt:lpstr>Times New Roman</vt:lpstr>
      <vt:lpstr>Trebuchet MS</vt:lpstr>
      <vt:lpstr>Wingdings</vt:lpstr>
      <vt:lpstr>Slipstream</vt:lpstr>
      <vt:lpstr>Good News!</vt:lpstr>
      <vt:lpstr>Intro </vt:lpstr>
      <vt:lpstr>Intro </vt:lpstr>
      <vt:lpstr>Intro </vt:lpstr>
      <vt:lpstr>I Cor. 15:1</vt:lpstr>
      <vt:lpstr>I Cor. 15:2</vt:lpstr>
      <vt:lpstr>I Cor. 15:3</vt:lpstr>
      <vt:lpstr>I Cor. 15:4</vt:lpstr>
      <vt:lpstr>I Cor. 15:5</vt:lpstr>
      <vt:lpstr>I Cor. 15:6</vt:lpstr>
      <vt:lpstr>I Cor. 15:7</vt:lpstr>
      <vt:lpstr>I Cor. 15:8-9</vt:lpstr>
      <vt:lpstr>I Cor. 15:10-11</vt:lpstr>
      <vt:lpstr>I Cor. 15:1-11 </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News!</dc:title>
  <dc:subject>01/06/2019</dc:subject>
  <dc:creator>DarkWolf</dc:creator>
  <cp:lastModifiedBy>Nathan Morrison</cp:lastModifiedBy>
  <cp:revision>15</cp:revision>
  <dcterms:created xsi:type="dcterms:W3CDTF">2005-06-04T23:49:02Z</dcterms:created>
  <dcterms:modified xsi:type="dcterms:W3CDTF">2019-01-08T18:48:37Z</dcterms:modified>
</cp:coreProperties>
</file>