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6"/>
  </p:notesMasterIdLst>
  <p:handoutMasterIdLst>
    <p:handoutMasterId r:id="rId17"/>
  </p:handoutMasterIdLst>
  <p:sldIdLst>
    <p:sldId id="256" r:id="rId2"/>
    <p:sldId id="289" r:id="rId3"/>
    <p:sldId id="335" r:id="rId4"/>
    <p:sldId id="492" r:id="rId5"/>
    <p:sldId id="493" r:id="rId6"/>
    <p:sldId id="494" r:id="rId7"/>
    <p:sldId id="495" r:id="rId8"/>
    <p:sldId id="497" r:id="rId9"/>
    <p:sldId id="501" r:id="rId10"/>
    <p:sldId id="503" r:id="rId11"/>
    <p:sldId id="505" r:id="rId12"/>
    <p:sldId id="499" r:id="rId13"/>
    <p:sldId id="455" r:id="rId14"/>
    <p:sldId id="43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6600"/>
    <a:srgbClr val="0000FF"/>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0" autoAdjust="0"/>
    <p:restoredTop sz="86410"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endParaRPr lang="en-US" dirty="0"/>
          </a:p>
          <a:p>
            <a:pPr eaLnBrk="1" hangingPunct="1"/>
            <a:endParaRPr lang="en-US" dirty="0"/>
          </a:p>
          <a:p>
            <a:pPr eaLnBrk="1" hangingPunct="1"/>
            <a:r>
              <a:rPr lang="en-US" dirty="0"/>
              <a:t>Hymn, “Stepping In The Light” By Eliza Edmunds Hewitt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15796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916657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7690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A Specific Request</a:t>
            </a:r>
          </a:p>
        </p:txBody>
      </p:sp>
      <p:sp>
        <p:nvSpPr>
          <p:cNvPr id="327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Prepared by Nathan L Morrison / 05-14-06</a:t>
            </a:r>
          </a:p>
        </p:txBody>
      </p:sp>
      <p:sp>
        <p:nvSpPr>
          <p:cNvPr id="3277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A6251F-DE3E-4B01-9E09-0DD6CD852054}" type="slidenum">
              <a:rPr lang="en-US">
                <a:latin typeface="Times New Roman" pitchFamily="18" charset="0"/>
              </a:rPr>
              <a:pPr/>
              <a:t>13</a:t>
            </a:fld>
            <a:endParaRPr lang="en-US">
              <a:latin typeface="Times New Roman" pitchFamily="18"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pPr eaLnBrk="1" hangingPunct="1"/>
            <a:r>
              <a:rPr lang="en-US" i="1" dirty="0"/>
              <a:t>(From Hymn, Stepping In The Light, 1890, by Eliza E. Hewitt, 1851-1920)</a:t>
            </a: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14</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2</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sz="1200" i="1" kern="1200" dirty="0">
                <a:solidFill>
                  <a:schemeClr val="tx1"/>
                </a:solidFill>
                <a:effectLst/>
                <a:latin typeface="Times New Roman" pitchFamily="18" charset="0"/>
                <a:ea typeface="+mn-ea"/>
                <a:cs typeface="+mn-cs"/>
              </a:rPr>
              <a:t>(From Hymn, Stepping In The Light, 1890, by Eliza E. Hewitt, 1851-1920)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4001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5060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Rhino Christians!</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Rhino Christians!</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Rhino Christians!</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Rhino Christians!</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Rhino Christians!</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Rhino Christians!</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Rhino Christians!</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Rhino Christians!</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Rhino Christians!</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Rhino Christians!</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Rhino Christians!</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Rhino Christians!</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 y="2133600"/>
            <a:ext cx="9148762" cy="1066800"/>
          </a:xfrm>
        </p:spPr>
        <p:txBody>
          <a:bodyPr rtlCol="0">
            <a:normAutofit/>
          </a:bodyPr>
          <a:lstStyle/>
          <a:p>
            <a:pPr algn="ctr" eaLnBrk="1" fontAlgn="auto" hangingPunct="1">
              <a:buClr>
                <a:schemeClr val="accent6">
                  <a:lumMod val="75000"/>
                </a:schemeClr>
              </a:buClr>
              <a:defRPr/>
            </a:pPr>
            <a:r>
              <a:rPr lang="en-US" sz="4000" b="1" dirty="0">
                <a:solidFill>
                  <a:schemeClr val="accent1"/>
                </a:solidFill>
                <a:latin typeface="Arial" pitchFamily="34" charset="0"/>
                <a:cs typeface="Arial" pitchFamily="34" charset="0"/>
              </a:rPr>
              <a:t>Text: Hebrews 10:35-39</a:t>
            </a:r>
          </a:p>
        </p:txBody>
      </p:sp>
      <p:sp>
        <p:nvSpPr>
          <p:cNvPr id="2050" name="Rectangle 2"/>
          <p:cNvSpPr>
            <a:spLocks noGrp="1" noChangeArrowheads="1"/>
          </p:cNvSpPr>
          <p:nvPr>
            <p:ph type="ctrTitle"/>
          </p:nvPr>
        </p:nvSpPr>
        <p:spPr>
          <a:xfrm>
            <a:off x="-16615" y="304800"/>
            <a:ext cx="9144000" cy="914400"/>
          </a:xfrm>
        </p:spPr>
        <p:txBody>
          <a:bodyPr/>
          <a:lstStyle/>
          <a:p>
            <a:pPr marL="182880" indent="0" algn="ctr" eaLnBrk="1" fontAlgn="auto" hangingPunct="1">
              <a:spcAft>
                <a:spcPts val="0"/>
              </a:spcAft>
              <a:buClr>
                <a:schemeClr val="accent6">
                  <a:lumMod val="75000"/>
                </a:schemeClr>
              </a:buClr>
              <a:buNone/>
              <a:defRPr/>
            </a:pPr>
            <a:r>
              <a:rPr lang="en-US" sz="7200" u="sng" dirty="0">
                <a:solidFill>
                  <a:schemeClr val="tx1"/>
                </a:solidFill>
                <a:effectLst/>
                <a:latin typeface="Arial" pitchFamily="34" charset="0"/>
                <a:cs typeface="Arial" pitchFamily="34" charset="0"/>
              </a:rPr>
              <a:t>Rhino Christians!</a:t>
            </a:r>
          </a:p>
        </p:txBody>
      </p:sp>
      <p:pic>
        <p:nvPicPr>
          <p:cNvPr id="3" name="Picture 2" descr="A horse is standing in the dirt&#10;&#10;Description automatically generated">
            <a:extLst>
              <a:ext uri="{FF2B5EF4-FFF2-40B4-BE49-F238E27FC236}">
                <a16:creationId xmlns:a16="http://schemas.microsoft.com/office/drawing/2014/main" id="{A6447236-7F02-45DD-A398-203C8770F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673" y="2895600"/>
            <a:ext cx="6194654" cy="396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Endurance</a:t>
            </a:r>
          </a:p>
        </p:txBody>
      </p:sp>
      <p:sp>
        <p:nvSpPr>
          <p:cNvPr id="8" name="Text Box 8"/>
          <p:cNvSpPr txBox="1">
            <a:spLocks noChangeArrowheads="1"/>
          </p:cNvSpPr>
          <p:nvPr/>
        </p:nvSpPr>
        <p:spPr bwMode="auto">
          <a:xfrm>
            <a:off x="213851" y="5064919"/>
            <a:ext cx="8686800"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Ephesians 6:17</a:t>
            </a:r>
          </a:p>
          <a:p>
            <a:pPr eaLnBrk="1" hangingPunct="1">
              <a:defRPr/>
            </a:pPr>
            <a:r>
              <a:rPr lang="en-US" sz="2000" dirty="0">
                <a:solidFill>
                  <a:srgbClr val="006600"/>
                </a:solidFill>
                <a:latin typeface="Tahoma" pitchFamily="34" charset="0"/>
                <a:cs typeface="Times New Roman" pitchFamily="18" charset="0"/>
              </a:rPr>
              <a:t>17.  And take THE HELMET OF SALVATION, and the sword of the Spirit, which is the word of God.</a:t>
            </a:r>
          </a:p>
        </p:txBody>
      </p:sp>
      <p:grpSp>
        <p:nvGrpSpPr>
          <p:cNvPr id="5" name="Group 4"/>
          <p:cNvGrpSpPr/>
          <p:nvPr/>
        </p:nvGrpSpPr>
        <p:grpSpPr>
          <a:xfrm>
            <a:off x="-457200" y="454879"/>
            <a:ext cx="5638799" cy="2974122"/>
            <a:chOff x="436565" y="5499406"/>
            <a:chExt cx="2348991" cy="119028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19" y="5499406"/>
              <a:ext cx="2114337" cy="1190281"/>
            </a:xfrm>
            <a:prstGeom prst="rect">
              <a:avLst/>
            </a:prstGeom>
          </p:spPr>
        </p:pic>
        <p:sp>
          <p:nvSpPr>
            <p:cNvPr id="18" name="Text Box 6"/>
            <p:cNvSpPr txBox="1">
              <a:spLocks noChangeArrowheads="1"/>
            </p:cNvSpPr>
            <p:nvPr/>
          </p:nvSpPr>
          <p:spPr bwMode="auto">
            <a:xfrm>
              <a:off x="436565" y="5506882"/>
              <a:ext cx="1190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chemeClr val="hlink"/>
                </a:buClr>
                <a:buSzPct val="115000"/>
              </a:pPr>
              <a:r>
                <a:rPr lang="en-US" sz="1200" b="1" dirty="0">
                  <a:solidFill>
                    <a:schemeClr val="tx2"/>
                  </a:solidFill>
                  <a:latin typeface="Tahoma" pitchFamily="34" charset="0"/>
                  <a:cs typeface="Times New Roman" pitchFamily="18" charset="0"/>
                </a:rPr>
                <a:t>Rhino Christians</a:t>
              </a:r>
              <a:endParaRPr lang="en-US" sz="1200" b="1" i="1" dirty="0">
                <a:solidFill>
                  <a:schemeClr val="tx2"/>
                </a:solidFill>
                <a:latin typeface="Tahoma" pitchFamily="34" charset="0"/>
                <a:cs typeface="Times New Roman" pitchFamily="18" charset="0"/>
              </a:endParaRPr>
            </a:p>
          </p:txBody>
        </p:sp>
      </p:grpSp>
      <p:sp>
        <p:nvSpPr>
          <p:cNvPr id="10" name="Text Box 6">
            <a:extLst>
              <a:ext uri="{FF2B5EF4-FFF2-40B4-BE49-F238E27FC236}">
                <a16:creationId xmlns:a16="http://schemas.microsoft.com/office/drawing/2014/main" id="{2524D915-FB07-49A9-97FE-7B0031C87201}"/>
              </a:ext>
            </a:extLst>
          </p:cNvPr>
          <p:cNvSpPr txBox="1">
            <a:spLocks noChangeArrowheads="1"/>
          </p:cNvSpPr>
          <p:nvPr/>
        </p:nvSpPr>
        <p:spPr bwMode="auto">
          <a:xfrm>
            <a:off x="-14749" y="3581400"/>
            <a:ext cx="91440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Rhinos: Long horn for offense &amp; defense!</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Saints: </a:t>
            </a:r>
            <a:r>
              <a:rPr lang="en-US" sz="2000" dirty="0">
                <a:solidFill>
                  <a:schemeClr val="tx2"/>
                </a:solidFill>
                <a:latin typeface="Tahoma" pitchFamily="34" charset="0"/>
                <a:cs typeface="Times New Roman" pitchFamily="18" charset="0"/>
              </a:rPr>
              <a:t>Offense &amp; defense—the Sword of the Spirit, word of God – Ephesians 6:17</a:t>
            </a:r>
          </a:p>
        </p:txBody>
      </p:sp>
    </p:spTree>
    <p:extLst>
      <p:ext uri="{BB962C8B-B14F-4D97-AF65-F5344CB8AC3E}">
        <p14:creationId xmlns:p14="http://schemas.microsoft.com/office/powerpoint/2010/main" val="1534955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629994"/>
            <a:ext cx="3352800" cy="228005"/>
          </a:xfrm>
        </p:spPr>
        <p:txBody>
          <a:bodyPr/>
          <a:lstStyle/>
          <a:p>
            <a:pPr>
              <a:defRPr/>
            </a:pPr>
            <a:r>
              <a:rPr lang="en-US" dirty="0"/>
              <a:t>Rhino Christians!</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Endurance</a:t>
            </a:r>
          </a:p>
        </p:txBody>
      </p:sp>
      <p:sp>
        <p:nvSpPr>
          <p:cNvPr id="8" name="Text Box 8"/>
          <p:cNvSpPr txBox="1">
            <a:spLocks noChangeArrowheads="1"/>
          </p:cNvSpPr>
          <p:nvPr/>
        </p:nvSpPr>
        <p:spPr bwMode="auto">
          <a:xfrm>
            <a:off x="4281948" y="628351"/>
            <a:ext cx="4785851" cy="6001643"/>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Hebrews 10:35-39</a:t>
            </a:r>
          </a:p>
          <a:p>
            <a:pPr eaLnBrk="1" hangingPunct="1">
              <a:defRPr/>
            </a:pPr>
            <a:r>
              <a:rPr lang="en-US" sz="2000" dirty="0">
                <a:solidFill>
                  <a:srgbClr val="006600"/>
                </a:solidFill>
                <a:latin typeface="Tahoma" pitchFamily="34" charset="0"/>
                <a:cs typeface="Times New Roman" pitchFamily="18" charset="0"/>
              </a:rPr>
              <a:t>35.  Therefore, do not throw away your confidence, which has a great reward.</a:t>
            </a:r>
          </a:p>
          <a:p>
            <a:pPr eaLnBrk="1" hangingPunct="1">
              <a:defRPr/>
            </a:pPr>
            <a:r>
              <a:rPr lang="en-US" sz="2000" dirty="0">
                <a:solidFill>
                  <a:srgbClr val="006600"/>
                </a:solidFill>
                <a:latin typeface="Tahoma" pitchFamily="34" charset="0"/>
                <a:cs typeface="Times New Roman" pitchFamily="18" charset="0"/>
              </a:rPr>
              <a:t>36.  For you have need of endurance, so that when you have done the will of God, you may receive what was promised.</a:t>
            </a:r>
          </a:p>
          <a:p>
            <a:pPr eaLnBrk="1" hangingPunct="1">
              <a:defRPr/>
            </a:pPr>
            <a:r>
              <a:rPr lang="en-US" sz="2000" dirty="0">
                <a:solidFill>
                  <a:srgbClr val="006600"/>
                </a:solidFill>
                <a:latin typeface="Tahoma" pitchFamily="34" charset="0"/>
                <a:cs typeface="Times New Roman" pitchFamily="18" charset="0"/>
              </a:rPr>
              <a:t>37.  FOR YET IN A VERY LITTLE WHILE, HE WHO IS COMING WILL COME, AND WILL NOT DELAY.</a:t>
            </a:r>
          </a:p>
          <a:p>
            <a:pPr eaLnBrk="1" hangingPunct="1">
              <a:defRPr/>
            </a:pPr>
            <a:r>
              <a:rPr lang="en-US" sz="2000" dirty="0">
                <a:solidFill>
                  <a:srgbClr val="006600"/>
                </a:solidFill>
                <a:latin typeface="Tahoma" pitchFamily="34" charset="0"/>
                <a:cs typeface="Times New Roman" pitchFamily="18" charset="0"/>
              </a:rPr>
              <a:t>38.  BUT MY RIGHTEOUS ONE SHALL LIVE BY FAITH; AND IF HE SHRINKS BACK, MY SOUL HAS NO PLEASURE IN HIM.</a:t>
            </a:r>
          </a:p>
          <a:p>
            <a:pPr eaLnBrk="1" hangingPunct="1">
              <a:defRPr/>
            </a:pPr>
            <a:r>
              <a:rPr lang="en-US" sz="2000" dirty="0">
                <a:solidFill>
                  <a:srgbClr val="006600"/>
                </a:solidFill>
                <a:latin typeface="Tahoma" pitchFamily="34" charset="0"/>
                <a:cs typeface="Times New Roman" pitchFamily="18" charset="0"/>
              </a:rPr>
              <a:t>39.  But we are not of those who shrink back to destruction, but of those who have faith to the preserving of the soul.</a:t>
            </a:r>
          </a:p>
        </p:txBody>
      </p:sp>
      <p:grpSp>
        <p:nvGrpSpPr>
          <p:cNvPr id="5" name="Group 4"/>
          <p:cNvGrpSpPr/>
          <p:nvPr/>
        </p:nvGrpSpPr>
        <p:grpSpPr>
          <a:xfrm>
            <a:off x="14748" y="187116"/>
            <a:ext cx="4176252" cy="3065877"/>
            <a:chOff x="671219" y="5392779"/>
            <a:chExt cx="2029106" cy="122088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19" y="5529902"/>
              <a:ext cx="2029106" cy="1083766"/>
            </a:xfrm>
            <a:prstGeom prst="rect">
              <a:avLst/>
            </a:prstGeom>
          </p:spPr>
        </p:pic>
        <p:sp>
          <p:nvSpPr>
            <p:cNvPr id="18" name="Text Box 6"/>
            <p:cNvSpPr txBox="1">
              <a:spLocks noChangeArrowheads="1"/>
            </p:cNvSpPr>
            <p:nvPr/>
          </p:nvSpPr>
          <p:spPr bwMode="auto">
            <a:xfrm>
              <a:off x="1090459" y="5392779"/>
              <a:ext cx="1190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chemeClr val="hlink"/>
                </a:buClr>
                <a:buSzPct val="115000"/>
              </a:pPr>
              <a:r>
                <a:rPr lang="en-US" sz="1200" b="1" dirty="0">
                  <a:solidFill>
                    <a:schemeClr val="tx2"/>
                  </a:solidFill>
                  <a:latin typeface="Tahoma" pitchFamily="34" charset="0"/>
                  <a:cs typeface="Times New Roman" pitchFamily="18" charset="0"/>
                </a:rPr>
                <a:t>Rhino Christians</a:t>
              </a:r>
              <a:endParaRPr lang="en-US" sz="1200" b="1" i="1" dirty="0">
                <a:solidFill>
                  <a:schemeClr val="tx2"/>
                </a:solidFill>
                <a:latin typeface="Tahoma" pitchFamily="34" charset="0"/>
                <a:cs typeface="Times New Roman" pitchFamily="18" charset="0"/>
              </a:endParaRPr>
            </a:p>
          </p:txBody>
        </p:sp>
      </p:grpSp>
      <p:sp>
        <p:nvSpPr>
          <p:cNvPr id="9" name="Text Box 6">
            <a:extLst>
              <a:ext uri="{FF2B5EF4-FFF2-40B4-BE49-F238E27FC236}">
                <a16:creationId xmlns:a16="http://schemas.microsoft.com/office/drawing/2014/main" id="{ABE5F8BC-25F7-4227-948B-65FA9381ADF8}"/>
              </a:ext>
            </a:extLst>
          </p:cNvPr>
          <p:cNvSpPr txBox="1">
            <a:spLocks noChangeArrowheads="1"/>
          </p:cNvSpPr>
          <p:nvPr/>
        </p:nvSpPr>
        <p:spPr bwMode="auto">
          <a:xfrm>
            <a:off x="2120" y="3643360"/>
            <a:ext cx="41593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Rhinos: Thick-skinned! </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Saints: </a:t>
            </a:r>
            <a:r>
              <a:rPr lang="en-US" sz="2000" dirty="0">
                <a:solidFill>
                  <a:schemeClr val="tx2"/>
                </a:solidFill>
                <a:latin typeface="Tahoma" pitchFamily="34" charset="0"/>
                <a:cs typeface="Times New Roman" pitchFamily="18" charset="0"/>
              </a:rPr>
              <a:t>Need to have endurance – Heb. 10:35-39; Js. 1:2-4; 5:7-11</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Saints: </a:t>
            </a:r>
            <a:r>
              <a:rPr lang="en-US" sz="2000" dirty="0">
                <a:solidFill>
                  <a:schemeClr val="tx2"/>
                </a:solidFill>
                <a:latin typeface="Tahoma" pitchFamily="34" charset="0"/>
                <a:cs typeface="Times New Roman" pitchFamily="18" charset="0"/>
              </a:rPr>
              <a:t>Faith as a shield – Eph. 6:16; Heb. 10:35-39;       I Jn. 5:4</a:t>
            </a:r>
          </a:p>
        </p:txBody>
      </p:sp>
    </p:spTree>
    <p:extLst>
      <p:ext uri="{BB962C8B-B14F-4D97-AF65-F5344CB8AC3E}">
        <p14:creationId xmlns:p14="http://schemas.microsoft.com/office/powerpoint/2010/main" val="2263764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Endurance</a:t>
            </a:r>
          </a:p>
        </p:txBody>
      </p:sp>
      <p:sp>
        <p:nvSpPr>
          <p:cNvPr id="12" name="Text Box 7"/>
          <p:cNvSpPr txBox="1">
            <a:spLocks noChangeArrowheads="1"/>
          </p:cNvSpPr>
          <p:nvPr/>
        </p:nvSpPr>
        <p:spPr bwMode="auto">
          <a:xfrm>
            <a:off x="-1" y="5344400"/>
            <a:ext cx="9136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latin typeface="Tahoma" pitchFamily="34" charset="0"/>
                <a:cs typeface="Times New Roman" pitchFamily="18" charset="0"/>
              </a:rPr>
              <a:t>We need to have the many traits of Jesus and of rhinos! We must endure, knowing the Lord rewards those who remain faithful! </a:t>
            </a:r>
          </a:p>
        </p:txBody>
      </p:sp>
      <p:sp>
        <p:nvSpPr>
          <p:cNvPr id="14" name="Text Box 6"/>
          <p:cNvSpPr txBox="1">
            <a:spLocks noChangeArrowheads="1"/>
          </p:cNvSpPr>
          <p:nvPr/>
        </p:nvSpPr>
        <p:spPr bwMode="auto">
          <a:xfrm>
            <a:off x="-14913" y="1323711"/>
            <a:ext cx="6524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Quick to hear, slow to speak! </a:t>
            </a:r>
            <a:endParaRPr lang="en-US" sz="2000" dirty="0">
              <a:solidFill>
                <a:schemeClr val="tx2"/>
              </a:solidFill>
              <a:latin typeface="Tahoma" pitchFamily="34" charset="0"/>
              <a:cs typeface="Times New Roman" pitchFamily="18" charset="0"/>
            </a:endParaRPr>
          </a:p>
        </p:txBody>
      </p:sp>
      <p:sp>
        <p:nvSpPr>
          <p:cNvPr id="15" name="Text Box 6"/>
          <p:cNvSpPr txBox="1">
            <a:spLocks noChangeArrowheads="1"/>
          </p:cNvSpPr>
          <p:nvPr/>
        </p:nvSpPr>
        <p:spPr bwMode="auto">
          <a:xfrm>
            <a:off x="-7375" y="224549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Love &amp; forgive others! </a:t>
            </a:r>
            <a:endParaRPr lang="en-US" sz="2000" dirty="0">
              <a:solidFill>
                <a:schemeClr val="tx2"/>
              </a:solidFill>
              <a:latin typeface="Tahoma" pitchFamily="34" charset="0"/>
              <a:cs typeface="Times New Roman" pitchFamily="18" charset="0"/>
            </a:endParaRPr>
          </a:p>
        </p:txBody>
      </p:sp>
      <p:sp>
        <p:nvSpPr>
          <p:cNvPr id="16" name="Text Box 6"/>
          <p:cNvSpPr txBox="1">
            <a:spLocks noChangeArrowheads="1"/>
          </p:cNvSpPr>
          <p:nvPr/>
        </p:nvSpPr>
        <p:spPr bwMode="auto">
          <a:xfrm>
            <a:off x="-14913" y="3326036"/>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Take the sword of the Spirit!</a:t>
            </a:r>
            <a:endParaRPr lang="en-US" sz="2000" dirty="0">
              <a:solidFill>
                <a:schemeClr val="tx2"/>
              </a:solidFill>
              <a:latin typeface="Tahoma" pitchFamily="34" charset="0"/>
              <a:cs typeface="Times New Roman" pitchFamily="18" charset="0"/>
            </a:endParaRPr>
          </a:p>
        </p:txBody>
      </p:sp>
      <p:sp>
        <p:nvSpPr>
          <p:cNvPr id="17" name="Text Box 6"/>
          <p:cNvSpPr txBox="1">
            <a:spLocks noChangeArrowheads="1"/>
          </p:cNvSpPr>
          <p:nvPr/>
        </p:nvSpPr>
        <p:spPr bwMode="auto">
          <a:xfrm>
            <a:off x="5184" y="425241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Thick-skinned to endure! </a:t>
            </a:r>
            <a:endParaRPr lang="en-US" sz="2000" dirty="0">
              <a:solidFill>
                <a:schemeClr val="tx2"/>
              </a:solidFill>
              <a:latin typeface="Tahoma" pitchFamily="34" charset="0"/>
              <a:cs typeface="Times New Roman" pitchFamily="18" charset="0"/>
            </a:endParaRPr>
          </a:p>
        </p:txBody>
      </p:sp>
      <p:pic>
        <p:nvPicPr>
          <p:cNvPr id="4" name="Picture 3" descr="A rhinoceros standing in a field&#10;&#10;Description automatically generated">
            <a:extLst>
              <a:ext uri="{FF2B5EF4-FFF2-40B4-BE49-F238E27FC236}">
                <a16:creationId xmlns:a16="http://schemas.microsoft.com/office/drawing/2014/main" id="{339CF3A1-B41E-404C-AB45-4CBD1E77E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390" y="679676"/>
            <a:ext cx="3824748" cy="4608129"/>
          </a:xfrm>
          <a:prstGeom prst="rect">
            <a:avLst/>
          </a:prstGeom>
        </p:spPr>
      </p:pic>
    </p:spTree>
    <p:extLst>
      <p:ext uri="{BB962C8B-B14F-4D97-AF65-F5344CB8AC3E}">
        <p14:creationId xmlns:p14="http://schemas.microsoft.com/office/powerpoint/2010/main" val="6559568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819" y="6502707"/>
            <a:ext cx="3352800" cy="365125"/>
          </a:xfrm>
        </p:spPr>
        <p:txBody>
          <a:bodyPr/>
          <a:lstStyle/>
          <a:p>
            <a:pPr>
              <a:defRPr/>
            </a:pPr>
            <a:r>
              <a:rPr lang="en-US"/>
              <a:t>Rhino Christians!</a:t>
            </a:r>
            <a:endParaRPr lang="en-US" dirty="0"/>
          </a:p>
        </p:txBody>
      </p:sp>
      <p:sp>
        <p:nvSpPr>
          <p:cNvPr id="164866" name="Rectangle 2"/>
          <p:cNvSpPr>
            <a:spLocks noGrp="1" noChangeArrowheads="1"/>
          </p:cNvSpPr>
          <p:nvPr>
            <p:ph type="title"/>
          </p:nvPr>
        </p:nvSpPr>
        <p:spPr>
          <a:xfrm>
            <a:off x="15240" y="0"/>
            <a:ext cx="9144000" cy="654050"/>
          </a:xfrm>
        </p:spPr>
        <p:txBody>
          <a:bodyPr/>
          <a:lstStyle/>
          <a:p>
            <a:pPr marL="0" indent="0" fontAlgn="auto">
              <a:spcAft>
                <a:spcPts val="0"/>
              </a:spcAft>
              <a:buClr>
                <a:schemeClr val="accent6">
                  <a:lumMod val="75000"/>
                </a:schemeClr>
              </a:buClr>
              <a:buNone/>
              <a:defRPr/>
            </a:pPr>
            <a:r>
              <a:rPr lang="en-US" sz="3600" u="sng" dirty="0">
                <a:solidFill>
                  <a:schemeClr val="tx1"/>
                </a:solidFill>
                <a:effectLst/>
                <a:latin typeface="Arial" pitchFamily="34" charset="0"/>
                <a:cs typeface="Arial" pitchFamily="34" charset="0"/>
              </a:rPr>
              <a:t>Conclusion</a:t>
            </a:r>
          </a:p>
        </p:txBody>
      </p:sp>
      <p:sp>
        <p:nvSpPr>
          <p:cNvPr id="164868" name="Text Box 4"/>
          <p:cNvSpPr txBox="1">
            <a:spLocks noChangeArrowheads="1"/>
          </p:cNvSpPr>
          <p:nvPr/>
        </p:nvSpPr>
        <p:spPr bwMode="auto">
          <a:xfrm>
            <a:off x="-24724" y="748414"/>
            <a:ext cx="91772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Saints must not only “put on Christ” in baptism (just the</a:t>
            </a:r>
          </a:p>
          <a:p>
            <a:pPr algn="ctr" eaLnBrk="1" hangingPunct="1"/>
            <a:r>
              <a:rPr lang="en-US" sz="2400" b="1" dirty="0">
                <a:solidFill>
                  <a:schemeClr val="accent1"/>
                </a:solidFill>
                <a:latin typeface="Tahoma" pitchFamily="34" charset="0"/>
                <a:cs typeface="Times New Roman" pitchFamily="18" charset="0"/>
              </a:rPr>
              <a:t>beginning), but must continually “walk in the light” by</a:t>
            </a:r>
          </a:p>
          <a:p>
            <a:pPr algn="ctr" eaLnBrk="1" hangingPunct="1"/>
            <a:r>
              <a:rPr lang="en-US" sz="2400" b="1" dirty="0">
                <a:solidFill>
                  <a:schemeClr val="accent1"/>
                </a:solidFill>
                <a:latin typeface="Tahoma" pitchFamily="34" charset="0"/>
                <a:cs typeface="Times New Roman" pitchFamily="18" charset="0"/>
              </a:rPr>
              <a:t>“walking in the steps of the Savior” </a:t>
            </a:r>
            <a:endParaRPr lang="en-US" sz="2000" dirty="0">
              <a:solidFill>
                <a:schemeClr val="tx2"/>
              </a:solidFill>
              <a:latin typeface="Tahoma" pitchFamily="34" charset="0"/>
              <a:cs typeface="Times New Roman" pitchFamily="18" charset="0"/>
            </a:endParaRPr>
          </a:p>
        </p:txBody>
      </p:sp>
      <p:sp>
        <p:nvSpPr>
          <p:cNvPr id="8" name="Text Box 4"/>
          <p:cNvSpPr txBox="1">
            <a:spLocks noChangeArrowheads="1"/>
          </p:cNvSpPr>
          <p:nvPr/>
        </p:nvSpPr>
        <p:spPr bwMode="auto">
          <a:xfrm>
            <a:off x="-22431" y="2238534"/>
            <a:ext cx="91664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chemeClr val="accent1"/>
                </a:solidFill>
                <a:latin typeface="Tahoma" pitchFamily="34" charset="0"/>
                <a:cs typeface="Times New Roman" pitchFamily="18" charset="0"/>
              </a:rPr>
              <a:t>I Jn. 1:6-7: Follow Jesus to be “led in paths of light!”</a:t>
            </a:r>
            <a:endParaRPr lang="en-US" sz="2000" dirty="0">
              <a:solidFill>
                <a:schemeClr val="tx2"/>
              </a:solidFill>
              <a:latin typeface="Tahoma" pitchFamily="34" charset="0"/>
              <a:cs typeface="Times New Roman" pitchFamily="18" charset="0"/>
            </a:endParaRPr>
          </a:p>
        </p:txBody>
      </p:sp>
      <p:pic>
        <p:nvPicPr>
          <p:cNvPr id="9218" name="Picture 2" descr="http://4.bp.blogspot.com/-9TjUuz9Z_cM/TxsNhXRx9YI/AAAAAAAAAEQ/2jbjLt9kd4E/s200/Hicks_Aaron_FOOTPRINTS_OF_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493" y="3069069"/>
            <a:ext cx="2792507" cy="37993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8">
            <a:extLst>
              <a:ext uri="{FF2B5EF4-FFF2-40B4-BE49-F238E27FC236}">
                <a16:creationId xmlns:a16="http://schemas.microsoft.com/office/drawing/2014/main" id="{5B5624AB-2BA1-4500-B885-5630CBAF1633}"/>
              </a:ext>
            </a:extLst>
          </p:cNvPr>
          <p:cNvSpPr txBox="1">
            <a:spLocks noChangeArrowheads="1"/>
          </p:cNvSpPr>
          <p:nvPr/>
        </p:nvSpPr>
        <p:spPr bwMode="auto">
          <a:xfrm>
            <a:off x="69361" y="3057540"/>
            <a:ext cx="6255776" cy="261610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 Jn. 1:6-7</a:t>
            </a:r>
          </a:p>
          <a:p>
            <a:pPr eaLnBrk="1" hangingPunct="1">
              <a:defRPr/>
            </a:pPr>
            <a:r>
              <a:rPr lang="en-US" sz="2000" dirty="0">
                <a:solidFill>
                  <a:srgbClr val="006600"/>
                </a:solidFill>
                <a:latin typeface="Tahoma" pitchFamily="34" charset="0"/>
                <a:cs typeface="Times New Roman" pitchFamily="18" charset="0"/>
              </a:rPr>
              <a:t>6.  If we say that we have fellowship with Him and yet walk in the darkness, we lie and do not practice the truth;</a:t>
            </a:r>
          </a:p>
          <a:p>
            <a:pPr eaLnBrk="1" hangingPunct="1">
              <a:defRPr/>
            </a:pPr>
            <a:r>
              <a:rPr lang="en-US" sz="2000" dirty="0">
                <a:solidFill>
                  <a:srgbClr val="006600"/>
                </a:solidFill>
                <a:latin typeface="Tahoma" pitchFamily="34" charset="0"/>
                <a:cs typeface="Times New Roman" pitchFamily="18" charset="0"/>
              </a:rPr>
              <a:t>7.  but if we walk in the Light as He Himself is in the Light, we have fellowship with one another, and the blood of Jesus His Son cleanses us from all sin.</a:t>
            </a:r>
          </a:p>
        </p:txBody>
      </p:sp>
      <p:sp>
        <p:nvSpPr>
          <p:cNvPr id="11" name="Text Box 7">
            <a:extLst>
              <a:ext uri="{FF2B5EF4-FFF2-40B4-BE49-F238E27FC236}">
                <a16:creationId xmlns:a16="http://schemas.microsoft.com/office/drawing/2014/main" id="{B6B010C5-6BF3-4B39-AB45-6D9C396602B5}"/>
              </a:ext>
            </a:extLst>
          </p:cNvPr>
          <p:cNvSpPr txBox="1">
            <a:spLocks noChangeArrowheads="1"/>
          </p:cNvSpPr>
          <p:nvPr/>
        </p:nvSpPr>
        <p:spPr bwMode="auto">
          <a:xfrm>
            <a:off x="8881" y="5798869"/>
            <a:ext cx="641919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latin typeface="Tahoma" pitchFamily="34" charset="0"/>
                <a:cs typeface="Times New Roman" pitchFamily="18" charset="0"/>
              </a:rPr>
              <a:t>Are you walking in the steps of the Savior?</a:t>
            </a:r>
          </a:p>
        </p:txBody>
      </p:sp>
    </p:spTree>
    <p:extLst>
      <p:ext uri="{BB962C8B-B14F-4D97-AF65-F5344CB8AC3E}">
        <p14:creationId xmlns:p14="http://schemas.microsoft.com/office/powerpoint/2010/main" val="3915627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9218"/>
                                        </p:tgtEl>
                                        <p:attrNameLst>
                                          <p:attrName>style.visibility</p:attrName>
                                        </p:attrNameLst>
                                      </p:cBhvr>
                                      <p:to>
                                        <p:strVal val="visible"/>
                                      </p:to>
                                    </p:set>
                                    <p:anim calcmode="lin" valueType="num">
                                      <p:cBhvr>
                                        <p:cTn id="10" dur="500" fill="hold"/>
                                        <p:tgtEl>
                                          <p:spTgt spid="9218"/>
                                        </p:tgtEl>
                                        <p:attrNameLst>
                                          <p:attrName>ppt_w</p:attrName>
                                        </p:attrNameLst>
                                      </p:cBhvr>
                                      <p:tavLst>
                                        <p:tav tm="0">
                                          <p:val>
                                            <p:fltVal val="0"/>
                                          </p:val>
                                        </p:tav>
                                        <p:tav tm="100000">
                                          <p:val>
                                            <p:strVal val="#ppt_w"/>
                                          </p:val>
                                        </p:tav>
                                      </p:tavLst>
                                    </p:anim>
                                    <p:anim calcmode="lin" valueType="num">
                                      <p:cBhvr>
                                        <p:cTn id="11" dur="500" fill="hold"/>
                                        <p:tgtEl>
                                          <p:spTgt spid="9218"/>
                                        </p:tgtEl>
                                        <p:attrNameLst>
                                          <p:attrName>ppt_h</p:attrName>
                                        </p:attrNameLst>
                                      </p:cBhvr>
                                      <p:tavLst>
                                        <p:tav tm="0">
                                          <p:val>
                                            <p:fltVal val="0"/>
                                          </p:val>
                                        </p:tav>
                                        <p:tav tm="100000">
                                          <p:val>
                                            <p:strVal val="#ppt_h"/>
                                          </p:val>
                                        </p:tav>
                                      </p:tavLst>
                                    </p:anim>
                                    <p:animEffect transition="in" filter="fad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8"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effectLst/>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11702" y="6502861"/>
            <a:ext cx="3352800" cy="365125"/>
          </a:xfrm>
        </p:spPr>
        <p:txBody>
          <a:bodyPr/>
          <a:lstStyle/>
          <a:p>
            <a:pPr>
              <a:defRPr/>
            </a:pPr>
            <a:r>
              <a:rPr lang="en-US"/>
              <a:t>Rhino Christians!</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Intro </a:t>
            </a:r>
          </a:p>
        </p:txBody>
      </p:sp>
      <p:sp>
        <p:nvSpPr>
          <p:cNvPr id="10" name="Text Box 5"/>
          <p:cNvSpPr txBox="1">
            <a:spLocks noChangeArrowheads="1"/>
          </p:cNvSpPr>
          <p:nvPr/>
        </p:nvSpPr>
        <p:spPr bwMode="auto">
          <a:xfrm>
            <a:off x="2456" y="795932"/>
            <a:ext cx="91390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Becoming Christians, we take on the name of Christ, and</a:t>
            </a:r>
          </a:p>
          <a:p>
            <a:pPr eaLnBrk="1" hangingPunct="1"/>
            <a:r>
              <a:rPr lang="en-US" sz="2400" b="1" dirty="0">
                <a:solidFill>
                  <a:schemeClr val="accent1"/>
                </a:solidFill>
                <a:latin typeface="Tahoma" pitchFamily="34" charset="0"/>
                <a:cs typeface="Times New Roman" pitchFamily="18" charset="0"/>
              </a:rPr>
              <a:t>are to “put on the Lord!”</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Gal. 3:27; Rom. 13:14: </a:t>
            </a:r>
            <a:r>
              <a:rPr lang="en-US" sz="2000" dirty="0">
                <a:solidFill>
                  <a:schemeClr val="tx2"/>
                </a:solidFill>
                <a:latin typeface="Tahoma" pitchFamily="34" charset="0"/>
                <a:cs typeface="Times New Roman" pitchFamily="18" charset="0"/>
              </a:rPr>
              <a:t>Once baptized into Christ, need to be clothed with Christ!</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Pet. 2:21; I Jn. 1:6-7: </a:t>
            </a:r>
            <a:r>
              <a:rPr lang="en-US" sz="2000" dirty="0">
                <a:solidFill>
                  <a:schemeClr val="tx2"/>
                </a:solidFill>
                <a:latin typeface="Tahoma" pitchFamily="34" charset="0"/>
                <a:cs typeface="Times New Roman" pitchFamily="18" charset="0"/>
              </a:rPr>
              <a:t>Once a child of God, must “walk in the light,” that is to walk in the steps of the Savior, Who is our perfect example. </a:t>
            </a:r>
          </a:p>
        </p:txBody>
      </p:sp>
      <p:sp>
        <p:nvSpPr>
          <p:cNvPr id="12" name="Text Box 8"/>
          <p:cNvSpPr txBox="1">
            <a:spLocks noChangeArrowheads="1"/>
          </p:cNvSpPr>
          <p:nvPr/>
        </p:nvSpPr>
        <p:spPr bwMode="auto">
          <a:xfrm>
            <a:off x="-7376" y="3090345"/>
            <a:ext cx="915874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 John 1:6-7</a:t>
            </a:r>
          </a:p>
          <a:p>
            <a:pPr eaLnBrk="1" hangingPunct="1">
              <a:defRPr/>
            </a:pPr>
            <a:r>
              <a:rPr lang="en-US" sz="2000" dirty="0">
                <a:solidFill>
                  <a:srgbClr val="006600"/>
                </a:solidFill>
                <a:latin typeface="Tahoma" pitchFamily="34" charset="0"/>
                <a:cs typeface="Times New Roman" pitchFamily="18" charset="0"/>
              </a:rPr>
              <a:t>6.  If we say that we have fellowship with Him and yet walk in the darkness, we lie and do not practice the truth;</a:t>
            </a:r>
          </a:p>
          <a:p>
            <a:pPr eaLnBrk="1" hangingPunct="1">
              <a:defRPr/>
            </a:pPr>
            <a:r>
              <a:rPr lang="en-US" sz="2000" dirty="0">
                <a:solidFill>
                  <a:srgbClr val="006600"/>
                </a:solidFill>
                <a:latin typeface="Tahoma" pitchFamily="34" charset="0"/>
                <a:cs typeface="Times New Roman" pitchFamily="18" charset="0"/>
              </a:rPr>
              <a:t>7.  but if we walk in the Light as He Himself is in the Light, we have fellowship with one another, and the blood of Jesus His Son cleanses us from all sin.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372" y="4924998"/>
            <a:ext cx="2667000" cy="2022797"/>
          </a:xfrm>
          <a:prstGeom prst="rect">
            <a:avLst/>
          </a:prstGeom>
        </p:spPr>
      </p:pic>
      <p:sp>
        <p:nvSpPr>
          <p:cNvPr id="7" name="Text Box 7">
            <a:extLst>
              <a:ext uri="{FF2B5EF4-FFF2-40B4-BE49-F238E27FC236}">
                <a16:creationId xmlns:a16="http://schemas.microsoft.com/office/drawing/2014/main" id="{20B66E7C-EC9D-44CA-A432-7C741075C498}"/>
              </a:ext>
            </a:extLst>
          </p:cNvPr>
          <p:cNvSpPr txBox="1">
            <a:spLocks noChangeArrowheads="1"/>
          </p:cNvSpPr>
          <p:nvPr/>
        </p:nvSpPr>
        <p:spPr bwMode="auto">
          <a:xfrm>
            <a:off x="390498" y="5522853"/>
            <a:ext cx="590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To “walk in the steps of the Savior,”</a:t>
            </a:r>
          </a:p>
          <a:p>
            <a:pPr algn="ctr" eaLnBrk="1" hangingPunct="1"/>
            <a:r>
              <a:rPr lang="en-US" sz="2400" b="1" dirty="0">
                <a:latin typeface="Tahoma" pitchFamily="34" charset="0"/>
                <a:cs typeface="Times New Roman" pitchFamily="18" charset="0"/>
              </a:rPr>
              <a:t>is to be “led in paths of light!”</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Knowledge of God’s Word</a:t>
            </a:r>
          </a:p>
        </p:txBody>
      </p:sp>
      <p:sp>
        <p:nvSpPr>
          <p:cNvPr id="8" name="Text Box 8"/>
          <p:cNvSpPr txBox="1">
            <a:spLocks noChangeArrowheads="1"/>
          </p:cNvSpPr>
          <p:nvPr/>
        </p:nvSpPr>
        <p:spPr bwMode="auto">
          <a:xfrm>
            <a:off x="7374" y="683568"/>
            <a:ext cx="915874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Titus 2:9-10</a:t>
            </a:r>
          </a:p>
          <a:p>
            <a:pPr eaLnBrk="1" hangingPunct="1">
              <a:defRPr/>
            </a:pPr>
            <a:r>
              <a:rPr lang="en-US" sz="2000" dirty="0">
                <a:solidFill>
                  <a:srgbClr val="006600"/>
                </a:solidFill>
                <a:latin typeface="Tahoma" pitchFamily="34" charset="0"/>
                <a:cs typeface="Times New Roman" pitchFamily="18" charset="0"/>
              </a:rPr>
              <a:t>9.  Urge </a:t>
            </a:r>
            <a:r>
              <a:rPr lang="en-US" sz="2000" dirty="0" err="1">
                <a:solidFill>
                  <a:srgbClr val="006600"/>
                </a:solidFill>
                <a:latin typeface="Tahoma" pitchFamily="34" charset="0"/>
                <a:cs typeface="Times New Roman" pitchFamily="18" charset="0"/>
              </a:rPr>
              <a:t>bondslaves</a:t>
            </a:r>
            <a:r>
              <a:rPr lang="en-US" sz="2000" dirty="0">
                <a:solidFill>
                  <a:srgbClr val="006600"/>
                </a:solidFill>
                <a:latin typeface="Tahoma" pitchFamily="34" charset="0"/>
                <a:cs typeface="Times New Roman" pitchFamily="18" charset="0"/>
              </a:rPr>
              <a:t> to be subject to their own masters in everything, to be well-pleasing, not argumentative,</a:t>
            </a:r>
          </a:p>
          <a:p>
            <a:pPr eaLnBrk="1" hangingPunct="1">
              <a:defRPr/>
            </a:pPr>
            <a:r>
              <a:rPr lang="en-US" sz="2000" dirty="0">
                <a:solidFill>
                  <a:srgbClr val="006600"/>
                </a:solidFill>
                <a:latin typeface="Tahoma" pitchFamily="34" charset="0"/>
                <a:cs typeface="Times New Roman" pitchFamily="18" charset="0"/>
              </a:rPr>
              <a:t>10.  not pilfering, but showing all good faith so that they will adorn the doctrine of God our Savior in every respect.</a:t>
            </a:r>
          </a:p>
        </p:txBody>
      </p:sp>
      <p:sp>
        <p:nvSpPr>
          <p:cNvPr id="9" name="Text Box 5"/>
          <p:cNvSpPr txBox="1">
            <a:spLocks noChangeArrowheads="1"/>
          </p:cNvSpPr>
          <p:nvPr/>
        </p:nvSpPr>
        <p:spPr bwMode="auto">
          <a:xfrm>
            <a:off x="-2458" y="2438400"/>
            <a:ext cx="91390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Jesus knew the word of God! </a:t>
            </a:r>
            <a:r>
              <a:rPr lang="en-US" sz="2400" b="1" i="1" dirty="0">
                <a:solidFill>
                  <a:schemeClr val="accent1"/>
                </a:solidFill>
                <a:latin typeface="Tahoma" pitchFamily="34" charset="0"/>
                <a:cs typeface="Times New Roman" pitchFamily="18" charset="0"/>
              </a:rPr>
              <a:t>(Lk. 2:41-52)</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4:1-10: </a:t>
            </a:r>
            <a:r>
              <a:rPr lang="en-US" sz="2000" dirty="0">
                <a:solidFill>
                  <a:schemeClr val="tx2"/>
                </a:solidFill>
                <a:latin typeface="Tahoma" pitchFamily="34" charset="0"/>
                <a:cs typeface="Times New Roman" pitchFamily="18" charset="0"/>
              </a:rPr>
              <a:t>The Battle of Lions: Lion of Judah </a:t>
            </a:r>
            <a:r>
              <a:rPr lang="en-US" sz="2000" i="1" dirty="0">
                <a:solidFill>
                  <a:schemeClr val="tx2"/>
                </a:solidFill>
                <a:latin typeface="Tahoma" pitchFamily="34" charset="0"/>
                <a:cs typeface="Times New Roman" pitchFamily="18" charset="0"/>
              </a:rPr>
              <a:t>(Rev. 5:5) </a:t>
            </a:r>
            <a:r>
              <a:rPr lang="en-US" sz="2000" dirty="0">
                <a:solidFill>
                  <a:schemeClr val="tx2"/>
                </a:solidFill>
                <a:latin typeface="Tahoma" pitchFamily="34" charset="0"/>
                <a:cs typeface="Times New Roman" pitchFamily="18" charset="0"/>
              </a:rPr>
              <a:t>vs. The Roaring Lion </a:t>
            </a:r>
            <a:r>
              <a:rPr lang="en-US" sz="2000" i="1" dirty="0">
                <a:solidFill>
                  <a:schemeClr val="tx2"/>
                </a:solidFill>
                <a:latin typeface="Tahoma" pitchFamily="34" charset="0"/>
                <a:cs typeface="Times New Roman" pitchFamily="18" charset="0"/>
              </a:rPr>
              <a:t>(I Pet. 5:8)</a:t>
            </a:r>
          </a:p>
        </p:txBody>
      </p:sp>
      <p:sp>
        <p:nvSpPr>
          <p:cNvPr id="10" name="Text Box 5"/>
          <p:cNvSpPr txBox="1">
            <a:spLocks noChangeArrowheads="1"/>
          </p:cNvSpPr>
          <p:nvPr/>
        </p:nvSpPr>
        <p:spPr bwMode="auto">
          <a:xfrm>
            <a:off x="4916" y="3577679"/>
            <a:ext cx="91390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We must know the Scriptures well to battle Satan</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II Tim. 2:15: </a:t>
            </a:r>
            <a:r>
              <a:rPr lang="en-US" sz="2000" dirty="0">
                <a:solidFill>
                  <a:schemeClr val="tx2"/>
                </a:solidFill>
                <a:latin typeface="Tahoma" pitchFamily="34" charset="0"/>
                <a:cs typeface="Times New Roman" pitchFamily="18" charset="0"/>
              </a:rPr>
              <a:t>(KJV) “Study to show yourself approved to God…”</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Ps. 119:105: </a:t>
            </a:r>
            <a:r>
              <a:rPr lang="en-US" sz="2000" dirty="0">
                <a:solidFill>
                  <a:schemeClr val="tx2"/>
                </a:solidFill>
                <a:latin typeface="Tahoma" pitchFamily="34" charset="0"/>
                <a:cs typeface="Times New Roman" pitchFamily="18" charset="0"/>
              </a:rPr>
              <a:t>God’s word a path of light!</a:t>
            </a:r>
          </a:p>
        </p:txBody>
      </p:sp>
      <p:sp>
        <p:nvSpPr>
          <p:cNvPr id="13" name="Text Box 7"/>
          <p:cNvSpPr txBox="1">
            <a:spLocks noChangeArrowheads="1"/>
          </p:cNvSpPr>
          <p:nvPr/>
        </p:nvSpPr>
        <p:spPr bwMode="auto">
          <a:xfrm>
            <a:off x="2819400" y="5033719"/>
            <a:ext cx="63393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To overcome temptations (I Cor. 10:13)</a:t>
            </a:r>
          </a:p>
          <a:p>
            <a:pPr algn="ctr" eaLnBrk="1" hangingPunct="1"/>
            <a:r>
              <a:rPr lang="en-US" sz="2400" b="1" dirty="0">
                <a:latin typeface="Tahoma" pitchFamily="34" charset="0"/>
                <a:cs typeface="Times New Roman" pitchFamily="18" charset="0"/>
              </a:rPr>
              <a:t>we must know God’s word and </a:t>
            </a:r>
          </a:p>
          <a:p>
            <a:pPr algn="ctr" eaLnBrk="1" hangingPunct="1"/>
            <a:r>
              <a:rPr lang="en-US" sz="2400" b="1" dirty="0">
                <a:latin typeface="Tahoma" pitchFamily="34" charset="0"/>
                <a:cs typeface="Times New Roman" pitchFamily="18" charset="0"/>
              </a:rPr>
              <a:t>draw from its strength!</a:t>
            </a:r>
          </a:p>
        </p:txBody>
      </p:sp>
      <p:pic>
        <p:nvPicPr>
          <p:cNvPr id="3075" name="Picture 3" descr="Z:\Users\Morrisoncave\Documents\Religion Media\Footprints_8_Bible_Rays-of-L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 y="4687375"/>
            <a:ext cx="2898058" cy="217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075"/>
                                        </p:tgtEl>
                                        <p:attrNameLst>
                                          <p:attrName>style.visibility</p:attrName>
                                        </p:attrNameLst>
                                      </p:cBhvr>
                                      <p:to>
                                        <p:strVal val="visible"/>
                                      </p:to>
                                    </p:set>
                                    <p:anim calcmode="lin" valueType="num">
                                      <p:cBhvr>
                                        <p:cTn id="10" dur="500" fill="hold"/>
                                        <p:tgtEl>
                                          <p:spTgt spid="3075"/>
                                        </p:tgtEl>
                                        <p:attrNameLst>
                                          <p:attrName>ppt_w</p:attrName>
                                        </p:attrNameLst>
                                      </p:cBhvr>
                                      <p:tavLst>
                                        <p:tav tm="0">
                                          <p:val>
                                            <p:fltVal val="0"/>
                                          </p:val>
                                        </p:tav>
                                        <p:tav tm="100000">
                                          <p:val>
                                            <p:strVal val="#ppt_w"/>
                                          </p:val>
                                        </p:tav>
                                      </p:tavLst>
                                    </p:anim>
                                    <p:anim calcmode="lin" valueType="num">
                                      <p:cBhvr>
                                        <p:cTn id="11" dur="500" fill="hold"/>
                                        <p:tgtEl>
                                          <p:spTgt spid="3075"/>
                                        </p:tgtEl>
                                        <p:attrNameLst>
                                          <p:attrName>ppt_h</p:attrName>
                                        </p:attrNameLst>
                                      </p:cBhvr>
                                      <p:tavLst>
                                        <p:tav tm="0">
                                          <p:val>
                                            <p:fltVal val="0"/>
                                          </p:val>
                                        </p:tav>
                                        <p:tav tm="100000">
                                          <p:val>
                                            <p:strVal val="#ppt_h"/>
                                          </p:val>
                                        </p:tav>
                                      </p:tavLst>
                                    </p:anim>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P spid="10" grpId="0" autoUpdateAnimBg="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Humility</a:t>
            </a:r>
          </a:p>
        </p:txBody>
      </p:sp>
      <p:sp>
        <p:nvSpPr>
          <p:cNvPr id="8" name="Text Box 8"/>
          <p:cNvSpPr txBox="1">
            <a:spLocks noChangeArrowheads="1"/>
          </p:cNvSpPr>
          <p:nvPr/>
        </p:nvSpPr>
        <p:spPr bwMode="auto">
          <a:xfrm>
            <a:off x="-22122" y="645344"/>
            <a:ext cx="9158748"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 Peter 5:5</a:t>
            </a:r>
          </a:p>
          <a:p>
            <a:pPr eaLnBrk="1" hangingPunct="1">
              <a:defRPr/>
            </a:pPr>
            <a:r>
              <a:rPr lang="en-US" sz="2000" dirty="0">
                <a:solidFill>
                  <a:srgbClr val="006600"/>
                </a:solidFill>
                <a:latin typeface="Tahoma" pitchFamily="34" charset="0"/>
                <a:cs typeface="Times New Roman" pitchFamily="18" charset="0"/>
              </a:rPr>
              <a:t>5.  You younger men, likewise, be subject to your elders; and all of you, clothe yourselves with humility toward one another, for GOD IS OPPOSED TO THE PROUD, BUT GIVES GRACE TO THE HUMBLE.</a:t>
            </a:r>
          </a:p>
        </p:txBody>
      </p:sp>
      <p:sp>
        <p:nvSpPr>
          <p:cNvPr id="9" name="Text Box 5"/>
          <p:cNvSpPr txBox="1">
            <a:spLocks noChangeArrowheads="1"/>
          </p:cNvSpPr>
          <p:nvPr/>
        </p:nvSpPr>
        <p:spPr bwMode="auto">
          <a:xfrm>
            <a:off x="-11061" y="2135981"/>
            <a:ext cx="91833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Jesus spoke of the Father’s will to be done, not His own</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26:39, 42: </a:t>
            </a:r>
            <a:r>
              <a:rPr lang="en-US" sz="2000" dirty="0">
                <a:solidFill>
                  <a:schemeClr val="tx2"/>
                </a:solidFill>
                <a:latin typeface="Tahoma" pitchFamily="34" charset="0"/>
                <a:cs typeface="Times New Roman" pitchFamily="18" charset="0"/>
              </a:rPr>
              <a:t>He prayed, “…not My will, but Yours be done.”</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Jn. 6:38-40: </a:t>
            </a:r>
            <a:r>
              <a:rPr lang="en-US" sz="2000" dirty="0">
                <a:solidFill>
                  <a:schemeClr val="tx2"/>
                </a:solidFill>
                <a:latin typeface="Tahoma" pitchFamily="34" charset="0"/>
                <a:cs typeface="Times New Roman" pitchFamily="18" charset="0"/>
              </a:rPr>
              <a:t>Jesus came to earth to do His Father’s will.</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Phil. 2:5-11: </a:t>
            </a:r>
            <a:r>
              <a:rPr lang="en-US" sz="2000" dirty="0">
                <a:solidFill>
                  <a:schemeClr val="tx2"/>
                </a:solidFill>
                <a:latin typeface="Tahoma" pitchFamily="34" charset="0"/>
                <a:cs typeface="Times New Roman" pitchFamily="18" charset="0"/>
              </a:rPr>
              <a:t>His humility led to obedience, which led to His exaltation!</a:t>
            </a:r>
          </a:p>
        </p:txBody>
      </p:sp>
      <p:sp>
        <p:nvSpPr>
          <p:cNvPr id="10" name="Text Box 5"/>
          <p:cNvSpPr txBox="1">
            <a:spLocks noChangeArrowheads="1"/>
          </p:cNvSpPr>
          <p:nvPr/>
        </p:nvSpPr>
        <p:spPr bwMode="auto">
          <a:xfrm>
            <a:off x="0" y="3581400"/>
            <a:ext cx="91612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Saints must be humble! (I Pet. 5:5)</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Col. 1:18: </a:t>
            </a:r>
            <a:r>
              <a:rPr lang="en-US" sz="2000" dirty="0">
                <a:solidFill>
                  <a:schemeClr val="tx2"/>
                </a:solidFill>
                <a:latin typeface="Tahoma" pitchFamily="34" charset="0"/>
                <a:cs typeface="Times New Roman" pitchFamily="18" charset="0"/>
              </a:rPr>
              <a:t>Christ is the Head of the church </a:t>
            </a:r>
            <a:r>
              <a:rPr lang="en-US" sz="2000" i="1" dirty="0">
                <a:solidFill>
                  <a:schemeClr val="tx2"/>
                </a:solidFill>
                <a:latin typeface="Tahoma" pitchFamily="34" charset="0"/>
                <a:cs typeface="Times New Roman" pitchFamily="18" charset="0"/>
              </a:rPr>
              <a:t>(Eph. 5:22-33).</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Christ is our example </a:t>
            </a:r>
            <a:r>
              <a:rPr lang="en-US" sz="2000" i="1" dirty="0">
                <a:solidFill>
                  <a:schemeClr val="tx2"/>
                </a:solidFill>
                <a:latin typeface="Tahoma" pitchFamily="34" charset="0"/>
                <a:cs typeface="Times New Roman" pitchFamily="18" charset="0"/>
              </a:rPr>
              <a:t>(Jn. 13:16: The slave is not greater than the master).</a:t>
            </a:r>
          </a:p>
        </p:txBody>
      </p:sp>
      <p:sp>
        <p:nvSpPr>
          <p:cNvPr id="13" name="Text Box 7"/>
          <p:cNvSpPr txBox="1">
            <a:spLocks noChangeArrowheads="1"/>
          </p:cNvSpPr>
          <p:nvPr/>
        </p:nvSpPr>
        <p:spPr bwMode="auto">
          <a:xfrm>
            <a:off x="2819400" y="5033719"/>
            <a:ext cx="63393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We are to seek after God’s will above</a:t>
            </a:r>
          </a:p>
          <a:p>
            <a:pPr algn="ctr" eaLnBrk="1" hangingPunct="1"/>
            <a:r>
              <a:rPr lang="en-US" sz="2400" b="1" dirty="0">
                <a:latin typeface="Tahoma" pitchFamily="34" charset="0"/>
                <a:cs typeface="Times New Roman" pitchFamily="18" charset="0"/>
              </a:rPr>
              <a:t>our own! </a:t>
            </a:r>
            <a:r>
              <a:rPr lang="en-US" sz="2400" b="1" i="1" dirty="0">
                <a:latin typeface="Tahoma" pitchFamily="34" charset="0"/>
                <a:cs typeface="Times New Roman" pitchFamily="18" charset="0"/>
              </a:rPr>
              <a:t>(Mt. 6:33)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1" y="4724399"/>
            <a:ext cx="2924950" cy="2216967"/>
          </a:xfrm>
          <a:prstGeom prst="rect">
            <a:avLst/>
          </a:prstGeom>
        </p:spPr>
      </p:pic>
    </p:spTree>
    <p:extLst>
      <p:ext uri="{BB962C8B-B14F-4D97-AF65-F5344CB8AC3E}">
        <p14:creationId xmlns:p14="http://schemas.microsoft.com/office/powerpoint/2010/main" val="29339741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P spid="10" grpId="0" autoUpdateAnimBg="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0"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Loved Others</a:t>
            </a:r>
          </a:p>
        </p:txBody>
      </p:sp>
      <p:sp>
        <p:nvSpPr>
          <p:cNvPr id="8" name="Text Box 8"/>
          <p:cNvSpPr txBox="1">
            <a:spLocks noChangeArrowheads="1"/>
          </p:cNvSpPr>
          <p:nvPr/>
        </p:nvSpPr>
        <p:spPr bwMode="auto">
          <a:xfrm>
            <a:off x="-2212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Colossians 3:12</a:t>
            </a:r>
          </a:p>
          <a:p>
            <a:pPr eaLnBrk="1" hangingPunct="1">
              <a:defRPr/>
            </a:pPr>
            <a:r>
              <a:rPr lang="en-US" sz="2000" dirty="0">
                <a:solidFill>
                  <a:srgbClr val="006600"/>
                </a:solidFill>
                <a:latin typeface="Tahoma" pitchFamily="34" charset="0"/>
                <a:cs typeface="Times New Roman" pitchFamily="18" charset="0"/>
              </a:rPr>
              <a:t>12.  So, as those who have been chosen of God, holy and beloved, put on a heart of compassion, kindness, humility, gentleness and patience;</a:t>
            </a:r>
          </a:p>
        </p:txBody>
      </p:sp>
      <p:sp>
        <p:nvSpPr>
          <p:cNvPr id="9" name="Text Box 5"/>
          <p:cNvSpPr txBox="1">
            <a:spLocks noChangeArrowheads="1"/>
          </p:cNvSpPr>
          <p:nvPr/>
        </p:nvSpPr>
        <p:spPr bwMode="auto">
          <a:xfrm>
            <a:off x="-10062" y="1803424"/>
            <a:ext cx="91732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Christ had a compassionate heart</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20:30-34: </a:t>
            </a:r>
            <a:r>
              <a:rPr lang="en-US" sz="2000" dirty="0">
                <a:solidFill>
                  <a:schemeClr val="tx2"/>
                </a:solidFill>
                <a:latin typeface="Tahoma" pitchFamily="34" charset="0"/>
                <a:cs typeface="Times New Roman" pitchFamily="18" charset="0"/>
              </a:rPr>
              <a:t>Moved by compassion to give sight to two blind men.</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Jn. 11:30-44: </a:t>
            </a:r>
            <a:r>
              <a:rPr lang="en-US" sz="2000" dirty="0">
                <a:solidFill>
                  <a:schemeClr val="tx2"/>
                </a:solidFill>
                <a:latin typeface="Tahoma" pitchFamily="34" charset="0"/>
                <a:cs typeface="Times New Roman" pitchFamily="18" charset="0"/>
              </a:rPr>
              <a:t>Moved by compassion to weep and grieve for Lazarus.  </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Jn. 3:16: </a:t>
            </a:r>
            <a:r>
              <a:rPr lang="en-US" sz="2000" dirty="0">
                <a:solidFill>
                  <a:schemeClr val="tx2"/>
                </a:solidFill>
                <a:latin typeface="Tahoma" pitchFamily="34" charset="0"/>
                <a:cs typeface="Times New Roman" pitchFamily="18" charset="0"/>
              </a:rPr>
              <a:t>God so loved the world He gave His Son for the sins of the world</a:t>
            </a:r>
          </a:p>
        </p:txBody>
      </p:sp>
      <p:sp>
        <p:nvSpPr>
          <p:cNvPr id="10" name="Text Box 5"/>
          <p:cNvSpPr txBox="1">
            <a:spLocks noChangeArrowheads="1"/>
          </p:cNvSpPr>
          <p:nvPr/>
        </p:nvSpPr>
        <p:spPr bwMode="auto">
          <a:xfrm>
            <a:off x="-10062" y="3188419"/>
            <a:ext cx="91612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We are to have the love &amp; compassion of Christ </a:t>
            </a:r>
          </a:p>
          <a:p>
            <a:pPr eaLnBrk="1" hangingPunct="1"/>
            <a:r>
              <a:rPr lang="en-US" sz="2400" b="1" dirty="0">
                <a:solidFill>
                  <a:schemeClr val="accent1"/>
                </a:solidFill>
                <a:latin typeface="Tahoma" pitchFamily="34" charset="0"/>
                <a:cs typeface="Times New Roman" pitchFamily="18" charset="0"/>
              </a:rPr>
              <a:t>(Col. 3:12-15)</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Jn. 13:34-35: </a:t>
            </a:r>
            <a:r>
              <a:rPr lang="en-US" sz="2000" dirty="0">
                <a:solidFill>
                  <a:schemeClr val="tx2"/>
                </a:solidFill>
                <a:latin typeface="Tahoma" pitchFamily="34" charset="0"/>
                <a:cs typeface="Times New Roman" pitchFamily="18" charset="0"/>
              </a:rPr>
              <a:t>By our love we are to be known as His followers.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Jn. 15:12-13: </a:t>
            </a:r>
            <a:r>
              <a:rPr lang="en-US" sz="2000" dirty="0">
                <a:solidFill>
                  <a:schemeClr val="tx2"/>
                </a:solidFill>
                <a:latin typeface="Tahoma" pitchFamily="34" charset="0"/>
                <a:cs typeface="Times New Roman" pitchFamily="18" charset="0"/>
              </a:rPr>
              <a:t>“Greater love has no one than this, that he lay down his life for his friends.” </a:t>
            </a:r>
          </a:p>
        </p:txBody>
      </p:sp>
      <p:sp>
        <p:nvSpPr>
          <p:cNvPr id="13" name="Text Box 7"/>
          <p:cNvSpPr txBox="1">
            <a:spLocks noChangeArrowheads="1"/>
          </p:cNvSpPr>
          <p:nvPr/>
        </p:nvSpPr>
        <p:spPr bwMode="auto">
          <a:xfrm>
            <a:off x="-10062" y="5181600"/>
            <a:ext cx="6944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The world is to know us by our love &amp; forgiveness for each other!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655574"/>
            <a:ext cx="2202426" cy="2202426"/>
          </a:xfrm>
          <a:prstGeom prst="rect">
            <a:avLst/>
          </a:prstGeom>
        </p:spPr>
      </p:pic>
    </p:spTree>
    <p:extLst>
      <p:ext uri="{BB962C8B-B14F-4D97-AF65-F5344CB8AC3E}">
        <p14:creationId xmlns:p14="http://schemas.microsoft.com/office/powerpoint/2010/main" val="6140269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P spid="10" grpId="0" autoUpdateAnimBg="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Corrected Error </a:t>
            </a:r>
          </a:p>
        </p:txBody>
      </p:sp>
      <p:sp>
        <p:nvSpPr>
          <p:cNvPr id="8" name="Text Box 8"/>
          <p:cNvSpPr txBox="1">
            <a:spLocks noChangeArrowheads="1"/>
          </p:cNvSpPr>
          <p:nvPr/>
        </p:nvSpPr>
        <p:spPr bwMode="auto">
          <a:xfrm>
            <a:off x="-22122" y="645344"/>
            <a:ext cx="915874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II Timothy 2:25</a:t>
            </a:r>
          </a:p>
          <a:p>
            <a:pPr eaLnBrk="1" hangingPunct="1">
              <a:defRPr/>
            </a:pPr>
            <a:r>
              <a:rPr lang="en-US" sz="2000" dirty="0">
                <a:solidFill>
                  <a:srgbClr val="006600"/>
                </a:solidFill>
                <a:latin typeface="Tahoma" pitchFamily="34" charset="0"/>
                <a:cs typeface="Times New Roman" pitchFamily="18" charset="0"/>
              </a:rPr>
              <a:t>25.  with gentleness correcting those who are in opposition, if perhaps God may grant them repentance leading to the knowledge of the truth,</a:t>
            </a:r>
          </a:p>
        </p:txBody>
      </p:sp>
      <p:sp>
        <p:nvSpPr>
          <p:cNvPr id="9" name="Text Box 5"/>
          <p:cNvSpPr txBox="1">
            <a:spLocks noChangeArrowheads="1"/>
          </p:cNvSpPr>
          <p:nvPr/>
        </p:nvSpPr>
        <p:spPr bwMode="auto">
          <a:xfrm>
            <a:off x="-11061" y="1807083"/>
            <a:ext cx="91833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Jesus was angry but did not sin (Eph. 4:26-27)</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Jn. 2:13-17: </a:t>
            </a:r>
            <a:r>
              <a:rPr lang="en-US" sz="2000" dirty="0">
                <a:solidFill>
                  <a:schemeClr val="tx2"/>
                </a:solidFill>
                <a:latin typeface="Tahoma" pitchFamily="34" charset="0"/>
                <a:cs typeface="Times New Roman" pitchFamily="18" charset="0"/>
              </a:rPr>
              <a:t>Jesus cleansed the Temple of the moneychangers and sellers of doves</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15:1-11: </a:t>
            </a:r>
            <a:r>
              <a:rPr lang="en-US" sz="2000" dirty="0">
                <a:solidFill>
                  <a:schemeClr val="tx2"/>
                </a:solidFill>
                <a:latin typeface="Tahoma" pitchFamily="34" charset="0"/>
                <a:cs typeface="Times New Roman" pitchFamily="18" charset="0"/>
              </a:rPr>
              <a:t>Jesus corrected the Pharisees often </a:t>
            </a:r>
            <a:r>
              <a:rPr lang="en-US" sz="2000" i="1" dirty="0">
                <a:solidFill>
                  <a:schemeClr val="tx2"/>
                </a:solidFill>
                <a:latin typeface="Tahoma" pitchFamily="34" charset="0"/>
                <a:cs typeface="Times New Roman" pitchFamily="18" charset="0"/>
              </a:rPr>
              <a:t>(Matthew 23)</a:t>
            </a:r>
          </a:p>
        </p:txBody>
      </p:sp>
      <p:sp>
        <p:nvSpPr>
          <p:cNvPr id="10" name="Text Box 5"/>
          <p:cNvSpPr txBox="1">
            <a:spLocks noChangeArrowheads="1"/>
          </p:cNvSpPr>
          <p:nvPr/>
        </p:nvSpPr>
        <p:spPr bwMode="auto">
          <a:xfrm>
            <a:off x="-11061" y="3276600"/>
            <a:ext cx="916120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Saints must confront error</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Jn. 8:31-59: </a:t>
            </a:r>
            <a:r>
              <a:rPr lang="en-US" sz="2000" dirty="0">
                <a:solidFill>
                  <a:schemeClr val="tx2"/>
                </a:solidFill>
                <a:latin typeface="Tahoma" pitchFamily="34" charset="0"/>
                <a:cs typeface="Times New Roman" pitchFamily="18" charset="0"/>
              </a:rPr>
              <a:t>Jesus told the Pharisees their father is the devil. </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23: </a:t>
            </a:r>
            <a:r>
              <a:rPr lang="en-US" sz="2000" dirty="0">
                <a:solidFill>
                  <a:schemeClr val="tx2"/>
                </a:solidFill>
                <a:latin typeface="Tahoma" pitchFamily="34" charset="0"/>
                <a:cs typeface="Times New Roman" pitchFamily="18" charset="0"/>
              </a:rPr>
              <a:t>The whole chapter is full of “Woes” to the Pharisees</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II Tim. 2:24-26: </a:t>
            </a:r>
            <a:r>
              <a:rPr lang="en-US" sz="2000" dirty="0">
                <a:solidFill>
                  <a:schemeClr val="tx2"/>
                </a:solidFill>
                <a:latin typeface="Tahoma" pitchFamily="34" charset="0"/>
                <a:cs typeface="Times New Roman" pitchFamily="18" charset="0"/>
              </a:rPr>
              <a:t>We are to oppose and correct error, so we might bring the erring to God!</a:t>
            </a:r>
          </a:p>
        </p:txBody>
      </p:sp>
      <p:sp>
        <p:nvSpPr>
          <p:cNvPr id="13" name="Text Box 7"/>
          <p:cNvSpPr txBox="1">
            <a:spLocks noChangeArrowheads="1"/>
          </p:cNvSpPr>
          <p:nvPr/>
        </p:nvSpPr>
        <p:spPr bwMode="auto">
          <a:xfrm>
            <a:off x="2264052" y="5181600"/>
            <a:ext cx="68727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We are not just to study, but accurately</a:t>
            </a:r>
          </a:p>
          <a:p>
            <a:pPr algn="ctr" eaLnBrk="1" hangingPunct="1"/>
            <a:r>
              <a:rPr lang="en-US" sz="2400" b="1" dirty="0">
                <a:latin typeface="Tahoma" pitchFamily="34" charset="0"/>
                <a:cs typeface="Times New Roman" pitchFamily="18" charset="0"/>
              </a:rPr>
              <a:t>handle the word of truth in correcting</a:t>
            </a:r>
          </a:p>
          <a:p>
            <a:pPr algn="ctr" eaLnBrk="1" hangingPunct="1"/>
            <a:r>
              <a:rPr lang="en-US" sz="2400" b="1" dirty="0">
                <a:latin typeface="Tahoma" pitchFamily="34" charset="0"/>
                <a:cs typeface="Times New Roman" pitchFamily="18" charset="0"/>
              </a:rPr>
              <a:t>error! </a:t>
            </a:r>
            <a:r>
              <a:rPr lang="en-US" sz="2400" b="1" i="1" dirty="0">
                <a:latin typeface="Tahoma" pitchFamily="34" charset="0"/>
                <a:cs typeface="Times New Roman" pitchFamily="18" charset="0"/>
              </a:rPr>
              <a:t>(II Tim. 2:15)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8" y="5004486"/>
            <a:ext cx="1966452" cy="2046842"/>
          </a:xfrm>
          <a:prstGeom prst="rect">
            <a:avLst/>
          </a:prstGeom>
        </p:spPr>
      </p:pic>
    </p:spTree>
    <p:extLst>
      <p:ext uri="{BB962C8B-B14F-4D97-AF65-F5344CB8AC3E}">
        <p14:creationId xmlns:p14="http://schemas.microsoft.com/office/powerpoint/2010/main" val="26898723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P spid="10" grpId="0" autoUpdateAnimBg="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Endurance</a:t>
            </a:r>
          </a:p>
        </p:txBody>
      </p:sp>
      <p:sp>
        <p:nvSpPr>
          <p:cNvPr id="9" name="Text Box 5"/>
          <p:cNvSpPr txBox="1">
            <a:spLocks noChangeArrowheads="1"/>
          </p:cNvSpPr>
          <p:nvPr/>
        </p:nvSpPr>
        <p:spPr bwMode="auto">
          <a:xfrm>
            <a:off x="-4916" y="8382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Jesus wasn’t offended at personal insults </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Mt. 27:11-44; </a:t>
            </a:r>
            <a:r>
              <a:rPr lang="en-US" sz="2000" b="1" dirty="0">
                <a:solidFill>
                  <a:schemeClr val="tx2"/>
                </a:solidFill>
                <a:latin typeface="Tahoma" pitchFamily="34" charset="0"/>
                <a:cs typeface="Times New Roman" pitchFamily="18" charset="0"/>
              </a:rPr>
              <a:t>Heb. 12:1-3: </a:t>
            </a:r>
            <a:r>
              <a:rPr lang="en-US" sz="2000" dirty="0">
                <a:solidFill>
                  <a:schemeClr val="tx2"/>
                </a:solidFill>
                <a:latin typeface="Tahoma" pitchFamily="34" charset="0"/>
                <a:cs typeface="Times New Roman" pitchFamily="18" charset="0"/>
              </a:rPr>
              <a:t>Endurance. Thick-skinned. </a:t>
            </a:r>
            <a:endParaRPr lang="en-US" sz="2000" i="1" dirty="0">
              <a:solidFill>
                <a:schemeClr val="tx2"/>
              </a:solidFill>
              <a:latin typeface="Tahoma" pitchFamily="34" charset="0"/>
              <a:cs typeface="Times New Roman" pitchFamily="18" charset="0"/>
            </a:endParaRPr>
          </a:p>
        </p:txBody>
      </p:sp>
      <p:sp>
        <p:nvSpPr>
          <p:cNvPr id="19" name="Text Box 8">
            <a:extLst>
              <a:ext uri="{FF2B5EF4-FFF2-40B4-BE49-F238E27FC236}">
                <a16:creationId xmlns:a16="http://schemas.microsoft.com/office/drawing/2014/main" id="{BA9242ED-B282-440F-820C-5DBF1EB409BD}"/>
              </a:ext>
            </a:extLst>
          </p:cNvPr>
          <p:cNvSpPr txBox="1">
            <a:spLocks noChangeArrowheads="1"/>
          </p:cNvSpPr>
          <p:nvPr/>
        </p:nvSpPr>
        <p:spPr bwMode="auto">
          <a:xfrm>
            <a:off x="-12290" y="1981064"/>
            <a:ext cx="9158748" cy="292387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Hebrews 12:1-3</a:t>
            </a:r>
          </a:p>
          <a:p>
            <a:pPr eaLnBrk="1" hangingPunct="1">
              <a:defRPr/>
            </a:pPr>
            <a:r>
              <a:rPr lang="en-US" sz="2000" dirty="0">
                <a:solidFill>
                  <a:srgbClr val="006600"/>
                </a:solidFill>
                <a:latin typeface="Tahoma" pitchFamily="34" charset="0"/>
                <a:cs typeface="Times New Roman" pitchFamily="18" charset="0"/>
              </a:rPr>
              <a:t>1.  Therefore, since we have so great a cloud of witnesses surrounding us, let us also lay aside every encumbrance and the sin which so easily entangles us, and let us run with endurance the race that is set before us,</a:t>
            </a:r>
          </a:p>
          <a:p>
            <a:pPr eaLnBrk="1" hangingPunct="1">
              <a:defRPr/>
            </a:pPr>
            <a:r>
              <a:rPr lang="en-US" sz="2000" dirty="0">
                <a:solidFill>
                  <a:srgbClr val="006600"/>
                </a:solidFill>
                <a:latin typeface="Tahoma" pitchFamily="34" charset="0"/>
                <a:cs typeface="Times New Roman" pitchFamily="18" charset="0"/>
              </a:rPr>
              <a:t>2.  fixing our eyes on Jesus, the author and perfecter of faith, who for the joy set before Him endured the cross, despising the shame, and has sat down at the right hand of the throne of God.</a:t>
            </a:r>
          </a:p>
          <a:p>
            <a:pPr eaLnBrk="1" hangingPunct="1">
              <a:defRPr/>
            </a:pPr>
            <a:r>
              <a:rPr lang="en-US" sz="2000" dirty="0">
                <a:solidFill>
                  <a:srgbClr val="006600"/>
                </a:solidFill>
                <a:latin typeface="Tahoma" pitchFamily="34" charset="0"/>
                <a:cs typeface="Times New Roman" pitchFamily="18" charset="0"/>
              </a:rPr>
              <a:t>3.  For consider Him who has endured such hostility by sinners against Himself, so that you will not grow weary and lose heart.</a:t>
            </a:r>
          </a:p>
        </p:txBody>
      </p:sp>
      <p:sp>
        <p:nvSpPr>
          <p:cNvPr id="20" name="Text Box 7">
            <a:extLst>
              <a:ext uri="{FF2B5EF4-FFF2-40B4-BE49-F238E27FC236}">
                <a16:creationId xmlns:a16="http://schemas.microsoft.com/office/drawing/2014/main" id="{8D4C931D-36BB-4F62-8759-9DDD76FC4A52}"/>
              </a:ext>
            </a:extLst>
          </p:cNvPr>
          <p:cNvSpPr txBox="1">
            <a:spLocks noChangeArrowheads="1"/>
          </p:cNvSpPr>
          <p:nvPr/>
        </p:nvSpPr>
        <p:spPr bwMode="auto">
          <a:xfrm>
            <a:off x="-21948" y="5311191"/>
            <a:ext cx="9158748" cy="830997"/>
          </a:xfrm>
          <a:prstGeom prst="rect">
            <a:avLst/>
          </a:prstGeom>
          <a:solidFill>
            <a:srgbClr val="FFCCFF"/>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Saints need to be “Rhino Christians!” </a:t>
            </a:r>
          </a:p>
          <a:p>
            <a:pPr algn="ctr" eaLnBrk="1" hangingPunct="1"/>
            <a:r>
              <a:rPr lang="en-US" sz="2400" b="1" i="1" dirty="0">
                <a:solidFill>
                  <a:srgbClr val="FF0000"/>
                </a:solidFill>
                <a:latin typeface="Tahoma" pitchFamily="34" charset="0"/>
                <a:cs typeface="Times New Roman" pitchFamily="18" charset="0"/>
              </a:rPr>
              <a:t>(II Tim. 3:12: Persecutions will happen to the godly)</a:t>
            </a:r>
          </a:p>
        </p:txBody>
      </p:sp>
    </p:spTree>
    <p:extLst>
      <p:ext uri="{BB962C8B-B14F-4D97-AF65-F5344CB8AC3E}">
        <p14:creationId xmlns:p14="http://schemas.microsoft.com/office/powerpoint/2010/main" val="29169350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Endurance</a:t>
            </a:r>
          </a:p>
        </p:txBody>
      </p:sp>
      <p:sp>
        <p:nvSpPr>
          <p:cNvPr id="8" name="Text Box 8"/>
          <p:cNvSpPr txBox="1">
            <a:spLocks noChangeArrowheads="1"/>
          </p:cNvSpPr>
          <p:nvPr/>
        </p:nvSpPr>
        <p:spPr bwMode="auto">
          <a:xfrm>
            <a:off x="152400" y="4808683"/>
            <a:ext cx="8839200"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James 1:19-20</a:t>
            </a:r>
          </a:p>
          <a:p>
            <a:pPr eaLnBrk="1" hangingPunct="1">
              <a:defRPr/>
            </a:pPr>
            <a:r>
              <a:rPr lang="en-US" sz="2000" dirty="0">
                <a:solidFill>
                  <a:srgbClr val="006600"/>
                </a:solidFill>
                <a:latin typeface="Tahoma" pitchFamily="34" charset="0"/>
                <a:cs typeface="Times New Roman" pitchFamily="18" charset="0"/>
              </a:rPr>
              <a:t>19.  This you know, my beloved brethren. But everyone must be quick to hear, slow to speak and slow to anger;</a:t>
            </a:r>
          </a:p>
          <a:p>
            <a:pPr eaLnBrk="1" hangingPunct="1">
              <a:defRPr/>
            </a:pPr>
            <a:r>
              <a:rPr lang="en-US" sz="2000" dirty="0">
                <a:solidFill>
                  <a:srgbClr val="006600"/>
                </a:solidFill>
                <a:latin typeface="Tahoma" pitchFamily="34" charset="0"/>
                <a:cs typeface="Times New Roman" pitchFamily="18" charset="0"/>
              </a:rPr>
              <a:t>20.  for the anger of man does not achieve the righteousness of God.</a:t>
            </a:r>
          </a:p>
        </p:txBody>
      </p:sp>
      <p:sp>
        <p:nvSpPr>
          <p:cNvPr id="14" name="Text Box 6"/>
          <p:cNvSpPr txBox="1">
            <a:spLocks noChangeArrowheads="1"/>
          </p:cNvSpPr>
          <p:nvPr/>
        </p:nvSpPr>
        <p:spPr bwMode="auto">
          <a:xfrm>
            <a:off x="0" y="3684482"/>
            <a:ext cx="915874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Rhinos: Big ears, sharp hearing! </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Saints: </a:t>
            </a:r>
            <a:r>
              <a:rPr lang="en-US" sz="2000" dirty="0">
                <a:solidFill>
                  <a:schemeClr val="tx2"/>
                </a:solidFill>
                <a:latin typeface="Tahoma" pitchFamily="34" charset="0"/>
                <a:cs typeface="Times New Roman" pitchFamily="18" charset="0"/>
              </a:rPr>
              <a:t>Quick to hear, slow to speak – James 1:19-20</a:t>
            </a:r>
          </a:p>
        </p:txBody>
      </p:sp>
      <p:grpSp>
        <p:nvGrpSpPr>
          <p:cNvPr id="5" name="Group 4"/>
          <p:cNvGrpSpPr/>
          <p:nvPr/>
        </p:nvGrpSpPr>
        <p:grpSpPr>
          <a:xfrm>
            <a:off x="-7376" y="-419842"/>
            <a:ext cx="5036576" cy="3848841"/>
            <a:chOff x="-22121" y="4561397"/>
            <a:chExt cx="2993922" cy="228975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1" y="4561397"/>
              <a:ext cx="2993922" cy="2289751"/>
            </a:xfrm>
            <a:prstGeom prst="rect">
              <a:avLst/>
            </a:prstGeom>
          </p:spPr>
        </p:pic>
        <p:sp>
          <p:nvSpPr>
            <p:cNvPr id="18" name="Text Box 6"/>
            <p:cNvSpPr txBox="1">
              <a:spLocks noChangeArrowheads="1"/>
            </p:cNvSpPr>
            <p:nvPr/>
          </p:nvSpPr>
          <p:spPr bwMode="auto">
            <a:xfrm>
              <a:off x="350006" y="6389483"/>
              <a:ext cx="1190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chemeClr val="hlink"/>
                </a:buClr>
                <a:buSzPct val="115000"/>
              </a:pPr>
              <a:r>
                <a:rPr lang="en-US" sz="1200" b="1" dirty="0">
                  <a:solidFill>
                    <a:schemeClr val="tx2"/>
                  </a:solidFill>
                  <a:latin typeface="Tahoma" pitchFamily="34" charset="0"/>
                  <a:cs typeface="Times New Roman" pitchFamily="18" charset="0"/>
                </a:rPr>
                <a:t>Rhino Christians</a:t>
              </a:r>
              <a:endParaRPr lang="en-US" sz="1200" b="1" i="1" dirty="0">
                <a:solidFill>
                  <a:schemeClr val="tx2"/>
                </a:solidFill>
                <a:latin typeface="Tahoma" pitchFamily="34" charset="0"/>
                <a:cs typeface="Times New Roman" pitchFamily="18" charset="0"/>
              </a:endParaRPr>
            </a:p>
          </p:txBody>
        </p:sp>
      </p:grpSp>
    </p:spTree>
    <p:extLst>
      <p:ext uri="{BB962C8B-B14F-4D97-AF65-F5344CB8AC3E}">
        <p14:creationId xmlns:p14="http://schemas.microsoft.com/office/powerpoint/2010/main" val="4178648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5798344" y="6548438"/>
            <a:ext cx="3352800" cy="309562"/>
          </a:xfrm>
        </p:spPr>
        <p:txBody>
          <a:bodyPr/>
          <a:lstStyle/>
          <a:p>
            <a:pPr>
              <a:defRPr/>
            </a:pPr>
            <a:r>
              <a:rPr lang="en-US"/>
              <a:t>Rhino Christians!</a:t>
            </a:r>
            <a:endParaRPr lang="en-US" dirty="0"/>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Endurance</a:t>
            </a:r>
          </a:p>
        </p:txBody>
      </p:sp>
      <p:sp>
        <p:nvSpPr>
          <p:cNvPr id="8" name="Text Box 8"/>
          <p:cNvSpPr txBox="1">
            <a:spLocks noChangeArrowheads="1"/>
          </p:cNvSpPr>
          <p:nvPr/>
        </p:nvSpPr>
        <p:spPr bwMode="auto">
          <a:xfrm>
            <a:off x="228600" y="4722912"/>
            <a:ext cx="8686800"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defRPr/>
            </a:pPr>
            <a:r>
              <a:rPr lang="en-US" b="1" dirty="0">
                <a:solidFill>
                  <a:srgbClr val="002060"/>
                </a:solidFill>
                <a:latin typeface="Tahoma" pitchFamily="34" charset="0"/>
                <a:cs typeface="Times New Roman" pitchFamily="18" charset="0"/>
              </a:rPr>
              <a:t>John 13:34-35</a:t>
            </a:r>
          </a:p>
          <a:p>
            <a:pPr eaLnBrk="1" hangingPunct="1">
              <a:defRPr/>
            </a:pPr>
            <a:r>
              <a:rPr lang="en-US" sz="2000" dirty="0">
                <a:solidFill>
                  <a:srgbClr val="006600"/>
                </a:solidFill>
                <a:latin typeface="Tahoma" pitchFamily="34" charset="0"/>
                <a:cs typeface="Times New Roman" pitchFamily="18" charset="0"/>
              </a:rPr>
              <a:t>34.  "A new commandment I give to you, that you love one another, even as I have loved you, that you also love one another.</a:t>
            </a:r>
          </a:p>
          <a:p>
            <a:pPr eaLnBrk="1" hangingPunct="1">
              <a:defRPr/>
            </a:pPr>
            <a:r>
              <a:rPr lang="en-US" sz="2000" dirty="0">
                <a:solidFill>
                  <a:srgbClr val="006600"/>
                </a:solidFill>
                <a:latin typeface="Tahoma" pitchFamily="34" charset="0"/>
                <a:cs typeface="Times New Roman" pitchFamily="18" charset="0"/>
              </a:rPr>
              <a:t>35.  "By this all men will know that you are My disciples, if you have love for one another."</a:t>
            </a:r>
          </a:p>
        </p:txBody>
      </p:sp>
      <p:grpSp>
        <p:nvGrpSpPr>
          <p:cNvPr id="5" name="Group 4"/>
          <p:cNvGrpSpPr/>
          <p:nvPr/>
        </p:nvGrpSpPr>
        <p:grpSpPr>
          <a:xfrm>
            <a:off x="1159007" y="-7117"/>
            <a:ext cx="4639337" cy="3848841"/>
            <a:chOff x="671219" y="4806935"/>
            <a:chExt cx="2757789" cy="2289751"/>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19" y="4806935"/>
              <a:ext cx="1607242" cy="2289751"/>
            </a:xfrm>
            <a:prstGeom prst="rect">
              <a:avLst/>
            </a:prstGeom>
          </p:spPr>
        </p:pic>
        <p:sp>
          <p:nvSpPr>
            <p:cNvPr id="18" name="Text Box 6"/>
            <p:cNvSpPr txBox="1">
              <a:spLocks noChangeArrowheads="1"/>
            </p:cNvSpPr>
            <p:nvPr/>
          </p:nvSpPr>
          <p:spPr bwMode="auto">
            <a:xfrm>
              <a:off x="2238383" y="5870849"/>
              <a:ext cx="1190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chemeClr val="hlink"/>
                </a:buClr>
                <a:buSzPct val="115000"/>
              </a:pPr>
              <a:r>
                <a:rPr lang="en-US" sz="1200" b="1" dirty="0">
                  <a:solidFill>
                    <a:schemeClr val="tx2"/>
                  </a:solidFill>
                  <a:latin typeface="Tahoma" pitchFamily="34" charset="0"/>
                  <a:cs typeface="Times New Roman" pitchFamily="18" charset="0"/>
                </a:rPr>
                <a:t>Rhino Christians</a:t>
              </a:r>
              <a:endParaRPr lang="en-US" sz="1200" b="1" i="1" dirty="0">
                <a:solidFill>
                  <a:schemeClr val="tx2"/>
                </a:solidFill>
                <a:latin typeface="Tahoma" pitchFamily="34" charset="0"/>
                <a:cs typeface="Times New Roman" pitchFamily="18" charset="0"/>
              </a:endParaRPr>
            </a:p>
          </p:txBody>
        </p:sp>
      </p:grpSp>
      <p:sp>
        <p:nvSpPr>
          <p:cNvPr id="9" name="Text Box 6">
            <a:extLst>
              <a:ext uri="{FF2B5EF4-FFF2-40B4-BE49-F238E27FC236}">
                <a16:creationId xmlns:a16="http://schemas.microsoft.com/office/drawing/2014/main" id="{28C58405-5276-4187-A51A-790C88973E88}"/>
              </a:ext>
            </a:extLst>
          </p:cNvPr>
          <p:cNvSpPr txBox="1">
            <a:spLocks noChangeArrowheads="1"/>
          </p:cNvSpPr>
          <p:nvPr/>
        </p:nvSpPr>
        <p:spPr bwMode="auto">
          <a:xfrm>
            <a:off x="-33494" y="3821807"/>
            <a:ext cx="91440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chemeClr val="accent1"/>
                </a:solidFill>
                <a:latin typeface="Tahoma" pitchFamily="34" charset="0"/>
                <a:cs typeface="Times New Roman" pitchFamily="18" charset="0"/>
              </a:rPr>
              <a:t>Rhinos: Protective of young and family! </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Saints: </a:t>
            </a:r>
            <a:r>
              <a:rPr lang="en-US" sz="2000" dirty="0">
                <a:solidFill>
                  <a:schemeClr val="tx2"/>
                </a:solidFill>
                <a:latin typeface="Tahoma" pitchFamily="34" charset="0"/>
                <a:cs typeface="Times New Roman" pitchFamily="18" charset="0"/>
              </a:rPr>
              <a:t>Love others, put others first – John 13:34-35</a:t>
            </a:r>
          </a:p>
        </p:txBody>
      </p:sp>
    </p:spTree>
    <p:extLst>
      <p:ext uri="{BB962C8B-B14F-4D97-AF65-F5344CB8AC3E}">
        <p14:creationId xmlns:p14="http://schemas.microsoft.com/office/powerpoint/2010/main" val="1474907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utoUpdateAnimBg="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5216</TotalTime>
  <Words>1862</Words>
  <Application>Microsoft Office PowerPoint</Application>
  <PresentationFormat>On-screen Show (4:3)</PresentationFormat>
  <Paragraphs>186</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Ameretto</vt:lpstr>
      <vt:lpstr>Arial</vt:lpstr>
      <vt:lpstr>Calisto MT</vt:lpstr>
      <vt:lpstr>Georgia</vt:lpstr>
      <vt:lpstr>Tahoma</vt:lpstr>
      <vt:lpstr>Times New Roman</vt:lpstr>
      <vt:lpstr>Trebuchet MS</vt:lpstr>
      <vt:lpstr>Wingdings</vt:lpstr>
      <vt:lpstr>Slipstream</vt:lpstr>
      <vt:lpstr>Rhino Christians!</vt:lpstr>
      <vt:lpstr>Intro </vt:lpstr>
      <vt:lpstr>Knowledge of God’s Word</vt:lpstr>
      <vt:lpstr>Humility</vt:lpstr>
      <vt:lpstr>Loved Others</vt:lpstr>
      <vt:lpstr>Corrected Error </vt:lpstr>
      <vt:lpstr>Endurance</vt:lpstr>
      <vt:lpstr>Endurance</vt:lpstr>
      <vt:lpstr>Endurance</vt:lpstr>
      <vt:lpstr>Endurance</vt:lpstr>
      <vt:lpstr>Endurance</vt:lpstr>
      <vt:lpstr>Endurance</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Rhino Christians!</dc:title>
  <dc:subject>12/23/2018</dc:subject>
  <dc:creator>DarkWolf</dc:creator>
  <cp:lastModifiedBy>Nathan Morrison</cp:lastModifiedBy>
  <cp:revision>16</cp:revision>
  <dcterms:created xsi:type="dcterms:W3CDTF">2005-06-04T23:49:02Z</dcterms:created>
  <dcterms:modified xsi:type="dcterms:W3CDTF">2018-12-21T19:27:47Z</dcterms:modified>
</cp:coreProperties>
</file>