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1" r:id="rId1"/>
  </p:sldMasterIdLst>
  <p:notesMasterIdLst>
    <p:notesMasterId r:id="rId27"/>
  </p:notesMasterIdLst>
  <p:handoutMasterIdLst>
    <p:handoutMasterId r:id="rId28"/>
  </p:handoutMasterIdLst>
  <p:sldIdLst>
    <p:sldId id="256" r:id="rId2"/>
    <p:sldId id="486" r:id="rId3"/>
    <p:sldId id="420" r:id="rId4"/>
    <p:sldId id="561" r:id="rId5"/>
    <p:sldId id="563" r:id="rId6"/>
    <p:sldId id="565" r:id="rId7"/>
    <p:sldId id="557" r:id="rId8"/>
    <p:sldId id="567" r:id="rId9"/>
    <p:sldId id="569" r:id="rId10"/>
    <p:sldId id="571" r:id="rId11"/>
    <p:sldId id="573" r:id="rId12"/>
    <p:sldId id="575" r:id="rId13"/>
    <p:sldId id="577" r:id="rId14"/>
    <p:sldId id="335" r:id="rId15"/>
    <p:sldId id="525" r:id="rId16"/>
    <p:sldId id="579" r:id="rId17"/>
    <p:sldId id="581" r:id="rId18"/>
    <p:sldId id="583" r:id="rId19"/>
    <p:sldId id="585" r:id="rId20"/>
    <p:sldId id="589" r:id="rId21"/>
    <p:sldId id="587" r:id="rId22"/>
    <p:sldId id="592" r:id="rId23"/>
    <p:sldId id="593" r:id="rId24"/>
    <p:sldId id="550" r:id="rId25"/>
    <p:sldId id="439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CCCC"/>
    <a:srgbClr val="0000FF"/>
    <a:srgbClr val="FF0066"/>
    <a:srgbClr val="FFFFFF"/>
    <a:srgbClr val="FFCC00"/>
    <a:srgbClr val="66FFFF"/>
    <a:srgbClr val="CCFF33"/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34" autoAdjust="0"/>
    <p:restoredTop sz="86410" autoAdjust="0"/>
  </p:normalViewPr>
  <p:slideViewPr>
    <p:cSldViewPr snapToObjects="1">
      <p:cViewPr varScale="1">
        <p:scale>
          <a:sx n="95" d="100"/>
          <a:sy n="95" d="100"/>
        </p:scale>
        <p:origin x="158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190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3D35438-DCBD-452B-9E39-EEDED1332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71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BB457A0-0CEB-4730-895F-EC7742178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1683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CFFC8A-ADCB-4871-90E4-4569F7C04C85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25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Prepared by Nathan L </a:t>
            </a:r>
            <a:r>
              <a:rPr lang="en-US"/>
              <a:t>Morrison </a:t>
            </a:r>
          </a:p>
          <a:p>
            <a:pPr eaLnBrk="1" hangingPunct="1"/>
            <a:r>
              <a:rPr lang="en-US"/>
              <a:t>All </a:t>
            </a:r>
            <a:r>
              <a:rPr lang="en-US" dirty="0"/>
              <a:t>Scripture given is from NASB unless otherwise stated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For further study, or if questions, please Call: 804-277-1983 or Visit: www.courthousechurchofchrist.com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E8B925-3E03-408D-8A61-03DEFBA01A3E}" type="slidenum">
              <a:rPr lang="en-US" smtClean="0">
                <a:latin typeface="Times New Roman" pitchFamily="18" charset="0"/>
              </a:rPr>
              <a:pPr eaLnBrk="1" hangingPunct="1"/>
              <a:t>10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766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E8B925-3E03-408D-8A61-03DEFBA01A3E}" type="slidenum">
              <a:rPr lang="en-US" smtClean="0">
                <a:latin typeface="Times New Roman" pitchFamily="18" charset="0"/>
              </a:rPr>
              <a:pPr eaLnBrk="1" hangingPunct="1"/>
              <a:t>11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2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E8B925-3E03-408D-8A61-03DEFBA01A3E}" type="slidenum">
              <a:rPr lang="en-US" smtClean="0">
                <a:latin typeface="Times New Roman" pitchFamily="18" charset="0"/>
              </a:rPr>
              <a:pPr eaLnBrk="1" hangingPunct="1"/>
              <a:t>12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030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E8B925-3E03-408D-8A61-03DEFBA01A3E}" type="slidenum">
              <a:rPr lang="en-US" smtClean="0">
                <a:latin typeface="Times New Roman" pitchFamily="18" charset="0"/>
              </a:rPr>
              <a:pPr eaLnBrk="1" hangingPunct="1"/>
              <a:t>13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678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E8B925-3E03-408D-8A61-03DEFBA01A3E}" type="slidenum">
              <a:rPr lang="en-US" smtClean="0">
                <a:latin typeface="Times New Roman" pitchFamily="18" charset="0"/>
              </a:rPr>
              <a:pPr eaLnBrk="1" hangingPunct="1"/>
              <a:t>14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E8B925-3E03-408D-8A61-03DEFBA01A3E}" type="slidenum">
              <a:rPr lang="en-US" smtClean="0">
                <a:latin typeface="Times New Roman" pitchFamily="18" charset="0"/>
              </a:rPr>
              <a:pPr eaLnBrk="1" hangingPunct="1"/>
              <a:t>15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E8B925-3E03-408D-8A61-03DEFBA01A3E}" type="slidenum">
              <a:rPr lang="en-US" smtClean="0">
                <a:latin typeface="Times New Roman" pitchFamily="18" charset="0"/>
              </a:rPr>
              <a:pPr eaLnBrk="1" hangingPunct="1"/>
              <a:t>16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121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E8B925-3E03-408D-8A61-03DEFBA01A3E}" type="slidenum">
              <a:rPr lang="en-US" smtClean="0">
                <a:latin typeface="Times New Roman" pitchFamily="18" charset="0"/>
              </a:rPr>
              <a:pPr eaLnBrk="1" hangingPunct="1"/>
              <a:t>17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015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E8B925-3E03-408D-8A61-03DEFBA01A3E}" type="slidenum">
              <a:rPr lang="en-US" smtClean="0">
                <a:latin typeface="Times New Roman" pitchFamily="18" charset="0"/>
              </a:rPr>
              <a:pPr eaLnBrk="1" hangingPunct="1"/>
              <a:t>18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273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E8B925-3E03-408D-8A61-03DEFBA01A3E}" type="slidenum">
              <a:rPr lang="en-US" smtClean="0">
                <a:latin typeface="Times New Roman" pitchFamily="18" charset="0"/>
              </a:rPr>
              <a:pPr eaLnBrk="1" hangingPunct="1"/>
              <a:t>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261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E8B925-3E03-408D-8A61-03DEFBA01A3E}" type="slidenum">
              <a:rPr lang="en-US" smtClean="0">
                <a:latin typeface="Times New Roman" pitchFamily="18" charset="0"/>
              </a:rPr>
              <a:pPr eaLnBrk="1" hangingPunct="1"/>
              <a:t>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E8B925-3E03-408D-8A61-03DEFBA01A3E}" type="slidenum">
              <a:rPr lang="en-US" smtClean="0">
                <a:latin typeface="Times New Roman" pitchFamily="18" charset="0"/>
              </a:rPr>
              <a:pPr eaLnBrk="1" hangingPunct="1"/>
              <a:t>20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0548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E8B925-3E03-408D-8A61-03DEFBA01A3E}" type="slidenum">
              <a:rPr lang="en-US" smtClean="0">
                <a:latin typeface="Times New Roman" pitchFamily="18" charset="0"/>
              </a:rPr>
              <a:pPr eaLnBrk="1" hangingPunct="1"/>
              <a:t>21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320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E8B925-3E03-408D-8A61-03DEFBA01A3E}" type="slidenum">
              <a:rPr lang="en-US" smtClean="0">
                <a:latin typeface="Times New Roman" pitchFamily="18" charset="0"/>
              </a:rPr>
              <a:pPr eaLnBrk="1" hangingPunct="1"/>
              <a:t>22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3699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E8B925-3E03-408D-8A61-03DEFBA01A3E}" type="slidenum">
              <a:rPr lang="en-US" smtClean="0">
                <a:latin typeface="Times New Roman" pitchFamily="18" charset="0"/>
              </a:rPr>
              <a:pPr eaLnBrk="1" hangingPunct="1"/>
              <a:t>23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6126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E8B925-3E03-408D-8A61-03DEFBA01A3E}" type="slidenum">
              <a:rPr lang="en-US" smtClean="0">
                <a:latin typeface="Times New Roman" pitchFamily="18" charset="0"/>
              </a:rPr>
              <a:pPr eaLnBrk="1" hangingPunct="1"/>
              <a:t>24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A56929-04EA-4D56-B721-08B52E09F4C2}" type="slidenum">
              <a:rPr lang="en-US" smtClean="0">
                <a:cs typeface="Arial" pitchFamily="34" charset="0"/>
              </a:rPr>
              <a:pPr/>
              <a:t>25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6C2432-7625-4D60-A795-B491AE24B3B8}" type="slidenum">
              <a:rPr lang="en-US" smtClean="0">
                <a:latin typeface="Times New Roman" pitchFamily="18" charset="0"/>
              </a:rPr>
              <a:pPr eaLnBrk="1" hangingPunct="1"/>
              <a:t>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Shirley Plantation (Hopewell, VA) 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6C2432-7625-4D60-A795-B491AE24B3B8}" type="slidenum">
              <a:rPr lang="en-US" smtClean="0">
                <a:latin typeface="Times New Roman" pitchFamily="18" charset="0"/>
              </a:rPr>
              <a:pPr eaLnBrk="1" hangingPunct="1"/>
              <a:t>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Shirley Plantation (Hopewell, VA) 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136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E8B925-3E03-408D-8A61-03DEFBA01A3E}" type="slidenum">
              <a:rPr lang="en-US" smtClean="0">
                <a:latin typeface="Times New Roman" pitchFamily="18" charset="0"/>
              </a:rPr>
              <a:pPr eaLnBrk="1" hangingPunct="1"/>
              <a:t>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Shirley Plantation (Hopewell, VA) </a:t>
            </a:r>
          </a:p>
        </p:txBody>
      </p:sp>
    </p:spTree>
    <p:extLst>
      <p:ext uri="{BB962C8B-B14F-4D97-AF65-F5344CB8AC3E}">
        <p14:creationId xmlns:p14="http://schemas.microsoft.com/office/powerpoint/2010/main" val="2019293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E8B925-3E03-408D-8A61-03DEFBA01A3E}" type="slidenum">
              <a:rPr lang="en-US" smtClean="0">
                <a:latin typeface="Times New Roman" pitchFamily="18" charset="0"/>
              </a:rPr>
              <a:pPr eaLnBrk="1" hangingPunct="1"/>
              <a:t>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Shirley Plantation (Hopewell, VA) </a:t>
            </a:r>
          </a:p>
        </p:txBody>
      </p:sp>
    </p:spTree>
    <p:extLst>
      <p:ext uri="{BB962C8B-B14F-4D97-AF65-F5344CB8AC3E}">
        <p14:creationId xmlns:p14="http://schemas.microsoft.com/office/powerpoint/2010/main" val="220330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E8B925-3E03-408D-8A61-03DEFBA01A3E}" type="slidenum">
              <a:rPr lang="en-US" smtClean="0">
                <a:latin typeface="Times New Roman" pitchFamily="18" charset="0"/>
              </a:rPr>
              <a:pPr eaLnBrk="1" hangingPunct="1"/>
              <a:t>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045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E8B925-3E03-408D-8A61-03DEFBA01A3E}" type="slidenum">
              <a:rPr lang="en-US" smtClean="0">
                <a:latin typeface="Times New Roman" pitchFamily="18" charset="0"/>
              </a:rPr>
              <a:pPr eaLnBrk="1" hangingPunct="1"/>
              <a:t>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64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E8B925-3E03-408D-8A61-03DEFBA01A3E}" type="slidenum">
              <a:rPr lang="en-US" smtClean="0">
                <a:latin typeface="Times New Roman" pitchFamily="18" charset="0"/>
              </a:rPr>
              <a:pPr eaLnBrk="1" hangingPunct="1"/>
              <a:t>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736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Power Of Compassion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71442-D263-4E57-8794-6D8B84C3E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21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 Of Compassion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8610F-BE18-4CA2-AB88-48EB84BB5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92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 Of Compassion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A3452-29A0-44AD-BE32-40D6AEBC7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82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 Of Compassion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1D40F-CDE9-4878-9B49-DEF543D30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5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Power Of Compassion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EB038-009F-4C6B-B703-04AD144E7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2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 Of Compassion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59E4D-00B4-481C-AB13-19EB45667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11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 Of Compassion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5EFCD-9C6C-4147-B06A-DCF40698C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01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 Of Compassion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DE35-FD20-4B5F-B8A9-510BB00B7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5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 Of Compassion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BDCCD-7977-4C8B-AA80-4E1BC3994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9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 Of Compassion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FA57C-8961-4C81-B634-71EE8D25A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5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Power Of Compassion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7F478-5094-4801-A65A-CD2212D39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9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Power Of Compassion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F9E30777-CF0B-4E0A-871B-B8F88C650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0" r:id="rId2"/>
    <p:sldLayoutId id="2147483749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50" r:id="rId9"/>
    <p:sldLayoutId id="2147483746" r:id="rId10"/>
    <p:sldLayoutId id="2147483747" r:id="rId11"/>
  </p:sldLayoutIdLst>
  <p:hf sldNum="0" hd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08" y="533400"/>
            <a:ext cx="9144000" cy="914400"/>
          </a:xfrm>
        </p:spPr>
        <p:txBody>
          <a:bodyPr>
            <a:prstTxWarp prst="textTriangle">
              <a:avLst/>
            </a:prstTxWarp>
          </a:bodyPr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4000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Power Of Compassion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4D0E95-A712-4D05-9972-CCCEA4AF37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2" descr="See the source image">
            <a:extLst>
              <a:ext uri="{FF2B5EF4-FFF2-40B4-BE49-F238E27FC236}">
                <a16:creationId xmlns:a16="http://schemas.microsoft.com/office/drawing/2014/main" id="{A4D3F4AA-AF1B-47B2-A25D-D3DC99DA5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0"/>
            <a:ext cx="10286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EC862B24-599B-44E3-ACF9-1ACE8D680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951" y="78154"/>
            <a:ext cx="6286500" cy="144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Text: Romans 12:19-21</a:t>
            </a:r>
          </a:p>
          <a:p>
            <a:pPr algn="ctr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(Matthew 5:43-45)  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-20944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/>
              <a:t>Power Of Compassion</a:t>
            </a:r>
            <a:endParaRPr lang="en-US" dirty="0"/>
          </a:p>
        </p:txBody>
      </p:sp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2458" y="-7118"/>
            <a:ext cx="9161206" cy="61671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3200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The Good Samaritan Showed Compassion </a:t>
            </a:r>
            <a:endParaRPr lang="en-US" sz="3200" i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B5D6AED8-B1F5-4EB1-B8A4-F506E54DF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4" y="698450"/>
            <a:ext cx="9158748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/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In compassion, the Samaritan did what needed to be done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His help was impartial </a:t>
            </a:r>
            <a:r>
              <a:rPr lang="en-US" sz="2000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(He did not check his color – did not care that the man was a Jew)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His help was spontaneous </a:t>
            </a:r>
            <a:r>
              <a:rPr lang="en-US" sz="2000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(He did not consult with others or form a committee)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His help was personal </a:t>
            </a:r>
            <a:r>
              <a:rPr lang="en-US" sz="2000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(He got his hands dirty and blood on his clothes)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His help was thorough </a:t>
            </a:r>
            <a:r>
              <a:rPr lang="en-US" sz="2000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(He did not decide, “I have done my share, somebody else can take him to the inn”)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 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He saw it through at great personal expense!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1D7F06-FBBA-4458-ABA0-3A598FDB9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25" y="3711177"/>
            <a:ext cx="5594350" cy="314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1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-20944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/>
              <a:t>Power Of Compassion</a:t>
            </a:r>
            <a:endParaRPr lang="en-US" dirty="0"/>
          </a:p>
        </p:txBody>
      </p:sp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2458" y="-7118"/>
            <a:ext cx="9161206" cy="61671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3200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The Good Samaritan Showed Compassion </a:t>
            </a:r>
            <a:endParaRPr lang="en-US" sz="3200" i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555312-580D-458A-9E25-92CF3D500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977" y="1207937"/>
            <a:ext cx="5972175" cy="4695272"/>
          </a:xfrm>
          <a:prstGeom prst="rect">
            <a:avLst/>
          </a:prstGeom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731F32B0-528C-4402-B426-0528D2E7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756" y="5626617"/>
            <a:ext cx="8518618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Clr>
                <a:schemeClr val="hlink"/>
              </a:buClr>
              <a:buSzPct val="115000"/>
            </a:pPr>
            <a:r>
              <a:rPr lang="en-US" sz="2800" b="1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The Samaritan’s compassion was sacrificial! (It cost him time, effort, oil, wine and money)</a:t>
            </a:r>
          </a:p>
        </p:txBody>
      </p:sp>
    </p:spTree>
    <p:extLst>
      <p:ext uri="{BB962C8B-B14F-4D97-AF65-F5344CB8AC3E}">
        <p14:creationId xmlns:p14="http://schemas.microsoft.com/office/powerpoint/2010/main" val="173572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-20944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/>
              <a:t>Power Of Compassion</a:t>
            </a:r>
            <a:endParaRPr lang="en-US" dirty="0"/>
          </a:p>
        </p:txBody>
      </p:sp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2458" y="-7118"/>
            <a:ext cx="9161206" cy="61671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3200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Saints are to Show Compassion</a:t>
            </a:r>
            <a:endParaRPr lang="en-US" sz="3200" i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666539"/>
            <a:ext cx="915874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/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Jesus said to love one another as He loved us (Jn. 13:34-35) and forgive as He forgave us (Eph. 4:32; Col. 3:13) – He was the example in all that He said and did!</a:t>
            </a:r>
            <a:endParaRPr lang="en-US" sz="2000" dirty="0">
              <a:solidFill>
                <a:schemeClr val="tx2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8F2BBBF9-5273-4B6F-9B0E-44E65C476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120949"/>
            <a:ext cx="8991600" cy="16927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John 13:34-35</a:t>
            </a:r>
            <a:endParaRPr lang="en-US" b="1" i="1" dirty="0">
              <a:solidFill>
                <a:srgbClr val="002060"/>
              </a:solidFill>
              <a:latin typeface="Tahoma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34.  "A new commandment I give to you, that you love one another, even as I have loved you, that you also love one another.</a:t>
            </a: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35.  "By this all men will know that you are My disciples, if you have love for one another."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5FFC2FA2-D12D-41D4-AC12-AB5CE5F11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067801"/>
            <a:ext cx="89916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Eph. 4:32</a:t>
            </a:r>
            <a:endParaRPr lang="en-US" b="1" i="1" dirty="0">
              <a:solidFill>
                <a:srgbClr val="002060"/>
              </a:solidFill>
              <a:latin typeface="Tahoma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32.  Be kind to one another, tender-hearted, forgiving each other, just as God in Christ also has forgiven you.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F234A3-AF5E-43CD-B011-6BEE0A756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204" y="5399100"/>
            <a:ext cx="3879591" cy="14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6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-20944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/>
              <a:t>Power Of Compassion</a:t>
            </a:r>
            <a:endParaRPr lang="en-US" dirty="0"/>
          </a:p>
        </p:txBody>
      </p:sp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2458" y="-7118"/>
            <a:ext cx="9161206" cy="61671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3200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Saints are to Show Compassion</a:t>
            </a:r>
            <a:endParaRPr lang="en-US" sz="3200" i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666539"/>
            <a:ext cx="91587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/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Christians are commanded to be compassionate (merciful), loving individuals!</a:t>
            </a:r>
            <a:endParaRPr lang="en-US" sz="2000" dirty="0">
              <a:solidFill>
                <a:schemeClr val="tx2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8F2BBBF9-5273-4B6F-9B0E-44E65C476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63" y="1605464"/>
            <a:ext cx="8991600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Col. 3:12-14</a:t>
            </a:r>
            <a:endParaRPr lang="en-US" b="1" i="1" dirty="0">
              <a:solidFill>
                <a:srgbClr val="002060"/>
              </a:solidFill>
              <a:latin typeface="Tahoma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12.  So, as those who have been chosen of God, holy and beloved, put on a heart of compassion, kindness, humility, gentleness and patience;</a:t>
            </a: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13.  bearing with one another, and forgiving each other, whoever has a complaint against anyone; just as the Lord forgave you, so also should you.</a:t>
            </a: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14.  Beyond all these things put on love, which is the perfect bond of unity.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5875CE-0D3C-4419-A562-CA06F3E637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699" y="3956893"/>
            <a:ext cx="5168892" cy="289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4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-20944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/>
              <a:t>Power Of Compassion</a:t>
            </a:r>
            <a:endParaRPr lang="en-US" dirty="0"/>
          </a:p>
        </p:txBody>
      </p:sp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2458" y="-7118"/>
            <a:ext cx="9161206" cy="61671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3200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Saints are to Show Compassion</a:t>
            </a:r>
            <a:endParaRPr lang="en-US" sz="32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4748" y="102509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We are to have compassion for one another – I Pet. 3:8; 4:8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90221E3A-394A-442C-B346-934258A5B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63" y="1981200"/>
            <a:ext cx="89916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I Pet. 3:8</a:t>
            </a:r>
            <a:endParaRPr lang="en-US" b="1" i="1" dirty="0">
              <a:solidFill>
                <a:srgbClr val="002060"/>
              </a:solidFill>
              <a:latin typeface="Tahoma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8.  To sum up, all of you be harmonious, sympathetic, brotherly, kindhearted, and humble in spirit;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6EF8D64D-C333-4FF6-9264-F3B22A186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48" y="3414297"/>
            <a:ext cx="89916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I Pet. 4:8</a:t>
            </a:r>
            <a:endParaRPr lang="en-US" b="1" i="1" dirty="0">
              <a:solidFill>
                <a:srgbClr val="002060"/>
              </a:solidFill>
              <a:latin typeface="Tahoma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8.  Above all, keep fervent in your love for one another, because love covers a multitude of sins.</a:t>
            </a:r>
          </a:p>
        </p:txBody>
      </p:sp>
      <p:pic>
        <p:nvPicPr>
          <p:cNvPr id="4" name="Picture 3" descr="A picture containing book, text, indoor&#10;&#10;Description generated with very high confidence">
            <a:extLst>
              <a:ext uri="{FF2B5EF4-FFF2-40B4-BE49-F238E27FC236}">
                <a16:creationId xmlns:a16="http://schemas.microsoft.com/office/drawing/2014/main" id="{3C9E02AE-BD68-40F5-B14D-3777916F7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922" y="4659261"/>
            <a:ext cx="2931652" cy="21987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-20944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/>
              <a:t>Power Of Compassion</a:t>
            </a:r>
            <a:endParaRPr lang="en-US" dirty="0"/>
          </a:p>
        </p:txBody>
      </p:sp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2458" y="-7118"/>
            <a:ext cx="9161206" cy="61671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3200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Saints are to Show Compassion</a:t>
            </a:r>
            <a:endParaRPr lang="en-US" sz="32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-9833" y="685800"/>
            <a:ext cx="9153833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/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We are to have compassion for one another – I Pet. 3:8; 4:8</a:t>
            </a:r>
          </a:p>
          <a:p>
            <a:pPr>
              <a:buClr>
                <a:srgbClr val="57C7A4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Does your compassion go as far as it will serve you? </a:t>
            </a:r>
            <a:r>
              <a:rPr lang="en-US" sz="2000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(Phil. 2:3-4)</a:t>
            </a:r>
          </a:p>
          <a:p>
            <a:pPr>
              <a:buClr>
                <a:srgbClr val="57C7A4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Does your compassion go as far as doing what is best for others?</a:t>
            </a:r>
          </a:p>
          <a:p>
            <a:pPr>
              <a:buClr>
                <a:srgbClr val="57C7A4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Do you have compassion towards your brethren when they sin?</a:t>
            </a:r>
          </a:p>
          <a:p>
            <a:pPr>
              <a:buClr>
                <a:srgbClr val="57C7A4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Does your compassion move you to warn them? </a:t>
            </a:r>
            <a:r>
              <a:rPr lang="en-US" sz="2000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(Acts 20:31)</a:t>
            </a:r>
          </a:p>
          <a:p>
            <a:pPr>
              <a:buClr>
                <a:srgbClr val="57C7A4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How do you treat those who fall away and then come back to God? </a:t>
            </a:r>
          </a:p>
          <a:p>
            <a:pPr>
              <a:buClr>
                <a:srgbClr val="57C7A4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Do we allow them to be swallowed up with sorrow? </a:t>
            </a:r>
            <a:r>
              <a:rPr lang="en-US" sz="2000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(II Cor. 2:1-8; Prov. 10:12; I Pet. 4:8) </a:t>
            </a:r>
          </a:p>
        </p:txBody>
      </p:sp>
      <p:pic>
        <p:nvPicPr>
          <p:cNvPr id="4" name="Picture 3" descr="A person sitting in a dirt field&#10;&#10;Description generated with very high confidence">
            <a:extLst>
              <a:ext uri="{FF2B5EF4-FFF2-40B4-BE49-F238E27FC236}">
                <a16:creationId xmlns:a16="http://schemas.microsoft.com/office/drawing/2014/main" id="{5316126F-0A28-406A-880A-ED2D6B1E7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945" y="3705051"/>
            <a:ext cx="47244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1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-20944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/>
              <a:t>Power Of Compassion</a:t>
            </a:r>
            <a:endParaRPr lang="en-US" dirty="0"/>
          </a:p>
        </p:txBody>
      </p:sp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2458" y="-7118"/>
            <a:ext cx="9161206" cy="61671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3200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Saints are to Show Compassion</a:t>
            </a:r>
            <a:endParaRPr lang="en-US" sz="32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4748" y="1025098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We are to have compassion for one another – I Pet. 3:8; 4:8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We are to have compassion for the lost – Jude 22-23</a:t>
            </a:r>
          </a:p>
        </p:txBody>
      </p:sp>
      <p:pic>
        <p:nvPicPr>
          <p:cNvPr id="8" name="Picture 7" descr="A picture containing book, text, indoor&#10;&#10;Description generated with very high confidence">
            <a:extLst>
              <a:ext uri="{FF2B5EF4-FFF2-40B4-BE49-F238E27FC236}">
                <a16:creationId xmlns:a16="http://schemas.microsoft.com/office/drawing/2014/main" id="{9B9F2362-1FA1-4BEC-A86B-26965D7D4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922" y="4659261"/>
            <a:ext cx="2931652" cy="2198739"/>
          </a:xfrm>
          <a:prstGeom prst="rect">
            <a:avLst/>
          </a:prstGeom>
        </p:spPr>
      </p:pic>
      <p:sp>
        <p:nvSpPr>
          <p:cNvPr id="12" name="Text Box 8">
            <a:extLst>
              <a:ext uri="{FF2B5EF4-FFF2-40B4-BE49-F238E27FC236}">
                <a16:creationId xmlns:a16="http://schemas.microsoft.com/office/drawing/2014/main" id="{74707E73-1F38-4E94-BA19-453A1DA2F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48" y="2824067"/>
            <a:ext cx="899160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Jude 22-23 (NKJ)</a:t>
            </a:r>
            <a:endParaRPr lang="en-US" b="1" i="1" dirty="0">
              <a:solidFill>
                <a:srgbClr val="002060"/>
              </a:solidFill>
              <a:latin typeface="Tahoma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22.  And on some have compassion, making a distinction;</a:t>
            </a: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23.  but others save with fear, pulling them out of the fire, hating even the garment defiled by the flesh.</a:t>
            </a:r>
          </a:p>
        </p:txBody>
      </p:sp>
    </p:spTree>
    <p:extLst>
      <p:ext uri="{BB962C8B-B14F-4D97-AF65-F5344CB8AC3E}">
        <p14:creationId xmlns:p14="http://schemas.microsoft.com/office/powerpoint/2010/main" val="308113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-20944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/>
              <a:t>Power Of Compassion</a:t>
            </a:r>
            <a:endParaRPr lang="en-US" dirty="0"/>
          </a:p>
        </p:txBody>
      </p:sp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2458" y="-7118"/>
            <a:ext cx="9161206" cy="61671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3200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Saints are to Show Compassion</a:t>
            </a:r>
            <a:endParaRPr lang="en-US" sz="32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-9833" y="990600"/>
            <a:ext cx="915383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/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We are to have compassion for the lost – Jude 22-23</a:t>
            </a:r>
          </a:p>
          <a:p>
            <a:pPr>
              <a:buClr>
                <a:srgbClr val="57C7A4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There are those who “walk” as “enemies of the cross of Christ” </a:t>
            </a:r>
            <a:r>
              <a:rPr lang="en-US" sz="2000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(Phil. 3:18).</a:t>
            </a:r>
          </a:p>
          <a:p>
            <a:pPr>
              <a:buClr>
                <a:srgbClr val="57C7A4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We are to teach them </a:t>
            </a:r>
            <a:r>
              <a:rPr lang="en-US" sz="2000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(as Jesus taught the crowds in Mk. 6:34)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so that they may repent and be saved from the fire! </a:t>
            </a:r>
            <a:r>
              <a:rPr lang="en-US" sz="2000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(II Tim. 2:24-26; Jude 22-23)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16126F-0A28-406A-880A-ED2D6B1E7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054" y="3715936"/>
            <a:ext cx="4644182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8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-20944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/>
              <a:t>Power Of Compassion</a:t>
            </a:r>
            <a:endParaRPr lang="en-US" dirty="0"/>
          </a:p>
        </p:txBody>
      </p:sp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2458" y="-7118"/>
            <a:ext cx="9161206" cy="61671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3200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Saints are to Show Compassion</a:t>
            </a:r>
            <a:endParaRPr lang="en-US" sz="32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4748" y="755354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We are to have compassion for one another – I Pet. 3:8; 4:8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We are to have compassion for the lost – Jude 22-23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We are to have compassion for our enemies – Mt. 5:43-45; Rom. 12:19-21</a:t>
            </a:r>
          </a:p>
        </p:txBody>
      </p:sp>
      <p:pic>
        <p:nvPicPr>
          <p:cNvPr id="8" name="Picture 7" descr="A picture containing book, text, indoor&#10;&#10;Description generated with very high confidence">
            <a:extLst>
              <a:ext uri="{FF2B5EF4-FFF2-40B4-BE49-F238E27FC236}">
                <a16:creationId xmlns:a16="http://schemas.microsoft.com/office/drawing/2014/main" id="{9B9F2362-1FA1-4BEC-A86B-26965D7D46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431" y="5355232"/>
            <a:ext cx="2027137" cy="1520353"/>
          </a:xfrm>
          <a:prstGeom prst="rect">
            <a:avLst/>
          </a:prstGeom>
        </p:spPr>
      </p:pic>
      <p:sp>
        <p:nvSpPr>
          <p:cNvPr id="9" name="Text Box 8">
            <a:extLst>
              <a:ext uri="{FF2B5EF4-FFF2-40B4-BE49-F238E27FC236}">
                <a16:creationId xmlns:a16="http://schemas.microsoft.com/office/drawing/2014/main" id="{10EE71A4-1177-4586-A199-4EC127C99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48" y="2694346"/>
            <a:ext cx="8991600" cy="26161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Romans 12:19-21</a:t>
            </a: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19.  Never take your own revenge, beloved, but leave room for the wrath of God, for it is written, "VENGEANCE IS MINE, I WILL REPAY," says the Lord.</a:t>
            </a: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20.  "BUT IF YOUR ENEMY IS HUNGRY, FEED HIM, AND IF HE IS THIRSTY, GIVE HIM A DRINK; FOR IN SO DOING YOU WILL HEAP BURNING COALS ON HIS HEAD."</a:t>
            </a: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21.  Do not be overcome by evil, but overcome evil with good.</a:t>
            </a:r>
          </a:p>
        </p:txBody>
      </p:sp>
    </p:spTree>
    <p:extLst>
      <p:ext uri="{BB962C8B-B14F-4D97-AF65-F5344CB8AC3E}">
        <p14:creationId xmlns:p14="http://schemas.microsoft.com/office/powerpoint/2010/main" val="181235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-20944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/>
              <a:t>Power Of Compassion</a:t>
            </a:r>
            <a:endParaRPr lang="en-US" dirty="0"/>
          </a:p>
        </p:txBody>
      </p:sp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2458" y="-7118"/>
            <a:ext cx="9161206" cy="61671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3200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Saints are to Show Compassion</a:t>
            </a:r>
            <a:endParaRPr lang="en-US" sz="32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-9833" y="990600"/>
            <a:ext cx="915383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/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We are to have compassion for our enemies – Mt. 5:43-45; Rom. 12:19-21</a:t>
            </a:r>
          </a:p>
          <a:p>
            <a:pPr>
              <a:buClr>
                <a:srgbClr val="57C7A4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We are to pray for those who hate us and persecute us! </a:t>
            </a:r>
            <a:r>
              <a:rPr lang="en-US" sz="2000" i="1" u="sng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Hard thing to do!</a:t>
            </a:r>
          </a:p>
          <a:p>
            <a:pPr>
              <a:buClr>
                <a:srgbClr val="57C7A4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To offer them the physical help as we are able </a:t>
            </a:r>
            <a:r>
              <a:rPr lang="en-US" sz="2000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(Rom. 12:19-21; Gal. 6:10)</a:t>
            </a:r>
          </a:p>
          <a:p>
            <a:pPr>
              <a:buClr>
                <a:srgbClr val="57C7A4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To offer spiritual help when needed: to seek to correct and forgive, not to humiliate and condemn </a:t>
            </a:r>
            <a:r>
              <a:rPr lang="en-US" sz="2000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(Col. 3:12-14; II Tim. 2:24-26; Jude 22-23)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16126F-0A28-406A-880A-ED2D6B1E7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19" y="3269064"/>
            <a:ext cx="5077962" cy="358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6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-20944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/>
              <a:t>Power Of Compassion</a:t>
            </a:r>
            <a:endParaRPr lang="en-US" dirty="0"/>
          </a:p>
        </p:txBody>
      </p:sp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2458" y="-7118"/>
            <a:ext cx="9161206" cy="61671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32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4024594"/>
            <a:ext cx="915874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Clr>
                <a:schemeClr val="hlink"/>
              </a:buClr>
              <a:buSzPct val="115000"/>
            </a:pPr>
            <a:r>
              <a:rPr lang="en-US" sz="2000" b="1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“A suffering with another; painful sympathy; a sensation of sorrow excited by the distress or misfortunes of another; pity; commiseration. Compassion is a mixed passion, compounded of love and sorrow; at least some portion of love generally attends the pain or regret, or is excited by it. Extreme distress of an enemy even changes enmity into at least temporary affection.”</a:t>
            </a:r>
          </a:p>
          <a:p>
            <a:pPr marL="0" indent="0" algn="ctr">
              <a:buClr>
                <a:schemeClr val="hlink"/>
              </a:buClr>
              <a:buSzPct val="115000"/>
            </a:pPr>
            <a:r>
              <a:rPr lang="en-US" sz="2000" b="1" i="1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(Webster’s </a:t>
            </a:r>
            <a:r>
              <a:rPr lang="en-US" sz="2000" b="1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College Dictionary)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D2A391-4CF9-4A01-8894-049906D05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295" y="434876"/>
            <a:ext cx="4514850" cy="2837034"/>
          </a:xfrm>
          <a:prstGeom prst="rect">
            <a:avLst/>
          </a:prstGeom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id="{ADF04871-6080-4CEA-AAEA-C224026D5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657" y="3294369"/>
            <a:ext cx="91587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Clr>
                <a:schemeClr val="hlink"/>
              </a:buClr>
              <a:buSzPct val="115000"/>
            </a:pPr>
            <a:r>
              <a:rPr lang="en-US" sz="2000" b="1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(American Heritage Dictionary)</a:t>
            </a:r>
            <a:endParaRPr lang="en-US" sz="2000" dirty="0">
              <a:solidFill>
                <a:schemeClr val="tx2"/>
              </a:solidFill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03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-20944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/>
              <a:t>Power Of Compassion</a:t>
            </a:r>
            <a:endParaRPr lang="en-US" dirty="0"/>
          </a:p>
        </p:txBody>
      </p:sp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2458" y="-7118"/>
            <a:ext cx="9161206" cy="61671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3200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Saints are to Show Compassion</a:t>
            </a:r>
            <a:endParaRPr lang="en-US" sz="32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-9833" y="990600"/>
            <a:ext cx="9153833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/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How we treat others in this life is how we will be treated in the life to come!</a:t>
            </a:r>
          </a:p>
          <a:p>
            <a:pPr>
              <a:buClr>
                <a:srgbClr val="57C7A4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Mt. 5:7: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 The merciful will receive mercy!</a:t>
            </a:r>
          </a:p>
          <a:p>
            <a:pPr>
              <a:buClr>
                <a:srgbClr val="57C7A4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Mt. 18:23-35: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The Parable of the King and the Unmerciful Servant</a:t>
            </a:r>
          </a:p>
          <a:p>
            <a:pPr marL="800100" lvl="1" indent="-342900">
              <a:buClr>
                <a:srgbClr val="57C7A4"/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We need to be merciful with cheerfulness </a:t>
            </a:r>
            <a:r>
              <a:rPr lang="en-US" sz="2000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(Rom. 12:8)!</a:t>
            </a:r>
          </a:p>
          <a:p>
            <a:pPr>
              <a:buClr>
                <a:srgbClr val="57C7A4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Paul said he was shown mercy by God so that he would be an example of the grace and loving-kindness of Jesus </a:t>
            </a:r>
            <a:r>
              <a:rPr lang="en-US" sz="2000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(I Tim. 1:13-16: He said he was a “violent aggressor”)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 – like the servant in the parable should have been! </a:t>
            </a:r>
          </a:p>
          <a:p>
            <a:pPr>
              <a:buClr>
                <a:srgbClr val="57C7A4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Mercy, compassion and forgiveness are all tied together in our actions – </a:t>
            </a:r>
            <a:r>
              <a:rPr lang="en-US" sz="2000" b="1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Col. 3:12-14 </a:t>
            </a:r>
          </a:p>
        </p:txBody>
      </p:sp>
      <p:pic>
        <p:nvPicPr>
          <p:cNvPr id="3" name="Picture 2" descr="A picture containing sport, water sport, swimming&#10;&#10;Description generated with high confidence">
            <a:extLst>
              <a:ext uri="{FF2B5EF4-FFF2-40B4-BE49-F238E27FC236}">
                <a16:creationId xmlns:a16="http://schemas.microsoft.com/office/drawing/2014/main" id="{1B2187F4-97A6-44BA-B4AA-B7C89F8854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883" y="4038601"/>
            <a:ext cx="4219868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8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-20944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/>
              <a:t>Power Of Compassion</a:t>
            </a:r>
            <a:endParaRPr lang="en-US" dirty="0"/>
          </a:p>
        </p:txBody>
      </p:sp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2458" y="-7118"/>
            <a:ext cx="9161206" cy="61671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3200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Saints are to Show Compassion</a:t>
            </a:r>
            <a:endParaRPr lang="en-US" sz="3200" i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2C4453-5374-4735-B674-D69F899FE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52" y="647281"/>
            <a:ext cx="7077377" cy="5502552"/>
          </a:xfrm>
          <a:prstGeom prst="rect">
            <a:avLst/>
          </a:prstGeom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303B79C1-8A4C-4A20-9E0B-8513A9AAB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756" y="6035512"/>
            <a:ext cx="851861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Clr>
                <a:schemeClr val="hlink"/>
              </a:buClr>
              <a:buSzPct val="115000"/>
            </a:pPr>
            <a:r>
              <a:rPr lang="en-US" sz="2800" b="1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There is power in compassion!</a:t>
            </a:r>
          </a:p>
        </p:txBody>
      </p:sp>
    </p:spTree>
    <p:extLst>
      <p:ext uri="{BB962C8B-B14F-4D97-AF65-F5344CB8AC3E}">
        <p14:creationId xmlns:p14="http://schemas.microsoft.com/office/powerpoint/2010/main" val="183584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-20944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/>
              <a:t>Power Of Compassion</a:t>
            </a:r>
            <a:endParaRPr lang="en-US" dirty="0"/>
          </a:p>
        </p:txBody>
      </p:sp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2458" y="-7118"/>
            <a:ext cx="9161206" cy="61671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3200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Conclusion</a:t>
            </a:r>
            <a:endParaRPr lang="en-US" sz="3200" i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8F2BBBF9-5273-4B6F-9B0E-44E65C476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34283"/>
            <a:ext cx="8991600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Matthew 9:11-13</a:t>
            </a:r>
            <a:endParaRPr lang="en-US" b="1" i="1" dirty="0">
              <a:solidFill>
                <a:srgbClr val="002060"/>
              </a:solidFill>
              <a:latin typeface="Tahoma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11.  When the Pharisees saw this, they said to His disciples, "Why is your Teacher eating with the tax collectors and sinners?"</a:t>
            </a: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12.  But when Jesus heard this, He said, "It is not those who are healthy who need a physician, but those who are sick.</a:t>
            </a: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13.  "But go and learn what this means: 'I DESIRE COMPASSION, AND NOT SACRIFICE,' for I did not come to call the righteous, but sinners."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5FFC2FA2-D12D-41D4-AC12-AB5CE5F11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389607"/>
            <a:ext cx="89916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Hebrews 13:16</a:t>
            </a:r>
            <a:endParaRPr lang="en-US" b="1" i="1" dirty="0">
              <a:solidFill>
                <a:srgbClr val="002060"/>
              </a:solidFill>
              <a:latin typeface="Tahoma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16.  And do not neglect doing good and sharing, for with such sacrifices God is pleased.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F234A3-AF5E-43CD-B011-6BEE0A756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88" y="4572000"/>
            <a:ext cx="2501264" cy="229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7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-20944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/>
              <a:t>Power Of Compassion</a:t>
            </a:r>
            <a:endParaRPr lang="en-US" dirty="0"/>
          </a:p>
        </p:txBody>
      </p:sp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2458" y="-7118"/>
            <a:ext cx="9161206" cy="61671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3200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Conclusion</a:t>
            </a:r>
            <a:endParaRPr lang="en-US" sz="32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915" y="685800"/>
            <a:ext cx="9153833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/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The power of compassion…</a:t>
            </a:r>
          </a:p>
          <a:p>
            <a:pPr>
              <a:buClr>
                <a:srgbClr val="57C7A4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Was an example by the Samaritan </a:t>
            </a:r>
            <a:r>
              <a:rPr lang="en-US" sz="2000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(How to be a neighbor – Lk. 10:36-37)</a:t>
            </a:r>
          </a:p>
          <a:p>
            <a:pPr>
              <a:buClr>
                <a:srgbClr val="57C7A4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Saved the world from sins and reconciled man to God in the death of Jesus </a:t>
            </a:r>
            <a:r>
              <a:rPr lang="en-US" sz="2000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(Jn. 1:29)</a:t>
            </a:r>
          </a:p>
          <a:p>
            <a:pPr>
              <a:buClr>
                <a:srgbClr val="57C7A4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Saved Paul and exemplified the grace and mercy of God </a:t>
            </a:r>
            <a:r>
              <a:rPr lang="en-US" sz="2000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(I Tim. 1:13, 16)</a:t>
            </a:r>
          </a:p>
          <a:p>
            <a:pPr>
              <a:buClr>
                <a:srgbClr val="57C7A4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Shown in action by the Shirley women who saved many lives and in so doing saved their plantation </a:t>
            </a:r>
            <a:r>
              <a:rPr lang="en-US" sz="2000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(Civil War, 1862)</a:t>
            </a:r>
          </a:p>
          <a:p>
            <a:pPr>
              <a:buClr>
                <a:srgbClr val="57C7A4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When shown by us today we will be shown compassion on Judgment Day! </a:t>
            </a:r>
            <a:r>
              <a:rPr lang="en-US" sz="2000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(Mt. 5:7)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3" descr="A person lying on a bed&#10;&#10;Description generated with high confidence">
            <a:extLst>
              <a:ext uri="{FF2B5EF4-FFF2-40B4-BE49-F238E27FC236}">
                <a16:creationId xmlns:a16="http://schemas.microsoft.com/office/drawing/2014/main" id="{84BAD4F0-E989-440A-B4EB-B6D6F20871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37" y="3728739"/>
            <a:ext cx="2891773" cy="2143125"/>
          </a:xfrm>
          <a:prstGeom prst="rect">
            <a:avLst/>
          </a:prstGeom>
        </p:spPr>
      </p:pic>
      <p:pic>
        <p:nvPicPr>
          <p:cNvPr id="6" name="Picture 5" descr="A blurry image of a person&#10;&#10;Description generated with high confidence">
            <a:extLst>
              <a:ext uri="{FF2B5EF4-FFF2-40B4-BE49-F238E27FC236}">
                <a16:creationId xmlns:a16="http://schemas.microsoft.com/office/drawing/2014/main" id="{06DFD2E7-7DF8-443C-93AE-405C450538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09" y="4581028"/>
            <a:ext cx="1343025" cy="2143125"/>
          </a:xfrm>
          <a:prstGeom prst="rect">
            <a:avLst/>
          </a:prstGeom>
        </p:spPr>
      </p:pic>
      <p:pic>
        <p:nvPicPr>
          <p:cNvPr id="10" name="Picture 9" descr="A picture containing sky&#10;&#10;Description generated with high confidence">
            <a:extLst>
              <a:ext uri="{FF2B5EF4-FFF2-40B4-BE49-F238E27FC236}">
                <a16:creationId xmlns:a16="http://schemas.microsoft.com/office/drawing/2014/main" id="{B39C1058-7C76-4543-A6D8-73636851CD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733" y="3365569"/>
            <a:ext cx="1874101" cy="1861771"/>
          </a:xfrm>
          <a:prstGeom prst="rect">
            <a:avLst/>
          </a:prstGeom>
        </p:spPr>
      </p:pic>
      <p:pic>
        <p:nvPicPr>
          <p:cNvPr id="12" name="Picture 11" descr="A large brick building with a grassy field&#10;&#10;Description generated with very high confidence">
            <a:extLst>
              <a:ext uri="{FF2B5EF4-FFF2-40B4-BE49-F238E27FC236}">
                <a16:creationId xmlns:a16="http://schemas.microsoft.com/office/drawing/2014/main" id="{5FE98D98-0B85-48A1-9C40-E381B2EAC5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283" y="4800600"/>
            <a:ext cx="2330451" cy="17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8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-20944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/>
              <a:t>Power Of Compassion</a:t>
            </a:r>
            <a:endParaRPr lang="en-US" dirty="0"/>
          </a:p>
        </p:txBody>
      </p:sp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2458" y="-7118"/>
            <a:ext cx="9161206" cy="61671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32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Conclusion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6199" y="5375809"/>
            <a:ext cx="8991601" cy="83099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Show the power of compassion to those around you in </a:t>
            </a:r>
          </a:p>
          <a:p>
            <a:pPr algn="ctr" eaLnBrk="1" hangingPunct="1"/>
            <a:r>
              <a:rPr lang="en-US" sz="2400" b="1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all that you say and do!</a:t>
            </a:r>
            <a:endParaRPr lang="en-US" sz="2400" b="1" i="1" dirty="0">
              <a:solidFill>
                <a:srgbClr val="006600"/>
              </a:solidFill>
              <a:latin typeface="Tahoma" pitchFamily="34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90567E-C4A8-46B4-BA71-9C3B4157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08" y="796107"/>
            <a:ext cx="5650523" cy="439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9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5004619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FF00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13:35; Acts 2:38)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4972456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For The Erring Child: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Repent (Acts 8:22), Confess (I Jn. 1:9),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77531"/>
      </p:ext>
    </p:extLst>
  </p:cSld>
  <p:clrMapOvr>
    <a:masterClrMapping/>
  </p:clrMapOvr>
  <p:transition spd="slow" advTm="2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-22123" y="6629400"/>
            <a:ext cx="3222523" cy="228600"/>
          </a:xfrm>
        </p:spPr>
        <p:txBody>
          <a:bodyPr/>
          <a:lstStyle/>
          <a:p>
            <a:pPr>
              <a:defRPr/>
            </a:pPr>
            <a:r>
              <a:rPr lang="en-US"/>
              <a:t>Power Of Compassion</a:t>
            </a:r>
            <a:endParaRPr lang="en-US" dirty="0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5405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32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228496-D59B-4ABD-8A69-938F5C8781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903" y="1219200"/>
            <a:ext cx="5614193" cy="4210645"/>
          </a:xfrm>
          <a:prstGeom prst="rect">
            <a:avLst/>
          </a:prstGeom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538B2FFA-B684-4108-99F1-50C45DB77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587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Clr>
                <a:schemeClr val="hlink"/>
              </a:buClr>
              <a:buSzPct val="115000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Shirley Plantation (Hopewell, VA) during the Civil War (1862)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76AC458A-4742-4D57-A5BF-652207DEF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903" y="1263650"/>
            <a:ext cx="56141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Clr>
                <a:schemeClr val="hlink"/>
              </a:buClr>
              <a:buSzPct val="115000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The men all left to fight for the South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7A8BC32A-1034-4D13-B01C-3000425A2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228" y="5027143"/>
            <a:ext cx="56141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Clr>
                <a:schemeClr val="hlink"/>
              </a:buClr>
              <a:buSzPct val="115000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The women were left to tend the farm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E7C172E3-D648-4819-8BDB-D9D6F295A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91200"/>
            <a:ext cx="91587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Clr>
                <a:schemeClr val="hlink"/>
              </a:buClr>
              <a:buSzPct val="115000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July 2, 1862 in the morning the women found their lawn full of wounded and dying Union troops!</a:t>
            </a:r>
          </a:p>
        </p:txBody>
      </p:sp>
    </p:spTree>
    <p:extLst>
      <p:ext uri="{BB962C8B-B14F-4D97-AF65-F5344CB8AC3E}">
        <p14:creationId xmlns:p14="http://schemas.microsoft.com/office/powerpoint/2010/main" val="93265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-22123" y="6629400"/>
            <a:ext cx="3222523" cy="228600"/>
          </a:xfrm>
        </p:spPr>
        <p:txBody>
          <a:bodyPr/>
          <a:lstStyle/>
          <a:p>
            <a:pPr>
              <a:defRPr/>
            </a:pPr>
            <a:r>
              <a:rPr lang="en-US"/>
              <a:t>Power Of Compassion</a:t>
            </a:r>
            <a:endParaRPr lang="en-US" dirty="0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5405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32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228496-D59B-4ABD-8A69-938F5C878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903" y="1219200"/>
            <a:ext cx="5614193" cy="4210644"/>
          </a:xfrm>
          <a:prstGeom prst="rect">
            <a:avLst/>
          </a:prstGeom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538B2FFA-B684-4108-99F1-50C45DB77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7" y="55181"/>
            <a:ext cx="73774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Clr>
                <a:schemeClr val="hlink"/>
              </a:buClr>
              <a:buSzPct val="115000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Shirley Plantation (Hopewell, VA) during the Civil War (1862)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76AC458A-4742-4D57-A5BF-652207DEF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059" y="596176"/>
            <a:ext cx="561419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Clr>
                <a:schemeClr val="hlink"/>
              </a:buClr>
              <a:buSzPct val="115000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The women had compassion on the men and turned their residence into a field hospital for the Union soldiers!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7A8BC32A-1034-4D13-B01C-3000425A2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903" y="4724925"/>
            <a:ext cx="5621568" cy="707886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Clr>
                <a:schemeClr val="hlink"/>
              </a:buClr>
              <a:buSzPct val="115000"/>
            </a:pPr>
            <a:r>
              <a:rPr lang="en-US" sz="20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Gen. McClellan said they had saved </a:t>
            </a:r>
          </a:p>
          <a:p>
            <a:pPr marL="0" indent="0" algn="ctr">
              <a:buClr>
                <a:schemeClr val="hlink"/>
              </a:buClr>
              <a:buSzPct val="115000"/>
            </a:pPr>
            <a:r>
              <a:rPr lang="en-US" sz="20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many lives!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E7C172E3-D648-4819-8BDB-D9D6F295A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91200"/>
            <a:ext cx="91587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Clr>
                <a:schemeClr val="hlink"/>
              </a:buClr>
              <a:buSzPct val="115000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They were issued a Federal Order of Safeguard and soldiers were stationed as guards at their gate!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273C2663-B0AF-4202-B965-91D13E83E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902" y="2970579"/>
            <a:ext cx="5614193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Clr>
                <a:schemeClr val="hlink"/>
              </a:buClr>
              <a:buSzPct val="115000"/>
            </a:pPr>
            <a:r>
              <a:rPr lang="en-US" sz="2000" b="1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“Their acts of compassion spared Shirley from attack”</a:t>
            </a:r>
          </a:p>
        </p:txBody>
      </p:sp>
    </p:spTree>
    <p:extLst>
      <p:ext uri="{BB962C8B-B14F-4D97-AF65-F5344CB8AC3E}">
        <p14:creationId xmlns:p14="http://schemas.microsoft.com/office/powerpoint/2010/main" val="126287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-20944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/>
              <a:t>Power Of Compassion</a:t>
            </a:r>
            <a:endParaRPr lang="en-US" dirty="0"/>
          </a:p>
        </p:txBody>
      </p:sp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2458" y="-7118"/>
            <a:ext cx="9161206" cy="61671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32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6200" y="609600"/>
            <a:ext cx="8991600" cy="26161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Mt. 5:43-44 (Jesus taught…)</a:t>
            </a:r>
            <a:endParaRPr lang="en-US" b="1" i="1" dirty="0">
              <a:solidFill>
                <a:srgbClr val="002060"/>
              </a:solidFill>
              <a:latin typeface="Tahoma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43.  "You have heard that it was said, 'YOU SHALL LOVE YOUR NEIGHBOR and hate your enemy.'</a:t>
            </a: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44.  "But I say to you, love your enemies and pray for those who persecute you,</a:t>
            </a: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45.  so that you may be sons of your Father who is in heaven; for He causes His sun to rise on the evil and the good, and sends rain on the righteous and the unrighteous.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880B90-1F13-4ED5-8823-122B73574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102" y="3505200"/>
            <a:ext cx="5045796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6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-20944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/>
              <a:t>Power Of Compassion</a:t>
            </a:r>
            <a:endParaRPr lang="en-US" dirty="0"/>
          </a:p>
        </p:txBody>
      </p:sp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2458" y="-7118"/>
            <a:ext cx="9161206" cy="61671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32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6200" y="609600"/>
            <a:ext cx="8991600" cy="26161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Romans 12:19-21</a:t>
            </a: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19.  Never take your own revenge, beloved, but leave room for the wrath of God, for it is written, "VENGEANCE IS MINE, I WILL REPAY," says the Lord.</a:t>
            </a: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20.  "BUT IF YOUR ENEMY IS HUNGRY, FEED HIM, AND IF HE IS THIRSTY, GIVE HIM A DRINK; FOR IN SO DOING YOU WILL HEAP BURNING COALS ON HIS HEAD."</a:t>
            </a: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21.  Do not be overcome by evil, but overcome evil with good.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880B90-1F13-4ED5-8823-122B73574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102" y="3505200"/>
            <a:ext cx="5045796" cy="3352800"/>
          </a:xfrm>
          <a:prstGeom prst="rect">
            <a:avLst/>
          </a:prstGeom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FC5D07CF-1F30-403B-B1B7-47B8CC017440}"/>
              </a:ext>
            </a:extLst>
          </p:cNvPr>
          <p:cNvSpPr txBox="1">
            <a:spLocks noChangeArrowheads="1"/>
          </p:cNvSpPr>
          <p:nvPr/>
        </p:nvSpPr>
        <p:spPr bwMode="auto">
          <a:xfrm rot="20829597">
            <a:off x="312540" y="4659713"/>
            <a:ext cx="8518618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Clr>
                <a:schemeClr val="hlink"/>
              </a:buClr>
              <a:buSzPct val="115000"/>
            </a:pPr>
            <a:r>
              <a:rPr lang="en-US" sz="2800" b="1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There is power in compassion, both in this life and in the one to come!</a:t>
            </a:r>
          </a:p>
        </p:txBody>
      </p:sp>
    </p:spTree>
    <p:extLst>
      <p:ext uri="{BB962C8B-B14F-4D97-AF65-F5344CB8AC3E}">
        <p14:creationId xmlns:p14="http://schemas.microsoft.com/office/powerpoint/2010/main" val="260444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-20944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/>
              <a:t>Power Of Compassion</a:t>
            </a:r>
            <a:endParaRPr lang="en-US" dirty="0"/>
          </a:p>
        </p:txBody>
      </p:sp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2458" y="-7118"/>
            <a:ext cx="9161206" cy="61671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3200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Jesus, Our Example in Compassion</a:t>
            </a:r>
            <a:endParaRPr lang="en-US" sz="3200" i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666539"/>
            <a:ext cx="91587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/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I Pet. 2:21-25: Jesus left for us an example to follow so that we may not go astray</a:t>
            </a:r>
            <a:endParaRPr lang="en-US" sz="2000" dirty="0">
              <a:solidFill>
                <a:schemeClr val="tx2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B5D6AED8-B1F5-4EB1-B8A4-F506E54DF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30099"/>
            <a:ext cx="9158748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/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Jesus was moved by compassion on many occasions…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Prior to feeding the five thousand (Mt. 14:14)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Prior to feeding the four thousand (Mt. 15:32)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Compassion towards a leper (Mark 1:41) – Healed him!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Compassion for the widow of Nain (Luke 7:13) – Raised her only son from the dead!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Compassion shown to two blind men (Mt. 20:34) – Healed them!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Compassion caused Him to teach (Mk. 6:34) – Saw they were like sheep without a shepherd so He taught them “many things.” His word brings us back to God! (I Pet. 2:25)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His compassion caused Him to die for His enemies and take away the sins of the world (Jn. 1:29; 3:16; Rom. 5:6-10) – He grants eternal life to those who obey Him!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He is now our compassionate High Priest (Heb. 2:17-18; 4:14-16) – He is merciful and sympathetic to our troubles in life!</a:t>
            </a:r>
          </a:p>
        </p:txBody>
      </p:sp>
    </p:spTree>
    <p:extLst>
      <p:ext uri="{BB962C8B-B14F-4D97-AF65-F5344CB8AC3E}">
        <p14:creationId xmlns:p14="http://schemas.microsoft.com/office/powerpoint/2010/main" val="48620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-20944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/>
              <a:t>Power Of Compassion</a:t>
            </a:r>
            <a:endParaRPr lang="en-US" dirty="0"/>
          </a:p>
        </p:txBody>
      </p:sp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2458" y="-7118"/>
            <a:ext cx="9161206" cy="61671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3200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Jesus, Our Example in Compassion</a:t>
            </a:r>
            <a:endParaRPr lang="en-US" sz="3200" i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A blurry image of wood&#10;&#10;Description generated with very high confidence">
            <a:extLst>
              <a:ext uri="{FF2B5EF4-FFF2-40B4-BE49-F238E27FC236}">
                <a16:creationId xmlns:a16="http://schemas.microsoft.com/office/drawing/2014/main" id="{2E555312-580D-458A-9E25-92CF3D500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912" y="892969"/>
            <a:ext cx="5972175" cy="5372100"/>
          </a:xfrm>
          <a:prstGeom prst="rect">
            <a:avLst/>
          </a:prstGeom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731F32B0-528C-4402-B426-0528D2E7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690" y="4800600"/>
            <a:ext cx="8518618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Clr>
                <a:schemeClr val="hlink"/>
              </a:buClr>
              <a:buSzPct val="115000"/>
            </a:pPr>
            <a:r>
              <a:rPr lang="en-US" sz="2800" b="1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Jesus’ compassion moved Him to do what was best for people!</a:t>
            </a:r>
          </a:p>
        </p:txBody>
      </p:sp>
    </p:spTree>
    <p:extLst>
      <p:ext uri="{BB962C8B-B14F-4D97-AF65-F5344CB8AC3E}">
        <p14:creationId xmlns:p14="http://schemas.microsoft.com/office/powerpoint/2010/main" val="9549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-20944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/>
              <a:t>Power Of Compassion</a:t>
            </a:r>
            <a:endParaRPr lang="en-US" dirty="0"/>
          </a:p>
        </p:txBody>
      </p:sp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2458" y="-7118"/>
            <a:ext cx="9161206" cy="61671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3200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The Good Samaritan Showed Compassion </a:t>
            </a:r>
            <a:endParaRPr lang="en-US" sz="3200" i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666539"/>
            <a:ext cx="91587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/>
            <a:r>
              <a:rPr lang="en-US" sz="2400" b="1" i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Lk. 10:25-37: </a:t>
            </a:r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Jesus taught from the parable of “The Good Samaritan” to “Go, and be a neighbor!”</a:t>
            </a:r>
            <a:endParaRPr lang="en-US" sz="2000" dirty="0">
              <a:solidFill>
                <a:schemeClr val="tx2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B5D6AED8-B1F5-4EB1-B8A4-F506E54DF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30099"/>
            <a:ext cx="9158748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/>
            <a:r>
              <a:rPr lang="en-US" sz="2400" b="1" dirty="0">
                <a:solidFill>
                  <a:schemeClr val="accent1"/>
                </a:solidFill>
                <a:latin typeface="Tahoma" pitchFamily="34" charset="0"/>
                <a:cs typeface="Times New Roman" pitchFamily="18" charset="0"/>
              </a:rPr>
              <a:t>The Samaritan’s compassion…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Lk 10:33: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“A Samaritan came by…and he had compassion on him.”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That was what made the difference in the actions of all involved in this story told by Jesus:</a:t>
            </a:r>
          </a:p>
          <a:p>
            <a:pPr marL="800100" lvl="1" indent="-342900">
              <a:buClr>
                <a:schemeClr val="hlink"/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The robbers did not have compassion, the priest and Levite did not have compassion, but the Samaritan did! </a:t>
            </a:r>
            <a:r>
              <a:rPr lang="en-US" sz="2000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To the Jews, their enemy! (Jn. 4:9) 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Jews &amp; Samaritans: hundreds of years of hatred and animosity (Jn. 4:9).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Yet the Samaritan “had compassion.” 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Mt. 9:11-13: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“I DESIRE COMPASSION, AND NOT SACRIFICE” </a:t>
            </a:r>
            <a:r>
              <a:rPr lang="en-US" sz="2000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(Quoted from Hosea 6:6)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42BFC7-FAB7-4724-8423-4C042F64C2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42" y="4543424"/>
            <a:ext cx="3123116" cy="231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7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7068</TotalTime>
  <Words>2575</Words>
  <Application>Microsoft Office PowerPoint</Application>
  <PresentationFormat>On-screen Show (4:3)</PresentationFormat>
  <Paragraphs>251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Ameretto</vt:lpstr>
      <vt:lpstr>Arial</vt:lpstr>
      <vt:lpstr>Calisto MT</vt:lpstr>
      <vt:lpstr>Georgia</vt:lpstr>
      <vt:lpstr>Tahoma</vt:lpstr>
      <vt:lpstr>Times New Roman</vt:lpstr>
      <vt:lpstr>Trebuchet MS</vt:lpstr>
      <vt:lpstr>Wingdings</vt:lpstr>
      <vt:lpstr>Slipstream</vt:lpstr>
      <vt:lpstr>Power Of Compassion</vt:lpstr>
      <vt:lpstr>Intro</vt:lpstr>
      <vt:lpstr>Intro </vt:lpstr>
      <vt:lpstr>Intro </vt:lpstr>
      <vt:lpstr>Intro</vt:lpstr>
      <vt:lpstr>Intro</vt:lpstr>
      <vt:lpstr>Jesus, Our Example in Compassion</vt:lpstr>
      <vt:lpstr>Jesus, Our Example in Compassion</vt:lpstr>
      <vt:lpstr>The Good Samaritan Showed Compassion </vt:lpstr>
      <vt:lpstr>The Good Samaritan Showed Compassion </vt:lpstr>
      <vt:lpstr>The Good Samaritan Showed Compassion </vt:lpstr>
      <vt:lpstr>Saints are to Show Compassion</vt:lpstr>
      <vt:lpstr>Saints are to Show Compassion</vt:lpstr>
      <vt:lpstr>Saints are to Show Compassion</vt:lpstr>
      <vt:lpstr>Saints are to Show Compassion</vt:lpstr>
      <vt:lpstr>Saints are to Show Compassion</vt:lpstr>
      <vt:lpstr>Saints are to Show Compassion</vt:lpstr>
      <vt:lpstr>Saints are to Show Compassion</vt:lpstr>
      <vt:lpstr>Saints are to Show Compassion</vt:lpstr>
      <vt:lpstr>Saints are to Show Compassion</vt:lpstr>
      <vt:lpstr>Saints are to Show Compassion</vt:lpstr>
      <vt:lpstr>Conclusion</vt:lpstr>
      <vt:lpstr>Conclusion</vt:lpstr>
      <vt:lpstr>Conclusion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Of Compassion</dc:title>
  <dc:subject>08/05/2018</dc:subject>
  <dc:creator>DarkWolf</dc:creator>
  <cp:lastModifiedBy>DarkWolf</cp:lastModifiedBy>
  <cp:revision>27</cp:revision>
  <dcterms:created xsi:type="dcterms:W3CDTF">2005-06-04T23:49:02Z</dcterms:created>
  <dcterms:modified xsi:type="dcterms:W3CDTF">2018-08-07T18:59:27Z</dcterms:modified>
</cp:coreProperties>
</file>