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44" r:id="rId3"/>
  </p:sldMasterIdLst>
  <p:notesMasterIdLst>
    <p:notesMasterId r:id="rId16"/>
  </p:notesMasterIdLst>
  <p:sldIdLst>
    <p:sldId id="256" r:id="rId4"/>
    <p:sldId id="263" r:id="rId5"/>
    <p:sldId id="316" r:id="rId6"/>
    <p:sldId id="265" r:id="rId7"/>
    <p:sldId id="320" r:id="rId8"/>
    <p:sldId id="321" r:id="rId9"/>
    <p:sldId id="322" r:id="rId10"/>
    <p:sldId id="325" r:id="rId11"/>
    <p:sldId id="327" r:id="rId12"/>
    <p:sldId id="330" r:id="rId13"/>
    <p:sldId id="314" r:id="rId14"/>
    <p:sldId id="260" r:id="rId1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00FF"/>
    <a:srgbClr val="FFCC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04" autoAdjust="0"/>
    <p:restoredTop sz="86400" autoAdjust="0"/>
  </p:normalViewPr>
  <p:slideViewPr>
    <p:cSldViewPr>
      <p:cViewPr varScale="1">
        <p:scale>
          <a:sx n="95" d="100"/>
          <a:sy n="95" d="100"/>
        </p:scale>
        <p:origin x="15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40077D-0C4C-4823-A05D-4E03AF3E0410}" type="datetimeFigureOut">
              <a:rPr lang="en-US" smtClean="0"/>
              <a:t>7/18/2018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121298-9101-4BBE-868B-48EC07D4672C}" type="slidenum">
              <a:rPr lang="en-US" smtClean="0"/>
              <a:t>‹#›</a:t>
            </a:fld>
            <a:endParaRPr lang="en-US"/>
          </a:p>
        </p:txBody>
      </p:sp>
    </p:spTree>
    <p:extLst>
      <p:ext uri="{BB962C8B-B14F-4D97-AF65-F5344CB8AC3E}">
        <p14:creationId xmlns:p14="http://schemas.microsoft.com/office/powerpoint/2010/main" val="4288276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imes New Roman" panose="02020603050405020304" pitchFamily="18" charset="0"/>
                <a:cs typeface="Times New Roman" panose="02020603050405020304" pitchFamily="18" charset="0"/>
              </a:rPr>
              <a:t>By Nathan L Morrison</a:t>
            </a:r>
          </a:p>
          <a:p>
            <a:pPr eaLnBrk="1" hangingPunct="1"/>
            <a:r>
              <a:rPr lang="en-US" dirty="0">
                <a:latin typeface="Times New Roman" panose="02020603050405020304" pitchFamily="18" charset="0"/>
                <a:cs typeface="Times New Roman" panose="02020603050405020304" pitchFamily="18" charset="0"/>
              </a:rPr>
              <a:t>All Scripture given is from NASB unless otherwise stated</a:t>
            </a:r>
          </a:p>
          <a:p>
            <a:pPr eaLnBrk="1" hangingPunct="1"/>
            <a:endParaRPr lang="en-US" dirty="0">
              <a:latin typeface="Times New Roman" panose="02020603050405020304" pitchFamily="18" charset="0"/>
              <a:cs typeface="Times New Roman" panose="02020603050405020304" pitchFamily="18" charset="0"/>
            </a:endParaRPr>
          </a:p>
          <a:p>
            <a:pPr eaLnBrk="1" hangingPunct="1"/>
            <a:r>
              <a:rPr lang="en-US" dirty="0">
                <a:latin typeface="Times New Roman" panose="02020603050405020304" pitchFamily="18" charset="0"/>
                <a:cs typeface="Times New Roman" panose="02020603050405020304" pitchFamily="18" charset="0"/>
              </a:rPr>
              <a:t>For further study, or if questions, please Call: 804-277-1983 or Visit: www.courthousechurchofchrist.com</a:t>
            </a:r>
          </a:p>
          <a:p>
            <a:pPr eaLnBrk="1" hangingPunct="1"/>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B121298-9101-4BBE-868B-48EC07D4672C}" type="slidenum">
              <a:rPr lang="en-US" smtClean="0"/>
              <a:t>1</a:t>
            </a:fld>
            <a:endParaRPr lang="en-US"/>
          </a:p>
        </p:txBody>
      </p:sp>
    </p:spTree>
    <p:extLst>
      <p:ext uri="{BB962C8B-B14F-4D97-AF65-F5344CB8AC3E}">
        <p14:creationId xmlns:p14="http://schemas.microsoft.com/office/powerpoint/2010/main" val="1493985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B121298-9101-4BBE-868B-48EC07D4672C}" type="slidenum">
              <a:rPr lang="en-US" smtClean="0"/>
              <a:t>2</a:t>
            </a:fld>
            <a:endParaRPr lang="en-US"/>
          </a:p>
        </p:txBody>
      </p:sp>
    </p:spTree>
    <p:extLst>
      <p:ext uri="{BB962C8B-B14F-4D97-AF65-F5344CB8AC3E}">
        <p14:creationId xmlns:p14="http://schemas.microsoft.com/office/powerpoint/2010/main" val="2397984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B121298-9101-4BBE-868B-48EC07D4672C}" type="slidenum">
              <a:rPr lang="en-US" smtClean="0"/>
              <a:t>3</a:t>
            </a:fld>
            <a:endParaRPr lang="en-US"/>
          </a:p>
        </p:txBody>
      </p:sp>
    </p:spTree>
    <p:extLst>
      <p:ext uri="{BB962C8B-B14F-4D97-AF65-F5344CB8AC3E}">
        <p14:creationId xmlns:p14="http://schemas.microsoft.com/office/powerpoint/2010/main" val="1257550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B121298-9101-4BBE-868B-48EC07D4672C}" type="slidenum">
              <a:rPr lang="en-US" smtClean="0"/>
              <a:t>11</a:t>
            </a:fld>
            <a:endParaRPr lang="en-US"/>
          </a:p>
        </p:txBody>
      </p:sp>
    </p:spTree>
    <p:extLst>
      <p:ext uri="{BB962C8B-B14F-4D97-AF65-F5344CB8AC3E}">
        <p14:creationId xmlns:p14="http://schemas.microsoft.com/office/powerpoint/2010/main" val="2397984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12</a:t>
            </a:fld>
            <a:endParaRPr 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r>
              <a:rPr lang="en-US" altLang="en-US"/>
              <a:t>A Marriage That Works For The Lord</a:t>
            </a:r>
            <a:endParaRPr lang="es-ES" altLang="en-US"/>
          </a:p>
        </p:txBody>
      </p:sp>
      <p:sp>
        <p:nvSpPr>
          <p:cNvPr id="6" name="Slide Number Placeholder 5"/>
          <p:cNvSpPr>
            <a:spLocks noGrp="1"/>
          </p:cNvSpPr>
          <p:nvPr>
            <p:ph type="sldNum" sz="quarter" idx="12"/>
          </p:nvPr>
        </p:nvSpPr>
        <p:spPr/>
        <p:txBody>
          <a:bodyPr/>
          <a:lstStyle>
            <a:lvl1pPr>
              <a:defRPr/>
            </a:lvl1pPr>
          </a:lstStyle>
          <a:p>
            <a:fld id="{9F462E93-A84C-463A-BEEF-0284513B4302}" type="slidenum">
              <a:rPr lang="es-ES" altLang="en-US" smtClean="0"/>
              <a:pPr/>
              <a:t>‹#›</a:t>
            </a:fld>
            <a:endParaRPr lang="es-ES" altLang="en-US"/>
          </a:p>
        </p:txBody>
      </p:sp>
    </p:spTree>
    <p:extLst>
      <p:ext uri="{BB962C8B-B14F-4D97-AF65-F5344CB8AC3E}">
        <p14:creationId xmlns:p14="http://schemas.microsoft.com/office/powerpoint/2010/main" val="51507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r>
              <a:rPr lang="en-US" altLang="en-US"/>
              <a:t>A Marriage That Works For The Lord</a:t>
            </a:r>
            <a:endParaRPr lang="es-ES" altLang="en-US"/>
          </a:p>
        </p:txBody>
      </p:sp>
      <p:sp>
        <p:nvSpPr>
          <p:cNvPr id="6" name="Slide Number Placeholder 5"/>
          <p:cNvSpPr>
            <a:spLocks noGrp="1"/>
          </p:cNvSpPr>
          <p:nvPr>
            <p:ph type="sldNum" sz="quarter" idx="12"/>
          </p:nvPr>
        </p:nvSpPr>
        <p:spPr/>
        <p:txBody>
          <a:bodyPr/>
          <a:lstStyle>
            <a:lvl1pPr>
              <a:defRPr/>
            </a:lvl1pPr>
          </a:lstStyle>
          <a:p>
            <a:fld id="{E2928BF3-52E4-4B4B-B3DB-E440F3EA9AF3}" type="slidenum">
              <a:rPr lang="es-ES" altLang="en-US" smtClean="0"/>
              <a:pPr/>
              <a:t>‹#›</a:t>
            </a:fld>
            <a:endParaRPr lang="es-ES" altLang="en-US"/>
          </a:p>
        </p:txBody>
      </p:sp>
    </p:spTree>
    <p:extLst>
      <p:ext uri="{BB962C8B-B14F-4D97-AF65-F5344CB8AC3E}">
        <p14:creationId xmlns:p14="http://schemas.microsoft.com/office/powerpoint/2010/main" val="3622861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r>
              <a:rPr lang="en-US" altLang="en-US"/>
              <a:t>A Marriage That Works For The Lord</a:t>
            </a:r>
            <a:endParaRPr lang="es-ES" altLang="en-US"/>
          </a:p>
        </p:txBody>
      </p:sp>
      <p:sp>
        <p:nvSpPr>
          <p:cNvPr id="6" name="Slide Number Placeholder 5"/>
          <p:cNvSpPr>
            <a:spLocks noGrp="1"/>
          </p:cNvSpPr>
          <p:nvPr>
            <p:ph type="sldNum" sz="quarter" idx="12"/>
          </p:nvPr>
        </p:nvSpPr>
        <p:spPr/>
        <p:txBody>
          <a:bodyPr/>
          <a:lstStyle>
            <a:lvl1pPr>
              <a:defRPr/>
            </a:lvl1pPr>
          </a:lstStyle>
          <a:p>
            <a:fld id="{D5A6ECC7-7D38-40AD-ABA5-42F2BA5A7A93}" type="slidenum">
              <a:rPr lang="es-ES" altLang="en-US" smtClean="0"/>
              <a:pPr/>
              <a:t>‹#›</a:t>
            </a:fld>
            <a:endParaRPr lang="es-ES" altLang="en-US"/>
          </a:p>
        </p:txBody>
      </p:sp>
    </p:spTree>
    <p:extLst>
      <p:ext uri="{BB962C8B-B14F-4D97-AF65-F5344CB8AC3E}">
        <p14:creationId xmlns:p14="http://schemas.microsoft.com/office/powerpoint/2010/main" val="2526777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r>
              <a:rPr lang="en-US" altLang="en-US"/>
              <a:t>A Marriage That Works For The Lord</a:t>
            </a:r>
            <a:endParaRPr lang="es-ES" altLang="en-US"/>
          </a:p>
        </p:txBody>
      </p:sp>
      <p:sp>
        <p:nvSpPr>
          <p:cNvPr id="6" name="Slide Number Placeholder 5"/>
          <p:cNvSpPr>
            <a:spLocks noGrp="1"/>
          </p:cNvSpPr>
          <p:nvPr>
            <p:ph type="sldNum" sz="quarter" idx="12"/>
          </p:nvPr>
        </p:nvSpPr>
        <p:spPr/>
        <p:txBody>
          <a:bodyPr/>
          <a:lstStyle>
            <a:lvl1pPr>
              <a:defRPr/>
            </a:lvl1pPr>
          </a:lstStyle>
          <a:p>
            <a:fld id="{9F462E93-A84C-463A-BEEF-0284513B4302}" type="slidenum">
              <a:rPr lang="es-ES" altLang="en-US" smtClean="0"/>
              <a:pPr/>
              <a:t>‹#›</a:t>
            </a:fld>
            <a:endParaRPr lang="es-ES" altLang="en-US"/>
          </a:p>
        </p:txBody>
      </p:sp>
    </p:spTree>
    <p:extLst>
      <p:ext uri="{BB962C8B-B14F-4D97-AF65-F5344CB8AC3E}">
        <p14:creationId xmlns:p14="http://schemas.microsoft.com/office/powerpoint/2010/main" val="1042276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r>
              <a:rPr lang="en-US" altLang="en-US"/>
              <a:t>A Marriage That Works For The Lord</a:t>
            </a:r>
            <a:endParaRPr lang="es-ES" altLang="en-US"/>
          </a:p>
        </p:txBody>
      </p:sp>
      <p:sp>
        <p:nvSpPr>
          <p:cNvPr id="6" name="Slide Number Placeholder 5"/>
          <p:cNvSpPr>
            <a:spLocks noGrp="1"/>
          </p:cNvSpPr>
          <p:nvPr>
            <p:ph type="sldNum" sz="quarter" idx="12"/>
          </p:nvPr>
        </p:nvSpPr>
        <p:spPr/>
        <p:txBody>
          <a:bodyPr/>
          <a:lstStyle>
            <a:lvl1pPr>
              <a:defRPr/>
            </a:lvl1pPr>
          </a:lstStyle>
          <a:p>
            <a:fld id="{0281F232-293F-4BAD-A9A2-150B195DD105}" type="slidenum">
              <a:rPr lang="es-ES" altLang="en-US" smtClean="0"/>
              <a:pPr/>
              <a:t>‹#›</a:t>
            </a:fld>
            <a:endParaRPr lang="es-ES" altLang="en-US"/>
          </a:p>
        </p:txBody>
      </p:sp>
    </p:spTree>
    <p:extLst>
      <p:ext uri="{BB962C8B-B14F-4D97-AF65-F5344CB8AC3E}">
        <p14:creationId xmlns:p14="http://schemas.microsoft.com/office/powerpoint/2010/main" val="63488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r>
              <a:rPr lang="en-US" altLang="en-US"/>
              <a:t>A Marriage That Works For The Lord</a:t>
            </a:r>
            <a:endParaRPr lang="es-ES" altLang="en-US"/>
          </a:p>
        </p:txBody>
      </p:sp>
      <p:sp>
        <p:nvSpPr>
          <p:cNvPr id="6" name="Slide Number Placeholder 5"/>
          <p:cNvSpPr>
            <a:spLocks noGrp="1"/>
          </p:cNvSpPr>
          <p:nvPr>
            <p:ph type="sldNum" sz="quarter" idx="12"/>
          </p:nvPr>
        </p:nvSpPr>
        <p:spPr/>
        <p:txBody>
          <a:bodyPr/>
          <a:lstStyle>
            <a:lvl1pPr>
              <a:defRPr/>
            </a:lvl1pPr>
          </a:lstStyle>
          <a:p>
            <a:fld id="{0F406132-69FA-4ABA-A90B-C62144DD61AB}" type="slidenum">
              <a:rPr lang="es-ES" altLang="en-US" smtClean="0"/>
              <a:pPr/>
              <a:t>‹#›</a:t>
            </a:fld>
            <a:endParaRPr lang="es-ES" altLang="en-US"/>
          </a:p>
        </p:txBody>
      </p:sp>
    </p:spTree>
    <p:extLst>
      <p:ext uri="{BB962C8B-B14F-4D97-AF65-F5344CB8AC3E}">
        <p14:creationId xmlns:p14="http://schemas.microsoft.com/office/powerpoint/2010/main" val="1878149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r>
              <a:rPr lang="en-US" altLang="en-US"/>
              <a:t>A Marriage That Works For The Lord</a:t>
            </a:r>
            <a:endParaRPr lang="es-ES" altLang="en-US"/>
          </a:p>
        </p:txBody>
      </p:sp>
      <p:sp>
        <p:nvSpPr>
          <p:cNvPr id="7" name="Slide Number Placeholder 6"/>
          <p:cNvSpPr>
            <a:spLocks noGrp="1"/>
          </p:cNvSpPr>
          <p:nvPr>
            <p:ph type="sldNum" sz="quarter" idx="12"/>
          </p:nvPr>
        </p:nvSpPr>
        <p:spPr/>
        <p:txBody>
          <a:bodyPr/>
          <a:lstStyle>
            <a:lvl1pPr>
              <a:defRPr/>
            </a:lvl1pPr>
          </a:lstStyle>
          <a:p>
            <a:fld id="{30E23AF2-EAF7-4C4A-A39F-A2CEBE496200}" type="slidenum">
              <a:rPr lang="es-ES" altLang="en-US" smtClean="0"/>
              <a:pPr/>
              <a:t>‹#›</a:t>
            </a:fld>
            <a:endParaRPr lang="es-ES" altLang="en-US"/>
          </a:p>
        </p:txBody>
      </p:sp>
    </p:spTree>
    <p:extLst>
      <p:ext uri="{BB962C8B-B14F-4D97-AF65-F5344CB8AC3E}">
        <p14:creationId xmlns:p14="http://schemas.microsoft.com/office/powerpoint/2010/main" val="483652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ltLang="en-US"/>
          </a:p>
        </p:txBody>
      </p:sp>
      <p:sp>
        <p:nvSpPr>
          <p:cNvPr id="8" name="Footer Placeholder 7"/>
          <p:cNvSpPr>
            <a:spLocks noGrp="1"/>
          </p:cNvSpPr>
          <p:nvPr>
            <p:ph type="ftr" sz="quarter" idx="11"/>
          </p:nvPr>
        </p:nvSpPr>
        <p:spPr/>
        <p:txBody>
          <a:bodyPr/>
          <a:lstStyle>
            <a:lvl1pPr>
              <a:defRPr/>
            </a:lvl1pPr>
          </a:lstStyle>
          <a:p>
            <a:r>
              <a:rPr lang="en-US" altLang="en-US"/>
              <a:t>A Marriage That Works For The Lord</a:t>
            </a:r>
            <a:endParaRPr lang="es-ES" altLang="en-US"/>
          </a:p>
        </p:txBody>
      </p:sp>
      <p:sp>
        <p:nvSpPr>
          <p:cNvPr id="9" name="Slide Number Placeholder 8"/>
          <p:cNvSpPr>
            <a:spLocks noGrp="1"/>
          </p:cNvSpPr>
          <p:nvPr>
            <p:ph type="sldNum" sz="quarter" idx="12"/>
          </p:nvPr>
        </p:nvSpPr>
        <p:spPr/>
        <p:txBody>
          <a:bodyPr/>
          <a:lstStyle>
            <a:lvl1pPr>
              <a:defRPr/>
            </a:lvl1pPr>
          </a:lstStyle>
          <a:p>
            <a:fld id="{E838F508-EA8D-4AD2-AE24-D5DAFBE68C7C}" type="slidenum">
              <a:rPr lang="es-ES" altLang="en-US" smtClean="0"/>
              <a:pPr/>
              <a:t>‹#›</a:t>
            </a:fld>
            <a:endParaRPr lang="es-ES" altLang="en-US"/>
          </a:p>
        </p:txBody>
      </p:sp>
    </p:spTree>
    <p:extLst>
      <p:ext uri="{BB962C8B-B14F-4D97-AF65-F5344CB8AC3E}">
        <p14:creationId xmlns:p14="http://schemas.microsoft.com/office/powerpoint/2010/main" val="3930659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ltLang="en-US"/>
          </a:p>
        </p:txBody>
      </p:sp>
      <p:sp>
        <p:nvSpPr>
          <p:cNvPr id="4" name="Footer Placeholder 3"/>
          <p:cNvSpPr>
            <a:spLocks noGrp="1"/>
          </p:cNvSpPr>
          <p:nvPr>
            <p:ph type="ftr" sz="quarter" idx="11"/>
          </p:nvPr>
        </p:nvSpPr>
        <p:spPr/>
        <p:txBody>
          <a:bodyPr/>
          <a:lstStyle>
            <a:lvl1pPr>
              <a:defRPr/>
            </a:lvl1pPr>
          </a:lstStyle>
          <a:p>
            <a:r>
              <a:rPr lang="en-US" altLang="en-US"/>
              <a:t>A Marriage That Works For The Lord</a:t>
            </a:r>
            <a:endParaRPr lang="es-ES" altLang="en-US"/>
          </a:p>
        </p:txBody>
      </p:sp>
      <p:sp>
        <p:nvSpPr>
          <p:cNvPr id="5" name="Slide Number Placeholder 4"/>
          <p:cNvSpPr>
            <a:spLocks noGrp="1"/>
          </p:cNvSpPr>
          <p:nvPr>
            <p:ph type="sldNum" sz="quarter" idx="12"/>
          </p:nvPr>
        </p:nvSpPr>
        <p:spPr/>
        <p:txBody>
          <a:bodyPr/>
          <a:lstStyle>
            <a:lvl1pPr>
              <a:defRPr/>
            </a:lvl1pPr>
          </a:lstStyle>
          <a:p>
            <a:fld id="{9EA8A7B4-26B2-40D4-A0CA-85A06D5832D0}" type="slidenum">
              <a:rPr lang="es-ES" altLang="en-US" smtClean="0"/>
              <a:pPr/>
              <a:t>‹#›</a:t>
            </a:fld>
            <a:endParaRPr lang="es-ES" altLang="en-US"/>
          </a:p>
        </p:txBody>
      </p:sp>
    </p:spTree>
    <p:extLst>
      <p:ext uri="{BB962C8B-B14F-4D97-AF65-F5344CB8AC3E}">
        <p14:creationId xmlns:p14="http://schemas.microsoft.com/office/powerpoint/2010/main" val="776961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ltLang="en-US"/>
          </a:p>
        </p:txBody>
      </p:sp>
      <p:sp>
        <p:nvSpPr>
          <p:cNvPr id="3" name="Footer Placeholder 2"/>
          <p:cNvSpPr>
            <a:spLocks noGrp="1"/>
          </p:cNvSpPr>
          <p:nvPr>
            <p:ph type="ftr" sz="quarter" idx="11"/>
          </p:nvPr>
        </p:nvSpPr>
        <p:spPr/>
        <p:txBody>
          <a:bodyPr/>
          <a:lstStyle>
            <a:lvl1pPr>
              <a:defRPr/>
            </a:lvl1pPr>
          </a:lstStyle>
          <a:p>
            <a:r>
              <a:rPr lang="en-US" altLang="en-US"/>
              <a:t>A Marriage That Works For The Lord</a:t>
            </a:r>
            <a:endParaRPr lang="es-ES" altLang="en-US"/>
          </a:p>
        </p:txBody>
      </p:sp>
      <p:sp>
        <p:nvSpPr>
          <p:cNvPr id="4" name="Slide Number Placeholder 3"/>
          <p:cNvSpPr>
            <a:spLocks noGrp="1"/>
          </p:cNvSpPr>
          <p:nvPr>
            <p:ph type="sldNum" sz="quarter" idx="12"/>
          </p:nvPr>
        </p:nvSpPr>
        <p:spPr/>
        <p:txBody>
          <a:bodyPr/>
          <a:lstStyle>
            <a:lvl1pPr>
              <a:defRPr/>
            </a:lvl1pPr>
          </a:lstStyle>
          <a:p>
            <a:fld id="{2D14B5A7-FA39-44A7-950F-C591C7B33EAD}" type="slidenum">
              <a:rPr lang="es-ES" altLang="en-US" smtClean="0"/>
              <a:pPr/>
              <a:t>‹#›</a:t>
            </a:fld>
            <a:endParaRPr lang="es-ES" altLang="en-US"/>
          </a:p>
        </p:txBody>
      </p:sp>
    </p:spTree>
    <p:extLst>
      <p:ext uri="{BB962C8B-B14F-4D97-AF65-F5344CB8AC3E}">
        <p14:creationId xmlns:p14="http://schemas.microsoft.com/office/powerpoint/2010/main" val="2768925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r>
              <a:rPr lang="en-US" altLang="en-US"/>
              <a:t>A Marriage That Works For The Lord</a:t>
            </a:r>
            <a:endParaRPr lang="es-ES" altLang="en-US"/>
          </a:p>
        </p:txBody>
      </p:sp>
      <p:sp>
        <p:nvSpPr>
          <p:cNvPr id="7" name="Slide Number Placeholder 6"/>
          <p:cNvSpPr>
            <a:spLocks noGrp="1"/>
          </p:cNvSpPr>
          <p:nvPr>
            <p:ph type="sldNum" sz="quarter" idx="12"/>
          </p:nvPr>
        </p:nvSpPr>
        <p:spPr/>
        <p:txBody>
          <a:bodyPr/>
          <a:lstStyle>
            <a:lvl1pPr>
              <a:defRPr/>
            </a:lvl1pPr>
          </a:lstStyle>
          <a:p>
            <a:fld id="{D643F0B5-2E9A-41A9-9A60-92CA00B77E2A}" type="slidenum">
              <a:rPr lang="es-ES" altLang="en-US" smtClean="0"/>
              <a:pPr/>
              <a:t>‹#›</a:t>
            </a:fld>
            <a:endParaRPr lang="es-ES" altLang="en-US"/>
          </a:p>
        </p:txBody>
      </p:sp>
    </p:spTree>
    <p:extLst>
      <p:ext uri="{BB962C8B-B14F-4D97-AF65-F5344CB8AC3E}">
        <p14:creationId xmlns:p14="http://schemas.microsoft.com/office/powerpoint/2010/main" val="2737549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r>
              <a:rPr lang="en-US" altLang="en-US"/>
              <a:t>A Marriage That Works For The Lord</a:t>
            </a:r>
            <a:endParaRPr lang="es-ES" altLang="en-US"/>
          </a:p>
        </p:txBody>
      </p:sp>
      <p:sp>
        <p:nvSpPr>
          <p:cNvPr id="6" name="Slide Number Placeholder 5"/>
          <p:cNvSpPr>
            <a:spLocks noGrp="1"/>
          </p:cNvSpPr>
          <p:nvPr>
            <p:ph type="sldNum" sz="quarter" idx="12"/>
          </p:nvPr>
        </p:nvSpPr>
        <p:spPr/>
        <p:txBody>
          <a:bodyPr/>
          <a:lstStyle>
            <a:lvl1pPr>
              <a:defRPr/>
            </a:lvl1pPr>
          </a:lstStyle>
          <a:p>
            <a:fld id="{0281F232-293F-4BAD-A9A2-150B195DD105}" type="slidenum">
              <a:rPr lang="es-ES" altLang="en-US" smtClean="0"/>
              <a:pPr/>
              <a:t>‹#›</a:t>
            </a:fld>
            <a:endParaRPr lang="es-ES" altLang="en-US"/>
          </a:p>
        </p:txBody>
      </p:sp>
    </p:spTree>
    <p:extLst>
      <p:ext uri="{BB962C8B-B14F-4D97-AF65-F5344CB8AC3E}">
        <p14:creationId xmlns:p14="http://schemas.microsoft.com/office/powerpoint/2010/main" val="3845476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r>
              <a:rPr lang="en-US" altLang="en-US"/>
              <a:t>A Marriage That Works For The Lord</a:t>
            </a:r>
            <a:endParaRPr lang="es-ES" altLang="en-US"/>
          </a:p>
        </p:txBody>
      </p:sp>
      <p:sp>
        <p:nvSpPr>
          <p:cNvPr id="7" name="Slide Number Placeholder 6"/>
          <p:cNvSpPr>
            <a:spLocks noGrp="1"/>
          </p:cNvSpPr>
          <p:nvPr>
            <p:ph type="sldNum" sz="quarter" idx="12"/>
          </p:nvPr>
        </p:nvSpPr>
        <p:spPr/>
        <p:txBody>
          <a:bodyPr/>
          <a:lstStyle>
            <a:lvl1pPr>
              <a:defRPr/>
            </a:lvl1pPr>
          </a:lstStyle>
          <a:p>
            <a:fld id="{A07D884A-C63E-4410-A20F-BD6B78B9A287}" type="slidenum">
              <a:rPr lang="es-ES" altLang="en-US" smtClean="0"/>
              <a:pPr/>
              <a:t>‹#›</a:t>
            </a:fld>
            <a:endParaRPr lang="es-ES" altLang="en-US"/>
          </a:p>
        </p:txBody>
      </p:sp>
    </p:spTree>
    <p:extLst>
      <p:ext uri="{BB962C8B-B14F-4D97-AF65-F5344CB8AC3E}">
        <p14:creationId xmlns:p14="http://schemas.microsoft.com/office/powerpoint/2010/main" val="1459885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r>
              <a:rPr lang="en-US" altLang="en-US"/>
              <a:t>A Marriage That Works For The Lord</a:t>
            </a:r>
            <a:endParaRPr lang="es-ES" altLang="en-US"/>
          </a:p>
        </p:txBody>
      </p:sp>
      <p:sp>
        <p:nvSpPr>
          <p:cNvPr id="6" name="Slide Number Placeholder 5"/>
          <p:cNvSpPr>
            <a:spLocks noGrp="1"/>
          </p:cNvSpPr>
          <p:nvPr>
            <p:ph type="sldNum" sz="quarter" idx="12"/>
          </p:nvPr>
        </p:nvSpPr>
        <p:spPr/>
        <p:txBody>
          <a:bodyPr/>
          <a:lstStyle>
            <a:lvl1pPr>
              <a:defRPr/>
            </a:lvl1pPr>
          </a:lstStyle>
          <a:p>
            <a:fld id="{E2928BF3-52E4-4B4B-B3DB-E440F3EA9AF3}" type="slidenum">
              <a:rPr lang="es-ES" altLang="en-US" smtClean="0"/>
              <a:pPr/>
              <a:t>‹#›</a:t>
            </a:fld>
            <a:endParaRPr lang="es-ES" altLang="en-US"/>
          </a:p>
        </p:txBody>
      </p:sp>
    </p:spTree>
    <p:extLst>
      <p:ext uri="{BB962C8B-B14F-4D97-AF65-F5344CB8AC3E}">
        <p14:creationId xmlns:p14="http://schemas.microsoft.com/office/powerpoint/2010/main" val="957029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r>
              <a:rPr lang="en-US" altLang="en-US"/>
              <a:t>A Marriage That Works For The Lord</a:t>
            </a:r>
            <a:endParaRPr lang="es-ES" altLang="en-US"/>
          </a:p>
        </p:txBody>
      </p:sp>
      <p:sp>
        <p:nvSpPr>
          <p:cNvPr id="6" name="Slide Number Placeholder 5"/>
          <p:cNvSpPr>
            <a:spLocks noGrp="1"/>
          </p:cNvSpPr>
          <p:nvPr>
            <p:ph type="sldNum" sz="quarter" idx="12"/>
          </p:nvPr>
        </p:nvSpPr>
        <p:spPr/>
        <p:txBody>
          <a:bodyPr/>
          <a:lstStyle>
            <a:lvl1pPr>
              <a:defRPr/>
            </a:lvl1pPr>
          </a:lstStyle>
          <a:p>
            <a:fld id="{D5A6ECC7-7D38-40AD-ABA5-42F2BA5A7A93}" type="slidenum">
              <a:rPr lang="es-ES" altLang="en-US" smtClean="0"/>
              <a:pPr/>
              <a:t>‹#›</a:t>
            </a:fld>
            <a:endParaRPr lang="es-ES" altLang="en-US"/>
          </a:p>
        </p:txBody>
      </p:sp>
    </p:spTree>
    <p:extLst>
      <p:ext uri="{BB962C8B-B14F-4D97-AF65-F5344CB8AC3E}">
        <p14:creationId xmlns:p14="http://schemas.microsoft.com/office/powerpoint/2010/main" val="2077070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r>
              <a:rPr lang="en-US" altLang="en-US"/>
              <a:t>A Marriage That Works For The Lord</a:t>
            </a:r>
            <a:endParaRPr lang="es-ES" altLang="en-US"/>
          </a:p>
        </p:txBody>
      </p:sp>
      <p:sp>
        <p:nvSpPr>
          <p:cNvPr id="6" name="Slide Number Placeholder 5"/>
          <p:cNvSpPr>
            <a:spLocks noGrp="1"/>
          </p:cNvSpPr>
          <p:nvPr>
            <p:ph type="sldNum" sz="quarter" idx="12"/>
          </p:nvPr>
        </p:nvSpPr>
        <p:spPr/>
        <p:txBody>
          <a:bodyPr/>
          <a:lstStyle>
            <a:lvl1pPr>
              <a:defRPr/>
            </a:lvl1pPr>
          </a:lstStyle>
          <a:p>
            <a:fld id="{9F462E93-A84C-463A-BEEF-0284513B4302}" type="slidenum">
              <a:rPr lang="es-ES" altLang="en-US" smtClean="0"/>
              <a:pPr/>
              <a:t>‹#›</a:t>
            </a:fld>
            <a:endParaRPr lang="es-ES" altLang="en-US"/>
          </a:p>
        </p:txBody>
      </p:sp>
    </p:spTree>
    <p:extLst>
      <p:ext uri="{BB962C8B-B14F-4D97-AF65-F5344CB8AC3E}">
        <p14:creationId xmlns:p14="http://schemas.microsoft.com/office/powerpoint/2010/main" val="2293276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r>
              <a:rPr lang="en-US" altLang="en-US"/>
              <a:t>A Marriage That Works For The Lord</a:t>
            </a:r>
            <a:endParaRPr lang="es-ES" altLang="en-US"/>
          </a:p>
        </p:txBody>
      </p:sp>
      <p:sp>
        <p:nvSpPr>
          <p:cNvPr id="6" name="Slide Number Placeholder 5"/>
          <p:cNvSpPr>
            <a:spLocks noGrp="1"/>
          </p:cNvSpPr>
          <p:nvPr>
            <p:ph type="sldNum" sz="quarter" idx="12"/>
          </p:nvPr>
        </p:nvSpPr>
        <p:spPr/>
        <p:txBody>
          <a:bodyPr/>
          <a:lstStyle>
            <a:lvl1pPr>
              <a:defRPr/>
            </a:lvl1pPr>
          </a:lstStyle>
          <a:p>
            <a:fld id="{0281F232-293F-4BAD-A9A2-150B195DD105}" type="slidenum">
              <a:rPr lang="es-ES" altLang="en-US" smtClean="0"/>
              <a:pPr/>
              <a:t>‹#›</a:t>
            </a:fld>
            <a:endParaRPr lang="es-ES" altLang="en-US"/>
          </a:p>
        </p:txBody>
      </p:sp>
    </p:spTree>
    <p:extLst>
      <p:ext uri="{BB962C8B-B14F-4D97-AF65-F5344CB8AC3E}">
        <p14:creationId xmlns:p14="http://schemas.microsoft.com/office/powerpoint/2010/main" val="2764089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r>
              <a:rPr lang="en-US" altLang="en-US"/>
              <a:t>A Marriage That Works For The Lord</a:t>
            </a:r>
            <a:endParaRPr lang="es-ES" altLang="en-US"/>
          </a:p>
        </p:txBody>
      </p:sp>
      <p:sp>
        <p:nvSpPr>
          <p:cNvPr id="6" name="Slide Number Placeholder 5"/>
          <p:cNvSpPr>
            <a:spLocks noGrp="1"/>
          </p:cNvSpPr>
          <p:nvPr>
            <p:ph type="sldNum" sz="quarter" idx="12"/>
          </p:nvPr>
        </p:nvSpPr>
        <p:spPr/>
        <p:txBody>
          <a:bodyPr/>
          <a:lstStyle>
            <a:lvl1pPr>
              <a:defRPr/>
            </a:lvl1pPr>
          </a:lstStyle>
          <a:p>
            <a:fld id="{0F406132-69FA-4ABA-A90B-C62144DD61AB}" type="slidenum">
              <a:rPr lang="es-ES" altLang="en-US" smtClean="0"/>
              <a:pPr/>
              <a:t>‹#›</a:t>
            </a:fld>
            <a:endParaRPr lang="es-ES" altLang="en-US"/>
          </a:p>
        </p:txBody>
      </p:sp>
    </p:spTree>
    <p:extLst>
      <p:ext uri="{BB962C8B-B14F-4D97-AF65-F5344CB8AC3E}">
        <p14:creationId xmlns:p14="http://schemas.microsoft.com/office/powerpoint/2010/main" val="39465348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r>
              <a:rPr lang="en-US" altLang="en-US"/>
              <a:t>A Marriage That Works For The Lord</a:t>
            </a:r>
            <a:endParaRPr lang="es-ES" altLang="en-US"/>
          </a:p>
        </p:txBody>
      </p:sp>
      <p:sp>
        <p:nvSpPr>
          <p:cNvPr id="7" name="Slide Number Placeholder 6"/>
          <p:cNvSpPr>
            <a:spLocks noGrp="1"/>
          </p:cNvSpPr>
          <p:nvPr>
            <p:ph type="sldNum" sz="quarter" idx="12"/>
          </p:nvPr>
        </p:nvSpPr>
        <p:spPr/>
        <p:txBody>
          <a:bodyPr/>
          <a:lstStyle>
            <a:lvl1pPr>
              <a:defRPr/>
            </a:lvl1pPr>
          </a:lstStyle>
          <a:p>
            <a:fld id="{30E23AF2-EAF7-4C4A-A39F-A2CEBE496200}" type="slidenum">
              <a:rPr lang="es-ES" altLang="en-US" smtClean="0"/>
              <a:pPr/>
              <a:t>‹#›</a:t>
            </a:fld>
            <a:endParaRPr lang="es-ES" altLang="en-US"/>
          </a:p>
        </p:txBody>
      </p:sp>
    </p:spTree>
    <p:extLst>
      <p:ext uri="{BB962C8B-B14F-4D97-AF65-F5344CB8AC3E}">
        <p14:creationId xmlns:p14="http://schemas.microsoft.com/office/powerpoint/2010/main" val="41885329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ltLang="en-US"/>
          </a:p>
        </p:txBody>
      </p:sp>
      <p:sp>
        <p:nvSpPr>
          <p:cNvPr id="8" name="Footer Placeholder 7"/>
          <p:cNvSpPr>
            <a:spLocks noGrp="1"/>
          </p:cNvSpPr>
          <p:nvPr>
            <p:ph type="ftr" sz="quarter" idx="11"/>
          </p:nvPr>
        </p:nvSpPr>
        <p:spPr/>
        <p:txBody>
          <a:bodyPr/>
          <a:lstStyle>
            <a:lvl1pPr>
              <a:defRPr/>
            </a:lvl1pPr>
          </a:lstStyle>
          <a:p>
            <a:r>
              <a:rPr lang="en-US" altLang="en-US"/>
              <a:t>A Marriage That Works For The Lord</a:t>
            </a:r>
            <a:endParaRPr lang="es-ES" altLang="en-US"/>
          </a:p>
        </p:txBody>
      </p:sp>
      <p:sp>
        <p:nvSpPr>
          <p:cNvPr id="9" name="Slide Number Placeholder 8"/>
          <p:cNvSpPr>
            <a:spLocks noGrp="1"/>
          </p:cNvSpPr>
          <p:nvPr>
            <p:ph type="sldNum" sz="quarter" idx="12"/>
          </p:nvPr>
        </p:nvSpPr>
        <p:spPr/>
        <p:txBody>
          <a:bodyPr/>
          <a:lstStyle>
            <a:lvl1pPr>
              <a:defRPr/>
            </a:lvl1pPr>
          </a:lstStyle>
          <a:p>
            <a:fld id="{E838F508-EA8D-4AD2-AE24-D5DAFBE68C7C}" type="slidenum">
              <a:rPr lang="es-ES" altLang="en-US" smtClean="0"/>
              <a:pPr/>
              <a:t>‹#›</a:t>
            </a:fld>
            <a:endParaRPr lang="es-ES" altLang="en-US"/>
          </a:p>
        </p:txBody>
      </p:sp>
    </p:spTree>
    <p:extLst>
      <p:ext uri="{BB962C8B-B14F-4D97-AF65-F5344CB8AC3E}">
        <p14:creationId xmlns:p14="http://schemas.microsoft.com/office/powerpoint/2010/main" val="35706664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ltLang="en-US"/>
          </a:p>
        </p:txBody>
      </p:sp>
      <p:sp>
        <p:nvSpPr>
          <p:cNvPr id="4" name="Footer Placeholder 3"/>
          <p:cNvSpPr>
            <a:spLocks noGrp="1"/>
          </p:cNvSpPr>
          <p:nvPr>
            <p:ph type="ftr" sz="quarter" idx="11"/>
          </p:nvPr>
        </p:nvSpPr>
        <p:spPr/>
        <p:txBody>
          <a:bodyPr/>
          <a:lstStyle>
            <a:lvl1pPr>
              <a:defRPr/>
            </a:lvl1pPr>
          </a:lstStyle>
          <a:p>
            <a:r>
              <a:rPr lang="en-US" altLang="en-US"/>
              <a:t>A Marriage That Works For The Lord</a:t>
            </a:r>
            <a:endParaRPr lang="es-ES" altLang="en-US"/>
          </a:p>
        </p:txBody>
      </p:sp>
      <p:sp>
        <p:nvSpPr>
          <p:cNvPr id="5" name="Slide Number Placeholder 4"/>
          <p:cNvSpPr>
            <a:spLocks noGrp="1"/>
          </p:cNvSpPr>
          <p:nvPr>
            <p:ph type="sldNum" sz="quarter" idx="12"/>
          </p:nvPr>
        </p:nvSpPr>
        <p:spPr/>
        <p:txBody>
          <a:bodyPr/>
          <a:lstStyle>
            <a:lvl1pPr>
              <a:defRPr/>
            </a:lvl1pPr>
          </a:lstStyle>
          <a:p>
            <a:fld id="{9EA8A7B4-26B2-40D4-A0CA-85A06D5832D0}" type="slidenum">
              <a:rPr lang="es-ES" altLang="en-US" smtClean="0"/>
              <a:pPr/>
              <a:t>‹#›</a:t>
            </a:fld>
            <a:endParaRPr lang="es-ES" altLang="en-US"/>
          </a:p>
        </p:txBody>
      </p:sp>
    </p:spTree>
    <p:extLst>
      <p:ext uri="{BB962C8B-B14F-4D97-AF65-F5344CB8AC3E}">
        <p14:creationId xmlns:p14="http://schemas.microsoft.com/office/powerpoint/2010/main" val="4236857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ltLang="en-US"/>
          </a:p>
        </p:txBody>
      </p:sp>
      <p:sp>
        <p:nvSpPr>
          <p:cNvPr id="3" name="Footer Placeholder 2"/>
          <p:cNvSpPr>
            <a:spLocks noGrp="1"/>
          </p:cNvSpPr>
          <p:nvPr>
            <p:ph type="ftr" sz="quarter" idx="11"/>
          </p:nvPr>
        </p:nvSpPr>
        <p:spPr/>
        <p:txBody>
          <a:bodyPr/>
          <a:lstStyle>
            <a:lvl1pPr>
              <a:defRPr/>
            </a:lvl1pPr>
          </a:lstStyle>
          <a:p>
            <a:r>
              <a:rPr lang="en-US" altLang="en-US"/>
              <a:t>A Marriage That Works For The Lord</a:t>
            </a:r>
            <a:endParaRPr lang="es-ES" altLang="en-US"/>
          </a:p>
        </p:txBody>
      </p:sp>
      <p:sp>
        <p:nvSpPr>
          <p:cNvPr id="4" name="Slide Number Placeholder 3"/>
          <p:cNvSpPr>
            <a:spLocks noGrp="1"/>
          </p:cNvSpPr>
          <p:nvPr>
            <p:ph type="sldNum" sz="quarter" idx="12"/>
          </p:nvPr>
        </p:nvSpPr>
        <p:spPr/>
        <p:txBody>
          <a:bodyPr/>
          <a:lstStyle>
            <a:lvl1pPr>
              <a:defRPr/>
            </a:lvl1pPr>
          </a:lstStyle>
          <a:p>
            <a:fld id="{2D14B5A7-FA39-44A7-950F-C591C7B33EAD}" type="slidenum">
              <a:rPr lang="es-ES" altLang="en-US" smtClean="0"/>
              <a:pPr/>
              <a:t>‹#›</a:t>
            </a:fld>
            <a:endParaRPr lang="es-ES" altLang="en-US"/>
          </a:p>
        </p:txBody>
      </p:sp>
    </p:spTree>
    <p:extLst>
      <p:ext uri="{BB962C8B-B14F-4D97-AF65-F5344CB8AC3E}">
        <p14:creationId xmlns:p14="http://schemas.microsoft.com/office/powerpoint/2010/main" val="1215972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r>
              <a:rPr lang="en-US" altLang="en-US"/>
              <a:t>A Marriage That Works For The Lord</a:t>
            </a:r>
            <a:endParaRPr lang="es-ES" altLang="en-US"/>
          </a:p>
        </p:txBody>
      </p:sp>
      <p:sp>
        <p:nvSpPr>
          <p:cNvPr id="6" name="Slide Number Placeholder 5"/>
          <p:cNvSpPr>
            <a:spLocks noGrp="1"/>
          </p:cNvSpPr>
          <p:nvPr>
            <p:ph type="sldNum" sz="quarter" idx="12"/>
          </p:nvPr>
        </p:nvSpPr>
        <p:spPr/>
        <p:txBody>
          <a:bodyPr/>
          <a:lstStyle>
            <a:lvl1pPr>
              <a:defRPr/>
            </a:lvl1pPr>
          </a:lstStyle>
          <a:p>
            <a:fld id="{0F406132-69FA-4ABA-A90B-C62144DD61AB}" type="slidenum">
              <a:rPr lang="es-ES" altLang="en-US" smtClean="0"/>
              <a:pPr/>
              <a:t>‹#›</a:t>
            </a:fld>
            <a:endParaRPr lang="es-ES" altLang="en-US"/>
          </a:p>
        </p:txBody>
      </p:sp>
    </p:spTree>
    <p:extLst>
      <p:ext uri="{BB962C8B-B14F-4D97-AF65-F5344CB8AC3E}">
        <p14:creationId xmlns:p14="http://schemas.microsoft.com/office/powerpoint/2010/main" val="18128203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r>
              <a:rPr lang="en-US" altLang="en-US"/>
              <a:t>A Marriage That Works For The Lord</a:t>
            </a:r>
            <a:endParaRPr lang="es-ES" altLang="en-US"/>
          </a:p>
        </p:txBody>
      </p:sp>
      <p:sp>
        <p:nvSpPr>
          <p:cNvPr id="7" name="Slide Number Placeholder 6"/>
          <p:cNvSpPr>
            <a:spLocks noGrp="1"/>
          </p:cNvSpPr>
          <p:nvPr>
            <p:ph type="sldNum" sz="quarter" idx="12"/>
          </p:nvPr>
        </p:nvSpPr>
        <p:spPr/>
        <p:txBody>
          <a:bodyPr/>
          <a:lstStyle>
            <a:lvl1pPr>
              <a:defRPr/>
            </a:lvl1pPr>
          </a:lstStyle>
          <a:p>
            <a:fld id="{D643F0B5-2E9A-41A9-9A60-92CA00B77E2A}" type="slidenum">
              <a:rPr lang="es-ES" altLang="en-US" smtClean="0"/>
              <a:pPr/>
              <a:t>‹#›</a:t>
            </a:fld>
            <a:endParaRPr lang="es-ES" altLang="en-US"/>
          </a:p>
        </p:txBody>
      </p:sp>
    </p:spTree>
    <p:extLst>
      <p:ext uri="{BB962C8B-B14F-4D97-AF65-F5344CB8AC3E}">
        <p14:creationId xmlns:p14="http://schemas.microsoft.com/office/powerpoint/2010/main" val="850513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r>
              <a:rPr lang="en-US" altLang="en-US"/>
              <a:t>A Marriage That Works For The Lord</a:t>
            </a:r>
            <a:endParaRPr lang="es-ES" altLang="en-US"/>
          </a:p>
        </p:txBody>
      </p:sp>
      <p:sp>
        <p:nvSpPr>
          <p:cNvPr id="7" name="Slide Number Placeholder 6"/>
          <p:cNvSpPr>
            <a:spLocks noGrp="1"/>
          </p:cNvSpPr>
          <p:nvPr>
            <p:ph type="sldNum" sz="quarter" idx="12"/>
          </p:nvPr>
        </p:nvSpPr>
        <p:spPr/>
        <p:txBody>
          <a:bodyPr/>
          <a:lstStyle>
            <a:lvl1pPr>
              <a:defRPr/>
            </a:lvl1pPr>
          </a:lstStyle>
          <a:p>
            <a:fld id="{A07D884A-C63E-4410-A20F-BD6B78B9A287}" type="slidenum">
              <a:rPr lang="es-ES" altLang="en-US" smtClean="0"/>
              <a:pPr/>
              <a:t>‹#›</a:t>
            </a:fld>
            <a:endParaRPr lang="es-ES" altLang="en-US"/>
          </a:p>
        </p:txBody>
      </p:sp>
    </p:spTree>
    <p:extLst>
      <p:ext uri="{BB962C8B-B14F-4D97-AF65-F5344CB8AC3E}">
        <p14:creationId xmlns:p14="http://schemas.microsoft.com/office/powerpoint/2010/main" val="1079056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r>
              <a:rPr lang="en-US" altLang="en-US"/>
              <a:t>A Marriage That Works For The Lord</a:t>
            </a:r>
            <a:endParaRPr lang="es-ES" altLang="en-US"/>
          </a:p>
        </p:txBody>
      </p:sp>
      <p:sp>
        <p:nvSpPr>
          <p:cNvPr id="6" name="Slide Number Placeholder 5"/>
          <p:cNvSpPr>
            <a:spLocks noGrp="1"/>
          </p:cNvSpPr>
          <p:nvPr>
            <p:ph type="sldNum" sz="quarter" idx="12"/>
          </p:nvPr>
        </p:nvSpPr>
        <p:spPr/>
        <p:txBody>
          <a:bodyPr/>
          <a:lstStyle>
            <a:lvl1pPr>
              <a:defRPr/>
            </a:lvl1pPr>
          </a:lstStyle>
          <a:p>
            <a:fld id="{E2928BF3-52E4-4B4B-B3DB-E440F3EA9AF3}" type="slidenum">
              <a:rPr lang="es-ES" altLang="en-US" smtClean="0"/>
              <a:pPr/>
              <a:t>‹#›</a:t>
            </a:fld>
            <a:endParaRPr lang="es-ES" altLang="en-US"/>
          </a:p>
        </p:txBody>
      </p:sp>
    </p:spTree>
    <p:extLst>
      <p:ext uri="{BB962C8B-B14F-4D97-AF65-F5344CB8AC3E}">
        <p14:creationId xmlns:p14="http://schemas.microsoft.com/office/powerpoint/2010/main" val="5986249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r>
              <a:rPr lang="en-US" altLang="en-US"/>
              <a:t>A Marriage That Works For The Lord</a:t>
            </a:r>
            <a:endParaRPr lang="es-ES" altLang="en-US"/>
          </a:p>
        </p:txBody>
      </p:sp>
      <p:sp>
        <p:nvSpPr>
          <p:cNvPr id="6" name="Slide Number Placeholder 5"/>
          <p:cNvSpPr>
            <a:spLocks noGrp="1"/>
          </p:cNvSpPr>
          <p:nvPr>
            <p:ph type="sldNum" sz="quarter" idx="12"/>
          </p:nvPr>
        </p:nvSpPr>
        <p:spPr/>
        <p:txBody>
          <a:bodyPr/>
          <a:lstStyle>
            <a:lvl1pPr>
              <a:defRPr/>
            </a:lvl1pPr>
          </a:lstStyle>
          <a:p>
            <a:fld id="{D5A6ECC7-7D38-40AD-ABA5-42F2BA5A7A93}" type="slidenum">
              <a:rPr lang="es-ES" altLang="en-US" smtClean="0"/>
              <a:pPr/>
              <a:t>‹#›</a:t>
            </a:fld>
            <a:endParaRPr lang="es-ES" altLang="en-US"/>
          </a:p>
        </p:txBody>
      </p:sp>
    </p:spTree>
    <p:extLst>
      <p:ext uri="{BB962C8B-B14F-4D97-AF65-F5344CB8AC3E}">
        <p14:creationId xmlns:p14="http://schemas.microsoft.com/office/powerpoint/2010/main" val="3343948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r>
              <a:rPr lang="en-US" altLang="en-US"/>
              <a:t>A Marriage That Works For The Lord</a:t>
            </a:r>
            <a:endParaRPr lang="es-ES" altLang="en-US"/>
          </a:p>
        </p:txBody>
      </p:sp>
      <p:sp>
        <p:nvSpPr>
          <p:cNvPr id="7" name="Slide Number Placeholder 6"/>
          <p:cNvSpPr>
            <a:spLocks noGrp="1"/>
          </p:cNvSpPr>
          <p:nvPr>
            <p:ph type="sldNum" sz="quarter" idx="12"/>
          </p:nvPr>
        </p:nvSpPr>
        <p:spPr/>
        <p:txBody>
          <a:bodyPr/>
          <a:lstStyle>
            <a:lvl1pPr>
              <a:defRPr/>
            </a:lvl1pPr>
          </a:lstStyle>
          <a:p>
            <a:fld id="{30E23AF2-EAF7-4C4A-A39F-A2CEBE496200}" type="slidenum">
              <a:rPr lang="es-ES" altLang="en-US" smtClean="0"/>
              <a:pPr/>
              <a:t>‹#›</a:t>
            </a:fld>
            <a:endParaRPr lang="es-ES" altLang="en-US"/>
          </a:p>
        </p:txBody>
      </p:sp>
    </p:spTree>
    <p:extLst>
      <p:ext uri="{BB962C8B-B14F-4D97-AF65-F5344CB8AC3E}">
        <p14:creationId xmlns:p14="http://schemas.microsoft.com/office/powerpoint/2010/main" val="206745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ltLang="en-US"/>
          </a:p>
        </p:txBody>
      </p:sp>
      <p:sp>
        <p:nvSpPr>
          <p:cNvPr id="8" name="Footer Placeholder 7"/>
          <p:cNvSpPr>
            <a:spLocks noGrp="1"/>
          </p:cNvSpPr>
          <p:nvPr>
            <p:ph type="ftr" sz="quarter" idx="11"/>
          </p:nvPr>
        </p:nvSpPr>
        <p:spPr/>
        <p:txBody>
          <a:bodyPr/>
          <a:lstStyle>
            <a:lvl1pPr>
              <a:defRPr/>
            </a:lvl1pPr>
          </a:lstStyle>
          <a:p>
            <a:r>
              <a:rPr lang="en-US" altLang="en-US"/>
              <a:t>A Marriage That Works For The Lord</a:t>
            </a:r>
            <a:endParaRPr lang="es-ES" altLang="en-US"/>
          </a:p>
        </p:txBody>
      </p:sp>
      <p:sp>
        <p:nvSpPr>
          <p:cNvPr id="9" name="Slide Number Placeholder 8"/>
          <p:cNvSpPr>
            <a:spLocks noGrp="1"/>
          </p:cNvSpPr>
          <p:nvPr>
            <p:ph type="sldNum" sz="quarter" idx="12"/>
          </p:nvPr>
        </p:nvSpPr>
        <p:spPr/>
        <p:txBody>
          <a:bodyPr/>
          <a:lstStyle>
            <a:lvl1pPr>
              <a:defRPr/>
            </a:lvl1pPr>
          </a:lstStyle>
          <a:p>
            <a:fld id="{E838F508-EA8D-4AD2-AE24-D5DAFBE68C7C}" type="slidenum">
              <a:rPr lang="es-ES" altLang="en-US" smtClean="0"/>
              <a:pPr/>
              <a:t>‹#›</a:t>
            </a:fld>
            <a:endParaRPr lang="es-ES" altLang="en-US"/>
          </a:p>
        </p:txBody>
      </p:sp>
    </p:spTree>
    <p:extLst>
      <p:ext uri="{BB962C8B-B14F-4D97-AF65-F5344CB8AC3E}">
        <p14:creationId xmlns:p14="http://schemas.microsoft.com/office/powerpoint/2010/main" val="322844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ltLang="en-US"/>
          </a:p>
        </p:txBody>
      </p:sp>
      <p:sp>
        <p:nvSpPr>
          <p:cNvPr id="4" name="Footer Placeholder 3"/>
          <p:cNvSpPr>
            <a:spLocks noGrp="1"/>
          </p:cNvSpPr>
          <p:nvPr>
            <p:ph type="ftr" sz="quarter" idx="11"/>
          </p:nvPr>
        </p:nvSpPr>
        <p:spPr/>
        <p:txBody>
          <a:bodyPr/>
          <a:lstStyle>
            <a:lvl1pPr>
              <a:defRPr/>
            </a:lvl1pPr>
          </a:lstStyle>
          <a:p>
            <a:r>
              <a:rPr lang="en-US" altLang="en-US"/>
              <a:t>A Marriage That Works For The Lord</a:t>
            </a:r>
            <a:endParaRPr lang="es-ES" altLang="en-US"/>
          </a:p>
        </p:txBody>
      </p:sp>
      <p:sp>
        <p:nvSpPr>
          <p:cNvPr id="5" name="Slide Number Placeholder 4"/>
          <p:cNvSpPr>
            <a:spLocks noGrp="1"/>
          </p:cNvSpPr>
          <p:nvPr>
            <p:ph type="sldNum" sz="quarter" idx="12"/>
          </p:nvPr>
        </p:nvSpPr>
        <p:spPr/>
        <p:txBody>
          <a:bodyPr/>
          <a:lstStyle>
            <a:lvl1pPr>
              <a:defRPr/>
            </a:lvl1pPr>
          </a:lstStyle>
          <a:p>
            <a:fld id="{9EA8A7B4-26B2-40D4-A0CA-85A06D5832D0}" type="slidenum">
              <a:rPr lang="es-ES" altLang="en-US" smtClean="0"/>
              <a:pPr/>
              <a:t>‹#›</a:t>
            </a:fld>
            <a:endParaRPr lang="es-ES" altLang="en-US"/>
          </a:p>
        </p:txBody>
      </p:sp>
    </p:spTree>
    <p:extLst>
      <p:ext uri="{BB962C8B-B14F-4D97-AF65-F5344CB8AC3E}">
        <p14:creationId xmlns:p14="http://schemas.microsoft.com/office/powerpoint/2010/main" val="1235029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ltLang="en-US"/>
          </a:p>
        </p:txBody>
      </p:sp>
      <p:sp>
        <p:nvSpPr>
          <p:cNvPr id="3" name="Footer Placeholder 2"/>
          <p:cNvSpPr>
            <a:spLocks noGrp="1"/>
          </p:cNvSpPr>
          <p:nvPr>
            <p:ph type="ftr" sz="quarter" idx="11"/>
          </p:nvPr>
        </p:nvSpPr>
        <p:spPr/>
        <p:txBody>
          <a:bodyPr/>
          <a:lstStyle>
            <a:lvl1pPr>
              <a:defRPr/>
            </a:lvl1pPr>
          </a:lstStyle>
          <a:p>
            <a:r>
              <a:rPr lang="en-US" altLang="en-US"/>
              <a:t>A Marriage That Works For The Lord</a:t>
            </a:r>
            <a:endParaRPr lang="es-ES" altLang="en-US"/>
          </a:p>
        </p:txBody>
      </p:sp>
      <p:sp>
        <p:nvSpPr>
          <p:cNvPr id="4" name="Slide Number Placeholder 3"/>
          <p:cNvSpPr>
            <a:spLocks noGrp="1"/>
          </p:cNvSpPr>
          <p:nvPr>
            <p:ph type="sldNum" sz="quarter" idx="12"/>
          </p:nvPr>
        </p:nvSpPr>
        <p:spPr/>
        <p:txBody>
          <a:bodyPr/>
          <a:lstStyle>
            <a:lvl1pPr>
              <a:defRPr/>
            </a:lvl1pPr>
          </a:lstStyle>
          <a:p>
            <a:fld id="{2D14B5A7-FA39-44A7-950F-C591C7B33EAD}" type="slidenum">
              <a:rPr lang="es-ES" altLang="en-US" smtClean="0"/>
              <a:pPr/>
              <a:t>‹#›</a:t>
            </a:fld>
            <a:endParaRPr lang="es-ES" altLang="en-US"/>
          </a:p>
        </p:txBody>
      </p:sp>
    </p:spTree>
    <p:extLst>
      <p:ext uri="{BB962C8B-B14F-4D97-AF65-F5344CB8AC3E}">
        <p14:creationId xmlns:p14="http://schemas.microsoft.com/office/powerpoint/2010/main" val="258817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r>
              <a:rPr lang="en-US" altLang="en-US"/>
              <a:t>A Marriage That Works For The Lord</a:t>
            </a:r>
            <a:endParaRPr lang="es-ES" altLang="en-US"/>
          </a:p>
        </p:txBody>
      </p:sp>
      <p:sp>
        <p:nvSpPr>
          <p:cNvPr id="7" name="Slide Number Placeholder 6"/>
          <p:cNvSpPr>
            <a:spLocks noGrp="1"/>
          </p:cNvSpPr>
          <p:nvPr>
            <p:ph type="sldNum" sz="quarter" idx="12"/>
          </p:nvPr>
        </p:nvSpPr>
        <p:spPr/>
        <p:txBody>
          <a:bodyPr/>
          <a:lstStyle>
            <a:lvl1pPr>
              <a:defRPr/>
            </a:lvl1pPr>
          </a:lstStyle>
          <a:p>
            <a:fld id="{D643F0B5-2E9A-41A9-9A60-92CA00B77E2A}" type="slidenum">
              <a:rPr lang="es-ES" altLang="en-US" smtClean="0"/>
              <a:pPr/>
              <a:t>‹#›</a:t>
            </a:fld>
            <a:endParaRPr lang="es-ES" altLang="en-US"/>
          </a:p>
        </p:txBody>
      </p:sp>
    </p:spTree>
    <p:extLst>
      <p:ext uri="{BB962C8B-B14F-4D97-AF65-F5344CB8AC3E}">
        <p14:creationId xmlns:p14="http://schemas.microsoft.com/office/powerpoint/2010/main" val="2619764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r>
              <a:rPr lang="en-US" altLang="en-US"/>
              <a:t>A Marriage That Works For The Lord</a:t>
            </a:r>
            <a:endParaRPr lang="es-ES" altLang="en-US"/>
          </a:p>
        </p:txBody>
      </p:sp>
      <p:sp>
        <p:nvSpPr>
          <p:cNvPr id="7" name="Slide Number Placeholder 6"/>
          <p:cNvSpPr>
            <a:spLocks noGrp="1"/>
          </p:cNvSpPr>
          <p:nvPr>
            <p:ph type="sldNum" sz="quarter" idx="12"/>
          </p:nvPr>
        </p:nvSpPr>
        <p:spPr/>
        <p:txBody>
          <a:bodyPr/>
          <a:lstStyle>
            <a:lvl1pPr>
              <a:defRPr/>
            </a:lvl1pPr>
          </a:lstStyle>
          <a:p>
            <a:fld id="{A07D884A-C63E-4410-A20F-BD6B78B9A287}" type="slidenum">
              <a:rPr lang="es-ES" altLang="en-US" smtClean="0"/>
              <a:pPr/>
              <a:t>‹#›</a:t>
            </a:fld>
            <a:endParaRPr lang="es-ES" altLang="en-US"/>
          </a:p>
        </p:txBody>
      </p:sp>
    </p:spTree>
    <p:extLst>
      <p:ext uri="{BB962C8B-B14F-4D97-AF65-F5344CB8AC3E}">
        <p14:creationId xmlns:p14="http://schemas.microsoft.com/office/powerpoint/2010/main" val="3439692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A Marriage That Works For The Lord</a:t>
            </a:r>
            <a:endParaRPr lang="es-E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9D29F12-5A8C-47E8-973D-300A044A93A2}" type="slidenum">
              <a:rPr lang="es-ES" altLang="en-US" smtClean="0"/>
              <a:pPr/>
              <a:t>‹#›</a:t>
            </a:fld>
            <a:endParaRPr lang="es-ES"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A Marriage That Works For The Lord</a:t>
            </a:r>
            <a:endParaRPr lang="es-E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9D29F12-5A8C-47E8-973D-300A044A93A2}" type="slidenum">
              <a:rPr lang="es-ES" altLang="en-US" smtClean="0"/>
              <a:pPr/>
              <a:t>‹#›</a:t>
            </a:fld>
            <a:endParaRPr lang="es-E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A Marriage That Works For The Lord</a:t>
            </a:r>
            <a:endParaRPr lang="es-E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320151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4" name="Rectangle 26"/>
          <p:cNvSpPr>
            <a:spLocks noGrp="1" noChangeArrowheads="1"/>
          </p:cNvSpPr>
          <p:nvPr>
            <p:ph type="ctrTitle"/>
          </p:nvPr>
        </p:nvSpPr>
        <p:spPr>
          <a:xfrm>
            <a:off x="107504" y="404664"/>
            <a:ext cx="8928992" cy="1470025"/>
          </a:xfrm>
        </p:spPr>
        <p:txBody>
          <a:bodyPr>
            <a:prstTxWarp prst="textInflateTop">
              <a:avLst/>
            </a:prstTxWarp>
            <a:scene3d>
              <a:camera prst="perspectiveRelaxedModerately"/>
              <a:lightRig rig="threePt" dir="t"/>
            </a:scene3d>
          </a:bodyPr>
          <a:lstStyle/>
          <a:p>
            <a:r>
              <a:rPr lang="en-US" altLang="en-US" b="1" dirty="0">
                <a:solidFill>
                  <a:srgbClr val="7030A0"/>
                </a:solidFill>
                <a:effectLst>
                  <a:glow rad="228600">
                    <a:srgbClr val="66FFFF"/>
                  </a:glow>
                </a:effectLst>
              </a:rPr>
              <a:t>A Marriage That Works </a:t>
            </a:r>
            <a:br>
              <a:rPr lang="en-US" altLang="en-US" b="1" dirty="0">
                <a:solidFill>
                  <a:srgbClr val="7030A0"/>
                </a:solidFill>
                <a:effectLst>
                  <a:glow rad="228600">
                    <a:srgbClr val="66FFFF"/>
                  </a:glow>
                </a:effectLst>
              </a:rPr>
            </a:br>
            <a:r>
              <a:rPr lang="en-US" altLang="en-US" b="1" dirty="0">
                <a:solidFill>
                  <a:srgbClr val="7030A0"/>
                </a:solidFill>
                <a:effectLst>
                  <a:glow rad="228600">
                    <a:srgbClr val="66FFFF"/>
                  </a:glow>
                </a:effectLst>
              </a:rPr>
              <a:t>For The Lord</a:t>
            </a:r>
            <a:endParaRPr lang="es-ES" altLang="en-US" b="1" dirty="0">
              <a:solidFill>
                <a:srgbClr val="7030A0"/>
              </a:solidFill>
              <a:effectLst>
                <a:glow rad="228600">
                  <a:srgbClr val="66FFFF"/>
                </a:glow>
              </a:effectLst>
            </a:endParaRPr>
          </a:p>
        </p:txBody>
      </p:sp>
      <p:sp>
        <p:nvSpPr>
          <p:cNvPr id="2078" name="Rectangle 30"/>
          <p:cNvSpPr>
            <a:spLocks noGrp="1" noChangeArrowheads="1"/>
          </p:cNvSpPr>
          <p:nvPr>
            <p:ph type="subTitle" idx="1"/>
          </p:nvPr>
        </p:nvSpPr>
        <p:spPr>
          <a:xfrm>
            <a:off x="0" y="3284984"/>
            <a:ext cx="6804248" cy="960512"/>
          </a:xfrm>
        </p:spPr>
        <p:txBody>
          <a:bodyPr/>
          <a:lstStyle/>
          <a:p>
            <a:r>
              <a:rPr lang="en-US" altLang="en-US" sz="3600" b="1" dirty="0">
                <a:solidFill>
                  <a:srgbClr val="0000FF"/>
                </a:solidFill>
              </a:rPr>
              <a:t>Text: Acts 18:2; I Cor. 16:19</a:t>
            </a:r>
          </a:p>
          <a:p>
            <a:r>
              <a:rPr lang="en-US" altLang="en-US" b="1" dirty="0">
                <a:solidFill>
                  <a:srgbClr val="0000FF"/>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8010" y="0"/>
            <a:ext cx="9172010" cy="548680"/>
          </a:xfrm>
        </p:spPr>
        <p:txBody>
          <a:bodyPr/>
          <a:lstStyle/>
          <a:p>
            <a:r>
              <a:rPr lang="en-US" sz="3200" b="1" u="sng" dirty="0">
                <a:solidFill>
                  <a:srgbClr val="7030A0"/>
                </a:solidFill>
                <a:cs typeface="Times New Roman" pitchFamily="18" charset="0"/>
              </a:rPr>
              <a:t>Aquila &amp; Priscilla: They Supported Preaching</a:t>
            </a:r>
            <a:endParaRPr lang="es-ES" altLang="en-US" b="1" dirty="0">
              <a:solidFill>
                <a:srgbClr val="7030A0"/>
              </a:solidFill>
            </a:endParaRPr>
          </a:p>
        </p:txBody>
      </p:sp>
      <p:sp>
        <p:nvSpPr>
          <p:cNvPr id="2" name="Footer Placeholder 1"/>
          <p:cNvSpPr>
            <a:spLocks noGrp="1"/>
          </p:cNvSpPr>
          <p:nvPr>
            <p:ph type="ftr" sz="quarter" idx="11"/>
          </p:nvPr>
        </p:nvSpPr>
        <p:spPr>
          <a:xfrm>
            <a:off x="-8009" y="6583933"/>
            <a:ext cx="3672408" cy="280119"/>
          </a:xfrm>
        </p:spPr>
        <p:txBody>
          <a:bodyPr/>
          <a:lstStyle/>
          <a:p>
            <a:r>
              <a:rPr lang="en-US" altLang="en-US"/>
              <a:t>A Marriage That Works For The Lord</a:t>
            </a:r>
            <a:endParaRPr lang="es-ES" altLang="en-US" dirty="0"/>
          </a:p>
        </p:txBody>
      </p:sp>
      <p:sp>
        <p:nvSpPr>
          <p:cNvPr id="10" name="Text Box 3"/>
          <p:cNvSpPr txBox="1">
            <a:spLocks noChangeArrowheads="1"/>
          </p:cNvSpPr>
          <p:nvPr/>
        </p:nvSpPr>
        <p:spPr bwMode="auto">
          <a:xfrm>
            <a:off x="0" y="722363"/>
            <a:ext cx="91520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lvl="0" indent="0" algn="ctr" eaLnBrk="1" fontAlgn="auto" hangingPunct="1">
              <a:spcBef>
                <a:spcPts val="0"/>
              </a:spcBef>
              <a:spcAft>
                <a:spcPts val="0"/>
              </a:spcAft>
            </a:pPr>
            <a:r>
              <a:rPr lang="en-US" kern="0" dirty="0">
                <a:solidFill>
                  <a:srgbClr val="0000FF"/>
                </a:solidFill>
              </a:rPr>
              <a:t>One way we can make our marriages work is by making evangelism a priority in our families!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1185" y="3212976"/>
            <a:ext cx="5460822" cy="3637332"/>
          </a:xfrm>
          <a:prstGeom prst="rect">
            <a:avLst/>
          </a:prstGeom>
        </p:spPr>
      </p:pic>
      <p:sp>
        <p:nvSpPr>
          <p:cNvPr id="13" name="Text Box 10"/>
          <p:cNvSpPr txBox="1">
            <a:spLocks noChangeArrowheads="1"/>
          </p:cNvSpPr>
          <p:nvPr/>
        </p:nvSpPr>
        <p:spPr bwMode="auto">
          <a:xfrm>
            <a:off x="0" y="1836546"/>
            <a:ext cx="9144000" cy="1200329"/>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t>Aquila &amp; Priscilla were godly examples of supporting</a:t>
            </a:r>
          </a:p>
          <a:p>
            <a:pPr algn="ctr" eaLnBrk="1" hangingPunct="1"/>
            <a:r>
              <a:rPr lang="en-US" dirty="0"/>
              <a:t>preaching efforts in making their marriage work for the Lord!</a:t>
            </a:r>
            <a:endParaRPr lang="en-US" i="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923" y="3501008"/>
            <a:ext cx="3246543" cy="2292871"/>
          </a:xfrm>
          <a:prstGeom prst="rect">
            <a:avLst/>
          </a:prstGeom>
        </p:spPr>
      </p:pic>
    </p:spTree>
    <p:extLst>
      <p:ext uri="{BB962C8B-B14F-4D97-AF65-F5344CB8AC3E}">
        <p14:creationId xmlns:p14="http://schemas.microsoft.com/office/powerpoint/2010/main" val="36037637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fltVal val="0"/>
                                          </p:val>
                                        </p:tav>
                                        <p:tav tm="100000">
                                          <p:val>
                                            <p:strVal val="#ppt_w"/>
                                          </p:val>
                                        </p:tav>
                                      </p:tavLst>
                                    </p:anim>
                                    <p:anim calcmode="lin" valueType="num">
                                      <p:cBhvr>
                                        <p:cTn id="19" dur="1000" fill="hold"/>
                                        <p:tgtEl>
                                          <p:spTgt spid="13"/>
                                        </p:tgtEl>
                                        <p:attrNameLst>
                                          <p:attrName>ppt_h</p:attrName>
                                        </p:attrNameLst>
                                      </p:cBhvr>
                                      <p:tavLst>
                                        <p:tav tm="0">
                                          <p:val>
                                            <p:fltVal val="0"/>
                                          </p:val>
                                        </p:tav>
                                        <p:tav tm="100000">
                                          <p:val>
                                            <p:strVal val="#ppt_h"/>
                                          </p:val>
                                        </p:tav>
                                      </p:tavLst>
                                    </p:anim>
                                    <p:anim calcmode="lin" valueType="num">
                                      <p:cBhvr>
                                        <p:cTn id="20" dur="1000" fill="hold"/>
                                        <p:tgtEl>
                                          <p:spTgt spid="13"/>
                                        </p:tgtEl>
                                        <p:attrNameLst>
                                          <p:attrName>style.rotation</p:attrName>
                                        </p:attrNameLst>
                                      </p:cBhvr>
                                      <p:tavLst>
                                        <p:tav tm="0">
                                          <p:val>
                                            <p:fltVal val="90"/>
                                          </p:val>
                                        </p:tav>
                                        <p:tav tm="100000">
                                          <p:val>
                                            <p:fltVal val="0"/>
                                          </p:val>
                                        </p:tav>
                                      </p:tavLst>
                                    </p:anim>
                                    <p:animEffect transition="in" filter="fade">
                                      <p:cBhvr>
                                        <p:cTn id="21" dur="1000"/>
                                        <p:tgtEl>
                                          <p:spTgt spid="13"/>
                                        </p:tgtEl>
                                      </p:cBhvr>
                                    </p:animEffect>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5" y="0"/>
            <a:ext cx="9156557" cy="6858000"/>
          </a:xfrm>
          <a:prstGeom prst="rect">
            <a:avLst/>
          </a:prstGeom>
        </p:spPr>
      </p:pic>
      <p:sp>
        <p:nvSpPr>
          <p:cNvPr id="47106" name="Rectangle 2"/>
          <p:cNvSpPr>
            <a:spLocks noGrp="1" noChangeArrowheads="1"/>
          </p:cNvSpPr>
          <p:nvPr>
            <p:ph type="title"/>
          </p:nvPr>
        </p:nvSpPr>
        <p:spPr>
          <a:xfrm>
            <a:off x="-12555" y="-11759"/>
            <a:ext cx="9156555" cy="620688"/>
          </a:xfrm>
        </p:spPr>
        <p:style>
          <a:lnRef idx="0">
            <a:schemeClr val="accent1"/>
          </a:lnRef>
          <a:fillRef idx="3">
            <a:schemeClr val="accent1"/>
          </a:fillRef>
          <a:effectRef idx="3">
            <a:schemeClr val="accent1"/>
          </a:effectRef>
          <a:fontRef idx="minor">
            <a:schemeClr val="lt1"/>
          </a:fontRef>
        </p:style>
        <p:txBody>
          <a:bodyPr/>
          <a:lstStyle/>
          <a:p>
            <a:r>
              <a:rPr lang="en-US" sz="3200" b="1" u="sng" dirty="0">
                <a:solidFill>
                  <a:srgbClr val="7030A0"/>
                </a:solidFill>
                <a:cs typeface="Times New Roman" pitchFamily="18" charset="0"/>
              </a:rPr>
              <a:t>Conclusion</a:t>
            </a:r>
            <a:endParaRPr lang="es-ES" altLang="en-US" b="1" dirty="0">
              <a:solidFill>
                <a:srgbClr val="7030A0"/>
              </a:solidFill>
            </a:endParaRPr>
          </a:p>
        </p:txBody>
      </p:sp>
      <p:sp>
        <p:nvSpPr>
          <p:cNvPr id="2" name="Footer Placeholder 1"/>
          <p:cNvSpPr>
            <a:spLocks noGrp="1"/>
          </p:cNvSpPr>
          <p:nvPr>
            <p:ph type="ftr" sz="quarter" idx="11"/>
          </p:nvPr>
        </p:nvSpPr>
        <p:spPr>
          <a:xfrm>
            <a:off x="2123728" y="6577881"/>
            <a:ext cx="3240360" cy="280119"/>
          </a:xfrm>
        </p:spPr>
        <p:txBody>
          <a:bodyPr/>
          <a:lstStyle/>
          <a:p>
            <a:r>
              <a:rPr lang="en-US" altLang="en-US"/>
              <a:t>A Marriage That Works For The Lord</a:t>
            </a:r>
            <a:endParaRPr lang="es-ES" altLang="en-US" dirty="0"/>
          </a:p>
        </p:txBody>
      </p:sp>
      <p:sp>
        <p:nvSpPr>
          <p:cNvPr id="18" name="Text Box 3"/>
          <p:cNvSpPr txBox="1">
            <a:spLocks noChangeArrowheads="1"/>
          </p:cNvSpPr>
          <p:nvPr/>
        </p:nvSpPr>
        <p:spPr bwMode="auto">
          <a:xfrm>
            <a:off x="354960" y="1309319"/>
            <a:ext cx="84901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lvl="0" algn="ctr" eaLnBrk="1" fontAlgn="auto" hangingPunct="1">
              <a:spcBef>
                <a:spcPts val="0"/>
              </a:spcBef>
              <a:spcAft>
                <a:spcPts val="0"/>
              </a:spcAft>
            </a:pPr>
            <a:r>
              <a:rPr lang="en-US" kern="0" dirty="0">
                <a:solidFill>
                  <a:srgbClr val="0000FF"/>
                </a:solidFill>
              </a:rPr>
              <a:t>Spouses married to non-Christians can still serve the</a:t>
            </a:r>
          </a:p>
          <a:p>
            <a:pPr lvl="0" algn="ctr" eaLnBrk="1" fontAlgn="auto" hangingPunct="1">
              <a:spcBef>
                <a:spcPts val="0"/>
              </a:spcBef>
              <a:spcAft>
                <a:spcPts val="0"/>
              </a:spcAft>
            </a:pPr>
            <a:r>
              <a:rPr lang="en-US" kern="0" dirty="0">
                <a:solidFill>
                  <a:srgbClr val="0000FF"/>
                </a:solidFill>
              </a:rPr>
              <a:t>Lord </a:t>
            </a:r>
            <a:r>
              <a:rPr lang="en-US" i="1" kern="0" dirty="0">
                <a:solidFill>
                  <a:srgbClr val="0000FF"/>
                </a:solidFill>
              </a:rPr>
              <a:t>(Acts 16:1; II Tim. 1:5; 3:15) </a:t>
            </a:r>
            <a:r>
              <a:rPr lang="en-US" kern="0" dirty="0">
                <a:solidFill>
                  <a:srgbClr val="0000FF"/>
                </a:solidFill>
              </a:rPr>
              <a:t>and may even</a:t>
            </a:r>
          </a:p>
          <a:p>
            <a:pPr lvl="0" algn="ctr" eaLnBrk="1" fontAlgn="auto" hangingPunct="1">
              <a:spcBef>
                <a:spcPts val="0"/>
              </a:spcBef>
              <a:spcAft>
                <a:spcPts val="0"/>
              </a:spcAft>
            </a:pPr>
            <a:r>
              <a:rPr lang="en-US" kern="0" dirty="0">
                <a:solidFill>
                  <a:srgbClr val="0000FF"/>
                </a:solidFill>
              </a:rPr>
              <a:t>convert them </a:t>
            </a:r>
            <a:r>
              <a:rPr lang="en-US" i="1" kern="0" dirty="0">
                <a:solidFill>
                  <a:srgbClr val="0000FF"/>
                </a:solidFill>
              </a:rPr>
              <a:t>(I Pet. 3:1-2)! </a:t>
            </a:r>
            <a:endParaRPr kumimoji="0" lang="en-US" sz="2800" b="1" i="1" u="none" strike="noStrike" kern="0" cap="none" spc="0" normalizeH="0" baseline="0" noProof="0" dirty="0">
              <a:ln>
                <a:noFill/>
              </a:ln>
              <a:solidFill>
                <a:srgbClr val="0000FF"/>
              </a:solidFill>
              <a:effectLst/>
              <a:uLnTx/>
              <a:uFillTx/>
              <a:latin typeface="Tahoma" pitchFamily="34" charset="0"/>
              <a:cs typeface="Times New Roman" pitchFamily="18" charset="0"/>
            </a:endParaRPr>
          </a:p>
        </p:txBody>
      </p:sp>
      <p:sp>
        <p:nvSpPr>
          <p:cNvPr id="10" name="Text Box 3"/>
          <p:cNvSpPr txBox="1">
            <a:spLocks noChangeArrowheads="1"/>
          </p:cNvSpPr>
          <p:nvPr/>
        </p:nvSpPr>
        <p:spPr bwMode="auto">
          <a:xfrm>
            <a:off x="302878" y="2578750"/>
            <a:ext cx="85422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lvl="0" algn="ctr" eaLnBrk="1" fontAlgn="auto" hangingPunct="1">
              <a:spcBef>
                <a:spcPts val="0"/>
              </a:spcBef>
              <a:spcAft>
                <a:spcPts val="0"/>
              </a:spcAft>
            </a:pPr>
            <a:r>
              <a:rPr lang="en-US" kern="0" dirty="0">
                <a:solidFill>
                  <a:srgbClr val="0000FF"/>
                </a:solidFill>
              </a:rPr>
              <a:t>For a marriage to truly work for the Lord husbands &amp; wives are not to only be “one flesh” </a:t>
            </a:r>
            <a:r>
              <a:rPr lang="en-US" i="1" kern="0" dirty="0">
                <a:solidFill>
                  <a:srgbClr val="0000FF"/>
                </a:solidFill>
              </a:rPr>
              <a:t>(Mt. 19:5) </a:t>
            </a:r>
            <a:r>
              <a:rPr lang="en-US" kern="0" dirty="0">
                <a:solidFill>
                  <a:srgbClr val="0000FF"/>
                </a:solidFill>
              </a:rPr>
              <a:t>but</a:t>
            </a:r>
          </a:p>
          <a:p>
            <a:pPr lvl="0" algn="ctr" eaLnBrk="1" fontAlgn="auto" hangingPunct="1">
              <a:spcBef>
                <a:spcPts val="0"/>
              </a:spcBef>
              <a:spcAft>
                <a:spcPts val="0"/>
              </a:spcAft>
            </a:pPr>
            <a:r>
              <a:rPr lang="en-US" kern="0" dirty="0">
                <a:solidFill>
                  <a:srgbClr val="0000FF"/>
                </a:solidFill>
              </a:rPr>
              <a:t>to be of “one mind” </a:t>
            </a:r>
            <a:r>
              <a:rPr lang="en-US" i="1" kern="0" dirty="0">
                <a:solidFill>
                  <a:srgbClr val="0000FF"/>
                </a:solidFill>
              </a:rPr>
              <a:t>(I Cor. 1:10; Phil. 1:27) </a:t>
            </a:r>
          </a:p>
          <a:p>
            <a:pPr lvl="0" algn="ctr" eaLnBrk="1" fontAlgn="auto" hangingPunct="1">
              <a:spcBef>
                <a:spcPts val="0"/>
              </a:spcBef>
              <a:spcAft>
                <a:spcPts val="0"/>
              </a:spcAft>
            </a:pPr>
            <a:r>
              <a:rPr lang="en-US" kern="0" dirty="0">
                <a:solidFill>
                  <a:srgbClr val="0000FF"/>
                </a:solidFill>
              </a:rPr>
              <a:t>in spiritual things!</a:t>
            </a:r>
            <a:endParaRPr kumimoji="0" lang="en-US" sz="2800" b="1" i="0" u="none" strike="noStrike" kern="0" cap="none" spc="0" normalizeH="0" baseline="0" noProof="0" dirty="0">
              <a:ln>
                <a:noFill/>
              </a:ln>
              <a:solidFill>
                <a:srgbClr val="0000FF"/>
              </a:solidFill>
              <a:effectLst/>
              <a:uLnTx/>
              <a:uFillTx/>
              <a:latin typeface="Tahoma" pitchFamily="34" charset="0"/>
              <a:cs typeface="Times New Roman" pitchFamily="18"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4339042"/>
            <a:ext cx="3779911" cy="2518957"/>
          </a:xfrm>
          <a:prstGeom prst="rect">
            <a:avLst/>
          </a:prstGeom>
        </p:spPr>
      </p:pic>
      <p:sp>
        <p:nvSpPr>
          <p:cNvPr id="15" name="Text Box 3"/>
          <p:cNvSpPr txBox="1">
            <a:spLocks noChangeArrowheads="1"/>
          </p:cNvSpPr>
          <p:nvPr/>
        </p:nvSpPr>
        <p:spPr bwMode="auto">
          <a:xfrm>
            <a:off x="354960" y="4217512"/>
            <a:ext cx="4937120" cy="1569660"/>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lvl="0" algn="ctr" eaLnBrk="1" fontAlgn="auto" hangingPunct="1">
              <a:spcBef>
                <a:spcPts val="0"/>
              </a:spcBef>
              <a:spcAft>
                <a:spcPts val="0"/>
              </a:spcAft>
            </a:pPr>
            <a:r>
              <a:rPr lang="en-US" kern="0" dirty="0">
                <a:solidFill>
                  <a:schemeClr val="bg1"/>
                </a:solidFill>
              </a:rPr>
              <a:t>Aquila &amp; Priscilla set a godly</a:t>
            </a:r>
          </a:p>
          <a:p>
            <a:pPr lvl="0" algn="ctr" eaLnBrk="1" fontAlgn="auto" hangingPunct="1">
              <a:spcBef>
                <a:spcPts val="0"/>
              </a:spcBef>
              <a:spcAft>
                <a:spcPts val="0"/>
              </a:spcAft>
            </a:pPr>
            <a:r>
              <a:rPr lang="en-US" kern="0" dirty="0">
                <a:solidFill>
                  <a:schemeClr val="bg1"/>
                </a:solidFill>
              </a:rPr>
              <a:t>example in showing how to</a:t>
            </a:r>
          </a:p>
          <a:p>
            <a:pPr lvl="0" algn="ctr" eaLnBrk="1" fontAlgn="auto" hangingPunct="1">
              <a:spcBef>
                <a:spcPts val="0"/>
              </a:spcBef>
              <a:spcAft>
                <a:spcPts val="0"/>
              </a:spcAft>
            </a:pPr>
            <a:r>
              <a:rPr lang="en-US" kern="0" dirty="0">
                <a:solidFill>
                  <a:schemeClr val="bg1"/>
                </a:solidFill>
              </a:rPr>
              <a:t>make a marriage work </a:t>
            </a:r>
          </a:p>
          <a:p>
            <a:pPr lvl="0" algn="ctr" eaLnBrk="1" fontAlgn="auto" hangingPunct="1">
              <a:spcBef>
                <a:spcPts val="0"/>
              </a:spcBef>
              <a:spcAft>
                <a:spcPts val="0"/>
              </a:spcAft>
            </a:pPr>
            <a:r>
              <a:rPr lang="en-US" kern="0" dirty="0">
                <a:solidFill>
                  <a:schemeClr val="bg1"/>
                </a:solidFill>
              </a:rPr>
              <a:t>for the Lord!</a:t>
            </a:r>
            <a:endParaRPr kumimoji="0" lang="en-US" sz="2800" b="1"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2235176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14236" y="4699819"/>
            <a:ext cx="9158235" cy="609600"/>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66FFFF"/>
          </a:solidFill>
        </p:spPr>
        <p:txBody>
          <a:bodyPr/>
          <a:lstStyle/>
          <a:p>
            <a:pPr eaLnBrk="1" hangingPunct="1"/>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533400" y="990600"/>
            <a:ext cx="8382000" cy="3539430"/>
          </a:xfrm>
          <a:prstGeom prst="rect">
            <a:avLst/>
          </a:prstGeom>
          <a:noFill/>
          <a:ln w="9525">
            <a:noFill/>
            <a:miter lim="800000"/>
            <a:headEnd/>
            <a:tailEnd/>
          </a:ln>
          <a:effectLst/>
        </p:spPr>
        <p:txBody>
          <a:bodyPr>
            <a:spAutoFit/>
          </a:bodyPr>
          <a:lstStyle/>
          <a:p>
            <a:pPr algn="ctr">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algn="ctr">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algn="ctr">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algn="ctr">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algn="ctr">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algn="ctr">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152400" y="4676564"/>
            <a:ext cx="8915400" cy="1816100"/>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4000" b="1" u="sng" dirty="0">
                <a:solidFill>
                  <a:srgbClr val="0000FF"/>
                </a:solidFill>
                <a:effectLst>
                  <a:outerShdw blurRad="38100" dist="38100" dir="2700000" algn="tl">
                    <a:srgbClr val="FFFFFF"/>
                  </a:outerShdw>
                </a:effectLst>
                <a:latin typeface="Calisto MT" pitchFamily="18" charset="0"/>
              </a:rPr>
              <a:t>For The Erring Child of God: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defRPr/>
            </a:pPr>
            <a:r>
              <a:rPr lang="en-US" sz="3600" b="1" dirty="0">
                <a:solidFill>
                  <a:schemeClr val="tx1"/>
                </a:solidFill>
                <a:latin typeface="Calisto MT" pitchFamily="18" charset="0"/>
              </a:rPr>
              <a:t>Repent (Acts 8:22), Confess (I Jn. 1:9),</a:t>
            </a:r>
          </a:p>
          <a:p>
            <a:pPr algn="ctr" fontAlgn="auto">
              <a:spcBef>
                <a:spcPts val="0"/>
              </a:spcBef>
              <a:spcAft>
                <a:spcPts val="0"/>
              </a:spcAft>
              <a:defRPr/>
            </a:pPr>
            <a:r>
              <a:rPr lang="en-US" sz="3600" b="1" dirty="0">
                <a:solidFill>
                  <a:schemeClr val="tx1"/>
                </a:solidFill>
                <a:latin typeface="Calisto MT" pitchFamily="18"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293693427"/>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5" y="0"/>
            <a:ext cx="9156557" cy="6858000"/>
          </a:xfrm>
          <a:prstGeom prst="rect">
            <a:avLst/>
          </a:prstGeom>
        </p:spPr>
      </p:pic>
      <p:sp>
        <p:nvSpPr>
          <p:cNvPr id="47106" name="Rectangle 2"/>
          <p:cNvSpPr>
            <a:spLocks noGrp="1" noChangeArrowheads="1"/>
          </p:cNvSpPr>
          <p:nvPr>
            <p:ph type="title"/>
          </p:nvPr>
        </p:nvSpPr>
        <p:spPr>
          <a:xfrm>
            <a:off x="-12555" y="-11759"/>
            <a:ext cx="9156555" cy="620688"/>
          </a:xfrm>
        </p:spPr>
        <p:style>
          <a:lnRef idx="0">
            <a:schemeClr val="accent1"/>
          </a:lnRef>
          <a:fillRef idx="3">
            <a:schemeClr val="accent1"/>
          </a:fillRef>
          <a:effectRef idx="3">
            <a:schemeClr val="accent1"/>
          </a:effectRef>
          <a:fontRef idx="minor">
            <a:schemeClr val="lt1"/>
          </a:fontRef>
        </p:style>
        <p:txBody>
          <a:bodyPr/>
          <a:lstStyle/>
          <a:p>
            <a:r>
              <a:rPr lang="en-US" sz="3200" b="1" u="sng" dirty="0">
                <a:solidFill>
                  <a:srgbClr val="7030A0"/>
                </a:solidFill>
                <a:cs typeface="Times New Roman" pitchFamily="18" charset="0"/>
              </a:rPr>
              <a:t>Intro</a:t>
            </a:r>
            <a:endParaRPr lang="es-ES" altLang="en-US" b="1" dirty="0">
              <a:solidFill>
                <a:srgbClr val="7030A0"/>
              </a:solidFill>
            </a:endParaRPr>
          </a:p>
        </p:txBody>
      </p:sp>
      <p:sp>
        <p:nvSpPr>
          <p:cNvPr id="2" name="Footer Placeholder 1"/>
          <p:cNvSpPr>
            <a:spLocks noGrp="1"/>
          </p:cNvSpPr>
          <p:nvPr>
            <p:ph type="ftr" sz="quarter" idx="11"/>
          </p:nvPr>
        </p:nvSpPr>
        <p:spPr>
          <a:xfrm>
            <a:off x="2123728" y="6577881"/>
            <a:ext cx="3240360" cy="280119"/>
          </a:xfrm>
        </p:spPr>
        <p:txBody>
          <a:bodyPr/>
          <a:lstStyle/>
          <a:p>
            <a:r>
              <a:rPr lang="en-US" altLang="en-US"/>
              <a:t>A Marriage That Works For The Lord</a:t>
            </a:r>
            <a:endParaRPr lang="es-ES" altLang="en-US" dirty="0"/>
          </a:p>
        </p:txBody>
      </p:sp>
      <p:sp>
        <p:nvSpPr>
          <p:cNvPr id="18" name="Text Box 3"/>
          <p:cNvSpPr txBox="1">
            <a:spLocks noChangeArrowheads="1"/>
          </p:cNvSpPr>
          <p:nvPr/>
        </p:nvSpPr>
        <p:spPr bwMode="auto">
          <a:xfrm>
            <a:off x="330304" y="1389150"/>
            <a:ext cx="849016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lvl="0" eaLnBrk="1" fontAlgn="auto" hangingPunct="1">
              <a:spcBef>
                <a:spcPts val="0"/>
              </a:spcBef>
              <a:spcAft>
                <a:spcPts val="0"/>
              </a:spcAft>
            </a:pPr>
            <a:r>
              <a:rPr lang="en-US" kern="0" dirty="0">
                <a:solidFill>
                  <a:srgbClr val="0000FF"/>
                </a:solidFill>
              </a:rPr>
              <a:t>Christian couples are to be concerned not only that</a:t>
            </a:r>
          </a:p>
          <a:p>
            <a:pPr lvl="0" eaLnBrk="1" fontAlgn="auto" hangingPunct="1">
              <a:spcBef>
                <a:spcPts val="0"/>
              </a:spcBef>
              <a:spcAft>
                <a:spcPts val="0"/>
              </a:spcAft>
            </a:pPr>
            <a:r>
              <a:rPr lang="en-US" kern="0" dirty="0">
                <a:solidFill>
                  <a:srgbClr val="0000FF"/>
                </a:solidFill>
              </a:rPr>
              <a:t>theirs is a marriage that works but that their</a:t>
            </a:r>
          </a:p>
          <a:p>
            <a:pPr lvl="0" eaLnBrk="1" fontAlgn="auto" hangingPunct="1">
              <a:spcBef>
                <a:spcPts val="0"/>
              </a:spcBef>
              <a:spcAft>
                <a:spcPts val="0"/>
              </a:spcAft>
            </a:pPr>
            <a:r>
              <a:rPr lang="en-US" kern="0" dirty="0">
                <a:solidFill>
                  <a:srgbClr val="0000FF"/>
                </a:solidFill>
              </a:rPr>
              <a:t>marriage works for the cause of Christ</a:t>
            </a:r>
            <a:endParaRPr kumimoji="0" lang="en-US" sz="2800" b="1" i="0" u="none" strike="noStrike" kern="0" cap="none" spc="0" normalizeH="0" baseline="0" noProof="0" dirty="0">
              <a:ln>
                <a:noFill/>
              </a:ln>
              <a:solidFill>
                <a:srgbClr val="0000FF"/>
              </a:solidFill>
              <a:effectLst/>
              <a:uLnTx/>
              <a:uFillTx/>
              <a:latin typeface="Tahoma" pitchFamily="34" charset="0"/>
              <a:cs typeface="Times New Roman" pitchFamily="18" charset="0"/>
            </a:endParaRPr>
          </a:p>
          <a:p>
            <a:pPr lvl="0" fontAlgn="auto">
              <a:spcBef>
                <a:spcPts val="0"/>
              </a:spcBef>
              <a:spcAft>
                <a:spcPts val="0"/>
              </a:spcAft>
              <a:buClr>
                <a:srgbClr val="4F81BD"/>
              </a:buClr>
              <a:buSzPct val="115000"/>
              <a:buFont typeface="Wingdings" pitchFamily="2" charset="2"/>
              <a:buChar char="Ø"/>
            </a:pPr>
            <a:r>
              <a:rPr lang="en-US" sz="2000" b="0" kern="0" dirty="0">
                <a:solidFill>
                  <a:schemeClr val="tx1"/>
                </a:solidFill>
              </a:rPr>
              <a:t>Individually we are to seek first the kingdom of God – Mt. 6:33</a:t>
            </a:r>
          </a:p>
          <a:p>
            <a:pPr lvl="0" fontAlgn="auto">
              <a:spcBef>
                <a:spcPts val="0"/>
              </a:spcBef>
              <a:spcAft>
                <a:spcPts val="0"/>
              </a:spcAft>
              <a:buClr>
                <a:srgbClr val="4F81BD"/>
              </a:buClr>
              <a:buSzPct val="115000"/>
              <a:buFont typeface="Wingdings" pitchFamily="2" charset="2"/>
              <a:buChar char="Ø"/>
            </a:pPr>
            <a:r>
              <a:rPr lang="en-US" sz="2000" b="0" kern="0" dirty="0">
                <a:solidFill>
                  <a:schemeClr val="tx1"/>
                </a:solidFill>
              </a:rPr>
              <a:t>Husbands &amp; wives are “fellow heir(s) of the grace of life” – I Pet. 3:7</a:t>
            </a:r>
          </a:p>
          <a:p>
            <a:pPr lvl="0" fontAlgn="auto">
              <a:spcBef>
                <a:spcPts val="0"/>
              </a:spcBef>
              <a:spcAft>
                <a:spcPts val="0"/>
              </a:spcAft>
              <a:buClr>
                <a:srgbClr val="4F81BD"/>
              </a:buClr>
              <a:buSzPct val="115000"/>
              <a:buFont typeface="Wingdings" pitchFamily="2" charset="2"/>
              <a:buChar char="Ø"/>
            </a:pPr>
            <a:r>
              <a:rPr lang="en-US" sz="2000" b="0" kern="0" dirty="0">
                <a:solidFill>
                  <a:schemeClr val="tx1"/>
                </a:solidFill>
              </a:rPr>
              <a:t>Elders and deacons are to be “family men” – I Tim. 3:1-13; Titus 1:6 (Wives play an important role in the managing of their homes)</a:t>
            </a:r>
          </a:p>
          <a:p>
            <a:pPr lvl="0" fontAlgn="auto">
              <a:spcBef>
                <a:spcPts val="0"/>
              </a:spcBef>
              <a:spcAft>
                <a:spcPts val="0"/>
              </a:spcAft>
              <a:buClr>
                <a:srgbClr val="4F81BD"/>
              </a:buClr>
              <a:buSzPct val="115000"/>
              <a:buFont typeface="Wingdings" pitchFamily="2" charset="2"/>
              <a:buChar char="Ø"/>
            </a:pPr>
            <a:r>
              <a:rPr lang="en-US" sz="2000" b="0" kern="0" dirty="0">
                <a:solidFill>
                  <a:schemeClr val="tx1"/>
                </a:solidFill>
              </a:rPr>
              <a:t>Godly husbands &amp; wives can be a force for good when they make their marriages work for the cause of Christ!</a:t>
            </a:r>
          </a:p>
        </p:txBody>
      </p:sp>
      <p:sp>
        <p:nvSpPr>
          <p:cNvPr id="19" name="TextBox 18"/>
          <p:cNvSpPr txBox="1"/>
          <p:nvPr/>
        </p:nvSpPr>
        <p:spPr>
          <a:xfrm>
            <a:off x="3387" y="855701"/>
            <a:ext cx="9144002" cy="461665"/>
          </a:xfrm>
          <a:prstGeom prst="rect">
            <a:avLst/>
          </a:prstGeom>
          <a:noFill/>
        </p:spPr>
        <p:txBody>
          <a:bodyPr wrap="square" rtlCol="0">
            <a:spAutoFit/>
          </a:bodyPr>
          <a:lstStyle/>
          <a:p>
            <a:pPr algn="ctr"/>
            <a:r>
              <a:rPr lang="en-US" sz="2400" b="1" i="1" dirty="0"/>
              <a:t>People recognize the importance of a marriage that works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816" y="4436138"/>
            <a:ext cx="3327337" cy="2017198"/>
          </a:xfrm>
          <a:prstGeom prst="rect">
            <a:avLst/>
          </a:prstGeom>
        </p:spPr>
      </p:pic>
    </p:spTree>
    <p:extLst>
      <p:ext uri="{BB962C8B-B14F-4D97-AF65-F5344CB8AC3E}">
        <p14:creationId xmlns:p14="http://schemas.microsoft.com/office/powerpoint/2010/main" val="1252734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animEffect transition="in" filter="fade">
                                      <p:cBhvr>
                                        <p:cTn id="15" dur="500"/>
                                        <p:tgtEl>
                                          <p:spTgt spid="18">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xEl>
                                              <p:pRg st="2" end="2"/>
                                            </p:txEl>
                                          </p:spTgt>
                                        </p:tgtEl>
                                        <p:attrNameLst>
                                          <p:attrName>style.visibility</p:attrName>
                                        </p:attrNameLst>
                                      </p:cBhvr>
                                      <p:to>
                                        <p:strVal val="visible"/>
                                      </p:to>
                                    </p:set>
                                    <p:animEffect transition="in" filter="fade">
                                      <p:cBhvr>
                                        <p:cTn id="18" dur="500"/>
                                        <p:tgtEl>
                                          <p:spTgt spid="18">
                                            <p:txEl>
                                              <p:pRg st="2" end="2"/>
                                            </p:txEl>
                                          </p:spTgt>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8">
                                            <p:txEl>
                                              <p:pRg st="3" end="3"/>
                                            </p:txEl>
                                          </p:spTgt>
                                        </p:tgtEl>
                                        <p:attrNameLst>
                                          <p:attrName>style.visibility</p:attrName>
                                        </p:attrNameLst>
                                      </p:cBhvr>
                                      <p:to>
                                        <p:strVal val="visible"/>
                                      </p:to>
                                    </p:set>
                                    <p:animEffect transition="in" filter="wipe(left)">
                                      <p:cBhvr>
                                        <p:cTn id="28" dur="500"/>
                                        <p:tgtEl>
                                          <p:spTgt spid="18">
                                            <p:txEl>
                                              <p:pRg st="3" end="3"/>
                                            </p:txEl>
                                          </p:spTgt>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8">
                                            <p:txEl>
                                              <p:pRg st="4" end="4"/>
                                            </p:txEl>
                                          </p:spTgt>
                                        </p:tgtEl>
                                        <p:attrNameLst>
                                          <p:attrName>style.visibility</p:attrName>
                                        </p:attrNameLst>
                                      </p:cBhvr>
                                      <p:to>
                                        <p:strVal val="visible"/>
                                      </p:to>
                                    </p:set>
                                    <p:animEffect transition="in" filter="wipe(left)">
                                      <p:cBhvr>
                                        <p:cTn id="32" dur="500"/>
                                        <p:tgtEl>
                                          <p:spTgt spid="18">
                                            <p:txEl>
                                              <p:pRg st="4" end="4"/>
                                            </p:txEl>
                                          </p:spTgt>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18">
                                            <p:txEl>
                                              <p:pRg st="5" end="5"/>
                                            </p:txEl>
                                          </p:spTgt>
                                        </p:tgtEl>
                                        <p:attrNameLst>
                                          <p:attrName>style.visibility</p:attrName>
                                        </p:attrNameLst>
                                      </p:cBhvr>
                                      <p:to>
                                        <p:strVal val="visible"/>
                                      </p:to>
                                    </p:set>
                                    <p:animEffect transition="in" filter="wipe(left)">
                                      <p:cBhvr>
                                        <p:cTn id="36" dur="500"/>
                                        <p:tgtEl>
                                          <p:spTgt spid="18">
                                            <p:txEl>
                                              <p:pRg st="5" end="5"/>
                                            </p:txEl>
                                          </p:spTgt>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8">
                                            <p:txEl>
                                              <p:pRg st="6" end="6"/>
                                            </p:txEl>
                                          </p:spTgt>
                                        </p:tgtEl>
                                        <p:attrNameLst>
                                          <p:attrName>style.visibility</p:attrName>
                                        </p:attrNameLst>
                                      </p:cBhvr>
                                      <p:to>
                                        <p:strVal val="visible"/>
                                      </p:to>
                                    </p:set>
                                    <p:animEffect transition="in" filter="wipe(left)">
                                      <p:cBhvr>
                                        <p:cTn id="40"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5" y="0"/>
            <a:ext cx="9156557" cy="6858000"/>
          </a:xfrm>
          <a:prstGeom prst="rect">
            <a:avLst/>
          </a:prstGeom>
        </p:spPr>
      </p:pic>
      <p:sp>
        <p:nvSpPr>
          <p:cNvPr id="47106" name="Rectangle 2"/>
          <p:cNvSpPr>
            <a:spLocks noGrp="1" noChangeArrowheads="1"/>
          </p:cNvSpPr>
          <p:nvPr>
            <p:ph type="title"/>
          </p:nvPr>
        </p:nvSpPr>
        <p:spPr>
          <a:xfrm>
            <a:off x="-12555" y="-11759"/>
            <a:ext cx="9156555" cy="620688"/>
          </a:xfrm>
        </p:spPr>
        <p:style>
          <a:lnRef idx="0">
            <a:schemeClr val="accent1"/>
          </a:lnRef>
          <a:fillRef idx="3">
            <a:schemeClr val="accent1"/>
          </a:fillRef>
          <a:effectRef idx="3">
            <a:schemeClr val="accent1"/>
          </a:effectRef>
          <a:fontRef idx="minor">
            <a:schemeClr val="lt1"/>
          </a:fontRef>
        </p:style>
        <p:txBody>
          <a:bodyPr/>
          <a:lstStyle/>
          <a:p>
            <a:r>
              <a:rPr lang="en-US" sz="3200" b="1" u="sng" dirty="0">
                <a:solidFill>
                  <a:srgbClr val="7030A0"/>
                </a:solidFill>
                <a:cs typeface="Times New Roman" pitchFamily="18" charset="0"/>
              </a:rPr>
              <a:t>Intro</a:t>
            </a:r>
            <a:endParaRPr lang="es-ES" altLang="en-US" b="1" dirty="0">
              <a:solidFill>
                <a:srgbClr val="7030A0"/>
              </a:solidFill>
            </a:endParaRPr>
          </a:p>
        </p:txBody>
      </p:sp>
      <p:sp>
        <p:nvSpPr>
          <p:cNvPr id="2" name="Footer Placeholder 1"/>
          <p:cNvSpPr>
            <a:spLocks noGrp="1"/>
          </p:cNvSpPr>
          <p:nvPr>
            <p:ph type="ftr" sz="quarter" idx="11"/>
          </p:nvPr>
        </p:nvSpPr>
        <p:spPr>
          <a:xfrm>
            <a:off x="2123728" y="6577881"/>
            <a:ext cx="3240360" cy="280119"/>
          </a:xfrm>
        </p:spPr>
        <p:txBody>
          <a:bodyPr/>
          <a:lstStyle/>
          <a:p>
            <a:r>
              <a:rPr lang="en-US" altLang="en-US" dirty="0"/>
              <a:t>A Marriage That Works For The Lord</a:t>
            </a:r>
            <a:endParaRPr lang="es-ES" altLang="en-US" dirty="0"/>
          </a:p>
        </p:txBody>
      </p:sp>
      <p:sp>
        <p:nvSpPr>
          <p:cNvPr id="18" name="Text Box 3"/>
          <p:cNvSpPr txBox="1">
            <a:spLocks noChangeArrowheads="1"/>
          </p:cNvSpPr>
          <p:nvPr/>
        </p:nvSpPr>
        <p:spPr bwMode="auto">
          <a:xfrm>
            <a:off x="330304" y="1389150"/>
            <a:ext cx="8490168"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lvl="0" eaLnBrk="1" fontAlgn="auto" hangingPunct="1">
              <a:spcBef>
                <a:spcPts val="0"/>
              </a:spcBef>
              <a:spcAft>
                <a:spcPts val="0"/>
              </a:spcAft>
            </a:pPr>
            <a:r>
              <a:rPr lang="en-US" kern="0" dirty="0">
                <a:solidFill>
                  <a:srgbClr val="0000FF"/>
                </a:solidFill>
              </a:rPr>
              <a:t>Aquila and Priscilla are a married couple that set a</a:t>
            </a:r>
          </a:p>
          <a:p>
            <a:pPr lvl="0" eaLnBrk="1" fontAlgn="auto" hangingPunct="1">
              <a:spcBef>
                <a:spcPts val="0"/>
              </a:spcBef>
              <a:spcAft>
                <a:spcPts val="0"/>
              </a:spcAft>
            </a:pPr>
            <a:r>
              <a:rPr lang="en-US" kern="0" dirty="0">
                <a:solidFill>
                  <a:srgbClr val="0000FF"/>
                </a:solidFill>
              </a:rPr>
              <a:t>godly example in making a marriage work for the</a:t>
            </a:r>
          </a:p>
          <a:p>
            <a:pPr lvl="0" eaLnBrk="1" fontAlgn="auto" hangingPunct="1">
              <a:spcBef>
                <a:spcPts val="0"/>
              </a:spcBef>
              <a:spcAft>
                <a:spcPts val="0"/>
              </a:spcAft>
            </a:pPr>
            <a:r>
              <a:rPr lang="en-US" kern="0" dirty="0">
                <a:solidFill>
                  <a:srgbClr val="0000FF"/>
                </a:solidFill>
              </a:rPr>
              <a:t>Lord</a:t>
            </a:r>
            <a:endParaRPr kumimoji="0" lang="en-US" sz="2800" b="1" i="0" u="none" strike="noStrike" kern="0" cap="none" spc="0" normalizeH="0" baseline="0" noProof="0" dirty="0">
              <a:ln>
                <a:noFill/>
              </a:ln>
              <a:solidFill>
                <a:srgbClr val="0000FF"/>
              </a:solidFill>
              <a:effectLst/>
              <a:uLnTx/>
              <a:uFillTx/>
              <a:latin typeface="Tahoma" pitchFamily="34" charset="0"/>
              <a:cs typeface="Times New Roman" pitchFamily="18" charset="0"/>
            </a:endParaRPr>
          </a:p>
          <a:p>
            <a:pPr lvl="0" fontAlgn="auto">
              <a:spcBef>
                <a:spcPts val="0"/>
              </a:spcBef>
              <a:spcAft>
                <a:spcPts val="0"/>
              </a:spcAft>
              <a:buClr>
                <a:srgbClr val="4F81BD"/>
              </a:buClr>
              <a:buSzPct val="115000"/>
              <a:buFont typeface="Wingdings" pitchFamily="2" charset="2"/>
              <a:buChar char="Ø"/>
            </a:pPr>
            <a:r>
              <a:rPr lang="en-US" sz="2000" b="0" kern="0" dirty="0">
                <a:solidFill>
                  <a:schemeClr val="tx1"/>
                </a:solidFill>
              </a:rPr>
              <a:t>Not one word says they had spiritual gifts or that Aquila held offices in the church or was a preacher!</a:t>
            </a:r>
          </a:p>
          <a:p>
            <a:pPr lvl="0" fontAlgn="auto">
              <a:spcBef>
                <a:spcPts val="0"/>
              </a:spcBef>
              <a:spcAft>
                <a:spcPts val="0"/>
              </a:spcAft>
              <a:buClr>
                <a:srgbClr val="4F81BD"/>
              </a:buClr>
              <a:buSzPct val="115000"/>
              <a:buFont typeface="Wingdings" pitchFamily="2" charset="2"/>
              <a:buChar char="Ø"/>
            </a:pPr>
            <a:r>
              <a:rPr lang="en-US" sz="2000" b="0" kern="0" dirty="0">
                <a:solidFill>
                  <a:schemeClr val="tx1"/>
                </a:solidFill>
              </a:rPr>
              <a:t>They were ordinary people who set different priorities than the world around them!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7906" y="3747156"/>
            <a:ext cx="3948144" cy="2274131"/>
          </a:xfrm>
          <a:prstGeom prst="rect">
            <a:avLst/>
          </a:prstGeom>
        </p:spPr>
      </p:pic>
      <p:sp>
        <p:nvSpPr>
          <p:cNvPr id="10" name="Text Box 10"/>
          <p:cNvSpPr txBox="1">
            <a:spLocks noChangeArrowheads="1"/>
          </p:cNvSpPr>
          <p:nvPr/>
        </p:nvSpPr>
        <p:spPr bwMode="auto">
          <a:xfrm>
            <a:off x="370103" y="3825225"/>
            <a:ext cx="4385712" cy="1938992"/>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t>In their brief appearances</a:t>
            </a:r>
          </a:p>
          <a:p>
            <a:pPr algn="ctr" eaLnBrk="1" hangingPunct="1"/>
            <a:r>
              <a:rPr lang="en-US" dirty="0"/>
              <a:t>in the N.T. they show</a:t>
            </a:r>
          </a:p>
          <a:p>
            <a:pPr algn="ctr" eaLnBrk="1" hangingPunct="1"/>
            <a:r>
              <a:rPr lang="en-US" dirty="0"/>
              <a:t>saints today how to make</a:t>
            </a:r>
          </a:p>
          <a:p>
            <a:pPr algn="ctr" eaLnBrk="1" hangingPunct="1"/>
            <a:r>
              <a:rPr lang="en-US" dirty="0"/>
              <a:t>a marriage work for </a:t>
            </a:r>
          </a:p>
          <a:p>
            <a:pPr algn="ctr" eaLnBrk="1" hangingPunct="1"/>
            <a:r>
              <a:rPr lang="en-US" dirty="0"/>
              <a:t>the Lord!</a:t>
            </a:r>
            <a:endParaRPr lang="en-US" i="1" dirty="0"/>
          </a:p>
        </p:txBody>
      </p:sp>
    </p:spTree>
    <p:extLst>
      <p:ext uri="{BB962C8B-B14F-4D97-AF65-F5344CB8AC3E}">
        <p14:creationId xmlns:p14="http://schemas.microsoft.com/office/powerpoint/2010/main" val="9389411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fade">
                                      <p:cBhvr>
                                        <p:cTn id="10" dur="500"/>
                                        <p:tgtEl>
                                          <p:spTgt spid="1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xEl>
                                              <p:pRg st="2" end="2"/>
                                            </p:txEl>
                                          </p:spTgt>
                                        </p:tgtEl>
                                        <p:attrNameLst>
                                          <p:attrName>style.visibility</p:attrName>
                                        </p:attrNameLst>
                                      </p:cBhvr>
                                      <p:to>
                                        <p:strVal val="visible"/>
                                      </p:to>
                                    </p:set>
                                    <p:animEffect transition="in" filter="fade">
                                      <p:cBhvr>
                                        <p:cTn id="13" dur="500"/>
                                        <p:tgtEl>
                                          <p:spTgt spid="18">
                                            <p:txEl>
                                              <p:pRg st="2" end="2"/>
                                            </p:txEl>
                                          </p:spTgt>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8">
                                            <p:txEl>
                                              <p:pRg st="3" end="3"/>
                                            </p:txEl>
                                          </p:spTgt>
                                        </p:tgtEl>
                                        <p:attrNameLst>
                                          <p:attrName>style.visibility</p:attrName>
                                        </p:attrNameLst>
                                      </p:cBhvr>
                                      <p:to>
                                        <p:strVal val="visible"/>
                                      </p:to>
                                    </p:set>
                                    <p:animEffect transition="in" filter="wipe(left)">
                                      <p:cBhvr>
                                        <p:cTn id="23" dur="500"/>
                                        <p:tgtEl>
                                          <p:spTgt spid="18">
                                            <p:txEl>
                                              <p:pRg st="3" end="3"/>
                                            </p:txEl>
                                          </p:spTgt>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wipe(left)">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8010" y="0"/>
            <a:ext cx="9172010" cy="548680"/>
          </a:xfrm>
        </p:spPr>
        <p:txBody>
          <a:bodyPr/>
          <a:lstStyle/>
          <a:p>
            <a:r>
              <a:rPr lang="en-US" sz="3200" b="1" u="sng" dirty="0">
                <a:solidFill>
                  <a:srgbClr val="7030A0"/>
                </a:solidFill>
                <a:cs typeface="Times New Roman" pitchFamily="18" charset="0"/>
              </a:rPr>
              <a:t>Aquila &amp; Priscilla: They Worked Together</a:t>
            </a:r>
            <a:endParaRPr lang="es-ES" altLang="en-US" b="1" dirty="0">
              <a:solidFill>
                <a:srgbClr val="7030A0"/>
              </a:solidFill>
            </a:endParaRPr>
          </a:p>
        </p:txBody>
      </p:sp>
      <p:sp>
        <p:nvSpPr>
          <p:cNvPr id="2" name="Footer Placeholder 1"/>
          <p:cNvSpPr>
            <a:spLocks noGrp="1"/>
          </p:cNvSpPr>
          <p:nvPr>
            <p:ph type="ftr" sz="quarter" idx="11"/>
          </p:nvPr>
        </p:nvSpPr>
        <p:spPr>
          <a:xfrm>
            <a:off x="-8009" y="6583933"/>
            <a:ext cx="3672408" cy="280119"/>
          </a:xfrm>
        </p:spPr>
        <p:txBody>
          <a:bodyPr/>
          <a:lstStyle/>
          <a:p>
            <a:r>
              <a:rPr lang="en-US" altLang="en-US"/>
              <a:t>A Marriage That Works For The Lord</a:t>
            </a:r>
            <a:endParaRPr lang="es-ES" altLang="en-US" dirty="0"/>
          </a:p>
        </p:txBody>
      </p:sp>
      <p:sp>
        <p:nvSpPr>
          <p:cNvPr id="6" name="Text Box 6"/>
          <p:cNvSpPr txBox="1">
            <a:spLocks noChangeArrowheads="1"/>
          </p:cNvSpPr>
          <p:nvPr/>
        </p:nvSpPr>
        <p:spPr bwMode="auto">
          <a:xfrm>
            <a:off x="0" y="1653469"/>
            <a:ext cx="9144000" cy="3847207"/>
          </a:xfrm>
          <a:prstGeom prst="rect">
            <a:avLst/>
          </a:prstGeom>
          <a:solidFill>
            <a:srgbClr val="CCE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Acts 18:2, 18, 26</a:t>
            </a:r>
          </a:p>
          <a:p>
            <a:pPr>
              <a:buClr>
                <a:schemeClr val="accent1"/>
              </a:buClr>
              <a:buSzPct val="115000"/>
            </a:pPr>
            <a:r>
              <a:rPr lang="en-US" sz="2000" b="0" dirty="0">
                <a:solidFill>
                  <a:srgbClr val="002060"/>
                </a:solidFill>
              </a:rPr>
              <a:t>2.  And he found a Jew named Aquila, a native of Pontus, having recently come from Italy with his wife Priscilla, because Claudius had commanded all the Jews to leave Rome. He came to them,</a:t>
            </a:r>
          </a:p>
          <a:p>
            <a:pPr>
              <a:buClr>
                <a:schemeClr val="accent1"/>
              </a:buClr>
              <a:buSzPct val="115000"/>
            </a:pPr>
            <a:endParaRPr lang="en-US" sz="2000" b="0" dirty="0">
              <a:solidFill>
                <a:srgbClr val="002060"/>
              </a:solidFill>
            </a:endParaRPr>
          </a:p>
          <a:p>
            <a:pPr>
              <a:buClr>
                <a:schemeClr val="accent1"/>
              </a:buClr>
              <a:buSzPct val="115000"/>
            </a:pPr>
            <a:r>
              <a:rPr lang="en-US" sz="2000" b="0" dirty="0">
                <a:solidFill>
                  <a:srgbClr val="002060"/>
                </a:solidFill>
              </a:rPr>
              <a:t>18.  Paul, having remained many days longer, took leave of the brethren and put out to sea for Syria, and with him were Priscilla and Aquila. In </a:t>
            </a:r>
            <a:r>
              <a:rPr lang="en-US" sz="2000" b="0" dirty="0" err="1">
                <a:solidFill>
                  <a:srgbClr val="002060"/>
                </a:solidFill>
              </a:rPr>
              <a:t>Cenchrea</a:t>
            </a:r>
            <a:r>
              <a:rPr lang="en-US" sz="2000" b="0" dirty="0">
                <a:solidFill>
                  <a:srgbClr val="002060"/>
                </a:solidFill>
              </a:rPr>
              <a:t> he had his hair cut, for he was keeping a vow.</a:t>
            </a:r>
          </a:p>
          <a:p>
            <a:pPr>
              <a:buClr>
                <a:schemeClr val="accent1"/>
              </a:buClr>
              <a:buSzPct val="115000"/>
            </a:pPr>
            <a:endParaRPr lang="en-US" sz="2000" b="0" dirty="0">
              <a:solidFill>
                <a:srgbClr val="002060"/>
              </a:solidFill>
            </a:endParaRPr>
          </a:p>
          <a:p>
            <a:pPr>
              <a:buClr>
                <a:schemeClr val="accent1"/>
              </a:buClr>
              <a:buSzPct val="115000"/>
            </a:pPr>
            <a:r>
              <a:rPr lang="en-US" sz="2000" b="0" dirty="0">
                <a:solidFill>
                  <a:srgbClr val="002060"/>
                </a:solidFill>
              </a:rPr>
              <a:t>26.  and he began to speak out boldly in the synagogue. But when Priscilla and Aquila heard him, they took him aside and explained to him the way of God more accurately.</a:t>
            </a:r>
          </a:p>
        </p:txBody>
      </p:sp>
      <p:sp>
        <p:nvSpPr>
          <p:cNvPr id="5" name="Text Box 3"/>
          <p:cNvSpPr txBox="1">
            <a:spLocks noChangeArrowheads="1"/>
          </p:cNvSpPr>
          <p:nvPr/>
        </p:nvSpPr>
        <p:spPr bwMode="auto">
          <a:xfrm>
            <a:off x="0" y="604929"/>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lvl="0" algn="ctr" eaLnBrk="1" fontAlgn="auto" hangingPunct="1">
              <a:spcBef>
                <a:spcPts val="0"/>
              </a:spcBef>
              <a:spcAft>
                <a:spcPts val="0"/>
              </a:spcAft>
            </a:pPr>
            <a:r>
              <a:rPr lang="en-US" kern="0" dirty="0">
                <a:solidFill>
                  <a:srgbClr val="0000FF"/>
                </a:solidFill>
              </a:rPr>
              <a:t>Aquila and Priscilla are mentioned in N.T. six times and</a:t>
            </a:r>
          </a:p>
          <a:p>
            <a:pPr lvl="0" algn="ctr" eaLnBrk="1" fontAlgn="auto" hangingPunct="1">
              <a:spcBef>
                <a:spcPts val="0"/>
              </a:spcBef>
              <a:spcAft>
                <a:spcPts val="0"/>
              </a:spcAft>
            </a:pPr>
            <a:r>
              <a:rPr lang="en-US" kern="0" dirty="0">
                <a:solidFill>
                  <a:srgbClr val="0000FF"/>
                </a:solidFill>
              </a:rPr>
              <a:t>always mentioned together!</a:t>
            </a:r>
            <a:endParaRPr lang="en-US" sz="2000" b="0" kern="0" dirty="0">
              <a:solidFill>
                <a:schemeClr val="tx1"/>
              </a:solidFill>
            </a:endParaRPr>
          </a:p>
        </p:txBody>
      </p:sp>
    </p:spTree>
    <p:extLst>
      <p:ext uri="{BB962C8B-B14F-4D97-AF65-F5344CB8AC3E}">
        <p14:creationId xmlns:p14="http://schemas.microsoft.com/office/powerpoint/2010/main" val="23723624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8010" y="0"/>
            <a:ext cx="9172010" cy="548680"/>
          </a:xfrm>
        </p:spPr>
        <p:txBody>
          <a:bodyPr/>
          <a:lstStyle/>
          <a:p>
            <a:r>
              <a:rPr lang="en-US" sz="3200" b="1" u="sng" dirty="0">
                <a:solidFill>
                  <a:srgbClr val="7030A0"/>
                </a:solidFill>
                <a:cs typeface="Times New Roman" pitchFamily="18" charset="0"/>
              </a:rPr>
              <a:t>Aquila &amp; Priscilla: They Worked Together</a:t>
            </a:r>
            <a:endParaRPr lang="es-ES" altLang="en-US" b="1" dirty="0">
              <a:solidFill>
                <a:srgbClr val="7030A0"/>
              </a:solidFill>
            </a:endParaRPr>
          </a:p>
        </p:txBody>
      </p:sp>
      <p:sp>
        <p:nvSpPr>
          <p:cNvPr id="2" name="Footer Placeholder 1"/>
          <p:cNvSpPr>
            <a:spLocks noGrp="1"/>
          </p:cNvSpPr>
          <p:nvPr>
            <p:ph type="ftr" sz="quarter" idx="11"/>
          </p:nvPr>
        </p:nvSpPr>
        <p:spPr>
          <a:xfrm>
            <a:off x="-8009" y="6583933"/>
            <a:ext cx="3672408" cy="280119"/>
          </a:xfrm>
        </p:spPr>
        <p:txBody>
          <a:bodyPr/>
          <a:lstStyle/>
          <a:p>
            <a:r>
              <a:rPr lang="en-US" altLang="en-US"/>
              <a:t>A Marriage That Works For The Lord</a:t>
            </a:r>
            <a:endParaRPr lang="es-ES" altLang="en-US" dirty="0"/>
          </a:p>
        </p:txBody>
      </p:sp>
      <p:sp>
        <p:nvSpPr>
          <p:cNvPr id="6" name="Text Box 6"/>
          <p:cNvSpPr txBox="1">
            <a:spLocks noChangeArrowheads="1"/>
          </p:cNvSpPr>
          <p:nvPr/>
        </p:nvSpPr>
        <p:spPr bwMode="auto">
          <a:xfrm>
            <a:off x="0" y="1653469"/>
            <a:ext cx="9144000" cy="769441"/>
          </a:xfrm>
          <a:prstGeom prst="rect">
            <a:avLst/>
          </a:prstGeom>
          <a:solidFill>
            <a:srgbClr val="CCE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Rom. 16:3</a:t>
            </a:r>
          </a:p>
          <a:p>
            <a:pPr>
              <a:buClr>
                <a:schemeClr val="accent1"/>
              </a:buClr>
              <a:buSzPct val="115000"/>
            </a:pPr>
            <a:r>
              <a:rPr lang="en-US" sz="2000" b="0" dirty="0">
                <a:solidFill>
                  <a:srgbClr val="002060"/>
                </a:solidFill>
              </a:rPr>
              <a:t>3.  Greet Prisca and Aquila, my fellow workers in Christ Jesus,</a:t>
            </a:r>
          </a:p>
        </p:txBody>
      </p:sp>
      <p:sp>
        <p:nvSpPr>
          <p:cNvPr id="5" name="Text Box 3"/>
          <p:cNvSpPr txBox="1">
            <a:spLocks noChangeArrowheads="1"/>
          </p:cNvSpPr>
          <p:nvPr/>
        </p:nvSpPr>
        <p:spPr bwMode="auto">
          <a:xfrm>
            <a:off x="0" y="604929"/>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lvl="0" algn="ctr" eaLnBrk="1" fontAlgn="auto" hangingPunct="1">
              <a:spcBef>
                <a:spcPts val="0"/>
              </a:spcBef>
              <a:spcAft>
                <a:spcPts val="0"/>
              </a:spcAft>
            </a:pPr>
            <a:r>
              <a:rPr lang="en-US" kern="0" dirty="0">
                <a:solidFill>
                  <a:srgbClr val="0000FF"/>
                </a:solidFill>
              </a:rPr>
              <a:t>Aquila and Priscilla are mentioned in N.T. six times and</a:t>
            </a:r>
          </a:p>
          <a:p>
            <a:pPr lvl="0" algn="ctr" eaLnBrk="1" fontAlgn="auto" hangingPunct="1">
              <a:spcBef>
                <a:spcPts val="0"/>
              </a:spcBef>
              <a:spcAft>
                <a:spcPts val="0"/>
              </a:spcAft>
            </a:pPr>
            <a:r>
              <a:rPr lang="en-US" kern="0" dirty="0">
                <a:solidFill>
                  <a:srgbClr val="0000FF"/>
                </a:solidFill>
              </a:rPr>
              <a:t>always mentioned together!</a:t>
            </a:r>
            <a:endParaRPr lang="en-US" sz="2000" b="0" kern="0" dirty="0">
              <a:solidFill>
                <a:schemeClr val="tx1"/>
              </a:solidFill>
            </a:endParaRPr>
          </a:p>
        </p:txBody>
      </p:sp>
      <p:sp>
        <p:nvSpPr>
          <p:cNvPr id="7" name="Text Box 6"/>
          <p:cNvSpPr txBox="1">
            <a:spLocks noChangeArrowheads="1"/>
          </p:cNvSpPr>
          <p:nvPr/>
        </p:nvSpPr>
        <p:spPr bwMode="auto">
          <a:xfrm>
            <a:off x="0" y="2640453"/>
            <a:ext cx="9144000" cy="1077218"/>
          </a:xfrm>
          <a:prstGeom prst="rect">
            <a:avLst/>
          </a:prstGeom>
          <a:solidFill>
            <a:srgbClr val="CCE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I Cor. 16:19</a:t>
            </a:r>
          </a:p>
          <a:p>
            <a:pPr>
              <a:buClr>
                <a:schemeClr val="accent1"/>
              </a:buClr>
              <a:buSzPct val="115000"/>
            </a:pPr>
            <a:r>
              <a:rPr lang="en-US" sz="2000" b="0" dirty="0">
                <a:solidFill>
                  <a:srgbClr val="002060"/>
                </a:solidFill>
              </a:rPr>
              <a:t>19.  The churches of Asia greet you. Aquila and Prisca greet you heartily in the Lord, with the church that is in their house.</a:t>
            </a:r>
          </a:p>
        </p:txBody>
      </p:sp>
      <p:sp>
        <p:nvSpPr>
          <p:cNvPr id="8" name="Text Box 6"/>
          <p:cNvSpPr txBox="1">
            <a:spLocks noChangeArrowheads="1"/>
          </p:cNvSpPr>
          <p:nvPr/>
        </p:nvSpPr>
        <p:spPr bwMode="auto">
          <a:xfrm>
            <a:off x="-14532" y="3935214"/>
            <a:ext cx="9144000" cy="769441"/>
          </a:xfrm>
          <a:prstGeom prst="rect">
            <a:avLst/>
          </a:prstGeom>
          <a:solidFill>
            <a:srgbClr val="CCE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II Tim. 4:19</a:t>
            </a:r>
          </a:p>
          <a:p>
            <a:pPr>
              <a:buClr>
                <a:schemeClr val="accent1"/>
              </a:buClr>
              <a:buSzPct val="115000"/>
            </a:pPr>
            <a:r>
              <a:rPr lang="en-US" sz="2000" b="0" dirty="0">
                <a:solidFill>
                  <a:srgbClr val="002060"/>
                </a:solidFill>
              </a:rPr>
              <a:t>19.  Greet Prisca and Aquila, and the household of </a:t>
            </a:r>
            <a:r>
              <a:rPr lang="en-US" sz="2000" b="0" dirty="0" err="1">
                <a:solidFill>
                  <a:srgbClr val="002060"/>
                </a:solidFill>
              </a:rPr>
              <a:t>Onesiphorus</a:t>
            </a:r>
            <a:r>
              <a:rPr lang="en-US" sz="2000" b="0" dirty="0">
                <a:solidFill>
                  <a:srgbClr val="002060"/>
                </a:solidFill>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4749864"/>
            <a:ext cx="2119160" cy="2119160"/>
          </a:xfrm>
          <a:prstGeom prst="rect">
            <a:avLst/>
          </a:prstGeom>
        </p:spPr>
      </p:pic>
    </p:spTree>
    <p:extLst>
      <p:ext uri="{BB962C8B-B14F-4D97-AF65-F5344CB8AC3E}">
        <p14:creationId xmlns:p14="http://schemas.microsoft.com/office/powerpoint/2010/main" val="32196083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8010" y="0"/>
            <a:ext cx="9172010" cy="548680"/>
          </a:xfrm>
        </p:spPr>
        <p:txBody>
          <a:bodyPr/>
          <a:lstStyle/>
          <a:p>
            <a:r>
              <a:rPr lang="en-US" sz="3200" b="1" u="sng" dirty="0">
                <a:solidFill>
                  <a:srgbClr val="7030A0"/>
                </a:solidFill>
                <a:cs typeface="Times New Roman" pitchFamily="18" charset="0"/>
              </a:rPr>
              <a:t>Aquila &amp; Priscilla: They Worked Together</a:t>
            </a:r>
            <a:endParaRPr lang="es-ES" altLang="en-US" b="1" dirty="0">
              <a:solidFill>
                <a:srgbClr val="7030A0"/>
              </a:solidFill>
            </a:endParaRPr>
          </a:p>
        </p:txBody>
      </p:sp>
      <p:sp>
        <p:nvSpPr>
          <p:cNvPr id="2" name="Footer Placeholder 1"/>
          <p:cNvSpPr>
            <a:spLocks noGrp="1"/>
          </p:cNvSpPr>
          <p:nvPr>
            <p:ph type="ftr" sz="quarter" idx="11"/>
          </p:nvPr>
        </p:nvSpPr>
        <p:spPr>
          <a:xfrm>
            <a:off x="-8009" y="6583933"/>
            <a:ext cx="3672408" cy="280119"/>
          </a:xfrm>
        </p:spPr>
        <p:txBody>
          <a:bodyPr/>
          <a:lstStyle/>
          <a:p>
            <a:r>
              <a:rPr lang="en-US" altLang="en-US"/>
              <a:t>A Marriage That Works For The Lord</a:t>
            </a:r>
            <a:endParaRPr lang="es-ES" altLang="en-US" dirty="0"/>
          </a:p>
        </p:txBody>
      </p:sp>
      <p:sp>
        <p:nvSpPr>
          <p:cNvPr id="10" name="Text Box 3"/>
          <p:cNvSpPr txBox="1">
            <a:spLocks noChangeArrowheads="1"/>
          </p:cNvSpPr>
          <p:nvPr/>
        </p:nvSpPr>
        <p:spPr bwMode="auto">
          <a:xfrm>
            <a:off x="0" y="888650"/>
            <a:ext cx="9152007"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lvl="0" eaLnBrk="1" fontAlgn="auto" hangingPunct="1">
              <a:spcBef>
                <a:spcPts val="0"/>
              </a:spcBef>
              <a:spcAft>
                <a:spcPts val="0"/>
              </a:spcAft>
            </a:pPr>
            <a:r>
              <a:rPr lang="en-US" kern="0" dirty="0">
                <a:solidFill>
                  <a:srgbClr val="0000FF"/>
                </a:solidFill>
              </a:rPr>
              <a:t>For a marriage to work for the Lord both spouses need to</a:t>
            </a:r>
          </a:p>
          <a:p>
            <a:pPr lvl="0" eaLnBrk="1" fontAlgn="auto" hangingPunct="1">
              <a:spcBef>
                <a:spcPts val="0"/>
              </a:spcBef>
              <a:spcAft>
                <a:spcPts val="0"/>
              </a:spcAft>
            </a:pPr>
            <a:r>
              <a:rPr lang="en-US" kern="0" dirty="0">
                <a:solidFill>
                  <a:srgbClr val="0000FF"/>
                </a:solidFill>
              </a:rPr>
              <a:t>have the same mind</a:t>
            </a:r>
            <a:endParaRPr kumimoji="0" lang="en-US" sz="2800" b="1" i="1" u="sng" strike="noStrike" kern="0" cap="none" spc="0" normalizeH="0" baseline="0" noProof="0" dirty="0">
              <a:ln>
                <a:noFill/>
              </a:ln>
              <a:solidFill>
                <a:srgbClr val="0000FF"/>
              </a:solidFill>
              <a:effectLst/>
              <a:uLnTx/>
              <a:uFillTx/>
            </a:endParaRPr>
          </a:p>
          <a:p>
            <a:pPr lvl="0" fontAlgn="auto">
              <a:spcBef>
                <a:spcPts val="0"/>
              </a:spcBef>
              <a:spcAft>
                <a:spcPts val="0"/>
              </a:spcAft>
              <a:buClr>
                <a:srgbClr val="4F81BD"/>
              </a:buClr>
              <a:buSzPct val="115000"/>
              <a:buFont typeface="Wingdings" pitchFamily="2" charset="2"/>
              <a:buChar char="Ø"/>
            </a:pPr>
            <a:r>
              <a:rPr lang="en-US" sz="2000" i="1" kern="0" dirty="0">
                <a:solidFill>
                  <a:schemeClr val="tx1"/>
                </a:solidFill>
              </a:rPr>
              <a:t>Amos 3:3: </a:t>
            </a:r>
            <a:r>
              <a:rPr lang="en-US" sz="2000" b="0" kern="0" dirty="0">
                <a:solidFill>
                  <a:schemeClr val="tx1"/>
                </a:solidFill>
              </a:rPr>
              <a:t>Two can’t work together unless they are agreed!</a:t>
            </a:r>
          </a:p>
          <a:p>
            <a:pPr lvl="0" fontAlgn="auto">
              <a:spcBef>
                <a:spcPts val="0"/>
              </a:spcBef>
              <a:spcAft>
                <a:spcPts val="0"/>
              </a:spcAft>
              <a:buClr>
                <a:srgbClr val="4F81BD"/>
              </a:buClr>
              <a:buSzPct val="115000"/>
              <a:buFont typeface="Wingdings" pitchFamily="2" charset="2"/>
              <a:buChar char="Ø"/>
            </a:pPr>
            <a:r>
              <a:rPr lang="en-US" sz="2000" i="1" kern="0" dirty="0">
                <a:solidFill>
                  <a:schemeClr val="tx1"/>
                </a:solidFill>
              </a:rPr>
              <a:t>Lk. 11:7: </a:t>
            </a:r>
            <a:r>
              <a:rPr lang="en-US" sz="2000" b="0" kern="0" dirty="0">
                <a:solidFill>
                  <a:schemeClr val="tx1"/>
                </a:solidFill>
              </a:rPr>
              <a:t>Jesus said a house divided against itself cannot stand!</a:t>
            </a:r>
          </a:p>
          <a:p>
            <a:pPr lvl="0" fontAlgn="auto">
              <a:spcBef>
                <a:spcPts val="0"/>
              </a:spcBef>
              <a:spcAft>
                <a:spcPts val="0"/>
              </a:spcAft>
              <a:buClr>
                <a:srgbClr val="4F81BD"/>
              </a:buClr>
              <a:buSzPct val="115000"/>
              <a:buFont typeface="Wingdings" pitchFamily="2" charset="2"/>
              <a:buChar char="Ø"/>
            </a:pPr>
            <a:r>
              <a:rPr lang="en-US" sz="2000" kern="0" dirty="0">
                <a:solidFill>
                  <a:schemeClr val="tx1"/>
                </a:solidFill>
              </a:rPr>
              <a:t>Acts 18:2-3: </a:t>
            </a:r>
            <a:r>
              <a:rPr lang="en-US" sz="2000" b="0" kern="0" dirty="0">
                <a:solidFill>
                  <a:schemeClr val="tx1"/>
                </a:solidFill>
              </a:rPr>
              <a:t>They were both tent-makers and worked together! </a:t>
            </a:r>
          </a:p>
          <a:p>
            <a:pPr lvl="0" fontAlgn="auto">
              <a:spcBef>
                <a:spcPts val="0"/>
              </a:spcBef>
              <a:spcAft>
                <a:spcPts val="0"/>
              </a:spcAft>
              <a:buClr>
                <a:srgbClr val="4F81BD"/>
              </a:buClr>
              <a:buSzPct val="115000"/>
              <a:buFont typeface="Wingdings" pitchFamily="2" charset="2"/>
              <a:buChar char="Ø"/>
            </a:pPr>
            <a:r>
              <a:rPr lang="en-US" sz="2000" kern="0" dirty="0">
                <a:solidFill>
                  <a:schemeClr val="tx1"/>
                </a:solidFill>
              </a:rPr>
              <a:t>I Cor. 16:19: </a:t>
            </a:r>
            <a:r>
              <a:rPr lang="en-US" sz="2000" b="0" kern="0" dirty="0">
                <a:solidFill>
                  <a:schemeClr val="tx1"/>
                </a:solidFill>
              </a:rPr>
              <a:t>They worked together in hosting the church in their house at Ephesus (I Cor. 16:8) and at Rome (Rom. 16:3-5)</a:t>
            </a:r>
          </a:p>
          <a:p>
            <a:pPr lvl="0" fontAlgn="auto">
              <a:spcBef>
                <a:spcPts val="0"/>
              </a:spcBef>
              <a:spcAft>
                <a:spcPts val="0"/>
              </a:spcAft>
              <a:buClr>
                <a:srgbClr val="4F81BD"/>
              </a:buClr>
              <a:buSzPct val="115000"/>
              <a:buFont typeface="Wingdings" pitchFamily="2" charset="2"/>
              <a:buChar char="Ø"/>
            </a:pPr>
            <a:r>
              <a:rPr lang="en-US" sz="2000" kern="0" dirty="0">
                <a:solidFill>
                  <a:schemeClr val="tx1"/>
                </a:solidFill>
              </a:rPr>
              <a:t>Rom. 16:3-4: </a:t>
            </a:r>
            <a:r>
              <a:rPr lang="en-US" sz="2000" b="0" kern="0" dirty="0">
                <a:solidFill>
                  <a:schemeClr val="tx1"/>
                </a:solidFill>
              </a:rPr>
              <a:t>They not only worked together to make ends meet but shared in their spiritual goals as fellow workers with Paul (also risked their lives)!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9268" y="4521829"/>
            <a:ext cx="4162632" cy="2336171"/>
          </a:xfrm>
          <a:prstGeom prst="rect">
            <a:avLst/>
          </a:prstGeom>
        </p:spPr>
      </p:pic>
      <p:sp>
        <p:nvSpPr>
          <p:cNvPr id="13" name="Text Box 10"/>
          <p:cNvSpPr txBox="1">
            <a:spLocks noChangeArrowheads="1"/>
          </p:cNvSpPr>
          <p:nvPr/>
        </p:nvSpPr>
        <p:spPr bwMode="auto">
          <a:xfrm>
            <a:off x="190290" y="4189255"/>
            <a:ext cx="4669741" cy="1569660"/>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t>Aquila &amp; Priscilla worked</a:t>
            </a:r>
          </a:p>
          <a:p>
            <a:pPr algn="ctr" eaLnBrk="1" hangingPunct="1"/>
            <a:r>
              <a:rPr lang="en-US" dirty="0"/>
              <a:t>together in making their</a:t>
            </a:r>
          </a:p>
          <a:p>
            <a:pPr algn="ctr" eaLnBrk="1" hangingPunct="1"/>
            <a:r>
              <a:rPr lang="en-US" dirty="0"/>
              <a:t>marriage work for </a:t>
            </a:r>
          </a:p>
          <a:p>
            <a:pPr algn="ctr" eaLnBrk="1" hangingPunct="1"/>
            <a:r>
              <a:rPr lang="en-US" dirty="0"/>
              <a:t>the Lord!</a:t>
            </a:r>
            <a:endParaRPr lang="en-US" i="1" dirty="0"/>
          </a:p>
        </p:txBody>
      </p:sp>
    </p:spTree>
    <p:extLst>
      <p:ext uri="{BB962C8B-B14F-4D97-AF65-F5344CB8AC3E}">
        <p14:creationId xmlns:p14="http://schemas.microsoft.com/office/powerpoint/2010/main" val="25831245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wipe(left)">
                                      <p:cBhvr>
                                        <p:cTn id="14" dur="500"/>
                                        <p:tgtEl>
                                          <p:spTgt spid="10">
                                            <p:txEl>
                                              <p:pRg st="2" end="2"/>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Effect transition="in" filter="wipe(left)">
                                      <p:cBhvr>
                                        <p:cTn id="18" dur="500"/>
                                        <p:tgtEl>
                                          <p:spTgt spid="10">
                                            <p:txEl>
                                              <p:pRg st="3" end="3"/>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wipe(left)">
                                      <p:cBhvr>
                                        <p:cTn id="22" dur="500"/>
                                        <p:tgtEl>
                                          <p:spTgt spid="10">
                                            <p:txEl>
                                              <p:pRg st="4" end="4"/>
                                            </p:txEl>
                                          </p:spTgt>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10">
                                            <p:txEl>
                                              <p:pRg st="5" end="5"/>
                                            </p:txEl>
                                          </p:spTgt>
                                        </p:tgtEl>
                                        <p:attrNameLst>
                                          <p:attrName>style.visibility</p:attrName>
                                        </p:attrNameLst>
                                      </p:cBhvr>
                                      <p:to>
                                        <p:strVal val="visible"/>
                                      </p:to>
                                    </p:set>
                                    <p:animEffect transition="in" filter="wipe(left)">
                                      <p:cBhvr>
                                        <p:cTn id="26" dur="500"/>
                                        <p:tgtEl>
                                          <p:spTgt spid="10">
                                            <p:txEl>
                                              <p:pRg st="5" end="5"/>
                                            </p:txEl>
                                          </p:spTgt>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0">
                                            <p:txEl>
                                              <p:pRg st="6" end="6"/>
                                            </p:txEl>
                                          </p:spTgt>
                                        </p:tgtEl>
                                        <p:attrNameLst>
                                          <p:attrName>style.visibility</p:attrName>
                                        </p:attrNameLst>
                                      </p:cBhvr>
                                      <p:to>
                                        <p:strVal val="visible"/>
                                      </p:to>
                                    </p:set>
                                    <p:animEffect transition="in" filter="wipe(left)">
                                      <p:cBhvr>
                                        <p:cTn id="30" dur="500"/>
                                        <p:tgtEl>
                                          <p:spTgt spid="10">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style.rotation</p:attrName>
                                        </p:attrNameLst>
                                      </p:cBhvr>
                                      <p:tavLst>
                                        <p:tav tm="0">
                                          <p:val>
                                            <p:fltVal val="90"/>
                                          </p:val>
                                        </p:tav>
                                        <p:tav tm="100000">
                                          <p:val>
                                            <p:fltVal val="0"/>
                                          </p:val>
                                        </p:tav>
                                      </p:tavLst>
                                    </p:anim>
                                    <p:animEffect transition="in" filter="fade">
                                      <p:cBhvr>
                                        <p:cTn id="3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8010" y="0"/>
            <a:ext cx="9172010" cy="548680"/>
          </a:xfrm>
        </p:spPr>
        <p:txBody>
          <a:bodyPr/>
          <a:lstStyle/>
          <a:p>
            <a:r>
              <a:rPr lang="en-US" sz="3200" b="1" u="sng" dirty="0">
                <a:solidFill>
                  <a:srgbClr val="7030A0"/>
                </a:solidFill>
                <a:cs typeface="Times New Roman" pitchFamily="18" charset="0"/>
              </a:rPr>
              <a:t>Aquila &amp; Priscilla: They Practiced Hospitality</a:t>
            </a:r>
            <a:endParaRPr lang="es-ES" altLang="en-US" b="1" dirty="0">
              <a:solidFill>
                <a:srgbClr val="7030A0"/>
              </a:solidFill>
            </a:endParaRPr>
          </a:p>
        </p:txBody>
      </p:sp>
      <p:sp>
        <p:nvSpPr>
          <p:cNvPr id="2" name="Footer Placeholder 1"/>
          <p:cNvSpPr>
            <a:spLocks noGrp="1"/>
          </p:cNvSpPr>
          <p:nvPr>
            <p:ph type="ftr" sz="quarter" idx="11"/>
          </p:nvPr>
        </p:nvSpPr>
        <p:spPr>
          <a:xfrm>
            <a:off x="-8009" y="6583933"/>
            <a:ext cx="3672408" cy="280119"/>
          </a:xfrm>
        </p:spPr>
        <p:txBody>
          <a:bodyPr/>
          <a:lstStyle/>
          <a:p>
            <a:r>
              <a:rPr lang="en-US" altLang="en-US"/>
              <a:t>A Marriage That Works For The Lord</a:t>
            </a:r>
            <a:endParaRPr lang="es-ES" altLang="en-US" dirty="0"/>
          </a:p>
        </p:txBody>
      </p:sp>
      <p:sp>
        <p:nvSpPr>
          <p:cNvPr id="6" name="Text Box 6"/>
          <p:cNvSpPr txBox="1">
            <a:spLocks noChangeArrowheads="1"/>
          </p:cNvSpPr>
          <p:nvPr/>
        </p:nvSpPr>
        <p:spPr bwMode="auto">
          <a:xfrm>
            <a:off x="-8009" y="1544697"/>
            <a:ext cx="9144000" cy="2308324"/>
          </a:xfrm>
          <a:prstGeom prst="rect">
            <a:avLst/>
          </a:prstGeom>
          <a:solidFill>
            <a:srgbClr val="CCE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a:buClr>
                <a:schemeClr val="accent1"/>
              </a:buClr>
              <a:buSzPct val="115000"/>
            </a:pPr>
            <a:r>
              <a:rPr lang="en-US" dirty="0">
                <a:solidFill>
                  <a:srgbClr val="7030A0"/>
                </a:solidFill>
              </a:rPr>
              <a:t>Acts 18:1-3</a:t>
            </a:r>
          </a:p>
          <a:p>
            <a:pPr>
              <a:buClr>
                <a:schemeClr val="accent1"/>
              </a:buClr>
              <a:buSzPct val="115000"/>
            </a:pPr>
            <a:r>
              <a:rPr lang="en-US" sz="2000" b="0" dirty="0">
                <a:solidFill>
                  <a:srgbClr val="002060"/>
                </a:solidFill>
              </a:rPr>
              <a:t>1.  After these things he left Athens and went to Corinth.</a:t>
            </a:r>
          </a:p>
          <a:p>
            <a:pPr>
              <a:buClr>
                <a:schemeClr val="accent1"/>
              </a:buClr>
              <a:buSzPct val="115000"/>
            </a:pPr>
            <a:r>
              <a:rPr lang="en-US" sz="2000" b="0" dirty="0">
                <a:solidFill>
                  <a:srgbClr val="002060"/>
                </a:solidFill>
              </a:rPr>
              <a:t>2.  And he found a Jew named Aquila, a native of Pontus, having recently come from Italy with his wife Priscilla, because Claudius had commanded all the Jews to leave Rome. He came to them,</a:t>
            </a:r>
          </a:p>
          <a:p>
            <a:pPr>
              <a:buClr>
                <a:schemeClr val="accent1"/>
              </a:buClr>
              <a:buSzPct val="115000"/>
            </a:pPr>
            <a:r>
              <a:rPr lang="en-US" sz="2000" b="0" dirty="0">
                <a:solidFill>
                  <a:srgbClr val="002060"/>
                </a:solidFill>
              </a:rPr>
              <a:t>3.  and because he was of the same trade, he stayed with them and they were working, for by trade they were tent-makers.</a:t>
            </a:r>
          </a:p>
        </p:txBody>
      </p:sp>
      <p:sp>
        <p:nvSpPr>
          <p:cNvPr id="5" name="Text Box 3"/>
          <p:cNvSpPr txBox="1">
            <a:spLocks noChangeArrowheads="1"/>
          </p:cNvSpPr>
          <p:nvPr/>
        </p:nvSpPr>
        <p:spPr bwMode="auto">
          <a:xfrm>
            <a:off x="0" y="604929"/>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lvl="0" algn="ctr" eaLnBrk="1" fontAlgn="auto" hangingPunct="1">
              <a:spcBef>
                <a:spcPts val="0"/>
              </a:spcBef>
              <a:spcAft>
                <a:spcPts val="0"/>
              </a:spcAft>
            </a:pPr>
            <a:r>
              <a:rPr lang="en-US" kern="0" dirty="0">
                <a:solidFill>
                  <a:srgbClr val="0000FF"/>
                </a:solidFill>
              </a:rPr>
              <a:t>The first mention of this couple is that they opened their home to Paul (Had some things in common with him)!</a:t>
            </a:r>
            <a:endParaRPr lang="en-US" sz="2000" b="0" kern="0" dirty="0">
              <a:solidFill>
                <a:schemeClr val="tx1"/>
              </a:solidFill>
            </a:endParaRPr>
          </a:p>
        </p:txBody>
      </p:sp>
      <p:sp>
        <p:nvSpPr>
          <p:cNvPr id="7" name="Text Box 3"/>
          <p:cNvSpPr txBox="1">
            <a:spLocks noChangeArrowheads="1"/>
          </p:cNvSpPr>
          <p:nvPr/>
        </p:nvSpPr>
        <p:spPr bwMode="auto">
          <a:xfrm>
            <a:off x="0" y="3879542"/>
            <a:ext cx="912399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lvl="0" fontAlgn="auto">
              <a:spcBef>
                <a:spcPts val="0"/>
              </a:spcBef>
              <a:spcAft>
                <a:spcPts val="0"/>
              </a:spcAft>
              <a:buClr>
                <a:srgbClr val="4F81BD"/>
              </a:buClr>
              <a:buSzPct val="115000"/>
              <a:buFont typeface="Wingdings" pitchFamily="2" charset="2"/>
              <a:buChar char="Ø"/>
            </a:pPr>
            <a:r>
              <a:rPr lang="en-US" sz="2000" b="0" kern="0" dirty="0">
                <a:solidFill>
                  <a:schemeClr val="tx1"/>
                </a:solidFill>
              </a:rPr>
              <a:t>They and Paul were Jews in a foreign city </a:t>
            </a:r>
          </a:p>
          <a:p>
            <a:pPr lvl="0" fontAlgn="auto">
              <a:spcBef>
                <a:spcPts val="0"/>
              </a:spcBef>
              <a:spcAft>
                <a:spcPts val="0"/>
              </a:spcAft>
              <a:buClr>
                <a:srgbClr val="4F81BD"/>
              </a:buClr>
              <a:buSzPct val="115000"/>
              <a:buFont typeface="Wingdings" pitchFamily="2" charset="2"/>
              <a:buChar char="Ø"/>
            </a:pPr>
            <a:r>
              <a:rPr lang="en-US" sz="2000" b="0" kern="0" dirty="0">
                <a:solidFill>
                  <a:schemeClr val="tx1"/>
                </a:solidFill>
              </a:rPr>
              <a:t>They and Paul were both tent-makers by trade</a:t>
            </a:r>
          </a:p>
          <a:p>
            <a:pPr lvl="0" fontAlgn="auto">
              <a:spcBef>
                <a:spcPts val="0"/>
              </a:spcBef>
              <a:spcAft>
                <a:spcPts val="0"/>
              </a:spcAft>
              <a:buClr>
                <a:srgbClr val="4F81BD"/>
              </a:buClr>
              <a:buSzPct val="115000"/>
              <a:buFont typeface="Wingdings" pitchFamily="2" charset="2"/>
              <a:buChar char="Ø"/>
            </a:pPr>
            <a:r>
              <a:rPr lang="en-US" sz="2000" b="0" kern="0" dirty="0">
                <a:solidFill>
                  <a:schemeClr val="tx1"/>
                </a:solidFill>
              </a:rPr>
              <a:t>They got along with Paul as when he left Corinth they went with him (18:18) and they stayed in Ephesus (18:19)</a:t>
            </a:r>
          </a:p>
          <a:p>
            <a:pPr lvl="0" fontAlgn="auto">
              <a:spcBef>
                <a:spcPts val="0"/>
              </a:spcBef>
              <a:spcAft>
                <a:spcPts val="0"/>
              </a:spcAft>
              <a:buClr>
                <a:srgbClr val="4F81BD"/>
              </a:buClr>
              <a:buSzPct val="115000"/>
              <a:buFont typeface="Wingdings" pitchFamily="2" charset="2"/>
              <a:buChar char="Ø"/>
            </a:pPr>
            <a:r>
              <a:rPr lang="en-US" sz="2000" b="0" kern="0" dirty="0">
                <a:solidFill>
                  <a:schemeClr val="tx1"/>
                </a:solidFill>
              </a:rPr>
              <a:t>This hospitality and working with Paul allowed Paul to support himself and not be accused of preaching for money </a:t>
            </a:r>
            <a:r>
              <a:rPr lang="en-US" sz="2000" b="0" i="1" kern="0" dirty="0">
                <a:solidFill>
                  <a:schemeClr val="tx1"/>
                </a:solidFill>
              </a:rPr>
              <a:t>(II Cor. 11:5-9)</a:t>
            </a:r>
          </a:p>
        </p:txBody>
      </p:sp>
    </p:spTree>
    <p:extLst>
      <p:ext uri="{BB962C8B-B14F-4D97-AF65-F5344CB8AC3E}">
        <p14:creationId xmlns:p14="http://schemas.microsoft.com/office/powerpoint/2010/main" val="24883480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left)">
                                      <p:cBhvr>
                                        <p:cTn id="16" dur="500"/>
                                        <p:tgtEl>
                                          <p:spTgt spid="7">
                                            <p:txEl>
                                              <p:pRg st="0" end="0"/>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wipe(left)">
                                      <p:cBhvr>
                                        <p:cTn id="20" dur="500"/>
                                        <p:tgtEl>
                                          <p:spTgt spid="7">
                                            <p:txEl>
                                              <p:pRg st="1" end="1"/>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wipe(left)">
                                      <p:cBhvr>
                                        <p:cTn id="24" dur="500"/>
                                        <p:tgtEl>
                                          <p:spTgt spid="7">
                                            <p:txEl>
                                              <p:pRg st="2" end="2"/>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wipe(left)">
                                      <p:cBhvr>
                                        <p:cTn id="2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8010" y="0"/>
            <a:ext cx="9172010" cy="548680"/>
          </a:xfrm>
        </p:spPr>
        <p:txBody>
          <a:bodyPr/>
          <a:lstStyle/>
          <a:p>
            <a:r>
              <a:rPr lang="en-US" sz="3200" b="1" u="sng" dirty="0">
                <a:solidFill>
                  <a:srgbClr val="7030A0"/>
                </a:solidFill>
                <a:cs typeface="Times New Roman" pitchFamily="18" charset="0"/>
              </a:rPr>
              <a:t>Aquila &amp; Priscilla: They Practiced Hospitality</a:t>
            </a:r>
            <a:endParaRPr lang="es-ES" altLang="en-US" b="1" dirty="0">
              <a:solidFill>
                <a:srgbClr val="7030A0"/>
              </a:solidFill>
            </a:endParaRPr>
          </a:p>
        </p:txBody>
      </p:sp>
      <p:sp>
        <p:nvSpPr>
          <p:cNvPr id="2" name="Footer Placeholder 1"/>
          <p:cNvSpPr>
            <a:spLocks noGrp="1"/>
          </p:cNvSpPr>
          <p:nvPr>
            <p:ph type="ftr" sz="quarter" idx="11"/>
          </p:nvPr>
        </p:nvSpPr>
        <p:spPr>
          <a:xfrm>
            <a:off x="-8009" y="6583933"/>
            <a:ext cx="3672408" cy="280119"/>
          </a:xfrm>
        </p:spPr>
        <p:txBody>
          <a:bodyPr/>
          <a:lstStyle/>
          <a:p>
            <a:r>
              <a:rPr lang="en-US" altLang="en-US"/>
              <a:t>A Marriage That Works For The Lord</a:t>
            </a:r>
            <a:endParaRPr lang="es-ES" altLang="en-US" dirty="0"/>
          </a:p>
        </p:txBody>
      </p:sp>
      <p:sp>
        <p:nvSpPr>
          <p:cNvPr id="10" name="Text Box 3"/>
          <p:cNvSpPr txBox="1">
            <a:spLocks noChangeArrowheads="1"/>
          </p:cNvSpPr>
          <p:nvPr/>
        </p:nvSpPr>
        <p:spPr bwMode="auto">
          <a:xfrm>
            <a:off x="0" y="722363"/>
            <a:ext cx="915200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lvl="0" indent="0" eaLnBrk="1" fontAlgn="auto" hangingPunct="1">
              <a:spcBef>
                <a:spcPts val="0"/>
              </a:spcBef>
              <a:spcAft>
                <a:spcPts val="0"/>
              </a:spcAft>
            </a:pPr>
            <a:r>
              <a:rPr lang="en-US" kern="0" dirty="0">
                <a:solidFill>
                  <a:srgbClr val="0000FF"/>
                </a:solidFill>
              </a:rPr>
              <a:t>Aquila and Priscilla not only opened up their home to Paul but to the church</a:t>
            </a:r>
          </a:p>
          <a:p>
            <a:pPr lvl="0" fontAlgn="auto">
              <a:spcBef>
                <a:spcPts val="0"/>
              </a:spcBef>
              <a:spcAft>
                <a:spcPts val="0"/>
              </a:spcAft>
              <a:buClr>
                <a:srgbClr val="4F81BD"/>
              </a:buClr>
              <a:buSzPct val="115000"/>
              <a:buFont typeface="Wingdings" pitchFamily="2" charset="2"/>
              <a:buChar char="Ø"/>
            </a:pPr>
            <a:r>
              <a:rPr lang="en-US" sz="2000" kern="0" dirty="0">
                <a:solidFill>
                  <a:schemeClr val="tx1"/>
                </a:solidFill>
              </a:rPr>
              <a:t>Church at Ephesus </a:t>
            </a:r>
            <a:r>
              <a:rPr lang="en-US" sz="2000" b="0" kern="0" dirty="0">
                <a:solidFill>
                  <a:schemeClr val="tx1"/>
                </a:solidFill>
              </a:rPr>
              <a:t>– I Cor. 16:8, 19 (II Tim. 4:19; cf. I Tim. 1:3)</a:t>
            </a:r>
          </a:p>
          <a:p>
            <a:pPr lvl="0" fontAlgn="auto">
              <a:spcBef>
                <a:spcPts val="0"/>
              </a:spcBef>
              <a:spcAft>
                <a:spcPts val="0"/>
              </a:spcAft>
              <a:buClr>
                <a:srgbClr val="4F81BD"/>
              </a:buClr>
              <a:buSzPct val="115000"/>
              <a:buFont typeface="Wingdings" pitchFamily="2" charset="2"/>
              <a:buChar char="Ø"/>
            </a:pPr>
            <a:r>
              <a:rPr lang="en-US" sz="2000" kern="0" dirty="0">
                <a:solidFill>
                  <a:schemeClr val="tx1"/>
                </a:solidFill>
              </a:rPr>
              <a:t>Church at Rome </a:t>
            </a:r>
            <a:r>
              <a:rPr lang="en-US" sz="2000" b="0" kern="0" dirty="0">
                <a:solidFill>
                  <a:schemeClr val="tx1"/>
                </a:solidFill>
              </a:rPr>
              <a:t>– Rom. 16:3-5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0364" y="4189255"/>
            <a:ext cx="4061643" cy="2825743"/>
          </a:xfrm>
          <a:prstGeom prst="rect">
            <a:avLst/>
          </a:prstGeom>
        </p:spPr>
      </p:pic>
      <p:sp>
        <p:nvSpPr>
          <p:cNvPr id="9" name="Text Box 3"/>
          <p:cNvSpPr txBox="1">
            <a:spLocks noChangeArrowheads="1"/>
          </p:cNvSpPr>
          <p:nvPr/>
        </p:nvSpPr>
        <p:spPr bwMode="auto">
          <a:xfrm>
            <a:off x="0" y="2353456"/>
            <a:ext cx="915200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lvl="0" indent="0" eaLnBrk="1" fontAlgn="auto" hangingPunct="1">
              <a:spcBef>
                <a:spcPts val="0"/>
              </a:spcBef>
              <a:spcAft>
                <a:spcPts val="0"/>
              </a:spcAft>
            </a:pPr>
            <a:r>
              <a:rPr lang="en-US" kern="0" dirty="0">
                <a:solidFill>
                  <a:srgbClr val="0000FF"/>
                </a:solidFill>
              </a:rPr>
              <a:t>Saints are told to practice hospitality (Rom. 12:13; Heb. 13:2; I Pet. 4:9) </a:t>
            </a:r>
          </a:p>
          <a:p>
            <a:pPr lvl="0" fontAlgn="auto">
              <a:spcBef>
                <a:spcPts val="0"/>
              </a:spcBef>
              <a:spcAft>
                <a:spcPts val="0"/>
              </a:spcAft>
              <a:buClr>
                <a:srgbClr val="4F81BD"/>
              </a:buClr>
              <a:buSzPct val="115000"/>
              <a:buFont typeface="Wingdings" pitchFamily="2" charset="2"/>
              <a:buChar char="Ø"/>
            </a:pPr>
            <a:r>
              <a:rPr lang="en-US" sz="2000" b="0" kern="0" dirty="0">
                <a:solidFill>
                  <a:schemeClr val="tx1"/>
                </a:solidFill>
              </a:rPr>
              <a:t>“Hospitality” = </a:t>
            </a:r>
            <a:r>
              <a:rPr lang="en-US" sz="2000" b="0" i="1" kern="0" dirty="0" err="1">
                <a:solidFill>
                  <a:schemeClr val="tx1"/>
                </a:solidFill>
              </a:rPr>
              <a:t>philonexia</a:t>
            </a:r>
            <a:r>
              <a:rPr lang="en-US" sz="2000" b="0" i="1" kern="0" dirty="0">
                <a:solidFill>
                  <a:schemeClr val="tx1"/>
                </a:solidFill>
              </a:rPr>
              <a:t> [fil-on-ex-</a:t>
            </a:r>
            <a:r>
              <a:rPr lang="en-US" sz="2000" b="0" i="1" kern="0" dirty="0" err="1">
                <a:solidFill>
                  <a:schemeClr val="tx1"/>
                </a:solidFill>
              </a:rPr>
              <a:t>ee</a:t>
            </a:r>
            <a:r>
              <a:rPr lang="en-US" sz="2000" b="0" i="1" kern="0" dirty="0">
                <a:solidFill>
                  <a:schemeClr val="tx1"/>
                </a:solidFill>
              </a:rPr>
              <a:t>'-ah] (G5381): From G5382; </a:t>
            </a:r>
            <a:r>
              <a:rPr lang="en-US" sz="2000" b="0" kern="0" dirty="0">
                <a:solidFill>
                  <a:schemeClr val="tx1"/>
                </a:solidFill>
              </a:rPr>
              <a:t>hospitableness: - entertain strangers, hospitality; Lit. “Love of strangers”</a:t>
            </a:r>
          </a:p>
        </p:txBody>
      </p:sp>
      <p:sp>
        <p:nvSpPr>
          <p:cNvPr id="12" name="Text Box 10"/>
          <p:cNvSpPr txBox="1">
            <a:spLocks noChangeArrowheads="1"/>
          </p:cNvSpPr>
          <p:nvPr/>
        </p:nvSpPr>
        <p:spPr bwMode="auto">
          <a:xfrm>
            <a:off x="190290" y="4189255"/>
            <a:ext cx="4669741" cy="1569660"/>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t>Aquila &amp; Priscilla were godly</a:t>
            </a:r>
          </a:p>
          <a:p>
            <a:pPr algn="ctr" eaLnBrk="1" hangingPunct="1"/>
            <a:r>
              <a:rPr lang="en-US" dirty="0"/>
              <a:t>examples of a hospitable</a:t>
            </a:r>
          </a:p>
          <a:p>
            <a:pPr algn="ctr" eaLnBrk="1" hangingPunct="1"/>
            <a:r>
              <a:rPr lang="en-US" dirty="0"/>
              <a:t>couple in making their</a:t>
            </a:r>
          </a:p>
          <a:p>
            <a:pPr algn="ctr" eaLnBrk="1" hangingPunct="1"/>
            <a:r>
              <a:rPr lang="en-US" dirty="0"/>
              <a:t>marriage work for the Lord!</a:t>
            </a:r>
            <a:endParaRPr lang="en-US" i="1" dirty="0"/>
          </a:p>
        </p:txBody>
      </p:sp>
    </p:spTree>
    <p:extLst>
      <p:ext uri="{BB962C8B-B14F-4D97-AF65-F5344CB8AC3E}">
        <p14:creationId xmlns:p14="http://schemas.microsoft.com/office/powerpoint/2010/main" val="11407171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500"/>
                                        <p:tgtEl>
                                          <p:spTgt spid="10">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wipe(left)">
                                      <p:cBhvr>
                                        <p:cTn id="21" dur="500"/>
                                        <p:tgtEl>
                                          <p:spTgt spid="10">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500"/>
                                        <p:tgtEl>
                                          <p:spTgt spid="9">
                                            <p:txEl>
                                              <p:pRg st="0" end="0"/>
                                            </p:txEl>
                                          </p:spTgt>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wipe(left)">
                                      <p:cBhvr>
                                        <p:cTn id="30" dur="5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8010" y="0"/>
            <a:ext cx="9172010" cy="548680"/>
          </a:xfrm>
        </p:spPr>
        <p:txBody>
          <a:bodyPr/>
          <a:lstStyle/>
          <a:p>
            <a:r>
              <a:rPr lang="en-US" sz="3200" b="1" u="sng" dirty="0">
                <a:solidFill>
                  <a:srgbClr val="7030A0"/>
                </a:solidFill>
                <a:cs typeface="Times New Roman" pitchFamily="18" charset="0"/>
              </a:rPr>
              <a:t>Aquila &amp; Priscilla: They Supported Preaching</a:t>
            </a:r>
            <a:endParaRPr lang="es-ES" altLang="en-US" b="1" dirty="0">
              <a:solidFill>
                <a:srgbClr val="7030A0"/>
              </a:solidFill>
            </a:endParaRPr>
          </a:p>
        </p:txBody>
      </p:sp>
      <p:sp>
        <p:nvSpPr>
          <p:cNvPr id="2" name="Footer Placeholder 1"/>
          <p:cNvSpPr>
            <a:spLocks noGrp="1"/>
          </p:cNvSpPr>
          <p:nvPr>
            <p:ph type="ftr" sz="quarter" idx="11"/>
          </p:nvPr>
        </p:nvSpPr>
        <p:spPr>
          <a:xfrm>
            <a:off x="-8009" y="6583933"/>
            <a:ext cx="3672408" cy="280119"/>
          </a:xfrm>
        </p:spPr>
        <p:txBody>
          <a:bodyPr/>
          <a:lstStyle/>
          <a:p>
            <a:r>
              <a:rPr lang="en-US" altLang="en-US"/>
              <a:t>A Marriage That Works For The Lord</a:t>
            </a:r>
            <a:endParaRPr lang="es-ES" altLang="en-US" dirty="0"/>
          </a:p>
        </p:txBody>
      </p:sp>
      <p:sp>
        <p:nvSpPr>
          <p:cNvPr id="10" name="Text Box 3"/>
          <p:cNvSpPr txBox="1">
            <a:spLocks noChangeArrowheads="1"/>
          </p:cNvSpPr>
          <p:nvPr/>
        </p:nvSpPr>
        <p:spPr bwMode="auto">
          <a:xfrm>
            <a:off x="0" y="722363"/>
            <a:ext cx="915200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lvl="0" indent="0" algn="ctr" eaLnBrk="1" fontAlgn="auto" hangingPunct="1">
              <a:spcBef>
                <a:spcPts val="0"/>
              </a:spcBef>
              <a:spcAft>
                <a:spcPts val="0"/>
              </a:spcAft>
            </a:pPr>
            <a:r>
              <a:rPr lang="en-US" kern="0" dirty="0">
                <a:solidFill>
                  <a:srgbClr val="0000FF"/>
                </a:solidFill>
              </a:rPr>
              <a:t>Couples wanting to make their marriage work for the Lord should have a love of the gospel and for those who teach it! (Gospel Preachers)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8486" y="4180987"/>
            <a:ext cx="2475514" cy="2708920"/>
          </a:xfrm>
          <a:prstGeom prst="rect">
            <a:avLst/>
          </a:prstGeom>
        </p:spPr>
      </p:pic>
      <p:sp>
        <p:nvSpPr>
          <p:cNvPr id="11" name="Text Box 3"/>
          <p:cNvSpPr txBox="1">
            <a:spLocks noChangeArrowheads="1"/>
          </p:cNvSpPr>
          <p:nvPr/>
        </p:nvSpPr>
        <p:spPr bwMode="auto">
          <a:xfrm>
            <a:off x="0" y="2050908"/>
            <a:ext cx="915200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lvl="0" indent="0" eaLnBrk="1" fontAlgn="auto" hangingPunct="1">
              <a:spcBef>
                <a:spcPts val="0"/>
              </a:spcBef>
              <a:spcAft>
                <a:spcPts val="0"/>
              </a:spcAft>
            </a:pPr>
            <a:r>
              <a:rPr lang="en-US" kern="0" dirty="0">
                <a:solidFill>
                  <a:srgbClr val="0000FF"/>
                </a:solidFill>
              </a:rPr>
              <a:t>At least two preachers were helped by Aquila &amp; Priscilla </a:t>
            </a:r>
          </a:p>
          <a:p>
            <a:pPr lvl="0" fontAlgn="auto">
              <a:spcBef>
                <a:spcPts val="0"/>
              </a:spcBef>
              <a:spcAft>
                <a:spcPts val="0"/>
              </a:spcAft>
              <a:buClr>
                <a:srgbClr val="4F81BD"/>
              </a:buClr>
              <a:buSzPct val="115000"/>
              <a:buFont typeface="Wingdings" pitchFamily="2" charset="2"/>
              <a:buChar char="Ø"/>
            </a:pPr>
            <a:r>
              <a:rPr lang="en-US" sz="2000" kern="0" dirty="0">
                <a:solidFill>
                  <a:schemeClr val="tx1"/>
                </a:solidFill>
              </a:rPr>
              <a:t>Paul</a:t>
            </a:r>
          </a:p>
          <a:p>
            <a:pPr lvl="1" fontAlgn="auto">
              <a:spcBef>
                <a:spcPts val="0"/>
              </a:spcBef>
              <a:spcAft>
                <a:spcPts val="0"/>
              </a:spcAft>
              <a:buClr>
                <a:srgbClr val="4F81BD"/>
              </a:buClr>
              <a:buSzPct val="115000"/>
              <a:buFont typeface="Wingdings" panose="05000000000000000000" pitchFamily="2" charset="2"/>
              <a:buChar char="§"/>
            </a:pPr>
            <a:r>
              <a:rPr lang="en-US" sz="2000" b="0" kern="0" dirty="0">
                <a:solidFill>
                  <a:schemeClr val="tx1"/>
                </a:solidFill>
              </a:rPr>
              <a:t>Took in Paul when he came to Corinth from Athens (Acts 18:1-3)</a:t>
            </a:r>
          </a:p>
          <a:p>
            <a:pPr lvl="1" fontAlgn="auto">
              <a:spcBef>
                <a:spcPts val="0"/>
              </a:spcBef>
              <a:spcAft>
                <a:spcPts val="0"/>
              </a:spcAft>
              <a:buClr>
                <a:srgbClr val="4F81BD"/>
              </a:buClr>
              <a:buSzPct val="115000"/>
              <a:buFont typeface="Wingdings" panose="05000000000000000000" pitchFamily="2" charset="2"/>
              <a:buChar char="§"/>
            </a:pPr>
            <a:r>
              <a:rPr lang="en-US" sz="2000" b="0" kern="0" dirty="0">
                <a:solidFill>
                  <a:schemeClr val="tx1"/>
                </a:solidFill>
              </a:rPr>
              <a:t>They were Paul’s “fellow workers” – Rom. 16:3-5</a:t>
            </a:r>
          </a:p>
          <a:p>
            <a:pPr lvl="1" fontAlgn="auto">
              <a:spcBef>
                <a:spcPts val="0"/>
              </a:spcBef>
              <a:spcAft>
                <a:spcPts val="0"/>
              </a:spcAft>
              <a:buClr>
                <a:srgbClr val="4F81BD"/>
              </a:buClr>
              <a:buSzPct val="115000"/>
              <a:buFont typeface="Wingdings" panose="05000000000000000000" pitchFamily="2" charset="2"/>
              <a:buChar char="§"/>
            </a:pPr>
            <a:r>
              <a:rPr lang="en-US" sz="2000" b="0" kern="0" dirty="0">
                <a:solidFill>
                  <a:schemeClr val="tx1"/>
                </a:solidFill>
              </a:rPr>
              <a:t>They “risked their own necks” for his life – Rom. 16:4</a:t>
            </a:r>
          </a:p>
          <a:p>
            <a:pPr lvl="1" fontAlgn="auto">
              <a:spcBef>
                <a:spcPts val="0"/>
              </a:spcBef>
              <a:spcAft>
                <a:spcPts val="0"/>
              </a:spcAft>
              <a:buClr>
                <a:srgbClr val="4F81BD"/>
              </a:buClr>
              <a:buSzPct val="115000"/>
              <a:buFont typeface="Wingdings" panose="05000000000000000000" pitchFamily="2" charset="2"/>
              <a:buChar char="§"/>
            </a:pPr>
            <a:r>
              <a:rPr lang="en-US" sz="2000" b="0" kern="0" dirty="0">
                <a:solidFill>
                  <a:schemeClr val="tx1"/>
                </a:solidFill>
              </a:rPr>
              <a:t>They “contributed(</a:t>
            </a:r>
            <a:r>
              <a:rPr lang="en-US" sz="2000" b="0" kern="0" dirty="0" err="1">
                <a:solidFill>
                  <a:schemeClr val="tx1"/>
                </a:solidFill>
              </a:rPr>
              <a:t>ing</a:t>
            </a:r>
            <a:r>
              <a:rPr lang="en-US" sz="2000" b="0" kern="0" dirty="0">
                <a:solidFill>
                  <a:schemeClr val="tx1"/>
                </a:solidFill>
              </a:rPr>
              <a:t>) to the needs of the saints, practicing hospitality” – Rom. 12:13</a:t>
            </a:r>
          </a:p>
        </p:txBody>
      </p:sp>
      <p:sp>
        <p:nvSpPr>
          <p:cNvPr id="14" name="Text Box 3"/>
          <p:cNvSpPr txBox="1">
            <a:spLocks noChangeArrowheads="1"/>
          </p:cNvSpPr>
          <p:nvPr/>
        </p:nvSpPr>
        <p:spPr bwMode="auto">
          <a:xfrm>
            <a:off x="-8010" y="4337164"/>
            <a:ext cx="688426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lvl="0" fontAlgn="auto">
              <a:spcBef>
                <a:spcPts val="0"/>
              </a:spcBef>
              <a:spcAft>
                <a:spcPts val="0"/>
              </a:spcAft>
              <a:buClr>
                <a:srgbClr val="4F81BD"/>
              </a:buClr>
              <a:buSzPct val="115000"/>
              <a:buFont typeface="Wingdings" pitchFamily="2" charset="2"/>
              <a:buChar char="Ø"/>
            </a:pPr>
            <a:r>
              <a:rPr lang="en-US" sz="2000" kern="0" dirty="0">
                <a:solidFill>
                  <a:schemeClr val="tx1"/>
                </a:solidFill>
              </a:rPr>
              <a:t>Apollos</a:t>
            </a:r>
          </a:p>
          <a:p>
            <a:pPr lvl="1" fontAlgn="auto">
              <a:spcBef>
                <a:spcPts val="0"/>
              </a:spcBef>
              <a:spcAft>
                <a:spcPts val="0"/>
              </a:spcAft>
              <a:buClr>
                <a:srgbClr val="4F81BD"/>
              </a:buClr>
              <a:buSzPct val="115000"/>
              <a:buFont typeface="Wingdings" panose="05000000000000000000" pitchFamily="2" charset="2"/>
              <a:buChar char="§"/>
            </a:pPr>
            <a:r>
              <a:rPr lang="en-US" sz="2000" b="0" kern="0" dirty="0">
                <a:solidFill>
                  <a:schemeClr val="tx1"/>
                </a:solidFill>
              </a:rPr>
              <a:t>Met Apollos in Ephesus (Acts 18:24-28: Synagogue)</a:t>
            </a:r>
          </a:p>
          <a:p>
            <a:pPr lvl="1" fontAlgn="auto">
              <a:spcBef>
                <a:spcPts val="0"/>
              </a:spcBef>
              <a:spcAft>
                <a:spcPts val="0"/>
              </a:spcAft>
              <a:buClr>
                <a:srgbClr val="4F81BD"/>
              </a:buClr>
              <a:buSzPct val="115000"/>
              <a:buFont typeface="Wingdings" panose="05000000000000000000" pitchFamily="2" charset="2"/>
              <a:buChar char="§"/>
            </a:pPr>
            <a:r>
              <a:rPr lang="en-US" sz="2000" b="0" kern="0" dirty="0">
                <a:solidFill>
                  <a:schemeClr val="tx1"/>
                </a:solidFill>
              </a:rPr>
              <a:t>They took him aside (privately) and corrected him</a:t>
            </a:r>
          </a:p>
          <a:p>
            <a:pPr lvl="1" fontAlgn="auto">
              <a:spcBef>
                <a:spcPts val="0"/>
              </a:spcBef>
              <a:spcAft>
                <a:spcPts val="0"/>
              </a:spcAft>
              <a:buClr>
                <a:srgbClr val="4F81BD"/>
              </a:buClr>
              <a:buSzPct val="115000"/>
              <a:buFont typeface="Wingdings" panose="05000000000000000000" pitchFamily="2" charset="2"/>
              <a:buChar char="§"/>
            </a:pPr>
            <a:r>
              <a:rPr lang="en-US" sz="2000" b="0" kern="0" dirty="0">
                <a:solidFill>
                  <a:schemeClr val="tx1"/>
                </a:solidFill>
              </a:rPr>
              <a:t>Apollos went on to be a great asset to Paul and for the cause of Christ (I Cor. 3:6; 16:12; Titus 3:13) </a:t>
            </a:r>
          </a:p>
        </p:txBody>
      </p:sp>
    </p:spTree>
    <p:extLst>
      <p:ext uri="{BB962C8B-B14F-4D97-AF65-F5344CB8AC3E}">
        <p14:creationId xmlns:p14="http://schemas.microsoft.com/office/powerpoint/2010/main" val="25348543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wipe(left)">
                                      <p:cBhvr>
                                        <p:cTn id="22" dur="500"/>
                                        <p:tgtEl>
                                          <p:spTgt spid="11">
                                            <p:txEl>
                                              <p:pRg st="1" end="1"/>
                                            </p:txEl>
                                          </p:spTgt>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wipe(left)">
                                      <p:cBhvr>
                                        <p:cTn id="26" dur="500"/>
                                        <p:tgtEl>
                                          <p:spTgt spid="11">
                                            <p:txEl>
                                              <p:pRg st="2" end="2"/>
                                            </p:txEl>
                                          </p:spTgt>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11">
                                            <p:txEl>
                                              <p:pRg st="3" end="3"/>
                                            </p:txEl>
                                          </p:spTgt>
                                        </p:tgtEl>
                                        <p:attrNameLst>
                                          <p:attrName>style.visibility</p:attrName>
                                        </p:attrNameLst>
                                      </p:cBhvr>
                                      <p:to>
                                        <p:strVal val="visible"/>
                                      </p:to>
                                    </p:set>
                                    <p:animEffect transition="in" filter="wipe(left)">
                                      <p:cBhvr>
                                        <p:cTn id="30" dur="500"/>
                                        <p:tgtEl>
                                          <p:spTgt spid="11">
                                            <p:txEl>
                                              <p:pRg st="3" end="3"/>
                                            </p:txEl>
                                          </p:spTgt>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1">
                                            <p:txEl>
                                              <p:pRg st="4" end="4"/>
                                            </p:txEl>
                                          </p:spTgt>
                                        </p:tgtEl>
                                        <p:attrNameLst>
                                          <p:attrName>style.visibility</p:attrName>
                                        </p:attrNameLst>
                                      </p:cBhvr>
                                      <p:to>
                                        <p:strVal val="visible"/>
                                      </p:to>
                                    </p:set>
                                    <p:animEffect transition="in" filter="wipe(left)">
                                      <p:cBhvr>
                                        <p:cTn id="34" dur="500"/>
                                        <p:tgtEl>
                                          <p:spTgt spid="11">
                                            <p:txEl>
                                              <p:pRg st="4" end="4"/>
                                            </p:txEl>
                                          </p:spTgt>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11">
                                            <p:txEl>
                                              <p:pRg st="5" end="5"/>
                                            </p:txEl>
                                          </p:spTgt>
                                        </p:tgtEl>
                                        <p:attrNameLst>
                                          <p:attrName>style.visibility</p:attrName>
                                        </p:attrNameLst>
                                      </p:cBhvr>
                                      <p:to>
                                        <p:strVal val="visible"/>
                                      </p:to>
                                    </p:set>
                                    <p:animEffect transition="in" filter="wipe(left)">
                                      <p:cBhvr>
                                        <p:cTn id="38" dur="500"/>
                                        <p:tgtEl>
                                          <p:spTgt spid="11">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wipe(left)">
                                      <p:cBhvr>
                                        <p:cTn id="43" dur="500"/>
                                        <p:tgtEl>
                                          <p:spTgt spid="14">
                                            <p:txEl>
                                              <p:pRg st="0" end="0"/>
                                            </p:txEl>
                                          </p:spTgt>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14">
                                            <p:txEl>
                                              <p:pRg st="1" end="1"/>
                                            </p:txEl>
                                          </p:spTgt>
                                        </p:tgtEl>
                                        <p:attrNameLst>
                                          <p:attrName>style.visibility</p:attrName>
                                        </p:attrNameLst>
                                      </p:cBhvr>
                                      <p:to>
                                        <p:strVal val="visible"/>
                                      </p:to>
                                    </p:set>
                                    <p:animEffect transition="in" filter="wipe(left)">
                                      <p:cBhvr>
                                        <p:cTn id="47" dur="500"/>
                                        <p:tgtEl>
                                          <p:spTgt spid="14">
                                            <p:txEl>
                                              <p:pRg st="1" end="1"/>
                                            </p:txEl>
                                          </p:spTgt>
                                        </p:tgtEl>
                                      </p:cBhvr>
                                    </p:animEffect>
                                  </p:childTnLst>
                                </p:cTn>
                              </p:par>
                            </p:childTnLst>
                          </p:cTn>
                        </p:par>
                        <p:par>
                          <p:cTn id="48" fill="hold">
                            <p:stCondLst>
                              <p:cond delay="1000"/>
                            </p:stCondLst>
                            <p:childTnLst>
                              <p:par>
                                <p:cTn id="49" presetID="22" presetClass="entr" presetSubtype="8" fill="hold" nodeType="afterEffect">
                                  <p:stCondLst>
                                    <p:cond delay="0"/>
                                  </p:stCondLst>
                                  <p:childTnLst>
                                    <p:set>
                                      <p:cBhvr>
                                        <p:cTn id="50" dur="1" fill="hold">
                                          <p:stCondLst>
                                            <p:cond delay="0"/>
                                          </p:stCondLst>
                                        </p:cTn>
                                        <p:tgtEl>
                                          <p:spTgt spid="14">
                                            <p:txEl>
                                              <p:pRg st="2" end="2"/>
                                            </p:txEl>
                                          </p:spTgt>
                                        </p:tgtEl>
                                        <p:attrNameLst>
                                          <p:attrName>style.visibility</p:attrName>
                                        </p:attrNameLst>
                                      </p:cBhvr>
                                      <p:to>
                                        <p:strVal val="visible"/>
                                      </p:to>
                                    </p:set>
                                    <p:animEffect transition="in" filter="wipe(left)">
                                      <p:cBhvr>
                                        <p:cTn id="51" dur="500"/>
                                        <p:tgtEl>
                                          <p:spTgt spid="14">
                                            <p:txEl>
                                              <p:pRg st="2" end="2"/>
                                            </p:txEl>
                                          </p:spTgt>
                                        </p:tgtEl>
                                      </p:cBhvr>
                                    </p:animEffect>
                                  </p:childTnLst>
                                </p:cTn>
                              </p:par>
                            </p:childTnLst>
                          </p:cTn>
                        </p:par>
                        <p:par>
                          <p:cTn id="52" fill="hold">
                            <p:stCondLst>
                              <p:cond delay="1500"/>
                            </p:stCondLst>
                            <p:childTnLst>
                              <p:par>
                                <p:cTn id="53" presetID="22" presetClass="entr" presetSubtype="8" fill="hold" nodeType="afterEffect">
                                  <p:stCondLst>
                                    <p:cond delay="0"/>
                                  </p:stCondLst>
                                  <p:childTnLst>
                                    <p:set>
                                      <p:cBhvr>
                                        <p:cTn id="54" dur="1" fill="hold">
                                          <p:stCondLst>
                                            <p:cond delay="0"/>
                                          </p:stCondLst>
                                        </p:cTn>
                                        <p:tgtEl>
                                          <p:spTgt spid="14">
                                            <p:txEl>
                                              <p:pRg st="3" end="3"/>
                                            </p:txEl>
                                          </p:spTgt>
                                        </p:tgtEl>
                                        <p:attrNameLst>
                                          <p:attrName>style.visibility</p:attrName>
                                        </p:attrNameLst>
                                      </p:cBhvr>
                                      <p:to>
                                        <p:strVal val="visible"/>
                                      </p:to>
                                    </p:set>
                                    <p:animEffect transition="in" filter="wipe(left)">
                                      <p:cBhvr>
                                        <p:cTn id="55"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4">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eme4">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1227</Template>
  <TotalTime>1251</TotalTime>
  <Words>1401</Words>
  <Application>Microsoft Office PowerPoint</Application>
  <PresentationFormat>On-screen Show (4:3)</PresentationFormat>
  <Paragraphs>129</Paragraphs>
  <Slides>12</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Ameretto</vt:lpstr>
      <vt:lpstr>Arial</vt:lpstr>
      <vt:lpstr>Calibri</vt:lpstr>
      <vt:lpstr>Calisto MT</vt:lpstr>
      <vt:lpstr>Tahoma</vt:lpstr>
      <vt:lpstr>Times New Roman</vt:lpstr>
      <vt:lpstr>Wingdings</vt:lpstr>
      <vt:lpstr>Diseño predeterminado</vt:lpstr>
      <vt:lpstr>Theme4</vt:lpstr>
      <vt:lpstr>1_Theme4</vt:lpstr>
      <vt:lpstr>A Marriage That Works  For The Lord</vt:lpstr>
      <vt:lpstr>Intro</vt:lpstr>
      <vt:lpstr>Intro</vt:lpstr>
      <vt:lpstr>Aquila &amp; Priscilla: They Worked Together</vt:lpstr>
      <vt:lpstr>Aquila &amp; Priscilla: They Worked Together</vt:lpstr>
      <vt:lpstr>Aquila &amp; Priscilla: They Worked Together</vt:lpstr>
      <vt:lpstr>Aquila &amp; Priscilla: They Practiced Hospitality</vt:lpstr>
      <vt:lpstr>Aquila &amp; Priscilla: They Practiced Hospitality</vt:lpstr>
      <vt:lpstr>Aquila &amp; Priscilla: They Supported Preaching</vt:lpstr>
      <vt:lpstr>Aquila &amp; Priscilla: They Supported Preaching</vt:lpstr>
      <vt:lpstr>Conclusion</vt:lpstr>
      <vt:lpstr>“What Must I Do To Be Saved?”</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Marriage That Works For The Lord</dc:title>
  <dc:subject>07/22/2018</dc:subject>
  <dc:creator>DarkWolf</dc:creator>
  <cp:lastModifiedBy>DarkWolf</cp:lastModifiedBy>
  <cp:revision>4</cp:revision>
  <dcterms:created xsi:type="dcterms:W3CDTF">2009-10-07T17:55:06Z</dcterms:created>
  <dcterms:modified xsi:type="dcterms:W3CDTF">2018-07-18T20:23:47Z</dcterms:modified>
</cp:coreProperties>
</file>