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2"/>
  </p:notesMasterIdLst>
  <p:sldIdLst>
    <p:sldId id="256" r:id="rId3"/>
    <p:sldId id="263" r:id="rId4"/>
    <p:sldId id="316" r:id="rId5"/>
    <p:sldId id="291" r:id="rId6"/>
    <p:sldId id="268" r:id="rId7"/>
    <p:sldId id="318" r:id="rId8"/>
    <p:sldId id="323" r:id="rId9"/>
    <p:sldId id="324" r:id="rId10"/>
    <p:sldId id="325" r:id="rId11"/>
    <p:sldId id="329" r:id="rId12"/>
    <p:sldId id="330" r:id="rId13"/>
    <p:sldId id="331" r:id="rId14"/>
    <p:sldId id="295" r:id="rId15"/>
    <p:sldId id="299" r:id="rId16"/>
    <p:sldId id="335" r:id="rId17"/>
    <p:sldId id="314" r:id="rId18"/>
    <p:sldId id="337" r:id="rId19"/>
    <p:sldId id="289" r:id="rId20"/>
    <p:sldId id="260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077D-0C4C-4823-A05D-4E03AF3E0410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1298-9101-4BBE-868B-48EC07D4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Nathan L Morrison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given is from NASB unless otherwise stated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study, or if questions, please Call: 804-277-1983 or Visit: www.courthousechurchofchrist.com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lesson by Joe Price and adapted from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for Marriage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Dennis Rainey, editor, pp. 163-173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19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Nate &amp; Becky Morrison, Sept. 8</a:t>
            </a:r>
            <a:r>
              <a:rPr lang="en-US" baseline="30000" dirty="0"/>
              <a:t>th</a:t>
            </a:r>
            <a:r>
              <a:rPr lang="en-US" dirty="0"/>
              <a:t>,</a:t>
            </a:r>
            <a:r>
              <a:rPr lang="en-US" baseline="0" dirty="0"/>
              <a:t>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www.knowing-jesus.com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50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28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677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4227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48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814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8365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065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696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892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375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5476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988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702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70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282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74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284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502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817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197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96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en-US"/>
              <a:t>Marriage: Roles &amp; Responses (Part 2)</a:t>
            </a: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496" y="404664"/>
            <a:ext cx="9073008" cy="1470025"/>
          </a:xfrm>
        </p:spPr>
        <p:txBody>
          <a:bodyPr>
            <a:prstTxWarp prst="textInflate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r>
              <a:rPr lang="fr-FR" altLang="en-US" sz="4800" b="1" dirty="0">
                <a:solidFill>
                  <a:srgbClr val="7030A0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Marriage: </a:t>
            </a:r>
            <a:r>
              <a:rPr lang="fr-FR" altLang="en-US" sz="4800" b="1" dirty="0" err="1">
                <a:solidFill>
                  <a:srgbClr val="7030A0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Roles</a:t>
            </a:r>
            <a:r>
              <a:rPr lang="fr-FR" altLang="en-US" sz="4800" b="1" dirty="0">
                <a:solidFill>
                  <a:srgbClr val="7030A0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 &amp; </a:t>
            </a:r>
            <a:r>
              <a:rPr lang="fr-FR" altLang="en-US" sz="4800" b="1" dirty="0" err="1">
                <a:solidFill>
                  <a:srgbClr val="7030A0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Responses</a:t>
            </a:r>
            <a:r>
              <a:rPr lang="fr-FR" altLang="en-US" sz="4800" b="1" dirty="0">
                <a:solidFill>
                  <a:srgbClr val="7030A0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 (Part 2)</a:t>
            </a:r>
            <a:endParaRPr lang="es-ES" altLang="en-US" sz="4800" b="1" dirty="0">
              <a:solidFill>
                <a:srgbClr val="7030A0"/>
              </a:solidFill>
              <a:effectLst>
                <a:glow rad="101600">
                  <a:srgbClr val="00FFFF">
                    <a:alpha val="60000"/>
                  </a:srgbClr>
                </a:glow>
              </a:effectLst>
            </a:endParaRP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6804248" cy="64807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FF"/>
                </a:solidFill>
              </a:rPr>
              <a:t>Text: Gen. 2:18; Titus 2:3-5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48134"/>
            <a:ext cx="915200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 woman that  works outside the house takes on an added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Responsibility (1</a:t>
            </a:r>
            <a:r>
              <a:rPr lang="en-US" kern="0" baseline="30000" dirty="0">
                <a:solidFill>
                  <a:srgbClr val="0000FF"/>
                </a:solidFill>
              </a:rPr>
              <a:t>st</a:t>
            </a:r>
            <a:r>
              <a:rPr lang="en-US" kern="0" dirty="0">
                <a:solidFill>
                  <a:srgbClr val="0000FF"/>
                </a:solidFill>
              </a:rPr>
              <a:t> priority is to her family not her career)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Some women take jobs to help out their husbands in various ways:</a:t>
            </a:r>
            <a:r>
              <a:rPr lang="en-US" sz="2000" kern="0" dirty="0">
                <a:solidFill>
                  <a:schemeClr val="tx1"/>
                </a:solidFill>
              </a:rPr>
              <a:t> “Suitable Helper!”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family-owned businesses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in school/training for better job/career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finances tight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making ends meet (to help with bills)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injured or laid up/disabled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 err="1">
                <a:solidFill>
                  <a:schemeClr val="tx1"/>
                </a:solidFill>
              </a:rPr>
              <a:t>etc</a:t>
            </a:r>
            <a:r>
              <a:rPr lang="en-US" sz="2000" b="0" i="1" kern="0" dirty="0">
                <a:solidFill>
                  <a:schemeClr val="tx1"/>
                </a:solidFill>
              </a:rPr>
              <a:t>…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Some women take jobs because they don’t want to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be at home or to help out </a:t>
            </a:r>
            <a:r>
              <a:rPr lang="en-US" sz="2000" i="1" u="sng" kern="0" dirty="0">
                <a:solidFill>
                  <a:schemeClr val="tx1"/>
                </a:solidFill>
              </a:rPr>
              <a:t>(Wrong Attitude!)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5793" y="5024303"/>
            <a:ext cx="9141429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If a wife can work outside the home &amp; still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“manage the house” she is pleasing to God!</a:t>
            </a:r>
            <a:endParaRPr lang="en-US" sz="2000" b="0" kern="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76" y="2484261"/>
            <a:ext cx="2857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52736"/>
            <a:ext cx="91746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Warning: “That the Word of God may not be Blasphemed!”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– Titus 2:5 (NKJ)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The Wife’s role transcends fads and cultures! </a:t>
            </a:r>
            <a:r>
              <a:rPr lang="en-US" sz="2000" b="0" i="1" kern="0" dirty="0">
                <a:solidFill>
                  <a:schemeClr val="tx1"/>
                </a:solidFill>
              </a:rPr>
              <a:t>(God’s word stands despite not being popular in society today)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At stake is the organizational structure God created to make a marriage work!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The Wife who meets her role as </a:t>
            </a:r>
            <a:r>
              <a:rPr lang="en-US" sz="2000" i="1" u="sng" kern="0" dirty="0">
                <a:solidFill>
                  <a:schemeClr val="tx1"/>
                </a:solidFill>
              </a:rPr>
              <a:t>Helper-Homemaker</a:t>
            </a:r>
            <a:r>
              <a:rPr lang="en-US" sz="2000" b="0" kern="0" dirty="0">
                <a:solidFill>
                  <a:schemeClr val="tx1"/>
                </a:solidFill>
              </a:rPr>
              <a:t> honors God!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3" y="3501008"/>
            <a:ext cx="3347864" cy="2510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92" y="3933056"/>
            <a:ext cx="3874586" cy="26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71" y="1268760"/>
            <a:ext cx="9141429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Wives, if you work outside the house, prioritize your family around your job, not the other way around!</a:t>
            </a:r>
            <a:endParaRPr lang="en-US" sz="2000" b="0" kern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49" y="2276872"/>
            <a:ext cx="2536672" cy="2554126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71" y="4975014"/>
            <a:ext cx="9141139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Ultimately, her fulfilling her role of Helper-Homemaker </a:t>
            </a:r>
          </a:p>
          <a:p>
            <a:pPr algn="ctr" eaLnBrk="1" hangingPunct="1"/>
            <a:r>
              <a:rPr lang="en-US" dirty="0"/>
              <a:t>is an issue between the Wife and the Lord! </a:t>
            </a:r>
            <a:r>
              <a:rPr lang="en-US" i="1" dirty="0"/>
              <a:t>(Titus 2:5)</a:t>
            </a:r>
          </a:p>
        </p:txBody>
      </p:sp>
    </p:spTree>
    <p:extLst>
      <p:ext uri="{BB962C8B-B14F-4D97-AF65-F5344CB8AC3E}">
        <p14:creationId xmlns:p14="http://schemas.microsoft.com/office/powerpoint/2010/main" val="38749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RESPONSE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HUSBAND: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PRAISE AND HONOR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8007" y="1964258"/>
            <a:ext cx="9152007" cy="200054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Prov. 31:28-30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28.  Her children rise up and bless her; Her husband also, and he praises her, saying: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29.  "Many daughters have done nobly, But you excel them all."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30.  Charm is deceitful and beauty is vain, But a woman who fears the LORD, she shall be praised.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8007" y="1124744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0000FF"/>
                </a:solidFill>
              </a:rPr>
              <a:t>Praise</a:t>
            </a:r>
            <a:r>
              <a:rPr lang="en-US" kern="0" dirty="0">
                <a:solidFill>
                  <a:srgbClr val="0000FF"/>
                </a:solidFill>
              </a:rPr>
              <a:t> and </a:t>
            </a:r>
            <a:r>
              <a:rPr lang="en-US" i="1" u="sng" kern="0" dirty="0">
                <a:solidFill>
                  <a:srgbClr val="0000FF"/>
                </a:solidFill>
              </a:rPr>
              <a:t>Honor</a:t>
            </a:r>
            <a:r>
              <a:rPr lang="en-US" kern="0" dirty="0">
                <a:solidFill>
                  <a:srgbClr val="0000FF"/>
                </a:solidFill>
              </a:rPr>
              <a:t> are the </a:t>
            </a:r>
            <a:r>
              <a:rPr lang="en-US" i="1" u="sng" kern="0" dirty="0">
                <a:solidFill>
                  <a:srgbClr val="0000FF"/>
                </a:solidFill>
              </a:rPr>
              <a:t>Masculine Counterpart</a:t>
            </a:r>
            <a:r>
              <a:rPr lang="en-US" kern="0" dirty="0">
                <a:solidFill>
                  <a:srgbClr val="0000FF"/>
                </a:solidFill>
              </a:rPr>
              <a:t> to Submission</a:t>
            </a: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181964"/>
            <a:ext cx="9144000" cy="76944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Col. 3:19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19.  Husbands, love your wives and do not be embittered against them.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8007" y="5165228"/>
            <a:ext cx="9172010" cy="169277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I Pet. 3:7</a:t>
            </a:r>
            <a:endParaRPr lang="en-US" sz="2000" b="0" dirty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7.  You husbands in the same way, live with your wives in an understanding way, as with someone weaker, since she is a woman; and show her honor as a fellow heir of the grace of life, so that your prayers will not be hindered.</a:t>
            </a:r>
          </a:p>
        </p:txBody>
      </p:sp>
    </p:spTree>
    <p:extLst>
      <p:ext uri="{BB962C8B-B14F-4D97-AF65-F5344CB8AC3E}">
        <p14:creationId xmlns:p14="http://schemas.microsoft.com/office/powerpoint/2010/main" val="31835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RESPONSE OF THE HUSBAND: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PRAISE AND HONOR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24744"/>
            <a:ext cx="915200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Ways you can praise and honor your wife </a:t>
            </a:r>
            <a:r>
              <a:rPr lang="en-US" i="1" kern="0" dirty="0">
                <a:solidFill>
                  <a:srgbClr val="0000FF"/>
                </a:solidFill>
              </a:rPr>
              <a:t>[cherish –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Eph. 5:28-29]: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OR, </a:t>
            </a:r>
            <a:r>
              <a:rPr lang="en-US" sz="2000" kern="0" dirty="0">
                <a:solidFill>
                  <a:schemeClr val="tx1"/>
                </a:solidFill>
              </a:rPr>
              <a:t>Reasons Why Wives Won’t Become Angry and Resentful Toward Their Husbands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is caring toward 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is appreciative of 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is unselfish toward 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is not lazy or passive in helping 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has good listening habits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Husband has eyes only for her – Prov. 5:18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81671"/>
            <a:ext cx="3240359" cy="215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8" y="2617460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RESPONSE OF THE HUSBAND: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PRAISE AND HONOR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24744"/>
            <a:ext cx="915200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“Show her honor” – I Pet. 3:7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“Weaker” doesn’t mean inferior – cherish and value </a:t>
            </a:r>
            <a:r>
              <a:rPr lang="en-US" sz="2000" b="0" i="1" kern="0" dirty="0">
                <a:solidFill>
                  <a:schemeClr val="tx1"/>
                </a:solidFill>
              </a:rPr>
              <a:t>(Eph. 5:28-30)!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She is </a:t>
            </a:r>
            <a:r>
              <a:rPr lang="en-US" sz="2000" i="1" u="sng" kern="0" dirty="0">
                <a:solidFill>
                  <a:schemeClr val="tx1"/>
                </a:solidFill>
              </a:rPr>
              <a:t>NOT</a:t>
            </a:r>
            <a:r>
              <a:rPr lang="en-US" sz="2000" b="0" kern="0" dirty="0">
                <a:solidFill>
                  <a:schemeClr val="tx1"/>
                </a:solidFill>
              </a:rPr>
              <a:t> inferior – a “fellow heir of the grace of life”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Christian husband and Christian wife are also “brother and sister in Christ”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Husbands can treat their wives in a dishonorable way that will hinder their prayers, which will require repentance and forgiveness! </a:t>
            </a:r>
            <a:r>
              <a:rPr lang="en-US" sz="2000" kern="0" dirty="0">
                <a:solidFill>
                  <a:schemeClr val="tx1"/>
                </a:solidFill>
              </a:rPr>
              <a:t>(I Pet. 3:12)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28" y="3149760"/>
            <a:ext cx="4500779" cy="3375584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" y="3868056"/>
            <a:ext cx="4576003" cy="19389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Ultimately, his response of</a:t>
            </a:r>
          </a:p>
          <a:p>
            <a:pPr algn="ctr" eaLnBrk="1" hangingPunct="1"/>
            <a:r>
              <a:rPr lang="en-US" dirty="0"/>
              <a:t>praise and honor to her role</a:t>
            </a:r>
          </a:p>
          <a:p>
            <a:pPr algn="ctr" eaLnBrk="1" hangingPunct="1"/>
            <a:r>
              <a:rPr lang="en-US" dirty="0"/>
              <a:t>of Helper-Homemaker is an</a:t>
            </a:r>
          </a:p>
          <a:p>
            <a:pPr algn="ctr" eaLnBrk="1" hangingPunct="1"/>
            <a:r>
              <a:rPr lang="en-US" dirty="0"/>
              <a:t>issue between the Husband</a:t>
            </a:r>
          </a:p>
          <a:p>
            <a:pPr algn="ctr" eaLnBrk="1" hangingPunct="1"/>
            <a:r>
              <a:rPr lang="en-US" dirty="0"/>
              <a:t>and the Lord! </a:t>
            </a:r>
            <a:r>
              <a:rPr lang="en-US" i="1" dirty="0"/>
              <a:t>(I Pet. 3:7)</a:t>
            </a:r>
          </a:p>
        </p:txBody>
      </p:sp>
    </p:spTree>
    <p:extLst>
      <p:ext uri="{BB962C8B-B14F-4D97-AF65-F5344CB8AC3E}">
        <p14:creationId xmlns:p14="http://schemas.microsoft.com/office/powerpoint/2010/main" val="2831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3728" y="6577881"/>
            <a:ext cx="324036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5906" y="1431411"/>
            <a:ext cx="8393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Although the husband is called to lead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(Servant-Leader) </a:t>
            </a:r>
            <a:r>
              <a:rPr lang="en-US" kern="0" dirty="0">
                <a:solidFill>
                  <a:srgbClr val="0000FF"/>
                </a:solidFill>
              </a:rPr>
              <a:t>and provide for the home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(Provider), </a:t>
            </a:r>
            <a:r>
              <a:rPr lang="en-US" kern="0" dirty="0">
                <a:solidFill>
                  <a:srgbClr val="0000FF"/>
                </a:solidFill>
              </a:rPr>
              <a:t>the wife’s </a:t>
            </a:r>
            <a:r>
              <a:rPr lang="en-US" i="1" u="sng" kern="0" dirty="0">
                <a:solidFill>
                  <a:srgbClr val="0000FF"/>
                </a:solidFill>
              </a:rPr>
              <a:t>special role is to make it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0000FF"/>
                </a:solidFill>
              </a:rPr>
              <a:t>a home!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2878" y="3429000"/>
            <a:ext cx="48451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</a:t>
            </a:r>
            <a:r>
              <a:rPr lang="en-US" i="1" u="sng" kern="0" dirty="0">
                <a:solidFill>
                  <a:srgbClr val="0000FF"/>
                </a:solidFill>
              </a:rPr>
              <a:t>Husband’s challenge is to respond with praise and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0000FF"/>
                </a:solidFill>
              </a:rPr>
              <a:t>honor for his wife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i="1" kern="0" dirty="0">
                <a:solidFill>
                  <a:srgbClr val="0000FF"/>
                </a:solidFill>
              </a:rPr>
              <a:t>(acknowledge her, understand her,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honor her)!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00" y="3391680"/>
            <a:ext cx="3591346" cy="23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96" y="620688"/>
            <a:ext cx="324036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3254" y="1445568"/>
            <a:ext cx="839521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Husbands &amp; Wives are both told to love one another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(Eph. 5:25, 28; Titus 2:4) – </a:t>
            </a:r>
            <a:r>
              <a:rPr lang="en-US" kern="0" dirty="0">
                <a:solidFill>
                  <a:srgbClr val="0000FF"/>
                </a:solidFill>
              </a:rPr>
              <a:t>Love</a:t>
            </a:r>
            <a:r>
              <a:rPr lang="en-US" i="1" kern="0" dirty="0">
                <a:solidFill>
                  <a:srgbClr val="0000FF"/>
                </a:solidFill>
              </a:rPr>
              <a:t> </a:t>
            </a:r>
            <a:r>
              <a:rPr lang="en-US" kern="0" dirty="0">
                <a:solidFill>
                  <a:srgbClr val="0000FF"/>
                </a:solidFill>
              </a:rPr>
              <a:t>is a commandment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(NOT optional, or uncontrolled emotion)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Love means all that is included in </a:t>
            </a:r>
            <a:r>
              <a:rPr lang="en-US" sz="2000" i="1" kern="0" dirty="0">
                <a:solidFill>
                  <a:schemeClr val="tx1"/>
                </a:solidFill>
              </a:rPr>
              <a:t>I Corinthians 13!</a:t>
            </a:r>
            <a:r>
              <a:rPr lang="en-US" sz="2000" b="0" kern="0" dirty="0">
                <a:solidFill>
                  <a:schemeClr val="tx1"/>
                </a:solidFill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i="1" kern="0" dirty="0">
                <a:solidFill>
                  <a:schemeClr val="tx1"/>
                </a:solidFill>
              </a:rPr>
              <a:t>Love is kind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Love will keep you from criticizing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or contradicting your spouse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in front </a:t>
            </a:r>
            <a:r>
              <a:rPr lang="en-US" sz="2000" b="0" kern="0">
                <a:solidFill>
                  <a:schemeClr val="tx1"/>
                </a:solidFill>
              </a:rPr>
              <a:t>of others </a:t>
            </a:r>
            <a:endParaRPr lang="en-US" sz="2000" b="0" kern="0" dirty="0">
              <a:solidFill>
                <a:schemeClr val="tx1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Love will keep you from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quarreling in front of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your children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33837"/>
            <a:ext cx="5122819" cy="33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31640" y="6577881"/>
            <a:ext cx="469580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008" y="908720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Maintain absolute honesty in order to have a basis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of mutual confidence!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8" y="1988840"/>
            <a:ext cx="63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Keep lines of communication open!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8008" y="2996952"/>
            <a:ext cx="6596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Husbands and wives are joint-heirs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of eternal life </a:t>
            </a:r>
            <a:r>
              <a:rPr lang="en-US" i="1" kern="0" dirty="0">
                <a:solidFill>
                  <a:srgbClr val="0000FF"/>
                </a:solidFill>
              </a:rPr>
              <a:t>(I Pet. 3:7)!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8007" y="4549456"/>
            <a:ext cx="5804143" cy="83099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Let us strive to be the husbands and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wives God wants us to be!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96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577881"/>
            <a:ext cx="324036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0304" y="1452612"/>
            <a:ext cx="849016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God’s </a:t>
            </a:r>
            <a:r>
              <a:rPr lang="en-US" i="1" u="sng" kern="0" dirty="0">
                <a:solidFill>
                  <a:srgbClr val="0000FF"/>
                </a:solidFill>
              </a:rPr>
              <a:t>core role</a:t>
            </a:r>
            <a:r>
              <a:rPr lang="en-US" kern="0" dirty="0">
                <a:solidFill>
                  <a:srgbClr val="0000FF"/>
                </a:solidFill>
              </a:rPr>
              <a:t> of husbands: Head of wife – </a:t>
            </a:r>
            <a:r>
              <a:rPr lang="en-US" i="1" kern="0" dirty="0">
                <a:solidFill>
                  <a:srgbClr val="0000FF"/>
                </a:solidFill>
              </a:rPr>
              <a:t>Eph. 5:23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Christ loved the church &amp; came as a Servant-Leader – </a:t>
            </a:r>
            <a:r>
              <a:rPr lang="en-US" sz="2000" b="0" i="1" kern="0" dirty="0">
                <a:solidFill>
                  <a:schemeClr val="tx1"/>
                </a:solidFill>
              </a:rPr>
              <a:t>Mk. 10:42-45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Husbands are to lead their families as Christ leads: As a Servant-Leader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God ordained that the husband is the head of the family </a:t>
            </a:r>
            <a:r>
              <a:rPr lang="en-US" sz="2000" b="0" i="1" kern="0" dirty="0">
                <a:solidFill>
                  <a:schemeClr val="tx1"/>
                </a:solidFill>
              </a:rPr>
              <a:t>(Gen. 1:27; 2:18, 21-22)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7" y="557179"/>
            <a:ext cx="914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God established within marriage necessary roles &amp; responses for it to flourish – Eccl. 9:9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0639" y="3480505"/>
            <a:ext cx="849016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God’s </a:t>
            </a:r>
            <a:r>
              <a:rPr lang="en-US" i="1" u="sng" kern="0" dirty="0">
                <a:solidFill>
                  <a:srgbClr val="0000FF"/>
                </a:solidFill>
              </a:rPr>
              <a:t>core response</a:t>
            </a:r>
            <a:r>
              <a:rPr lang="en-US" kern="0" dirty="0">
                <a:solidFill>
                  <a:srgbClr val="0000FF"/>
                </a:solidFill>
              </a:rPr>
              <a:t> of wife to headship: Submission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(Eph. 5:22-24; I Pet. 3:1-2, 5-6)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Submission does NOT mean a “Doormat” or “property of the husband!”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In submitting to the authority of her husband, a wife is submitting to the Lord's authority </a:t>
            </a:r>
            <a:r>
              <a:rPr lang="en-US" sz="2000" b="0" i="1" kern="0" dirty="0">
                <a:solidFill>
                  <a:schemeClr val="tx1"/>
                </a:solidFill>
              </a:rPr>
              <a:t>(As church submits to Lord)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This in itself should remove any attitude of reluctance or rebellion!</a:t>
            </a:r>
          </a:p>
        </p:txBody>
      </p:sp>
    </p:spTree>
    <p:extLst>
      <p:ext uri="{BB962C8B-B14F-4D97-AF65-F5344CB8AC3E}">
        <p14:creationId xmlns:p14="http://schemas.microsoft.com/office/powerpoint/2010/main" val="1252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5543" y="6564773"/>
            <a:ext cx="324036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0304" y="1452612"/>
            <a:ext cx="8490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Wife also has a </a:t>
            </a:r>
            <a:r>
              <a:rPr lang="en-US" i="1" u="sng" kern="0" dirty="0">
                <a:solidFill>
                  <a:srgbClr val="0000FF"/>
                </a:solidFill>
              </a:rPr>
              <a:t>core role</a:t>
            </a:r>
            <a:r>
              <a:rPr lang="en-US" kern="0" dirty="0">
                <a:solidFill>
                  <a:srgbClr val="0000FF"/>
                </a:solidFill>
              </a:rPr>
              <a:t> in marriage; it defines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her essential place and her vital responsibility in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Marriage!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0639" y="3140968"/>
            <a:ext cx="8490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Husband has a </a:t>
            </a:r>
            <a:r>
              <a:rPr lang="en-US" i="1" u="sng" kern="0" dirty="0">
                <a:solidFill>
                  <a:srgbClr val="0000FF"/>
                </a:solidFill>
              </a:rPr>
              <a:t>core response</a:t>
            </a:r>
            <a:r>
              <a:rPr lang="en-US" kern="0" dirty="0">
                <a:solidFill>
                  <a:srgbClr val="0000FF"/>
                </a:solidFill>
              </a:rPr>
              <a:t> without which,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marriage is a burden to the wife, bitterness to the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husband and a battle in which there are no winners,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only losers!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9" name="Picture 4" descr="Image result for Husband and Wif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3" y="4234680"/>
            <a:ext cx="1800199" cy="26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577881"/>
            <a:ext cx="3240360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0304" y="1700808"/>
            <a:ext cx="8490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There are God-given roles of husband and wife;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and God-given responses to each one’s role!</a:t>
            </a:r>
            <a:endParaRPr 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0304" y="3460457"/>
            <a:ext cx="6290241" cy="19389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It is critical for those wishing to enter</a:t>
            </a:r>
          </a:p>
          <a:p>
            <a:pPr algn="ctr" eaLnBrk="1" hangingPunct="1"/>
            <a:r>
              <a:rPr lang="en-US" dirty="0"/>
              <a:t>into marriage and for married couples</a:t>
            </a:r>
          </a:p>
          <a:p>
            <a:pPr algn="ctr" eaLnBrk="1" hangingPunct="1"/>
            <a:r>
              <a:rPr lang="en-US" dirty="0"/>
              <a:t>to understand that Scriptural roles and</a:t>
            </a:r>
          </a:p>
          <a:p>
            <a:pPr algn="ctr" eaLnBrk="1" hangingPunct="1"/>
            <a:r>
              <a:rPr lang="en-US" dirty="0"/>
              <a:t>responses are essential for marriage to</a:t>
            </a:r>
          </a:p>
          <a:p>
            <a:pPr algn="ctr" eaLnBrk="1" hangingPunct="1"/>
            <a:r>
              <a:rPr lang="en-US" dirty="0"/>
              <a:t>be what God wants it to be (Eccl. 9:9)!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659997"/>
            <a:ext cx="2088231" cy="35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124744"/>
            <a:ext cx="915200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You are a </a:t>
            </a:r>
            <a:r>
              <a:rPr lang="en-US" i="1" u="sng" kern="0" dirty="0">
                <a:solidFill>
                  <a:srgbClr val="0000FF"/>
                </a:solidFill>
              </a:rPr>
              <a:t>Suitable Helper</a:t>
            </a:r>
            <a:r>
              <a:rPr lang="en-US" i="1" kern="0" dirty="0">
                <a:solidFill>
                  <a:srgbClr val="0000FF"/>
                </a:solidFill>
              </a:rPr>
              <a:t> </a:t>
            </a:r>
            <a:r>
              <a:rPr lang="en-US" kern="0" dirty="0">
                <a:solidFill>
                  <a:srgbClr val="0000FF"/>
                </a:solidFill>
              </a:rPr>
              <a:t>– Gen. 2:18 </a:t>
            </a:r>
            <a:r>
              <a:rPr lang="en-US" i="1" kern="0" dirty="0">
                <a:solidFill>
                  <a:srgbClr val="0000FF"/>
                </a:solidFill>
              </a:rPr>
              <a:t>(KJV: “Help meet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for him;” NKJ: “Helper comparable to him;” ESV: “Helper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fit for him”)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Adam saw and named all the creatures God made – realized there was none like him </a:t>
            </a:r>
            <a:r>
              <a:rPr lang="en-US" sz="2000" i="1" kern="0" dirty="0">
                <a:solidFill>
                  <a:schemeClr val="tx1"/>
                </a:solidFill>
              </a:rPr>
              <a:t>(Gen. 2:19-20)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God uniquely made you to fill a role for your husband nobody else can! (Find fulfillment in being what God wants you to be!) – </a:t>
            </a:r>
            <a:r>
              <a:rPr lang="en-US" sz="2000" kern="0" dirty="0">
                <a:solidFill>
                  <a:schemeClr val="tx1"/>
                </a:solidFill>
              </a:rPr>
              <a:t>Gen. 2:18, 21-24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47389"/>
            <a:ext cx="6089400" cy="25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268760"/>
            <a:ext cx="915200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You are a </a:t>
            </a:r>
            <a:r>
              <a:rPr lang="en-US" i="1" u="sng" kern="0" dirty="0">
                <a:solidFill>
                  <a:srgbClr val="0000FF"/>
                </a:solidFill>
              </a:rPr>
              <a:t>Suitable Helper</a:t>
            </a:r>
            <a:r>
              <a:rPr lang="en-US" kern="0" dirty="0">
                <a:solidFill>
                  <a:srgbClr val="0000FF"/>
                </a:solidFill>
              </a:rPr>
              <a:t> – Gen. 2:18 </a:t>
            </a:r>
            <a:r>
              <a:rPr lang="en-US" i="1" kern="0" dirty="0">
                <a:solidFill>
                  <a:srgbClr val="0000FF"/>
                </a:solidFill>
              </a:rPr>
              <a:t>(KJV: “Help meet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for him;” NKJ: “Helper comparable to him;” ESV: “Helper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fit for him”)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You </a:t>
            </a:r>
            <a:r>
              <a:rPr lang="en-US" sz="2000" i="1" u="sng" kern="0" dirty="0">
                <a:solidFill>
                  <a:schemeClr val="tx1"/>
                </a:solidFill>
              </a:rPr>
              <a:t>complete</a:t>
            </a:r>
            <a:r>
              <a:rPr lang="en-US" sz="2000" b="0" kern="0" dirty="0">
                <a:solidFill>
                  <a:schemeClr val="tx1"/>
                </a:solidFill>
              </a:rPr>
              <a:t>, </a:t>
            </a:r>
            <a:r>
              <a:rPr lang="en-US" sz="2000" i="1" kern="0" dirty="0">
                <a:solidFill>
                  <a:schemeClr val="tx1"/>
                </a:solidFill>
              </a:rPr>
              <a:t>NOT compete against, </a:t>
            </a:r>
            <a:r>
              <a:rPr lang="en-US" sz="2000" b="0" kern="0" dirty="0">
                <a:solidFill>
                  <a:schemeClr val="tx1"/>
                </a:solidFill>
              </a:rPr>
              <a:t>your husband! (Prov. 31:11-12)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kern="0" dirty="0">
                <a:solidFill>
                  <a:schemeClr val="tx1"/>
                </a:solidFill>
              </a:rPr>
              <a:t>Competitors exploit weaknesses to gain the upper hand; helpers “fill in the gaps” and help support in weak areas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tx1"/>
                </a:solidFill>
              </a:rPr>
              <a:t>Prov. 19:13; 21:9, 19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8011" y="3789040"/>
            <a:ext cx="9152009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Prov. 31:11-12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11.  The heart of her husband trusts in her, And he will have no lack of gain.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12.  She does him good and not evil All the days of her life.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" y="4934330"/>
            <a:ext cx="3131838" cy="195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85" y="4929257"/>
            <a:ext cx="4824536" cy="19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30" y="1052736"/>
            <a:ext cx="915200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You are a </a:t>
            </a:r>
            <a:r>
              <a:rPr lang="en-US" i="1" u="sng" kern="0" dirty="0">
                <a:solidFill>
                  <a:srgbClr val="0000FF"/>
                </a:solidFill>
              </a:rPr>
              <a:t>Suitable Helper</a:t>
            </a:r>
            <a:r>
              <a:rPr lang="en-US" kern="0" dirty="0">
                <a:solidFill>
                  <a:srgbClr val="0000FF"/>
                </a:solidFill>
              </a:rPr>
              <a:t> – Gen. 2:18 </a:t>
            </a:r>
            <a:r>
              <a:rPr lang="en-US" i="1" kern="0" dirty="0">
                <a:solidFill>
                  <a:srgbClr val="0000FF"/>
                </a:solidFill>
              </a:rPr>
              <a:t>(KJV: “Help meet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for him;” NKJ: “Helper comparable to him;” ESV: “Helper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fit for him”)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 Helper is </a:t>
            </a:r>
            <a:r>
              <a:rPr lang="en-US" sz="2000" i="1" kern="0" dirty="0">
                <a:solidFill>
                  <a:schemeClr val="tx1"/>
                </a:solidFill>
              </a:rPr>
              <a:t>NOT inferior </a:t>
            </a:r>
            <a:r>
              <a:rPr lang="en-US" sz="2000" b="0" kern="0" dirty="0">
                <a:solidFill>
                  <a:schemeClr val="tx1"/>
                </a:solidFill>
              </a:rPr>
              <a:t>(Heb. 13:6); Expresses loving care and concern. (God is not our inferior, yet He helps us!)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 Helper comforts (Jn. 14:16-18). Encourage your husband; be his source of confidence, assurance and invigoration against the world’s harshness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284">
            <a:off x="852555" y="3636500"/>
            <a:ext cx="3102075" cy="206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4" y="3717032"/>
            <a:ext cx="4544016" cy="28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124744"/>
            <a:ext cx="915200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You are a </a:t>
            </a:r>
            <a:r>
              <a:rPr lang="en-US" i="1" u="sng" kern="0" dirty="0">
                <a:solidFill>
                  <a:srgbClr val="0000FF"/>
                </a:solidFill>
              </a:rPr>
              <a:t>Homemaker</a:t>
            </a:r>
            <a:r>
              <a:rPr lang="en-US" kern="0" dirty="0">
                <a:solidFill>
                  <a:srgbClr val="0000FF"/>
                </a:solidFill>
              </a:rPr>
              <a:t> – Titus 2:3-5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(NAS” “workers at home;” NKJ: “homemakers;”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KJV: “keepers at home;” ESV: “working at home”)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Homemaker:</a:t>
            </a:r>
            <a:r>
              <a:rPr lang="en-US" sz="2000" b="0" kern="0" dirty="0">
                <a:solidFill>
                  <a:schemeClr val="tx1"/>
                </a:solidFill>
              </a:rPr>
              <a:t> </a:t>
            </a:r>
            <a:r>
              <a:rPr lang="en-US" sz="2000" b="0" i="1" kern="0" dirty="0" err="1">
                <a:solidFill>
                  <a:schemeClr val="tx1"/>
                </a:solidFill>
              </a:rPr>
              <a:t>oikouros</a:t>
            </a:r>
            <a:r>
              <a:rPr lang="en-US" sz="2000" b="0" i="1" kern="0" dirty="0">
                <a:solidFill>
                  <a:schemeClr val="tx1"/>
                </a:solidFill>
              </a:rPr>
              <a:t> [oy-</a:t>
            </a:r>
            <a:r>
              <a:rPr lang="en-US" sz="2000" b="0" i="1" kern="0" dirty="0" err="1">
                <a:solidFill>
                  <a:schemeClr val="tx1"/>
                </a:solidFill>
              </a:rPr>
              <a:t>koo</a:t>
            </a:r>
            <a:r>
              <a:rPr lang="en-US" sz="2000" b="0" i="1" kern="0" dirty="0">
                <a:solidFill>
                  <a:schemeClr val="tx1"/>
                </a:solidFill>
              </a:rPr>
              <a:t>-</a:t>
            </a:r>
            <a:r>
              <a:rPr lang="en-US" sz="2000" b="0" i="1" kern="0" dirty="0" err="1">
                <a:solidFill>
                  <a:schemeClr val="tx1"/>
                </a:solidFill>
              </a:rPr>
              <a:t>ros</a:t>
            </a:r>
            <a:r>
              <a:rPr lang="en-US" sz="2000" b="0" i="1" kern="0" dirty="0">
                <a:solidFill>
                  <a:schemeClr val="tx1"/>
                </a:solidFill>
              </a:rPr>
              <a:t>'] (G3626): From G3624 (home, house, household)</a:t>
            </a:r>
            <a:r>
              <a:rPr lang="en-US" sz="2000" b="0" kern="0" dirty="0">
                <a:solidFill>
                  <a:schemeClr val="tx1"/>
                </a:solidFill>
              </a:rPr>
              <a:t>, guard, keeper, watcher; housekeeper, keeper at home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Lit. a house guard; “caring for the house,” “the (watch or) keeper of the house,” “domestic.”  Guard the house (family) – not necessarily limited to a building – </a:t>
            </a:r>
            <a:r>
              <a:rPr lang="en-US" sz="2000" b="0" i="1" kern="0" dirty="0">
                <a:solidFill>
                  <a:schemeClr val="tx1"/>
                </a:solidFill>
              </a:rPr>
              <a:t>oikos G3624 </a:t>
            </a:r>
            <a:r>
              <a:rPr lang="en-US" sz="2000" b="0" kern="0" dirty="0">
                <a:solidFill>
                  <a:schemeClr val="tx1"/>
                </a:solidFill>
              </a:rPr>
              <a:t>means home, house(-hold), family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1" y="4653136"/>
            <a:ext cx="5796136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“The husband provides for the home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but the wife makes it a home!”</a:t>
            </a:r>
            <a:endParaRPr lang="en-US" sz="2000" b="0" kern="0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stay at home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780">
            <a:off x="6075085" y="381155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95736" y="6027180"/>
            <a:ext cx="5796136" cy="461665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Can a wife work outside the house?</a:t>
            </a:r>
            <a:endParaRPr lang="en-US" sz="2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GOD’S CORE </a:t>
            </a:r>
            <a:r>
              <a:rPr lang="en-US" sz="3200" b="1" i="1" u="sng" dirty="0">
                <a:solidFill>
                  <a:srgbClr val="7030A0"/>
                </a:solidFill>
                <a:cs typeface="Times New Roman" pitchFamily="18" charset="0"/>
              </a:rPr>
              <a:t>ROLE</a:t>
            </a: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 OF THE WIFE: </a:t>
            </a:r>
            <a:b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HELPER–HOMEMAKER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/>
              <a:t>Marriage: Roles &amp; Responses (Part 2)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124744"/>
            <a:ext cx="915200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You are a </a:t>
            </a:r>
            <a:r>
              <a:rPr lang="en-US" i="1" u="sng" kern="0" dirty="0">
                <a:solidFill>
                  <a:srgbClr val="0000FF"/>
                </a:solidFill>
              </a:rPr>
              <a:t>Homemaker</a:t>
            </a:r>
            <a:r>
              <a:rPr lang="en-US" kern="0" dirty="0">
                <a:solidFill>
                  <a:srgbClr val="0000FF"/>
                </a:solidFill>
              </a:rPr>
              <a:t> – Titus 2:3-5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(NAS” “workers at home;” NKJ: “homemakers;”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0000FF"/>
                </a:solidFill>
              </a:rPr>
              <a:t>KJV: “keepers at home;” ESV: “working at home”)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The Wife is to </a:t>
            </a:r>
            <a:r>
              <a:rPr lang="en-US" sz="2000" kern="0" dirty="0">
                <a:solidFill>
                  <a:schemeClr val="tx1"/>
                </a:solidFill>
              </a:rPr>
              <a:t>manage the house </a:t>
            </a:r>
            <a:r>
              <a:rPr lang="en-US" sz="2000" b="0" kern="0" dirty="0">
                <a:solidFill>
                  <a:schemeClr val="tx1"/>
                </a:solidFill>
              </a:rPr>
              <a:t>– </a:t>
            </a:r>
            <a:r>
              <a:rPr lang="en-US" sz="2000" kern="0" dirty="0">
                <a:solidFill>
                  <a:schemeClr val="tx1"/>
                </a:solidFill>
              </a:rPr>
              <a:t>I Tim. 5:14: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i="1" kern="0" dirty="0">
                <a:solidFill>
                  <a:schemeClr val="tx1"/>
                </a:solidFill>
              </a:rPr>
              <a:t>KJV: “guide the house;” NAS: “keep house; NKJ: “manage the house;” (ESV: “manage their household”) – G3616: </a:t>
            </a:r>
            <a:r>
              <a:rPr lang="en-US" sz="2000" b="0" kern="0" dirty="0">
                <a:solidFill>
                  <a:schemeClr val="tx1"/>
                </a:solidFill>
              </a:rPr>
              <a:t>rule a family, guide the house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This is </a:t>
            </a:r>
            <a:r>
              <a:rPr lang="en-US" sz="2000" i="1" u="sng" kern="0" dirty="0">
                <a:solidFill>
                  <a:schemeClr val="tx1"/>
                </a:solidFill>
              </a:rPr>
              <a:t>NOT</a:t>
            </a:r>
            <a:r>
              <a:rPr lang="en-US" sz="2000" b="0" kern="0" dirty="0">
                <a:solidFill>
                  <a:schemeClr val="tx1"/>
                </a:solidFill>
              </a:rPr>
              <a:t> limited to a building or house chores!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She is to </a:t>
            </a:r>
            <a:r>
              <a:rPr lang="en-US" sz="2000" i="1" u="sng" kern="0" dirty="0">
                <a:solidFill>
                  <a:schemeClr val="tx1"/>
                </a:solidFill>
              </a:rPr>
              <a:t>manage</a:t>
            </a:r>
            <a:r>
              <a:rPr lang="en-US" sz="2000" b="0" kern="0" dirty="0">
                <a:solidFill>
                  <a:schemeClr val="tx1"/>
                </a:solidFill>
              </a:rPr>
              <a:t> the house (I Tim. 5:14),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that is to guide the home (family)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kern="0" dirty="0">
                <a:solidFill>
                  <a:schemeClr val="tx1"/>
                </a:solidFill>
              </a:rPr>
              <a:t>Prov. 31:12, 15, 27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530">
            <a:off x="3038183" y="4370946"/>
            <a:ext cx="3232356" cy="215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472835"/>
            <a:ext cx="2247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1227</Template>
  <TotalTime>2222</TotalTime>
  <Words>1965</Words>
  <Application>Microsoft Office PowerPoint</Application>
  <PresentationFormat>On-screen Show (4:3)</PresentationFormat>
  <Paragraphs>200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Diseño predeterminado</vt:lpstr>
      <vt:lpstr>Theme4</vt:lpstr>
      <vt:lpstr>Marriage: Roles &amp; Responses (Part 2)</vt:lpstr>
      <vt:lpstr>Intro</vt:lpstr>
      <vt:lpstr>Intro</vt:lpstr>
      <vt:lpstr>Intro</vt:lpstr>
      <vt:lpstr>GOD’S CORE ROLE OF THE WIFE:  HELPER–HOMEMAKER</vt:lpstr>
      <vt:lpstr>GOD’S CORE ROLE OF THE WIFE:  HELPER–HOMEMAKER</vt:lpstr>
      <vt:lpstr>GOD’S CORE ROLE OF THE WIFE:  HELPER–HOMEMAKER</vt:lpstr>
      <vt:lpstr>GOD’S CORE ROLE OF THE WIFE:  HELPER–HOMEMAKER</vt:lpstr>
      <vt:lpstr>GOD’S CORE ROLE OF THE WIFE:  HELPER–HOMEMAKER</vt:lpstr>
      <vt:lpstr>GOD’S CORE ROLE OF THE WIFE:  HELPER–HOMEMAKER</vt:lpstr>
      <vt:lpstr>GOD’S CORE ROLE OF THE WIFE:  HELPER–HOMEMAKER</vt:lpstr>
      <vt:lpstr>GOD’S CORE ROLE OF THE WIFE:  HELPER–HOMEMAKER</vt:lpstr>
      <vt:lpstr>GOD’S CORE RESPONSE OF THE HUSBAND:  PRAISE AND HONOR</vt:lpstr>
      <vt:lpstr>GOD’S CORE RESPONSE OF THE HUSBAND:  PRAISE AND HONOR</vt:lpstr>
      <vt:lpstr>GOD’S CORE RESPONSE OF THE HUSBAND:  PRAISE AND HONOR</vt:lpstr>
      <vt:lpstr>Conclusion</vt:lpstr>
      <vt:lpstr>Conclusion</vt:lpstr>
      <vt:lpstr>Conclusion</vt:lpstr>
      <vt:lpstr>“What Must I Do To Be Saved?”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Marriage: Roles &amp; Responses (Part 2)</dc:title>
  <dc:subject>07/08/2018</dc:subject>
  <dc:creator>DarkWolf</dc:creator>
  <dc:description>Based on a lesson by Joe Price and adapted from Preparing for Marriage by Dennis Rainey, editor, pp. 163-173</dc:description>
  <cp:lastModifiedBy>DarkWolf</cp:lastModifiedBy>
  <cp:revision>7</cp:revision>
  <dcterms:created xsi:type="dcterms:W3CDTF">2009-10-07T17:55:06Z</dcterms:created>
  <dcterms:modified xsi:type="dcterms:W3CDTF">2018-07-08T03:19:11Z</dcterms:modified>
</cp:coreProperties>
</file>