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3"/>
  </p:notesMasterIdLst>
  <p:sldIdLst>
    <p:sldId id="256" r:id="rId3"/>
    <p:sldId id="263" r:id="rId4"/>
    <p:sldId id="268" r:id="rId5"/>
    <p:sldId id="318" r:id="rId6"/>
    <p:sldId id="339" r:id="rId7"/>
    <p:sldId id="344" r:id="rId8"/>
    <p:sldId id="345" r:id="rId9"/>
    <p:sldId id="346" r:id="rId10"/>
    <p:sldId id="352" r:id="rId11"/>
    <p:sldId id="353" r:id="rId12"/>
    <p:sldId id="354" r:id="rId13"/>
    <p:sldId id="355" r:id="rId14"/>
    <p:sldId id="356" r:id="rId15"/>
    <p:sldId id="360" r:id="rId16"/>
    <p:sldId id="361" r:id="rId17"/>
    <p:sldId id="362" r:id="rId18"/>
    <p:sldId id="314" r:id="rId19"/>
    <p:sldId id="337" r:id="rId20"/>
    <p:sldId id="289" r:id="rId21"/>
    <p:sldId id="260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>
      <p:cViewPr varScale="1">
        <p:scale>
          <a:sx n="59" d="100"/>
          <a:sy n="59" d="100"/>
        </p:scale>
        <p:origin x="9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0077D-0C4C-4823-A05D-4E03AF3E0410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21298-9101-4BBE-868B-48EC07D467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7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Nathan L Morrison</a:t>
            </a: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Scripture given is from NASB unless otherwise stated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study, or if questions, please Call: 804-277-1983 or Visit: www.courthousechurchofchrist.com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a lesson by Joe Price and adapted from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Growthtrac Marriage Minute (4/15/2011), RBC Ministries</a:t>
            </a: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85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8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84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20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8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1298-9101-4BBE-868B-48EC07D467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7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51507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8BF3-52E4-4B4B-B3DB-E440F3EA9AF3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62286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ECC7-7D38-40AD-ABA5-42F2BA5A7A93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52677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04227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F232-293F-4BAD-A9A2-150B195DD105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6348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87814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8365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8F508-EA8D-4AD2-AE24-D5DAFBE68C7C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93065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776961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76892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F0B5-2E9A-41A9-9A60-92CA00B77E2A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73754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F232-293F-4BAD-A9A2-150B195DD105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845476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459885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8BF3-52E4-4B4B-B3DB-E440F3EA9AF3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95702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ECC7-7D38-40AD-ABA5-42F2BA5A7A93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0770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81282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0674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8F508-EA8D-4AD2-AE24-D5DAFBE68C7C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22844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23502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58817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F0B5-2E9A-41A9-9A60-92CA00B77E2A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6197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43969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251520" y="-171400"/>
            <a:ext cx="8640960" cy="2304256"/>
          </a:xfrm>
        </p:spPr>
        <p:txBody>
          <a:bodyPr>
            <a:prstTxWarp prst="textInflateTop">
              <a:avLst/>
            </a:prstTxWarp>
            <a:scene3d>
              <a:camera prst="perspectiveRelaxedModerately"/>
              <a:lightRig rig="threePt" dir="t"/>
            </a:scene3d>
          </a:bodyPr>
          <a:lstStyle/>
          <a:p>
            <a:r>
              <a:rPr lang="fr-FR" altLang="en-US" sz="4800" b="1" dirty="0">
                <a:solidFill>
                  <a:srgbClr val="0000FF"/>
                </a:solidFill>
                <a:effectLst>
                  <a:glow rad="101600">
                    <a:srgbClr val="00FFFF"/>
                  </a:glow>
                </a:effectLst>
              </a:rPr>
              <a:t>Marriage: </a:t>
            </a:r>
            <a:r>
              <a:rPr lang="en-US" altLang="en-US" sz="4800" b="1" dirty="0">
                <a:solidFill>
                  <a:srgbClr val="0000FF"/>
                </a:solidFill>
                <a:effectLst>
                  <a:glow rad="101600">
                    <a:srgbClr val="00FFFF"/>
                  </a:glow>
                </a:effectLst>
              </a:rPr>
              <a:t>Communication </a:t>
            </a:r>
            <a:br>
              <a:rPr lang="en-US" altLang="en-US" sz="4800" b="1" dirty="0">
                <a:solidFill>
                  <a:srgbClr val="0000FF"/>
                </a:solidFill>
                <a:effectLst>
                  <a:glow rad="101600">
                    <a:srgbClr val="00FFFF"/>
                  </a:glow>
                </a:effectLst>
              </a:rPr>
            </a:br>
            <a:r>
              <a:rPr lang="en-US" altLang="en-US" sz="4800" b="1" dirty="0">
                <a:solidFill>
                  <a:srgbClr val="0000FF"/>
                </a:solidFill>
                <a:effectLst>
                  <a:glow rad="101600">
                    <a:srgbClr val="00FFFF"/>
                  </a:glow>
                </a:effectLst>
              </a:rPr>
              <a:t>(The Tie That Binds)</a:t>
            </a:r>
            <a:endParaRPr lang="es-ES" altLang="en-US" sz="4800" b="1" dirty="0">
              <a:solidFill>
                <a:srgbClr val="0000FF"/>
              </a:solidFill>
              <a:effectLst>
                <a:glow rad="101600">
                  <a:srgbClr val="00FFFF"/>
                </a:glow>
              </a:effectLst>
            </a:endParaRPr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0" y="3314849"/>
            <a:ext cx="6804248" cy="648072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00FF"/>
                </a:solidFill>
              </a:rPr>
              <a:t>Text: Rom. 12:9-13, 16</a:t>
            </a:r>
          </a:p>
          <a:p>
            <a:r>
              <a:rPr lang="en-US" altLang="en-US" b="1" dirty="0">
                <a:solidFill>
                  <a:srgbClr val="0000FF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REASONS HUSBANDS AND WIVES DO NOT COMMUNICATE EFFECTIVELY…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10" y="1484784"/>
            <a:ext cx="9152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Feel That They are Being Manipulated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53739"/>
            <a:ext cx="3635896" cy="38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548680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They Feel That They are Being Manipulated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233975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4127" y="692696"/>
            <a:ext cx="9152007" cy="830997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Joke: “Husband is the head, but the wife is the neck that turns the head!” </a:t>
            </a:r>
            <a:r>
              <a:rPr lang="en-US" i="1" kern="0" dirty="0">
                <a:solidFill>
                  <a:srgbClr val="FF0000"/>
                </a:solidFill>
              </a:rPr>
              <a:t>(she supports! – Gen. 2:18)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4128" y="1844824"/>
            <a:ext cx="47301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Why does a husband feel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like he is being manipulated?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i="1" kern="0" dirty="0">
                <a:solidFill>
                  <a:schemeClr val="tx1"/>
                </a:solidFill>
              </a:rPr>
              <a:t>Maybe he is!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Domineering wife</a:t>
            </a:r>
            <a:r>
              <a:rPr lang="en-US" sz="2000" b="0" i="1" kern="0" dirty="0">
                <a:solidFill>
                  <a:schemeClr val="tx1"/>
                </a:solidFill>
              </a:rPr>
              <a:t>…(I Pet. 3:3-6)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Not leading</a:t>
            </a:r>
            <a:r>
              <a:rPr lang="en-US" sz="2000" b="0" i="1" kern="0" dirty="0">
                <a:solidFill>
                  <a:schemeClr val="tx1"/>
                </a:solidFill>
              </a:rPr>
              <a:t>…(I Pet. 3:6)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6491"/>
            <a:ext cx="3060636" cy="2041509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716015" y="1844824"/>
            <a:ext cx="4443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Why does a wife feel like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she is being manipulated?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i="1" kern="0" dirty="0">
                <a:solidFill>
                  <a:schemeClr val="tx1"/>
                </a:solidFill>
              </a:rPr>
              <a:t>Maybe she is!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Husband pays attention when he wants something </a:t>
            </a:r>
            <a:r>
              <a:rPr lang="en-US" sz="2000" b="0" i="1" kern="0" dirty="0">
                <a:solidFill>
                  <a:schemeClr val="tx1"/>
                </a:solidFill>
              </a:rPr>
              <a:t>(I Pet. 3:7)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64" y="4847024"/>
            <a:ext cx="3046776" cy="2031184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428" y="3938019"/>
            <a:ext cx="9156769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FF0000"/>
                </a:solidFill>
              </a:rPr>
              <a:t>Contributes to resentment, distrust and animosity!</a:t>
            </a:r>
            <a:endParaRPr lang="en-US" sz="2000" b="0" i="1" kern="0" dirty="0">
              <a:solidFill>
                <a:srgbClr val="FF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050110" y="4847024"/>
            <a:ext cx="3062454" cy="200054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Rom. 12:10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10.  Be devoted to one another in brotherly love; give preference to one another in honor;</a:t>
            </a:r>
          </a:p>
        </p:txBody>
      </p:sp>
    </p:spTree>
    <p:extLst>
      <p:ext uri="{BB962C8B-B14F-4D97-AF65-F5344CB8AC3E}">
        <p14:creationId xmlns:p14="http://schemas.microsoft.com/office/powerpoint/2010/main" val="22601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REASONS HUSBANDS AND WIVES DO NOT COMMUNICATE EFFECTIVELY…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10" y="1484784"/>
            <a:ext cx="91520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Feel That They are Being Manipulated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kern="0" dirty="0">
              <a:solidFill>
                <a:srgbClr val="0000FF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Say They are Too Busy to Take the Time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17" y="4869160"/>
            <a:ext cx="397768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548680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They Say They are Too Busy to Take the Time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233975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4128" y="692695"/>
            <a:ext cx="9152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Communication takes a commitment of time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(Eph. 5:16; Col 4:5-6)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4129" y="1726664"/>
            <a:ext cx="47301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“I have no time” can be an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easy excuse for couples to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close off their hearts from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one another!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716872" y="1619690"/>
            <a:ext cx="44433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We make time for things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we want to do – Make time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to attend to your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relationship by simply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talking to and listening to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each other!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8" y="4725144"/>
            <a:ext cx="3554758" cy="2132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4736852"/>
            <a:ext cx="2860005" cy="2145004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540629" y="4945185"/>
            <a:ext cx="2759561" cy="1692771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Eph. 5:16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16.  making the most of your time, because the days are evil.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428" y="4005064"/>
            <a:ext cx="9156769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rgbClr val="FF0000"/>
                </a:solidFill>
              </a:rPr>
              <a:t>Don’t be a “Martha” (Lk. 10:38-42)!</a:t>
            </a:r>
            <a:endParaRPr lang="en-US" sz="2000" b="0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REASONS HUSBANDS AND WIVES DO NOT COMMUNICATE EFFECTIVELY…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10" y="1484784"/>
            <a:ext cx="91520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Feel That They are Being Manipulated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kern="0" dirty="0">
              <a:solidFill>
                <a:srgbClr val="0000FF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Say They are Too Busy to Take the Time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kern="0" dirty="0">
              <a:solidFill>
                <a:srgbClr val="0000FF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Don’t Want to Hurt the Other Person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71" y="4797153"/>
            <a:ext cx="3699925" cy="20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8" y="4718454"/>
            <a:ext cx="2857936" cy="2143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75327"/>
            <a:ext cx="2411760" cy="2086579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548680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They Don’t Want to Hurt the Other Person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98690" y="6577881"/>
            <a:ext cx="233975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4128" y="692695"/>
            <a:ext cx="9152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Do you want to help your spouse?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(Sometimes help hurts – “Truth Hurts”)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4130" y="1885474"/>
            <a:ext cx="47301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Are you willing to accept help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from your spouse – even if it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exposes your shortcoming,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fault or sin?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94554" y="1700808"/>
            <a:ext cx="4443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Humble hearts are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necessary in order to give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correction to and to receive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correction from our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spouses! (Rom 12:16)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14130" y="3671947"/>
            <a:ext cx="9164997" cy="107721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Rom. 12:16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16. Be of the same mind toward one another; do not be haughty in mind, but associate with the lowly. Do not be wise in your own estimation. .</a:t>
            </a:r>
          </a:p>
        </p:txBody>
      </p:sp>
    </p:spTree>
    <p:extLst>
      <p:ext uri="{BB962C8B-B14F-4D97-AF65-F5344CB8AC3E}">
        <p14:creationId xmlns:p14="http://schemas.microsoft.com/office/powerpoint/2010/main" val="30818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Solution/Goal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980728"/>
            <a:ext cx="459561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Solution: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Spouses must help each other know that they always have each other’s best interest at heart 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</a:pPr>
            <a:r>
              <a:rPr lang="en-US" sz="2000" b="0" kern="0" dirty="0">
                <a:solidFill>
                  <a:schemeClr val="tx1"/>
                </a:solidFill>
              </a:rPr>
              <a:t>(I Cor. 13:5; Eph. 5:33; Col. 3:18-19).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48382" y="980727"/>
            <a:ext cx="459561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Goal: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Show preference to each other!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Take time out for each other (talking, recreation, hobbies, etc.)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Strengthen each other and help each other go to heaven!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1344"/>
            <a:ext cx="3491880" cy="2618910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14197" y="3875969"/>
            <a:ext cx="5468243" cy="156966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Communication is the key to</a:t>
            </a:r>
          </a:p>
          <a:p>
            <a:pPr algn="ctr" eaLnBrk="1" hangingPunct="1"/>
            <a:r>
              <a:rPr lang="en-US" dirty="0"/>
              <a:t>strengthening the tie that binds</a:t>
            </a:r>
          </a:p>
          <a:p>
            <a:pPr algn="ctr" eaLnBrk="1" hangingPunct="1"/>
            <a:r>
              <a:rPr lang="en-US" dirty="0"/>
              <a:t>and reducing drama and stress </a:t>
            </a:r>
          </a:p>
          <a:p>
            <a:pPr algn="ctr" eaLnBrk="1" hangingPunct="1"/>
            <a:r>
              <a:rPr lang="en-US" dirty="0"/>
              <a:t>from your marriage!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727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Conclusion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23728" y="6577881"/>
            <a:ext cx="3240360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45906" y="1431411"/>
            <a:ext cx="83935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A marriage without communication is like a car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without fuel; it won’t go very far for very long…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it will sputter and die!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20" y="2923097"/>
            <a:ext cx="443647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5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Conclusion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42296"/>
            <a:ext cx="9156555" cy="360040"/>
          </a:xfrm>
        </p:spPr>
        <p:txBody>
          <a:bodyPr/>
          <a:lstStyle/>
          <a:p>
            <a:r>
              <a:rPr lang="fr-FR" altLang="en-US" sz="2400" dirty="0"/>
              <a:t>Marriage: Communication</a:t>
            </a:r>
            <a:endParaRPr lang="es-ES" altLang="en-US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0811" y="980728"/>
            <a:ext cx="839521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Rom. 12:9-13, 16: Communication will be the natural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product of building our marriages on…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Sincerity (without hypocrisy) and Goodness – 12:9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Kind Affection (NKJ) and Preference to one another in Honor – 12:10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Diligent Service (to each other and to the Lord) – 12:11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Joyful Hope, Persevering in Trials and Prayer – 12:12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Sympathetic Giving (Hospitality) and Unity – 12:13, 16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2555" y="3429000"/>
            <a:ext cx="9156556" cy="323165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Rom. 12:9-13, 16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9.  Let love be without hypocrisy. Abhor what is evil; cling to what is good.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10.  Be devoted to one another in brotherly love; give preference to one another in honor;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11.  not lagging behind in diligence, fervent in spirit, serving the Lord;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12.  rejoicing in hope, persevering in tribulation, devoted to prayer,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13.  contributing to the needs of the saints, practicing hospitality.</a:t>
            </a:r>
          </a:p>
          <a:p>
            <a:pPr>
              <a:buClr>
                <a:schemeClr val="accent1"/>
              </a:buClr>
              <a:buSzPct val="115000"/>
            </a:pPr>
            <a:endParaRPr lang="en-US" sz="2000" b="0" dirty="0">
              <a:solidFill>
                <a:srgbClr val="002060"/>
              </a:solidFill>
            </a:endParaRP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16.  Be of the same mind toward one another; do not be haughty in mind, but associate with the lowly. Do not be wise in your own estimation.</a:t>
            </a:r>
          </a:p>
        </p:txBody>
      </p:sp>
    </p:spTree>
    <p:extLst>
      <p:ext uri="{BB962C8B-B14F-4D97-AF65-F5344CB8AC3E}">
        <p14:creationId xmlns:p14="http://schemas.microsoft.com/office/powerpoint/2010/main" val="5942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Conclusion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31640" y="6577881"/>
            <a:ext cx="4695800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627072"/>
            <a:ext cx="702027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GOAL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PUT GOD FIRST IN YOUR MARRIAGE </a:t>
            </a:r>
            <a:r>
              <a:rPr lang="en-US" sz="2000" b="0" kern="0" dirty="0">
                <a:solidFill>
                  <a:schemeClr val="tx1"/>
                </a:solidFill>
              </a:rPr>
              <a:t>(Col. 3:12-19)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MAKE YOUR SPOUSE'S WELL BEING YOUR PRIORITY </a:t>
            </a:r>
            <a:r>
              <a:rPr lang="en-US" sz="2000" b="0" kern="0" dirty="0">
                <a:solidFill>
                  <a:schemeClr val="tx1"/>
                </a:solidFill>
              </a:rPr>
              <a:t>(I Cor. 13:5; Phil. 2:4)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BECOME GOOD COMMUNICATORS </a:t>
            </a:r>
            <a:r>
              <a:rPr lang="en-US" sz="2000" b="0" kern="0" dirty="0">
                <a:solidFill>
                  <a:schemeClr val="tx1"/>
                </a:solidFill>
              </a:rPr>
              <a:t>(Prov. 15:1-2; Js. 1:19-20; Eph. 4:29)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NEVER REFUSE TO FORGIVE EACH OTHER </a:t>
            </a:r>
            <a:r>
              <a:rPr lang="en-US" sz="2000" b="0" kern="0" dirty="0">
                <a:solidFill>
                  <a:schemeClr val="tx1"/>
                </a:solidFill>
              </a:rPr>
              <a:t>(Col. 3:12-14)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3243173"/>
            <a:ext cx="6732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Old Saying, “Forget injuries. Never forget kindness!”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417817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Make time to communicate with your spouse as it will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strengthen your marriage and reduce drama, stress,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and conflict!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5517232"/>
            <a:ext cx="9144000" cy="83099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chemeClr val="bg1"/>
                </a:solidFill>
              </a:rPr>
              <a:t>Let us strive to be the husbands and wives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chemeClr val="bg1"/>
                </a:solidFill>
              </a:rPr>
              <a:t>God wants us to be!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96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" y="0"/>
            <a:ext cx="9156557" cy="68580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55" y="-11759"/>
            <a:ext cx="9156555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Intro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3808" y="6577881"/>
            <a:ext cx="3240360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30304" y="1452612"/>
            <a:ext cx="849016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Communication is a </a:t>
            </a:r>
            <a:r>
              <a:rPr lang="en-US" i="1" u="sng" kern="0" dirty="0">
                <a:solidFill>
                  <a:srgbClr val="0000FF"/>
                </a:solidFill>
              </a:rPr>
              <a:t>building block</a:t>
            </a:r>
            <a:r>
              <a:rPr lang="en-US" kern="0" dirty="0">
                <a:solidFill>
                  <a:srgbClr val="0000FF"/>
                </a:solidFill>
              </a:rPr>
              <a:t> of any successful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Relationship…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God communicates to us all through His Son – </a:t>
            </a:r>
            <a:r>
              <a:rPr lang="en-US" sz="2000" b="0" i="1" kern="0" dirty="0">
                <a:solidFill>
                  <a:schemeClr val="tx1"/>
                </a:solidFill>
              </a:rPr>
              <a:t>Heb. 1:1-2; Acts 20:32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Children of God communicate with God the Father through prayer – </a:t>
            </a:r>
            <a:r>
              <a:rPr lang="en-US" sz="2000" b="0" i="1" kern="0" dirty="0">
                <a:solidFill>
                  <a:schemeClr val="tx1"/>
                </a:solidFill>
              </a:rPr>
              <a:t>Mt. 6:9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Parents and children must talk with each other – </a:t>
            </a:r>
            <a:r>
              <a:rPr lang="en-US" sz="2000" b="0" i="1" kern="0" dirty="0">
                <a:solidFill>
                  <a:schemeClr val="tx1"/>
                </a:solidFill>
              </a:rPr>
              <a:t>Eph. 6:4 (Mt. 7:9-11)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Husbands and wives must communicate effectively to strengthen the tie that binds </a:t>
            </a:r>
            <a:r>
              <a:rPr lang="en-US" sz="2000" b="0" i="1" kern="0" dirty="0">
                <a:solidFill>
                  <a:schemeClr val="tx1"/>
                </a:solidFill>
              </a:rPr>
              <a:t>(I Pet. 3:7) </a:t>
            </a:r>
            <a:r>
              <a:rPr lang="en-US" sz="2000" b="0" kern="0" dirty="0">
                <a:solidFill>
                  <a:schemeClr val="tx1"/>
                </a:solidFill>
              </a:rPr>
              <a:t>and reduce the drama in marriage…</a:t>
            </a:r>
            <a:endParaRPr lang="en-US" sz="2000" b="0" i="1" kern="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40" y="574888"/>
            <a:ext cx="914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Communication solves many misunderstandings and can reduce drama in relationships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0304" y="4869160"/>
            <a:ext cx="8490168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i="1" dirty="0"/>
              <a:t>Why do husbands and wives fail to </a:t>
            </a:r>
          </a:p>
          <a:p>
            <a:pPr algn="ctr" eaLnBrk="1" hangingPunct="1"/>
            <a:r>
              <a:rPr lang="en-US" i="1" dirty="0"/>
              <a:t>effectively communicate?</a:t>
            </a:r>
          </a:p>
        </p:txBody>
      </p:sp>
    </p:spTree>
    <p:extLst>
      <p:ext uri="{BB962C8B-B14F-4D97-AF65-F5344CB8AC3E}">
        <p14:creationId xmlns:p14="http://schemas.microsoft.com/office/powerpoint/2010/main" val="1252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REASONS HUSBANDS AND WIVES DO NOT COMMUNICATE EFFECTIVELY…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10" y="1484784"/>
            <a:ext cx="9152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Begin Taking Each Other for Granted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548680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They Begin Taking Each Other for Granted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4127" y="836712"/>
            <a:ext cx="915200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Love does not assume or take for granted; it cherishes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and delights in the one it loves (SoS 2:3; 3:1-4)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When you love someone, you will do all you can to ensure the safety of that person and care for his or her needs, even at a cost to your personal comfort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Demonstrated most often in small actions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Notice what each does for the other and show appreciation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Ignore the World’s saying, “Familiarity breeds contempt” and abide by God saying get familiar and stay that way! – </a:t>
            </a:r>
            <a:r>
              <a:rPr lang="en-US" sz="2000" i="1" kern="0" dirty="0">
                <a:solidFill>
                  <a:schemeClr val="tx1"/>
                </a:solidFill>
              </a:rPr>
              <a:t>Gen 2:18, 24; Mt. 19:4-6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4149080"/>
            <a:ext cx="9152009" cy="1384995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Song of Solomon 2:3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3.  "Like an apple tree among the trees of the forest, So is my beloved among the young men. In his shade I took great delight and sat down, And his fruit was sweet to my taste.</a:t>
            </a:r>
          </a:p>
        </p:txBody>
      </p:sp>
    </p:spTree>
    <p:extLst>
      <p:ext uri="{BB962C8B-B14F-4D97-AF65-F5344CB8AC3E}">
        <p14:creationId xmlns:p14="http://schemas.microsoft.com/office/powerpoint/2010/main" val="39419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REASONS HUSBANDS AND WIVES DO NOT COMMUNICATE EFFECTIVELY…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10" y="1484784"/>
            <a:ext cx="91520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Begin Taking Each Other for Granted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kern="0" dirty="0">
              <a:solidFill>
                <a:srgbClr val="0000FF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Want to Avoid a Confrontation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84068"/>
            <a:ext cx="3347864" cy="16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548680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They Want to Avoid a Confrontation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233975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4127" y="692696"/>
            <a:ext cx="9152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Past conflict can prevent present communication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(Prov. 21:9, 19)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9274" y="2381667"/>
            <a:ext cx="4542117" cy="200054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Col. 4:6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6.  Let your speech always be with grace, as though seasoned with salt, so that you will know how you should respond to each person.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458"/>
            <a:ext cx="2411760" cy="2307696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33455" y="1700808"/>
            <a:ext cx="9152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Don’t react in negative ways! (Col 4:6)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48382" y="2440188"/>
            <a:ext cx="459561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Break the cycle of conflict,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silence and avoidance: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With a soft answer (Prov. 15:1-2), not in accusing tones.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By always thinking the best of each other (I Cor. 13:5)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By stopping the arguing and reconcile (Prov. 20:3; Mt. 5:23-24)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With a real commitment to listen to each other (Js. 1:19).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By removing wrath from your heart (Prov. 15:18; Eph. 4:31; Col. 3:8).</a:t>
            </a:r>
          </a:p>
        </p:txBody>
      </p:sp>
    </p:spTree>
    <p:extLst>
      <p:ext uri="{BB962C8B-B14F-4D97-AF65-F5344CB8AC3E}">
        <p14:creationId xmlns:p14="http://schemas.microsoft.com/office/powerpoint/2010/main" val="25188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98072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REASONS HUSBANDS AND WIVES DO NOT COMMUNICATE EFFECTIVELY…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010" y="1484784"/>
            <a:ext cx="91520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Begin Taking Each Other for Granted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kern="0" dirty="0">
              <a:solidFill>
                <a:srgbClr val="0000FF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Want to Avoid a Confrontation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kern="0" dirty="0">
              <a:solidFill>
                <a:srgbClr val="0000FF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FF"/>
                </a:solidFill>
              </a:rPr>
              <a:t>They are Obsessed with Their Own Interests</a:t>
            </a:r>
          </a:p>
        </p:txBody>
      </p:sp>
      <p:pic>
        <p:nvPicPr>
          <p:cNvPr id="1026" name="Picture 2" descr="Image result for couples ignoring each 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476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548680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They are Obsessed with Their Own Interests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233975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4127" y="692696"/>
            <a:ext cx="9152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Sin of selfishness (no self-control – II Tim 3:3; Gal 5:23) – Phil 2:3-4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689" y="1628800"/>
            <a:ext cx="4542117" cy="2616101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Phil. 2:3-4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3.  Do nothing from selfishness or empty conceit, but with humility of mind regard one another as more important than yourselves;</a:t>
            </a:r>
          </a:p>
          <a:p>
            <a:pPr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4.  do not merely look out for your own personal interests, but also for the interests of others.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7" y="4428951"/>
            <a:ext cx="2497895" cy="2431284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61876" y="1650253"/>
            <a:ext cx="459561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How/where we spend our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time, money, interests, etc.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equates to value, devotion,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security and trust (Lk.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12:15; Mt. 16:26; I Cor.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13:5):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A Husband whose first concern is his own satisfaction is not following Christ (Eph. 5:25; I Tim 5:8)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A Wife whose first concern is her own pleasure is not following Christ (Eph. 5:22, 24; Prov. 31:27)</a:t>
            </a:r>
          </a:p>
        </p:txBody>
      </p:sp>
    </p:spTree>
    <p:extLst>
      <p:ext uri="{BB962C8B-B14F-4D97-AF65-F5344CB8AC3E}">
        <p14:creationId xmlns:p14="http://schemas.microsoft.com/office/powerpoint/2010/main" val="23381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10" y="0"/>
            <a:ext cx="9172010" cy="620688"/>
          </a:xfrm>
        </p:spPr>
        <p:txBody>
          <a:bodyPr/>
          <a:lstStyle/>
          <a:p>
            <a:r>
              <a:rPr lang="en-US" sz="3200" b="1" u="sng" dirty="0">
                <a:solidFill>
                  <a:srgbClr val="7030A0"/>
                </a:solidFill>
                <a:cs typeface="Times New Roman" pitchFamily="18" charset="0"/>
              </a:rPr>
              <a:t>Solution/Goal</a:t>
            </a:r>
            <a:endParaRPr lang="es-ES" altLang="en-US" b="1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77881"/>
            <a:ext cx="3419872" cy="280119"/>
          </a:xfrm>
        </p:spPr>
        <p:txBody>
          <a:bodyPr/>
          <a:lstStyle/>
          <a:p>
            <a:r>
              <a:rPr lang="fr-FR" altLang="en-US" dirty="0"/>
              <a:t>Marriage: Communication</a:t>
            </a:r>
            <a:endParaRPr lang="es-ES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980728"/>
            <a:ext cx="459561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Solution: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Make effort to be interested in what interests your spouse (Eccl. 4:9-11)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Do things together! (Children, recreation, etc.)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Nurture your shared faith! (Study, pray together, etc.)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48382" y="980727"/>
            <a:ext cx="459561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</a:rPr>
              <a:t>Goal: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Take time to notice and show appreciation for even the little things done for one another!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Make effort to communicate without conflict and reconcile to each other!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115000"/>
              <a:buFont typeface="Wingdings" pitchFamily="2" charset="2"/>
              <a:buChar char="Ø"/>
            </a:pPr>
            <a:r>
              <a:rPr lang="en-US" sz="2000" b="0" kern="0" dirty="0">
                <a:solidFill>
                  <a:schemeClr val="tx1"/>
                </a:solidFill>
              </a:rPr>
              <a:t>Do things together!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59" y="3768957"/>
            <a:ext cx="4607082" cy="27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1227</Template>
  <TotalTime>1735</TotalTime>
  <Words>1760</Words>
  <Application>Microsoft Office PowerPoint</Application>
  <PresentationFormat>On-screen Show (4:3)</PresentationFormat>
  <Paragraphs>216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Ameretto</vt:lpstr>
      <vt:lpstr>Arial</vt:lpstr>
      <vt:lpstr>Calibri</vt:lpstr>
      <vt:lpstr>Calisto MT</vt:lpstr>
      <vt:lpstr>Tahoma</vt:lpstr>
      <vt:lpstr>Times New Roman</vt:lpstr>
      <vt:lpstr>Wingdings</vt:lpstr>
      <vt:lpstr>Diseño predeterminado</vt:lpstr>
      <vt:lpstr>Theme4</vt:lpstr>
      <vt:lpstr>Marriage: Communication  (The Tie That Binds)</vt:lpstr>
      <vt:lpstr>Intro</vt:lpstr>
      <vt:lpstr>REASONS HUSBANDS AND WIVES DO NOT COMMUNICATE EFFECTIVELY…</vt:lpstr>
      <vt:lpstr>They Begin Taking Each Other for Granted</vt:lpstr>
      <vt:lpstr>REASONS HUSBANDS AND WIVES DO NOT COMMUNICATE EFFECTIVELY…</vt:lpstr>
      <vt:lpstr>They Want to Avoid a Confrontation</vt:lpstr>
      <vt:lpstr>REASONS HUSBANDS AND WIVES DO NOT COMMUNICATE EFFECTIVELY…</vt:lpstr>
      <vt:lpstr>They are Obsessed with Their Own Interests</vt:lpstr>
      <vt:lpstr>Solution/Goal</vt:lpstr>
      <vt:lpstr>REASONS HUSBANDS AND WIVES DO NOT COMMUNICATE EFFECTIVELY…</vt:lpstr>
      <vt:lpstr>They Feel That They are Being Manipulated</vt:lpstr>
      <vt:lpstr>REASONS HUSBANDS AND WIVES DO NOT COMMUNICATE EFFECTIVELY…</vt:lpstr>
      <vt:lpstr>They Say They are Too Busy to Take the Time </vt:lpstr>
      <vt:lpstr>REASONS HUSBANDS AND WIVES DO NOT COMMUNICATE EFFECTIVELY…</vt:lpstr>
      <vt:lpstr>They Don’t Want to Hurt the Other Person </vt:lpstr>
      <vt:lpstr>Solution/Goal</vt:lpstr>
      <vt:lpstr>Conclusion</vt:lpstr>
      <vt:lpstr>Conclusion</vt:lpstr>
      <vt:lpstr>Conclusion</vt:lpstr>
      <vt:lpstr>“What Must I Do To Be Saved?”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Marriage: Communication (The Tie That Binds)</dc:title>
  <dc:subject>07/15/2018</dc:subject>
  <dc:creator>DarkWolf</dc:creator>
  <dc:description>Based on a lesson by Joe Price and adapted from Growthtrac Marriage Minute (4/15/2011), RBC Ministries</dc:description>
  <cp:lastModifiedBy>Nathan Morrison</cp:lastModifiedBy>
  <cp:revision>11</cp:revision>
  <dcterms:created xsi:type="dcterms:W3CDTF">2009-10-07T17:55:06Z</dcterms:created>
  <dcterms:modified xsi:type="dcterms:W3CDTF">2018-07-15T14:20:48Z</dcterms:modified>
</cp:coreProperties>
</file>