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4"/>
  </p:notesMasterIdLst>
  <p:sldIdLst>
    <p:sldId id="280" r:id="rId2"/>
    <p:sldId id="257" r:id="rId3"/>
    <p:sldId id="287" r:id="rId4"/>
    <p:sldId id="355" r:id="rId5"/>
    <p:sldId id="271" r:id="rId6"/>
    <p:sldId id="357" r:id="rId7"/>
    <p:sldId id="359" r:id="rId8"/>
    <p:sldId id="361" r:id="rId9"/>
    <p:sldId id="363" r:id="rId10"/>
    <p:sldId id="365" r:id="rId11"/>
    <p:sldId id="367" r:id="rId12"/>
    <p:sldId id="369" r:id="rId13"/>
    <p:sldId id="371" r:id="rId14"/>
    <p:sldId id="373" r:id="rId15"/>
    <p:sldId id="375" r:id="rId16"/>
    <p:sldId id="377" r:id="rId17"/>
    <p:sldId id="379" r:id="rId18"/>
    <p:sldId id="381" r:id="rId19"/>
    <p:sldId id="341" r:id="rId20"/>
    <p:sldId id="383" r:id="rId21"/>
    <p:sldId id="333" r:id="rId22"/>
    <p:sldId id="314"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8"/>
    <a:srgbClr val="0000FF"/>
    <a:srgbClr val="FFCCFF"/>
    <a:srgbClr val="91FCFF"/>
    <a:srgbClr val="FF66CC"/>
    <a:srgbClr val="DB5B73"/>
    <a:srgbClr val="66FF33"/>
    <a:srgbClr val="D12D4C"/>
    <a:srgbClr val="D43A5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400" autoAdjust="0"/>
  </p:normalViewPr>
  <p:slideViewPr>
    <p:cSldViewPr>
      <p:cViewPr varScale="1">
        <p:scale>
          <a:sx n="59" d="100"/>
          <a:sy n="59" d="100"/>
        </p:scale>
        <p:origin x="85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27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27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0A06B59-31BE-4F70-B012-9EB29B6D79EC}" type="slidenum">
              <a:rPr lang="en-US"/>
              <a:pPr>
                <a:defRPr/>
              </a:pPr>
              <a:t>‹#›</a:t>
            </a:fld>
            <a:endParaRPr lang="en-US"/>
          </a:p>
        </p:txBody>
      </p:sp>
    </p:spTree>
    <p:extLst>
      <p:ext uri="{BB962C8B-B14F-4D97-AF65-F5344CB8AC3E}">
        <p14:creationId xmlns:p14="http://schemas.microsoft.com/office/powerpoint/2010/main" val="2966127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7D7676-1F4B-4014-87A2-A35081E44C46}"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itchFamily="18" charset="0"/>
                <a:cs typeface="Times New Roman" pitchFamily="18" charset="0"/>
              </a:rPr>
              <a:t>By Nathan L Morrison</a:t>
            </a:r>
          </a:p>
          <a:p>
            <a:pPr eaLnBrk="1" hangingPunct="1"/>
            <a:r>
              <a:rPr lang="en-US" dirty="0">
                <a:latin typeface="Times New Roman" pitchFamily="18" charset="0"/>
                <a:cs typeface="Times New Roman" pitchFamily="18" charset="0"/>
              </a:rPr>
              <a:t>All Scripture given is from NASB unless otherwise stated</a:t>
            </a:r>
          </a:p>
          <a:p>
            <a:pPr eaLnBrk="1" hangingPunct="1"/>
            <a:endParaRPr lang="en-US"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a:solidFill>
                  <a:schemeClr val="tx1"/>
                </a:solidFill>
                <a:effectLst/>
                <a:latin typeface="Arial" charset="0"/>
                <a:ea typeface="+mn-ea"/>
                <a:cs typeface="+mn-cs"/>
              </a:rPr>
              <a:t>For further study or if questions, Call: 804-277-1983 or Visit: www.courthousechurchofcrist.com</a:t>
            </a:r>
          </a:p>
          <a:p>
            <a:pPr eaLnBrk="1" hangingPunct="1"/>
            <a:endParaRPr lang="en-US" dirty="0">
              <a:latin typeface="Times New Roman" pitchFamily="18" charset="0"/>
              <a:cs typeface="Times New Roman" pitchFamily="18" charset="0"/>
            </a:endParaRPr>
          </a:p>
          <a:p>
            <a:pPr eaLnBrk="1" hangingPunct="1"/>
            <a:endParaRPr lang="en-US" dirty="0">
              <a:latin typeface="Times New Roman" pitchFamily="18" charset="0"/>
              <a:cs typeface="Times New Roman" pitchFamily="18" charset="0"/>
            </a:endParaRPr>
          </a:p>
          <a:p>
            <a:pPr eaLnBrk="1" hangingPunct="1"/>
            <a:endParaRPr lang="en-US" dirty="0">
              <a:latin typeface="Times New Roman"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A06B59-31BE-4F70-B012-9EB29B6D79EC}" type="slidenum">
              <a:rPr lang="en-US" smtClean="0"/>
              <a:pPr>
                <a:defRPr/>
              </a:pPr>
              <a:t>3</a:t>
            </a:fld>
            <a:endParaRPr lang="en-US"/>
          </a:p>
        </p:txBody>
      </p:sp>
    </p:spTree>
    <p:extLst>
      <p:ext uri="{BB962C8B-B14F-4D97-AF65-F5344CB8AC3E}">
        <p14:creationId xmlns:p14="http://schemas.microsoft.com/office/powerpoint/2010/main" val="330855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A06B59-31BE-4F70-B012-9EB29B6D79EC}" type="slidenum">
              <a:rPr lang="en-US" smtClean="0"/>
              <a:pPr>
                <a:defRPr/>
              </a:pPr>
              <a:t>4</a:t>
            </a:fld>
            <a:endParaRPr lang="en-US"/>
          </a:p>
        </p:txBody>
      </p:sp>
    </p:spTree>
    <p:extLst>
      <p:ext uri="{BB962C8B-B14F-4D97-AF65-F5344CB8AC3E}">
        <p14:creationId xmlns:p14="http://schemas.microsoft.com/office/powerpoint/2010/main" val="36330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22</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095691D3-F29F-428D-8CC1-924A186DA98D}"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r>
              <a:rPr lang="en-US"/>
              <a:t>Power Of God's Word: "Upholds All Things"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Power Of God's Word: "Upholds All Things"</a:t>
            </a:r>
            <a:endParaRPr lang="en-US" dirty="0"/>
          </a:p>
        </p:txBody>
      </p:sp>
      <p:sp>
        <p:nvSpPr>
          <p:cNvPr id="6" name="Slide Number Placeholder 5"/>
          <p:cNvSpPr>
            <a:spLocks noGrp="1"/>
          </p:cNvSpPr>
          <p:nvPr>
            <p:ph type="sldNum" sz="quarter" idx="12"/>
          </p:nvPr>
        </p:nvSpPr>
        <p:spPr/>
        <p:txBody>
          <a:bodyPr/>
          <a:lstStyle/>
          <a:p>
            <a:pPr>
              <a:defRPr/>
            </a:pPr>
            <a:fld id="{90D9CB26-C6AB-4329-97FD-51EB55BD5BC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Power Of God's Word: "Upholds All Things"</a:t>
            </a:r>
            <a:endParaRPr lang="en-US" dirty="0"/>
          </a:p>
        </p:txBody>
      </p:sp>
      <p:sp>
        <p:nvSpPr>
          <p:cNvPr id="6" name="Slide Number Placeholder 5"/>
          <p:cNvSpPr>
            <a:spLocks noGrp="1"/>
          </p:cNvSpPr>
          <p:nvPr>
            <p:ph type="sldNum" sz="quarter" idx="12"/>
          </p:nvPr>
        </p:nvSpPr>
        <p:spPr/>
        <p:txBody>
          <a:bodyPr/>
          <a:lstStyle/>
          <a:p>
            <a:pPr>
              <a:defRPr/>
            </a:pPr>
            <a:fld id="{FB6385BF-1F2C-4571-B929-FD8D2FF1B8D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B1B2F46E-A0DB-41D9-BA85-379BDB322022}"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r>
              <a:rPr lang="en-US"/>
              <a:t>Power Of God's Word: "Upholds All Things"</a:t>
            </a:r>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Power Of God's Word: "Upholds All Things"</a:t>
            </a:r>
            <a:endParaRPr lang="en-US" dirty="0"/>
          </a:p>
        </p:txBody>
      </p:sp>
      <p:sp>
        <p:nvSpPr>
          <p:cNvPr id="6" name="Slide Number Placeholder 5"/>
          <p:cNvSpPr>
            <a:spLocks noGrp="1"/>
          </p:cNvSpPr>
          <p:nvPr>
            <p:ph type="sldNum" sz="quarter" idx="12"/>
          </p:nvPr>
        </p:nvSpPr>
        <p:spPr/>
        <p:txBody>
          <a:bodyPr/>
          <a:lstStyle/>
          <a:p>
            <a:pPr>
              <a:defRPr/>
            </a:pPr>
            <a:fld id="{3946F7B0-55C7-4B79-B1A2-FB5496A4D59B}"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Power Of God's Word: "Upholds All Things"</a:t>
            </a:r>
            <a:endParaRPr lang="en-US" dirty="0"/>
          </a:p>
        </p:txBody>
      </p:sp>
      <p:sp>
        <p:nvSpPr>
          <p:cNvPr id="7" name="Slide Number Placeholder 6"/>
          <p:cNvSpPr>
            <a:spLocks noGrp="1"/>
          </p:cNvSpPr>
          <p:nvPr>
            <p:ph type="sldNum" sz="quarter" idx="12"/>
          </p:nvPr>
        </p:nvSpPr>
        <p:spPr/>
        <p:txBody>
          <a:bodyPr/>
          <a:lstStyle/>
          <a:p>
            <a:pPr>
              <a:defRPr/>
            </a:pPr>
            <a:fld id="{01DF148B-227E-4555-BE26-3009D52D3167}" type="slidenum">
              <a:rPr lang="en-US" smtClean="0"/>
              <a:pPr>
                <a:defRPr/>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22980071-6DC5-45C5-BF75-BBC4E15C02FD}"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en-US"/>
              <a:t>Power Of God's Word: "Upholds All Things"</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Power Of God's Word: "Upholds All Things"</a:t>
            </a:r>
            <a:endParaRPr lang="en-US" dirty="0"/>
          </a:p>
        </p:txBody>
      </p:sp>
      <p:sp>
        <p:nvSpPr>
          <p:cNvPr id="5" name="Slide Number Placeholder 4"/>
          <p:cNvSpPr>
            <a:spLocks noGrp="1"/>
          </p:cNvSpPr>
          <p:nvPr>
            <p:ph type="sldNum" sz="quarter" idx="12"/>
          </p:nvPr>
        </p:nvSpPr>
        <p:spPr/>
        <p:txBody>
          <a:bodyPr/>
          <a:lstStyle/>
          <a:p>
            <a:pPr>
              <a:defRPr/>
            </a:pPr>
            <a:fld id="{500FA71F-D8EA-4875-8E8A-44478C45987F}" type="slidenum">
              <a:rPr lang="en-US" smtClean="0"/>
              <a:pPr>
                <a:defRPr/>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Power Of God's Word: "Upholds All Things"</a:t>
            </a:r>
            <a:endParaRPr lang="en-US" dirty="0"/>
          </a:p>
        </p:txBody>
      </p:sp>
      <p:sp>
        <p:nvSpPr>
          <p:cNvPr id="4" name="Slide Number Placeholder 3"/>
          <p:cNvSpPr>
            <a:spLocks noGrp="1"/>
          </p:cNvSpPr>
          <p:nvPr>
            <p:ph type="sldNum" sz="quarter" idx="12"/>
          </p:nvPr>
        </p:nvSpPr>
        <p:spPr/>
        <p:txBody>
          <a:bodyPr/>
          <a:lstStyle/>
          <a:p>
            <a:pPr>
              <a:defRPr/>
            </a:pPr>
            <a:fld id="{73E433A5-56AA-4A67-B916-25D439CC646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63914CA7-859A-41E6-B2E4-8DFCBAC32E4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r>
              <a:rPr lang="en-US"/>
              <a:t>Power Of God's Word: "Upholds All Things"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712FF462-E61E-4893-B877-CC299849CCAB}"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r>
              <a:rPr lang="en-US"/>
              <a:t>Power Of God's Word: "Upholds All Things"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n-US"/>
              <a:t>Power Of God's Word: "Upholds All Things"</a:t>
            </a:r>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2DC3B33A-9C0D-4DE3-804A-31DBD236D091}"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subTitle" idx="1"/>
          </p:nvPr>
        </p:nvSpPr>
        <p:spPr>
          <a:xfrm>
            <a:off x="340749" y="2057400"/>
            <a:ext cx="8534400" cy="1066800"/>
          </a:xfrm>
        </p:spPr>
        <p:txBody>
          <a:bodyPr/>
          <a:lstStyle/>
          <a:p>
            <a:pPr>
              <a:defRPr/>
            </a:pPr>
            <a:r>
              <a:rPr lang="en-US" sz="4000" b="1" dirty="0">
                <a:solidFill>
                  <a:srgbClr val="FFFF00"/>
                </a:solidFill>
                <a:latin typeface="+mj-lt"/>
                <a:cs typeface="Times New Roman" charset="0"/>
              </a:rPr>
              <a:t>Text: Heb. 1:3</a:t>
            </a:r>
          </a:p>
        </p:txBody>
      </p:sp>
      <p:sp>
        <p:nvSpPr>
          <p:cNvPr id="45058" name="Rectangle 2"/>
          <p:cNvSpPr>
            <a:spLocks noGrp="1" noChangeArrowheads="1"/>
          </p:cNvSpPr>
          <p:nvPr>
            <p:ph type="ctrTitle"/>
          </p:nvPr>
        </p:nvSpPr>
        <p:spPr>
          <a:xfrm>
            <a:off x="228599" y="609600"/>
            <a:ext cx="8837049" cy="1066800"/>
          </a:xfrm>
        </p:spPr>
        <p:txBody>
          <a:bodyPr>
            <a:prstTxWarp prst="textPlain">
              <a:avLst/>
            </a:prstTxWarp>
          </a:bodyPr>
          <a:lstStyle/>
          <a:p>
            <a:pPr>
              <a:defRPr/>
            </a:pPr>
            <a:r>
              <a:rPr lang="en-US" b="1" u="sng" spc="50" dirty="0">
                <a:ln w="0">
                  <a:solidFill>
                    <a:schemeClr val="tx1"/>
                  </a:solidFill>
                </a:ln>
                <a:solidFill>
                  <a:srgbClr val="0000FF"/>
                </a:solidFill>
                <a:effectLst>
                  <a:innerShdw blurRad="63500" dist="50800" dir="13500000">
                    <a:srgbClr val="000000">
                      <a:alpha val="50000"/>
                    </a:srgbClr>
                  </a:innerShdw>
                </a:effectLst>
                <a:cs typeface="Times New Roman" charset="0"/>
              </a:rPr>
              <a:t>Power Of God's Word: “Upholds All Things”</a:t>
            </a:r>
          </a:p>
        </p:txBody>
      </p:sp>
      <p:pic>
        <p:nvPicPr>
          <p:cNvPr id="4" name="Picture 3" descr="A picture containing indoor, table, sitting&#10;&#10;Description generated with very high confidence">
            <a:extLst>
              <a:ext uri="{FF2B5EF4-FFF2-40B4-BE49-F238E27FC236}">
                <a16:creationId xmlns:a16="http://schemas.microsoft.com/office/drawing/2014/main" id="{35AF719B-AFB0-46FB-8FC2-493051586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9860" y="2819400"/>
            <a:ext cx="3764280" cy="38870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190211" y="1471654"/>
            <a:ext cx="8534402" cy="1175706"/>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God spoke the world into existence </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Can keep one from sin &amp; idolatry</a:t>
            </a:r>
            <a:endParaRPr lang="en-US" sz="3200" b="1" i="1" dirty="0">
              <a:effectLst>
                <a:outerShdw blurRad="38100" dist="38100" dir="2700000" algn="tl">
                  <a:srgbClr val="000000"/>
                </a:outerShdw>
              </a:effectLst>
              <a:latin typeface="Tahoma" pitchFamily="34" charset="0"/>
              <a:cs typeface="Times New Roman" charset="0"/>
            </a:endParaRPr>
          </a:p>
        </p:txBody>
      </p:sp>
      <p:sp>
        <p:nvSpPr>
          <p:cNvPr id="9" name="Text Box 9">
            <a:extLst>
              <a:ext uri="{FF2B5EF4-FFF2-40B4-BE49-F238E27FC236}">
                <a16:creationId xmlns:a16="http://schemas.microsoft.com/office/drawing/2014/main" id="{AA3C7782-97BF-477E-AC21-0F1DFA05D684}"/>
              </a:ext>
            </a:extLst>
          </p:cNvPr>
          <p:cNvSpPr txBox="1">
            <a:spLocks noChangeArrowheads="1"/>
          </p:cNvSpPr>
          <p:nvPr/>
        </p:nvSpPr>
        <p:spPr bwMode="auto">
          <a:xfrm>
            <a:off x="4568536" y="3518183"/>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11" name="Text Box 3">
            <a:extLst>
              <a:ext uri="{FF2B5EF4-FFF2-40B4-BE49-F238E27FC236}">
                <a16:creationId xmlns:a16="http://schemas.microsoft.com/office/drawing/2014/main" id="{0F59A92E-2D7E-4B8D-B673-D255EB7288BB}"/>
              </a:ext>
            </a:extLst>
          </p:cNvPr>
          <p:cNvSpPr txBox="1">
            <a:spLocks noChangeArrowheads="1"/>
          </p:cNvSpPr>
          <p:nvPr/>
        </p:nvSpPr>
        <p:spPr bwMode="auto">
          <a:xfrm>
            <a:off x="190211" y="2871852"/>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3" name="Text Box 3">
            <a:extLst>
              <a:ext uri="{FF2B5EF4-FFF2-40B4-BE49-F238E27FC236}">
                <a16:creationId xmlns:a16="http://schemas.microsoft.com/office/drawing/2014/main" id="{D806389F-2CF4-4A0B-B0DB-F7521ECF8310}"/>
              </a:ext>
            </a:extLst>
          </p:cNvPr>
          <p:cNvSpPr txBox="1">
            <a:spLocks noChangeArrowheads="1"/>
          </p:cNvSpPr>
          <p:nvPr/>
        </p:nvSpPr>
        <p:spPr bwMode="auto">
          <a:xfrm>
            <a:off x="321830" y="4044262"/>
            <a:ext cx="8534402" cy="216059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It can withstand Satan! </a:t>
            </a:r>
            <a:r>
              <a:rPr lang="en-US" sz="3200" b="1" i="1" dirty="0">
                <a:effectLst>
                  <a:outerShdw blurRad="38100" dist="38100" dir="2700000" algn="tl">
                    <a:srgbClr val="000000"/>
                  </a:outerShdw>
                </a:effectLst>
                <a:latin typeface="Tahoma" pitchFamily="34" charset="0"/>
                <a:cs typeface="Times New Roman" charset="0"/>
              </a:rPr>
              <a:t>(Mt. 4:1-11)</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Could prevent the rich man’s five brothers from going to the place of torment </a:t>
            </a:r>
            <a:r>
              <a:rPr lang="en-US" sz="3200" b="1" i="1" dirty="0">
                <a:effectLst>
                  <a:outerShdw blurRad="38100" dist="38100" dir="2700000" algn="tl">
                    <a:srgbClr val="000000"/>
                  </a:outerShdw>
                </a:effectLst>
                <a:latin typeface="Tahoma" pitchFamily="34" charset="0"/>
                <a:cs typeface="Times New Roman" charset="0"/>
              </a:rPr>
              <a:t>(Lk. 16:19-31, esp. vs. 29-31)</a:t>
            </a:r>
          </a:p>
        </p:txBody>
      </p:sp>
    </p:spTree>
    <p:extLst>
      <p:ext uri="{BB962C8B-B14F-4D97-AF65-F5344CB8AC3E}">
        <p14:creationId xmlns:p14="http://schemas.microsoft.com/office/powerpoint/2010/main" val="8086269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7813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1" name="Text Box 3">
            <a:extLst>
              <a:ext uri="{FF2B5EF4-FFF2-40B4-BE49-F238E27FC236}">
                <a16:creationId xmlns:a16="http://schemas.microsoft.com/office/drawing/2014/main" id="{0F59A92E-2D7E-4B8D-B673-D255EB7288BB}"/>
              </a:ext>
            </a:extLst>
          </p:cNvPr>
          <p:cNvSpPr txBox="1">
            <a:spLocks noChangeArrowheads="1"/>
          </p:cNvSpPr>
          <p:nvPr/>
        </p:nvSpPr>
        <p:spPr bwMode="auto">
          <a:xfrm>
            <a:off x="124402" y="1600200"/>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4" name="Text Box 11">
            <a:extLst>
              <a:ext uri="{FF2B5EF4-FFF2-40B4-BE49-F238E27FC236}">
                <a16:creationId xmlns:a16="http://schemas.microsoft.com/office/drawing/2014/main" id="{2877B272-D77E-4967-AD6C-0F85DEDFF0A0}"/>
              </a:ext>
            </a:extLst>
          </p:cNvPr>
          <p:cNvSpPr txBox="1">
            <a:spLocks noChangeArrowheads="1"/>
          </p:cNvSpPr>
          <p:nvPr/>
        </p:nvSpPr>
        <p:spPr bwMode="auto">
          <a:xfrm>
            <a:off x="307975" y="2339038"/>
            <a:ext cx="8534402" cy="19389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4000" b="1" dirty="0">
                <a:solidFill>
                  <a:srgbClr val="91FCFF"/>
                </a:solidFill>
                <a:latin typeface="Tahoma" pitchFamily="34" charset="0"/>
                <a:cs typeface="Times New Roman" charset="0"/>
              </a:rPr>
              <a:t>The word of God, both spoken and written, is powerful to create and save souls! </a:t>
            </a:r>
          </a:p>
        </p:txBody>
      </p:sp>
      <p:pic>
        <p:nvPicPr>
          <p:cNvPr id="8" name="Picture 7" descr="A close up of a piece of paper&#10;&#10;Description generated with high confidence">
            <a:extLst>
              <a:ext uri="{FF2B5EF4-FFF2-40B4-BE49-F238E27FC236}">
                <a16:creationId xmlns:a16="http://schemas.microsoft.com/office/drawing/2014/main" id="{BDDD6571-C2C4-4060-AF18-8B608319B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625" y="4370537"/>
            <a:ext cx="2952750" cy="2214563"/>
          </a:xfrm>
          <a:prstGeom prst="rect">
            <a:avLst/>
          </a:prstGeom>
        </p:spPr>
      </p:pic>
    </p:spTree>
    <p:extLst>
      <p:ext uri="{BB962C8B-B14F-4D97-AF65-F5344CB8AC3E}">
        <p14:creationId xmlns:p14="http://schemas.microsoft.com/office/powerpoint/2010/main" val="25567644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10" name="Text Box 9"/>
          <p:cNvSpPr txBox="1">
            <a:spLocks noChangeArrowheads="1"/>
          </p:cNvSpPr>
          <p:nvPr/>
        </p:nvSpPr>
        <p:spPr bwMode="auto">
          <a:xfrm>
            <a:off x="4572000" y="1548340"/>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Jesus</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2133115"/>
            <a:ext cx="8534402" cy="1077218"/>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Powerful enough to sustain the universe and keep it operating!</a:t>
            </a:r>
          </a:p>
        </p:txBody>
      </p:sp>
    </p:spTree>
    <p:extLst>
      <p:ext uri="{BB962C8B-B14F-4D97-AF65-F5344CB8AC3E}">
        <p14:creationId xmlns:p14="http://schemas.microsoft.com/office/powerpoint/2010/main" val="4794297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909887" y="6629398"/>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 Box 11">
            <a:extLst>
              <a:ext uri="{FF2B5EF4-FFF2-40B4-BE49-F238E27FC236}">
                <a16:creationId xmlns:a16="http://schemas.microsoft.com/office/drawing/2014/main" id="{7343E382-9B28-40EE-AAA4-0247266CAF8C}"/>
              </a:ext>
            </a:extLst>
          </p:cNvPr>
          <p:cNvSpPr txBox="1">
            <a:spLocks noChangeArrowheads="1"/>
          </p:cNvSpPr>
          <p:nvPr/>
        </p:nvSpPr>
        <p:spPr bwMode="auto">
          <a:xfrm>
            <a:off x="307975" y="972272"/>
            <a:ext cx="8534401" cy="25176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Hebrews 1:3 </a:t>
            </a:r>
            <a:r>
              <a:rPr lang="en-US" sz="2800" b="1" i="1" dirty="0">
                <a:solidFill>
                  <a:schemeClr val="bg1"/>
                </a:solidFill>
                <a:latin typeface="Tahoma" pitchFamily="34" charset="0"/>
                <a:cs typeface="Times New Roman" charset="0"/>
              </a:rPr>
              <a:t>(Col. 1:16-17; Jn. 1:1-3)</a:t>
            </a:r>
          </a:p>
          <a:p>
            <a:pPr marL="457200" indent="-4572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3.  And He is the radiance of His glory and the exact representation of His nature, and upholds all things by the word of His power. When He had made purification of sins, He sat down at the right hand of the Majesty on high,</a:t>
            </a:r>
          </a:p>
        </p:txBody>
      </p:sp>
      <p:pic>
        <p:nvPicPr>
          <p:cNvPr id="5" name="Picture 4" descr="A picture containing star&#10;&#10;Description generated with high confidence">
            <a:extLst>
              <a:ext uri="{FF2B5EF4-FFF2-40B4-BE49-F238E27FC236}">
                <a16:creationId xmlns:a16="http://schemas.microsoft.com/office/drawing/2014/main" id="{F4F07E1A-71D1-4C27-AD47-75802A5ADE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6012" y="3692803"/>
            <a:ext cx="4371975" cy="2733675"/>
          </a:xfrm>
          <a:prstGeom prst="rect">
            <a:avLst/>
          </a:prstGeom>
        </p:spPr>
      </p:pic>
    </p:spTree>
    <p:extLst>
      <p:ext uri="{BB962C8B-B14F-4D97-AF65-F5344CB8AC3E}">
        <p14:creationId xmlns:p14="http://schemas.microsoft.com/office/powerpoint/2010/main" val="85329345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10" name="Text Box 9"/>
          <p:cNvSpPr txBox="1">
            <a:spLocks noChangeArrowheads="1"/>
          </p:cNvSpPr>
          <p:nvPr/>
        </p:nvSpPr>
        <p:spPr bwMode="auto">
          <a:xfrm>
            <a:off x="4572000" y="1548340"/>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Jesus</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2133115"/>
            <a:ext cx="8534402" cy="3834896"/>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Create and sustain the universe – </a:t>
            </a:r>
            <a:r>
              <a:rPr lang="en-US" sz="3200" b="1" i="1" dirty="0">
                <a:effectLst>
                  <a:outerShdw blurRad="38100" dist="38100" dir="2700000" algn="tl">
                    <a:srgbClr val="000000"/>
                  </a:outerShdw>
                </a:effectLst>
                <a:latin typeface="Tahoma" pitchFamily="34" charset="0"/>
                <a:cs typeface="Times New Roman" charset="0"/>
              </a:rPr>
              <a:t>Heb. 1:3; Col. 1:16-17; Jn. 1:1-3 </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Heal immediately – </a:t>
            </a:r>
            <a:r>
              <a:rPr lang="en-US" sz="3200" b="1" i="1" dirty="0">
                <a:effectLst>
                  <a:outerShdw blurRad="38100" dist="38100" dir="2700000" algn="tl">
                    <a:srgbClr val="000000"/>
                  </a:outerShdw>
                </a:effectLst>
                <a:latin typeface="Tahoma" pitchFamily="34" charset="0"/>
                <a:cs typeface="Times New Roman" charset="0"/>
              </a:rPr>
              <a:t>Lk. 7:1-10; Jn. 4:43-53</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Control the weather – </a:t>
            </a:r>
            <a:r>
              <a:rPr lang="en-US" sz="3200" b="1" i="1" dirty="0">
                <a:effectLst>
                  <a:outerShdw blurRad="38100" dist="38100" dir="2700000" algn="tl">
                    <a:srgbClr val="000000"/>
                  </a:outerShdw>
                </a:effectLst>
                <a:latin typeface="Tahoma" pitchFamily="34" charset="0"/>
                <a:cs typeface="Times New Roman" charset="0"/>
              </a:rPr>
              <a:t>Mk. 4:35-41</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Raise the dead – </a:t>
            </a:r>
            <a:r>
              <a:rPr lang="en-US" sz="3200" b="1" i="1" dirty="0">
                <a:effectLst>
                  <a:outerShdw blurRad="38100" dist="38100" dir="2700000" algn="tl">
                    <a:srgbClr val="000000"/>
                  </a:outerShdw>
                </a:effectLst>
                <a:latin typeface="Tahoma" pitchFamily="34" charset="0"/>
                <a:cs typeface="Times New Roman" charset="0"/>
              </a:rPr>
              <a:t>Lk. 7:14; Jn. 11:43; Lk. 8:54; Jn. 10:17-18 (Lk. 24:5-6)</a:t>
            </a:r>
          </a:p>
        </p:txBody>
      </p:sp>
    </p:spTree>
    <p:extLst>
      <p:ext uri="{BB962C8B-B14F-4D97-AF65-F5344CB8AC3E}">
        <p14:creationId xmlns:p14="http://schemas.microsoft.com/office/powerpoint/2010/main" val="27262652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10" name="Text Box 9"/>
          <p:cNvSpPr txBox="1">
            <a:spLocks noChangeArrowheads="1"/>
          </p:cNvSpPr>
          <p:nvPr/>
        </p:nvSpPr>
        <p:spPr bwMode="auto">
          <a:xfrm>
            <a:off x="4495801" y="2338346"/>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1311128"/>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Jesus</a:t>
            </a:r>
          </a:p>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Jesus</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3048000"/>
            <a:ext cx="8534402" cy="1077218"/>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One could have life by believing the written record of it!</a:t>
            </a:r>
          </a:p>
        </p:txBody>
      </p:sp>
    </p:spTree>
    <p:extLst>
      <p:ext uri="{BB962C8B-B14F-4D97-AF65-F5344CB8AC3E}">
        <p14:creationId xmlns:p14="http://schemas.microsoft.com/office/powerpoint/2010/main" val="36338998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781298" y="6629398"/>
            <a:ext cx="3581400" cy="228600"/>
          </a:xfrm>
        </p:spPr>
        <p:txBody>
          <a:bodyPr/>
          <a:lstStyle/>
          <a:p>
            <a:pPr algn="ctr">
              <a:defRPr/>
            </a:pPr>
            <a:r>
              <a:rPr lang="en-US" dirty="0"/>
              <a:t>Power Of God's Word: "Upholds All Things"</a:t>
            </a:r>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 Box 11">
            <a:extLst>
              <a:ext uri="{FF2B5EF4-FFF2-40B4-BE49-F238E27FC236}">
                <a16:creationId xmlns:a16="http://schemas.microsoft.com/office/drawing/2014/main" id="{7DD65126-0B1C-43F9-9468-3C5BE770B2D2}"/>
              </a:ext>
            </a:extLst>
          </p:cNvPr>
          <p:cNvSpPr txBox="1">
            <a:spLocks noChangeArrowheads="1"/>
          </p:cNvSpPr>
          <p:nvPr/>
        </p:nvSpPr>
        <p:spPr bwMode="auto">
          <a:xfrm>
            <a:off x="304798" y="964920"/>
            <a:ext cx="8534401" cy="28869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John 20:30-31 </a:t>
            </a:r>
            <a:r>
              <a:rPr lang="en-US" sz="2800" b="1" i="1" dirty="0">
                <a:solidFill>
                  <a:schemeClr val="bg1"/>
                </a:solidFill>
                <a:latin typeface="Tahoma" pitchFamily="34" charset="0"/>
                <a:cs typeface="Times New Roman" charset="0"/>
              </a:rPr>
              <a:t>(Jn. 3:16: “Eternal Life”)</a:t>
            </a:r>
          </a:p>
          <a:p>
            <a:pPr marL="571500" indent="-5715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30.  Therefore many other signs Jesus also performed in the presence of the disciples, which are not written in this book;</a:t>
            </a:r>
          </a:p>
          <a:p>
            <a:pPr marL="571500" indent="-5715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31.  but these have been written so that you may believe that Jesus is the Christ, the Son of God; and that believing you may have life in His name.</a:t>
            </a:r>
          </a:p>
        </p:txBody>
      </p:sp>
      <p:pic>
        <p:nvPicPr>
          <p:cNvPr id="6" name="Picture 5" descr="A group of people standing in front of a crowd&#10;&#10;Description generated with very high confidence">
            <a:extLst>
              <a:ext uri="{FF2B5EF4-FFF2-40B4-BE49-F238E27FC236}">
                <a16:creationId xmlns:a16="http://schemas.microsoft.com/office/drawing/2014/main" id="{AAB15FC4-67A1-483A-99F6-D7262897A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2689" y="3962400"/>
            <a:ext cx="3678618" cy="2666998"/>
          </a:xfrm>
          <a:prstGeom prst="rect">
            <a:avLst/>
          </a:prstGeom>
        </p:spPr>
      </p:pic>
    </p:spTree>
    <p:extLst>
      <p:ext uri="{BB962C8B-B14F-4D97-AF65-F5344CB8AC3E}">
        <p14:creationId xmlns:p14="http://schemas.microsoft.com/office/powerpoint/2010/main" val="14702074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Jesus</a:t>
            </a:r>
          </a:p>
        </p:txBody>
      </p:sp>
      <p:sp>
        <p:nvSpPr>
          <p:cNvPr id="10" name="Text Box 9"/>
          <p:cNvSpPr txBox="1">
            <a:spLocks noChangeArrowheads="1"/>
          </p:cNvSpPr>
          <p:nvPr/>
        </p:nvSpPr>
        <p:spPr bwMode="auto">
          <a:xfrm>
            <a:off x="4572000" y="2154400"/>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1311128"/>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Jesus</a:t>
            </a:r>
          </a:p>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Jesus</a:t>
            </a:r>
            <a:endParaRPr lang="en-US" sz="3600" b="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2739175"/>
            <a:ext cx="8534402" cy="3933384"/>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Eternal life by believing it! </a:t>
            </a:r>
            <a:r>
              <a:rPr lang="en-US" sz="3200" b="1" i="1" dirty="0">
                <a:effectLst>
                  <a:outerShdw blurRad="38100" dist="38100" dir="2700000" algn="tl">
                    <a:srgbClr val="000000"/>
                  </a:outerShdw>
                </a:effectLst>
                <a:latin typeface="Tahoma" pitchFamily="34" charset="0"/>
                <a:cs typeface="Times New Roman" charset="0"/>
              </a:rPr>
              <a:t>(John 20:30-31)</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Can lead one to know “all truth!” </a:t>
            </a:r>
            <a:r>
              <a:rPr lang="en-US" sz="3200" b="1" i="1" dirty="0">
                <a:effectLst>
                  <a:outerShdw blurRad="38100" dist="38100" dir="2700000" algn="tl">
                    <a:srgbClr val="000000"/>
                  </a:outerShdw>
                </a:effectLst>
                <a:latin typeface="Tahoma" pitchFamily="34" charset="0"/>
                <a:cs typeface="Times New Roman" charset="0"/>
              </a:rPr>
              <a:t>(Jn. 16:13; II Tim. 3:16-17; Heb. 1:1-2)</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Can be understood! </a:t>
            </a:r>
            <a:r>
              <a:rPr lang="en-US" sz="3200" b="1" i="1" dirty="0">
                <a:effectLst>
                  <a:outerShdw blurRad="38100" dist="38100" dir="2700000" algn="tl">
                    <a:srgbClr val="000000"/>
                  </a:outerShdw>
                </a:effectLst>
                <a:latin typeface="Tahoma" pitchFamily="34" charset="0"/>
                <a:cs typeface="Times New Roman" charset="0"/>
              </a:rPr>
              <a:t>(Eph. 3:4-7)</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Has the power to save! </a:t>
            </a:r>
            <a:r>
              <a:rPr lang="en-US" sz="3200" b="1" i="1" dirty="0">
                <a:effectLst>
                  <a:outerShdw blurRad="38100" dist="38100" dir="2700000" algn="tl">
                    <a:srgbClr val="000000"/>
                  </a:outerShdw>
                </a:effectLst>
                <a:latin typeface="Tahoma" pitchFamily="34" charset="0"/>
                <a:cs typeface="Times New Roman" charset="0"/>
              </a:rPr>
              <a:t>(Rom. 1:16)</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Eternal and Judges (Jn. 12:48)</a:t>
            </a:r>
            <a:endParaRPr lang="en-US" sz="3200" b="1" i="1" dirty="0">
              <a:effectLst>
                <a:outerShdw blurRad="38100" dist="38100" dir="2700000" algn="tl">
                  <a:srgbClr val="000000"/>
                </a:outerShdw>
              </a:effectLst>
              <a:latin typeface="Tahoma" pitchFamily="34" charset="0"/>
              <a:cs typeface="Times New Roman" charset="0"/>
            </a:endParaRPr>
          </a:p>
        </p:txBody>
      </p:sp>
    </p:spTree>
    <p:extLst>
      <p:ext uri="{BB962C8B-B14F-4D97-AF65-F5344CB8AC3E}">
        <p14:creationId xmlns:p14="http://schemas.microsoft.com/office/powerpoint/2010/main" val="19923027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fade">
                                      <p:cBhvr>
                                        <p:cTn id="22"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7813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Jesus</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1" name="Text Box 3">
            <a:extLst>
              <a:ext uri="{FF2B5EF4-FFF2-40B4-BE49-F238E27FC236}">
                <a16:creationId xmlns:a16="http://schemas.microsoft.com/office/drawing/2014/main" id="{0F59A92E-2D7E-4B8D-B673-D255EB7288BB}"/>
              </a:ext>
            </a:extLst>
          </p:cNvPr>
          <p:cNvSpPr txBox="1">
            <a:spLocks noChangeArrowheads="1"/>
          </p:cNvSpPr>
          <p:nvPr/>
        </p:nvSpPr>
        <p:spPr bwMode="auto">
          <a:xfrm>
            <a:off x="124402" y="1600200"/>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Jesus</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4" name="Text Box 11">
            <a:extLst>
              <a:ext uri="{FF2B5EF4-FFF2-40B4-BE49-F238E27FC236}">
                <a16:creationId xmlns:a16="http://schemas.microsoft.com/office/drawing/2014/main" id="{2877B272-D77E-4967-AD6C-0F85DEDFF0A0}"/>
              </a:ext>
            </a:extLst>
          </p:cNvPr>
          <p:cNvSpPr txBox="1">
            <a:spLocks noChangeArrowheads="1"/>
          </p:cNvSpPr>
          <p:nvPr/>
        </p:nvSpPr>
        <p:spPr bwMode="auto">
          <a:xfrm>
            <a:off x="307975" y="2545139"/>
            <a:ext cx="8534402" cy="378565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4000" b="1" dirty="0">
                <a:solidFill>
                  <a:srgbClr val="91FCFF"/>
                </a:solidFill>
                <a:latin typeface="Tahoma" pitchFamily="34" charset="0"/>
                <a:cs typeface="Times New Roman" charset="0"/>
              </a:rPr>
              <a:t>At Christ’s word all things were created </a:t>
            </a:r>
            <a:r>
              <a:rPr lang="en-US" sz="4000" b="1" i="1" dirty="0">
                <a:solidFill>
                  <a:srgbClr val="91FCFF"/>
                </a:solidFill>
                <a:latin typeface="Tahoma" pitchFamily="34" charset="0"/>
                <a:cs typeface="Times New Roman" charset="0"/>
              </a:rPr>
              <a:t>(Ps. 33:6, 9), </a:t>
            </a:r>
            <a:r>
              <a:rPr lang="en-US" sz="4000" b="1" dirty="0">
                <a:solidFill>
                  <a:srgbClr val="91FCFF"/>
                </a:solidFill>
                <a:latin typeface="Tahoma" pitchFamily="34" charset="0"/>
                <a:cs typeface="Times New Roman" charset="0"/>
              </a:rPr>
              <a:t>at His word all things are sustained </a:t>
            </a:r>
            <a:r>
              <a:rPr lang="en-US" sz="4000" b="1" i="1" dirty="0">
                <a:solidFill>
                  <a:srgbClr val="91FCFF"/>
                </a:solidFill>
                <a:latin typeface="Tahoma" pitchFamily="34" charset="0"/>
                <a:cs typeface="Times New Roman" charset="0"/>
              </a:rPr>
              <a:t>(Heb. 1:3), </a:t>
            </a:r>
            <a:r>
              <a:rPr lang="en-US" sz="4000" b="1" dirty="0">
                <a:solidFill>
                  <a:srgbClr val="91FCFF"/>
                </a:solidFill>
                <a:latin typeface="Tahoma" pitchFamily="34" charset="0"/>
                <a:cs typeface="Times New Roman" charset="0"/>
              </a:rPr>
              <a:t>&amp; at His word all things will be burned </a:t>
            </a:r>
            <a:r>
              <a:rPr lang="en-US" sz="4000" b="1" i="1" dirty="0">
                <a:solidFill>
                  <a:srgbClr val="91FCFF"/>
                </a:solidFill>
                <a:latin typeface="Tahoma" pitchFamily="34" charset="0"/>
                <a:cs typeface="Times New Roman" charset="0"/>
              </a:rPr>
              <a:t>(I Thess. 4:16-18; II Pet. 3:10-12)!</a:t>
            </a:r>
          </a:p>
        </p:txBody>
      </p:sp>
    </p:spTree>
    <p:extLst>
      <p:ext uri="{BB962C8B-B14F-4D97-AF65-F5344CB8AC3E}">
        <p14:creationId xmlns:p14="http://schemas.microsoft.com/office/powerpoint/2010/main" val="39409762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91FCFF"/>
                </a:solidFill>
                <a:cs typeface="Times New Roman" charset="0"/>
              </a:rPr>
              <a:t>Conclusion</a:t>
            </a:r>
          </a:p>
        </p:txBody>
      </p:sp>
      <p:sp>
        <p:nvSpPr>
          <p:cNvPr id="35843" name="Text Box 3"/>
          <p:cNvSpPr txBox="1">
            <a:spLocks noChangeArrowheads="1"/>
          </p:cNvSpPr>
          <p:nvPr/>
        </p:nvSpPr>
        <p:spPr bwMode="auto">
          <a:xfrm>
            <a:off x="274661" y="920134"/>
            <a:ext cx="8686800" cy="1175706"/>
          </a:xfrm>
          <a:prstGeom prst="rect">
            <a:avLst/>
          </a:prstGeom>
          <a:noFill/>
          <a:ln w="9525">
            <a:noFill/>
            <a:miter lim="800000"/>
            <a:headEnd/>
            <a:tailEnd/>
          </a:ln>
          <a:effectLst/>
        </p:spPr>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3200" b="1" dirty="0">
                <a:solidFill>
                  <a:srgbClr val="FFFF00"/>
                </a:solidFill>
                <a:effectLst>
                  <a:outerShdw blurRad="38100" dist="38100" dir="2700000" algn="tl">
                    <a:srgbClr val="000000"/>
                  </a:outerShdw>
                </a:effectLst>
                <a:latin typeface="Tahoma" pitchFamily="34" charset="0"/>
                <a:cs typeface="Times New Roman" charset="0"/>
              </a:rPr>
              <a:t>There is no difference in the power of</a:t>
            </a:r>
          </a:p>
          <a:p>
            <a:pPr marL="457200" indent="-457200" algn="ctr" eaLnBrk="1" hangingPunct="1">
              <a:spcBef>
                <a:spcPct val="20000"/>
              </a:spcBef>
              <a:buClr>
                <a:schemeClr val="hlink"/>
              </a:buClr>
              <a:buSzPct val="90000"/>
              <a:buFont typeface="Wingdings" pitchFamily="2" charset="2"/>
              <a:buNone/>
              <a:defRPr/>
            </a:pPr>
            <a:r>
              <a:rPr lang="en-US" sz="3200" b="1" dirty="0">
                <a:solidFill>
                  <a:srgbClr val="FFFF00"/>
                </a:solidFill>
                <a:effectLst>
                  <a:outerShdw blurRad="38100" dist="38100" dir="2700000" algn="tl">
                    <a:srgbClr val="000000"/>
                  </a:outerShdw>
                </a:effectLst>
                <a:latin typeface="Tahoma" pitchFamily="34" charset="0"/>
                <a:cs typeface="Times New Roman" charset="0"/>
              </a:rPr>
              <a:t>God’s spoken word and His written word!</a:t>
            </a:r>
            <a:endParaRPr lang="en-US" sz="3200" b="1" i="1" dirty="0">
              <a:effectLst>
                <a:outerShdw blurRad="38100" dist="38100" dir="2700000" algn="tl">
                  <a:srgbClr val="000000"/>
                </a:outerShdw>
              </a:effectLst>
              <a:latin typeface="Tahoma" pitchFamily="34" charset="0"/>
              <a:cs typeface="Times New Roman" charset="0"/>
            </a:endParaRPr>
          </a:p>
        </p:txBody>
      </p:sp>
      <p:sp>
        <p:nvSpPr>
          <p:cNvPr id="8" name="Text Box 3"/>
          <p:cNvSpPr txBox="1">
            <a:spLocks noChangeArrowheads="1"/>
          </p:cNvSpPr>
          <p:nvPr/>
        </p:nvSpPr>
        <p:spPr bwMode="auto">
          <a:xfrm>
            <a:off x="228600" y="2743200"/>
            <a:ext cx="8686800" cy="2591479"/>
          </a:xfrm>
          <a:prstGeom prst="rect">
            <a:avLst/>
          </a:prstGeom>
          <a:noFill/>
          <a:ln w="9525">
            <a:noFill/>
            <a:miter lim="800000"/>
            <a:headEnd/>
            <a:tailEnd/>
          </a:ln>
          <a:effectLst/>
        </p:spPr>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Lk. 16:29, 31: The written word of God in</a:t>
            </a:r>
          </a:p>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 Moses and the prophets could prevent the rich</a:t>
            </a:r>
          </a:p>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man’s brothers from torment, so can the</a:t>
            </a:r>
          </a:p>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written message of Christ prevent us from such</a:t>
            </a:r>
          </a:p>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a fate!</a:t>
            </a:r>
            <a:endParaRPr lang="en-US" sz="2800" b="1" i="1" dirty="0">
              <a:effectLst>
                <a:outerShdw blurRad="38100" dist="38100" dir="2700000" algn="tl">
                  <a:srgbClr val="000000"/>
                </a:outerShdw>
              </a:effectLst>
              <a:latin typeface="Tahoma" pitchFamily="34" charset="0"/>
              <a:cs typeface="Times New Roman" charset="0"/>
            </a:endParaRPr>
          </a:p>
        </p:txBody>
      </p:sp>
    </p:spTree>
    <p:extLst>
      <p:ext uri="{BB962C8B-B14F-4D97-AF65-F5344CB8AC3E}">
        <p14:creationId xmlns:p14="http://schemas.microsoft.com/office/powerpoint/2010/main" val="40413387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6"/>
          </p:nvPr>
        </p:nvSpPr>
        <p:spPr>
          <a:xfrm>
            <a:off x="2781300" y="6629400"/>
            <a:ext cx="3581400" cy="212324"/>
          </a:xfrm>
        </p:spPr>
        <p:txBody>
          <a:bodyPr/>
          <a:lstStyle/>
          <a:p>
            <a:pPr algn="ctr">
              <a:defRPr/>
            </a:pPr>
            <a:r>
              <a:rPr lang="en-US"/>
              <a:t>Power Of God's Word: "Upholds All Things"</a:t>
            </a:r>
            <a:endParaRPr lang="en-US" dirty="0"/>
          </a:p>
        </p:txBody>
      </p:sp>
      <p:sp>
        <p:nvSpPr>
          <p:cNvPr id="4098" name="Rectangle 2"/>
          <p:cNvSpPr>
            <a:spLocks noGrp="1" noChangeArrowheads="1"/>
          </p:cNvSpPr>
          <p:nvPr>
            <p:ph type="title"/>
          </p:nvPr>
        </p:nvSpPr>
        <p:spPr>
          <a:xfrm>
            <a:off x="0" y="0"/>
            <a:ext cx="9144000" cy="685800"/>
          </a:xfrm>
        </p:spPr>
        <p:txBody>
          <a:bodyPr>
            <a:normAutofit fontScale="90000"/>
          </a:bodyPr>
          <a:lstStyle/>
          <a:p>
            <a:pPr algn="ctr" eaLnBrk="1" hangingPunct="1">
              <a:defRPr/>
            </a:pPr>
            <a:r>
              <a:rPr lang="en-US" sz="4000" b="1" u="sng" dirty="0">
                <a:solidFill>
                  <a:srgbClr val="000008"/>
                </a:solidFill>
                <a:cs typeface="Times New Roman" charset="0"/>
              </a:rPr>
              <a:t>Intro</a:t>
            </a:r>
          </a:p>
        </p:txBody>
      </p:sp>
      <p:sp>
        <p:nvSpPr>
          <p:cNvPr id="4100" name="Text Box 4"/>
          <p:cNvSpPr txBox="1">
            <a:spLocks noChangeArrowheads="1"/>
          </p:cNvSpPr>
          <p:nvPr/>
        </p:nvSpPr>
        <p:spPr bwMode="auto">
          <a:xfrm>
            <a:off x="250722" y="933272"/>
            <a:ext cx="8642555" cy="954107"/>
          </a:xfrm>
          <a:prstGeom prst="rect">
            <a:avLst/>
          </a:prstGeom>
          <a:noFill/>
          <a:ln w="9525">
            <a:noFill/>
            <a:miter lim="800000"/>
            <a:headEnd/>
            <a:tailEnd/>
          </a:ln>
          <a:effectLst/>
        </p:spPr>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The Scriptures “cannot be broken” </a:t>
            </a:r>
            <a:r>
              <a:rPr lang="en-US" sz="2800" b="1" i="1" dirty="0">
                <a:solidFill>
                  <a:srgbClr val="FFFF00"/>
                </a:solidFill>
                <a:effectLst>
                  <a:outerShdw blurRad="38100" dist="38100" dir="2700000" algn="tl">
                    <a:srgbClr val="000000"/>
                  </a:outerShdw>
                </a:effectLst>
                <a:latin typeface="Tahoma" pitchFamily="34" charset="0"/>
                <a:cs typeface="Times New Roman" charset="0"/>
              </a:rPr>
              <a:t>(Jn. 10:35), </a:t>
            </a:r>
            <a:r>
              <a:rPr lang="en-US" sz="2800" b="1" dirty="0">
                <a:solidFill>
                  <a:srgbClr val="FFFF00"/>
                </a:solidFill>
                <a:effectLst>
                  <a:outerShdw blurRad="38100" dist="38100" dir="2700000" algn="tl">
                    <a:srgbClr val="000000"/>
                  </a:outerShdw>
                </a:effectLst>
                <a:latin typeface="Tahoma" pitchFamily="34" charset="0"/>
                <a:cs typeface="Times New Roman" charset="0"/>
              </a:rPr>
              <a:t>and are complete! </a:t>
            </a:r>
            <a:r>
              <a:rPr lang="en-US" sz="2800" b="1" i="1" dirty="0">
                <a:solidFill>
                  <a:srgbClr val="FFFF00"/>
                </a:solidFill>
                <a:effectLst>
                  <a:outerShdw blurRad="38100" dist="38100" dir="2700000" algn="tl">
                    <a:srgbClr val="000000"/>
                  </a:outerShdw>
                </a:effectLst>
                <a:latin typeface="Tahoma" pitchFamily="34" charset="0"/>
                <a:cs typeface="Times New Roman" charset="0"/>
              </a:rPr>
              <a:t>(II Tim. 3:17; II Pet. 1:3)</a:t>
            </a:r>
          </a:p>
        </p:txBody>
      </p:sp>
      <p:sp>
        <p:nvSpPr>
          <p:cNvPr id="8" name="Text Box 3"/>
          <p:cNvSpPr txBox="1">
            <a:spLocks noChangeArrowheads="1"/>
          </p:cNvSpPr>
          <p:nvPr/>
        </p:nvSpPr>
        <p:spPr bwMode="auto">
          <a:xfrm>
            <a:off x="248265" y="2417169"/>
            <a:ext cx="8686800" cy="2776145"/>
          </a:xfrm>
          <a:prstGeom prst="rect">
            <a:avLst/>
          </a:prstGeom>
          <a:noFill/>
          <a:ln w="9525">
            <a:noFill/>
            <a:miter lim="800000"/>
            <a:headEnd/>
            <a:tailEnd/>
          </a:ln>
          <a:effectLst/>
        </p:spPr>
        <p:txBody>
          <a:bodyPr wrap="square">
            <a:spAutoFit/>
          </a:bodyPr>
          <a:lstStyle/>
          <a:p>
            <a:pPr eaLnBrk="1" hangingPunct="1">
              <a:spcBef>
                <a:spcPct val="20000"/>
              </a:spcBef>
              <a:buClr>
                <a:schemeClr val="hlink"/>
              </a:buClr>
              <a:buSzPct val="90000"/>
              <a:buFont typeface="Wingdings" pitchFamily="2" charset="2"/>
              <a:buNone/>
              <a:defRPr/>
            </a:pPr>
            <a:r>
              <a:rPr lang="en-US" sz="3200" b="1" dirty="0">
                <a:solidFill>
                  <a:srgbClr val="FFFF00"/>
                </a:solidFill>
                <a:effectLst>
                  <a:outerShdw blurRad="38100" dist="38100" dir="2700000" algn="tl">
                    <a:srgbClr val="000000"/>
                  </a:outerShdw>
                </a:effectLst>
                <a:latin typeface="Tahoma" pitchFamily="34" charset="0"/>
                <a:cs typeface="Times New Roman" charset="0"/>
              </a:rPr>
              <a:t>Men have the tendency to underestimate the power of God’s word</a:t>
            </a:r>
            <a:endParaRPr lang="en-US" sz="2800" b="1" i="1" dirty="0">
              <a:effectLst>
                <a:outerShdw blurRad="38100" dist="38100" dir="2700000" algn="tl">
                  <a:srgbClr val="000000"/>
                </a:outerShdw>
              </a:effectLst>
              <a:latin typeface="Tahoma" pitchFamily="34" charset="0"/>
              <a:cs typeface="Times New Roman" charset="0"/>
            </a:endParaRPr>
          </a:p>
          <a:p>
            <a:pPr marL="457200" indent="-457200" eaLnBrk="1" hangingPunct="1">
              <a:spcBef>
                <a:spcPct val="20000"/>
              </a:spcBef>
              <a:buClr>
                <a:schemeClr val="tx2">
                  <a:lumMod val="50000"/>
                </a:schemeClr>
              </a:buClr>
              <a:buSzPct val="115000"/>
              <a:buFont typeface="Wingdings" pitchFamily="2" charset="2"/>
              <a:buChar char="Ø"/>
              <a:defRPr/>
            </a:pPr>
            <a:r>
              <a:rPr lang="en-US" sz="2400" b="1" dirty="0">
                <a:latin typeface="Tahoma" pitchFamily="34" charset="0"/>
                <a:cs typeface="Times New Roman" charset="0"/>
              </a:rPr>
              <a:t>Naaman </a:t>
            </a:r>
            <a:r>
              <a:rPr lang="en-US" sz="2400" b="1" i="1" dirty="0">
                <a:latin typeface="Tahoma" pitchFamily="34" charset="0"/>
                <a:cs typeface="Times New Roman" charset="0"/>
              </a:rPr>
              <a:t>(II Kings 5)</a:t>
            </a:r>
          </a:p>
          <a:p>
            <a:pPr marL="457200" indent="-457200" eaLnBrk="1" hangingPunct="1">
              <a:spcBef>
                <a:spcPct val="20000"/>
              </a:spcBef>
              <a:buClr>
                <a:schemeClr val="tx2">
                  <a:lumMod val="50000"/>
                </a:schemeClr>
              </a:buClr>
              <a:buSzPct val="115000"/>
              <a:buFont typeface="Wingdings" pitchFamily="2" charset="2"/>
              <a:buChar char="Ø"/>
              <a:defRPr/>
            </a:pPr>
            <a:r>
              <a:rPr lang="en-US" sz="2400" b="1" dirty="0">
                <a:latin typeface="Tahoma" pitchFamily="34" charset="0"/>
                <a:cs typeface="Times New Roman" charset="0"/>
              </a:rPr>
              <a:t>The rich man in torments </a:t>
            </a:r>
            <a:r>
              <a:rPr lang="en-US" sz="2400" b="1" i="1" dirty="0">
                <a:latin typeface="Tahoma" pitchFamily="34" charset="0"/>
                <a:cs typeface="Times New Roman" charset="0"/>
              </a:rPr>
              <a:t>(Lk. 16:27-31)</a:t>
            </a:r>
          </a:p>
          <a:p>
            <a:pPr marL="457200" indent="-457200" eaLnBrk="1" hangingPunct="1">
              <a:spcBef>
                <a:spcPct val="20000"/>
              </a:spcBef>
              <a:buClr>
                <a:schemeClr val="tx2">
                  <a:lumMod val="50000"/>
                </a:schemeClr>
              </a:buClr>
              <a:buSzPct val="115000"/>
              <a:buFont typeface="Wingdings" pitchFamily="2" charset="2"/>
              <a:buChar char="Ø"/>
              <a:defRPr/>
            </a:pPr>
            <a:r>
              <a:rPr lang="en-US" sz="2400" b="1" dirty="0">
                <a:latin typeface="Tahoma" pitchFamily="34" charset="0"/>
                <a:cs typeface="Times New Roman" charset="0"/>
              </a:rPr>
              <a:t>Many Jews of Jesus’ &amp; Paul’s day </a:t>
            </a:r>
            <a:r>
              <a:rPr lang="en-US" sz="2400" b="1" i="1" dirty="0">
                <a:latin typeface="Tahoma" pitchFamily="34" charset="0"/>
                <a:cs typeface="Times New Roman" charset="0"/>
              </a:rPr>
              <a:t>(Jn. 4:48; I Cor. 1:22-24)</a:t>
            </a:r>
          </a:p>
        </p:txBody>
      </p:sp>
      <p:sp>
        <p:nvSpPr>
          <p:cNvPr id="9" name="Text Box 3"/>
          <p:cNvSpPr txBox="1">
            <a:spLocks noChangeArrowheads="1"/>
          </p:cNvSpPr>
          <p:nvPr/>
        </p:nvSpPr>
        <p:spPr bwMode="auto">
          <a:xfrm>
            <a:off x="248265" y="5402262"/>
            <a:ext cx="8686800" cy="954107"/>
          </a:xfrm>
          <a:prstGeom prst="rect">
            <a:avLst/>
          </a:prstGeom>
          <a:noFill/>
          <a:ln w="9525">
            <a:noFill/>
            <a:miter lim="800000"/>
            <a:headEnd/>
            <a:tailEnd/>
          </a:ln>
          <a:effectLst/>
        </p:spPr>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Men are still minimizing the power and completeness of God’s word!</a:t>
            </a:r>
            <a:endParaRPr lang="en-US" sz="2400" b="1" i="1" dirty="0">
              <a:effectLst>
                <a:outerShdw blurRad="38100" dist="38100" dir="2700000" algn="tl">
                  <a:srgbClr val="000000"/>
                </a:outerShdw>
              </a:effectLst>
              <a:latin typeface="Tahoma" pitchFamily="34" charset="0"/>
              <a:cs typeface="Times New Roman" charset="0"/>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left)">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781298" y="6629398"/>
            <a:ext cx="3581400" cy="228600"/>
          </a:xfrm>
        </p:spPr>
        <p:txBody>
          <a:bodyPr/>
          <a:lstStyle/>
          <a:p>
            <a:pPr algn="ctr">
              <a:defRPr/>
            </a:pPr>
            <a:r>
              <a:rPr lang="en-US" dirty="0"/>
              <a:t>Power Of God's Word: "Upholds All Things"</a:t>
            </a:r>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91FCFF"/>
                </a:solidFill>
                <a:cs typeface="Times New Roman" charset="0"/>
              </a:rPr>
              <a:t>Conclusion</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 Box 11">
            <a:extLst>
              <a:ext uri="{FF2B5EF4-FFF2-40B4-BE49-F238E27FC236}">
                <a16:creationId xmlns:a16="http://schemas.microsoft.com/office/drawing/2014/main" id="{7DD65126-0B1C-43F9-9468-3C5BE770B2D2}"/>
              </a:ext>
            </a:extLst>
          </p:cNvPr>
          <p:cNvSpPr txBox="1">
            <a:spLocks noChangeArrowheads="1"/>
          </p:cNvSpPr>
          <p:nvPr/>
        </p:nvSpPr>
        <p:spPr bwMode="auto">
          <a:xfrm>
            <a:off x="270164" y="964920"/>
            <a:ext cx="8569035" cy="170508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James 1:21 </a:t>
            </a:r>
            <a:r>
              <a:rPr lang="en-US" sz="2800" b="1" i="1" dirty="0">
                <a:solidFill>
                  <a:schemeClr val="bg1"/>
                </a:solidFill>
                <a:latin typeface="Tahoma" pitchFamily="34" charset="0"/>
                <a:cs typeface="Times New Roman" charset="0"/>
              </a:rPr>
              <a:t>(Hebrews 2:1-4: Word confirmed)</a:t>
            </a:r>
          </a:p>
          <a:p>
            <a:pPr marL="571500" indent="-5715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21.  Therefore, putting aside all filthiness and all that remains of wickedness, in humility receive the word implanted, which is able to save your souls.</a:t>
            </a:r>
          </a:p>
        </p:txBody>
      </p:sp>
      <p:pic>
        <p:nvPicPr>
          <p:cNvPr id="5" name="Picture 4" descr="A picture containing indoor&#10;&#10;Description generated with very high confidence">
            <a:extLst>
              <a:ext uri="{FF2B5EF4-FFF2-40B4-BE49-F238E27FC236}">
                <a16:creationId xmlns:a16="http://schemas.microsoft.com/office/drawing/2014/main" id="{5B5269E0-9C77-411E-8615-DFFE4BE20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53" y="2879409"/>
            <a:ext cx="8592689" cy="3540582"/>
          </a:xfrm>
          <a:prstGeom prst="rect">
            <a:avLst/>
          </a:prstGeom>
        </p:spPr>
      </p:pic>
    </p:spTree>
    <p:extLst>
      <p:ext uri="{BB962C8B-B14F-4D97-AF65-F5344CB8AC3E}">
        <p14:creationId xmlns:p14="http://schemas.microsoft.com/office/powerpoint/2010/main" val="29940824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6"/>
          </p:nvPr>
        </p:nvSpPr>
        <p:spPr>
          <a:xfrm>
            <a:off x="-4917" y="6629400"/>
            <a:ext cx="3510117" cy="228600"/>
          </a:xfrm>
        </p:spPr>
        <p:txBody>
          <a:bodyPr/>
          <a:lstStyle/>
          <a:p>
            <a:pPr algn="ctr">
              <a:defRPr/>
            </a:pPr>
            <a:r>
              <a:rPr lang="en-US" dirty="0"/>
              <a:t>Power Of God's Word: "Upholds All Things"</a:t>
            </a:r>
          </a:p>
        </p:txBody>
      </p:sp>
      <p:sp>
        <p:nvSpPr>
          <p:cNvPr id="43010" name="Rectangle 2"/>
          <p:cNvSpPr>
            <a:spLocks noGrp="1" noChangeArrowheads="1"/>
          </p:cNvSpPr>
          <p:nvPr>
            <p:ph type="title"/>
          </p:nvPr>
        </p:nvSpPr>
        <p:spPr>
          <a:xfrm>
            <a:off x="0" y="228600"/>
            <a:ext cx="9144000" cy="685800"/>
          </a:xfrm>
        </p:spPr>
        <p:txBody>
          <a:bodyPr>
            <a:noAutofit/>
          </a:bodyPr>
          <a:lstStyle/>
          <a:p>
            <a:pPr algn="ctr" eaLnBrk="1" hangingPunct="1">
              <a:defRPr/>
            </a:pPr>
            <a:r>
              <a:rPr lang="en-US" sz="4000" b="1" u="sng" dirty="0">
                <a:solidFill>
                  <a:srgbClr val="91FCFF"/>
                </a:solidFill>
                <a:cs typeface="Times New Roman" charset="0"/>
              </a:rPr>
              <a:t>Conclusion </a:t>
            </a:r>
          </a:p>
        </p:txBody>
      </p:sp>
      <p:sp>
        <p:nvSpPr>
          <p:cNvPr id="9" name="Text Box 11"/>
          <p:cNvSpPr txBox="1">
            <a:spLocks noChangeArrowheads="1"/>
          </p:cNvSpPr>
          <p:nvPr/>
        </p:nvSpPr>
        <p:spPr bwMode="auto">
          <a:xfrm>
            <a:off x="228600" y="1255086"/>
            <a:ext cx="8686799" cy="1446550"/>
          </a:xfrm>
          <a:prstGeom prst="rect">
            <a:avLst/>
          </a:prstGeom>
          <a:ln>
            <a:headEnd/>
            <a:tailEnd/>
          </a:ln>
        </p:spPr>
        <p:style>
          <a:lnRef idx="0">
            <a:schemeClr val="dk1"/>
          </a:lnRef>
          <a:fillRef idx="3">
            <a:schemeClr val="dk1"/>
          </a:fillRef>
          <a:effectRef idx="3">
            <a:schemeClr val="dk1"/>
          </a:effectRef>
          <a:fontRef idx="minor">
            <a:schemeClr val="lt1"/>
          </a:fontRef>
        </p:style>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4400" b="1" dirty="0">
                <a:solidFill>
                  <a:schemeClr val="tx1"/>
                </a:solidFill>
                <a:effectLst>
                  <a:outerShdw blurRad="38100" dist="38100" dir="2700000" algn="tl">
                    <a:srgbClr val="000000"/>
                  </a:outerShdw>
                </a:effectLst>
                <a:latin typeface="Tahoma" pitchFamily="34" charset="0"/>
                <a:cs typeface="Times New Roman" charset="0"/>
              </a:rPr>
              <a:t>How will you respond to the word of God?</a:t>
            </a:r>
            <a:endParaRPr lang="en-US" sz="4400" b="1" i="1" dirty="0">
              <a:solidFill>
                <a:schemeClr val="tx1"/>
              </a:solidFill>
              <a:effectLst>
                <a:outerShdw blurRad="38100" dist="38100" dir="2700000" algn="tl">
                  <a:srgbClr val="000000"/>
                </a:outerShdw>
              </a:effectLst>
              <a:latin typeface="Tahoma" pitchFamily="34" charset="0"/>
              <a:cs typeface="Times New Roman" charset="0"/>
            </a:endParaRPr>
          </a:p>
        </p:txBody>
      </p:sp>
      <p:pic>
        <p:nvPicPr>
          <p:cNvPr id="5" name="Picture 4" descr="A picture containing sign, text, building&#10;&#10;Description generated with high confidence">
            <a:extLst>
              <a:ext uri="{FF2B5EF4-FFF2-40B4-BE49-F238E27FC236}">
                <a16:creationId xmlns:a16="http://schemas.microsoft.com/office/drawing/2014/main" id="{450472A3-29C4-4163-829E-CDB103335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353" y="2819400"/>
            <a:ext cx="7085294" cy="3715628"/>
          </a:xfrm>
          <a:prstGeom prst="rect">
            <a:avLst/>
          </a:prstGeom>
        </p:spPr>
      </p:pic>
    </p:spTree>
    <p:extLst>
      <p:ext uri="{BB962C8B-B14F-4D97-AF65-F5344CB8AC3E}">
        <p14:creationId xmlns:p14="http://schemas.microsoft.com/office/powerpoint/2010/main" val="1335866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chemeClr val="tx2"/>
          </a:solidFill>
        </p:spPr>
        <p:txBody>
          <a:bodyPr/>
          <a:lstStyle/>
          <a:p>
            <a:pPr algn="ct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defRPr/>
            </a:pPr>
            <a:r>
              <a:rPr lang="en-US" sz="3200" b="1" dirty="0">
                <a:latin typeface="Tahoma" pitchFamily="34" charset="0"/>
                <a:ea typeface="Tahoma" pitchFamily="34" charset="0"/>
                <a:cs typeface="Tahoma" pitchFamily="34" charset="0"/>
              </a:rPr>
              <a:t>Hear The Gospel (Jn. 5:24; Rom. 10:17)</a:t>
            </a:r>
          </a:p>
          <a:p>
            <a:pPr algn="ctr">
              <a:spcBef>
                <a:spcPct val="20000"/>
              </a:spcBef>
              <a:defRPr/>
            </a:pPr>
            <a:r>
              <a:rPr lang="en-US" sz="3200" b="1" dirty="0">
                <a:latin typeface="Tahoma" pitchFamily="34" charset="0"/>
                <a:ea typeface="Tahoma" pitchFamily="34" charset="0"/>
                <a:cs typeface="Tahoma" pitchFamily="34" charset="0"/>
              </a:rPr>
              <a:t>Believe In Christ (Jn. 3:16-18; Jn. 8:24)</a:t>
            </a:r>
          </a:p>
          <a:p>
            <a:pPr algn="ctr">
              <a:spcBef>
                <a:spcPct val="20000"/>
              </a:spcBef>
              <a:defRPr/>
            </a:pPr>
            <a:r>
              <a:rPr lang="en-US" sz="3200" b="1" dirty="0">
                <a:latin typeface="Tahoma" pitchFamily="34" charset="0"/>
                <a:ea typeface="Tahoma" pitchFamily="34" charset="0"/>
                <a:cs typeface="Tahoma" pitchFamily="34" charset="0"/>
              </a:rPr>
              <a:t>Repent Of Sins (Lk. 13:35; Acts 2:38)</a:t>
            </a:r>
          </a:p>
          <a:p>
            <a:pPr algn="ctr">
              <a:spcBef>
                <a:spcPct val="20000"/>
              </a:spcBef>
              <a:defRPr/>
            </a:pPr>
            <a:r>
              <a:rPr lang="en-US" sz="3200" b="1" dirty="0">
                <a:latin typeface="Tahoma" pitchFamily="34" charset="0"/>
                <a:ea typeface="Tahoma" pitchFamily="34" charset="0"/>
                <a:cs typeface="Tahoma" pitchFamily="34" charset="0"/>
              </a:rPr>
              <a:t>Confess Christ (Mt. 10:32; Rom. 10:10)</a:t>
            </a:r>
          </a:p>
          <a:p>
            <a:pPr algn="ctr">
              <a:spcBef>
                <a:spcPct val="20000"/>
              </a:spcBef>
              <a:defRPr/>
            </a:pPr>
            <a:r>
              <a:rPr lang="en-US" sz="3200" b="1" dirty="0">
                <a:latin typeface="Tahoma" pitchFamily="34" charset="0"/>
                <a:ea typeface="Tahoma" pitchFamily="34" charset="0"/>
                <a:cs typeface="Tahoma" pitchFamily="34" charset="0"/>
              </a:rPr>
              <a:t>Be Baptized (Mk. 16:16; Acts 22:16)</a:t>
            </a:r>
          </a:p>
          <a:p>
            <a:pPr algn="ctr">
              <a:spcBef>
                <a:spcPct val="20000"/>
              </a:spcBef>
              <a:defRPr/>
            </a:pPr>
            <a:r>
              <a:rPr lang="en-US" sz="3200" b="1" dirty="0">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228600" y="4876800"/>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600" b="1" dirty="0">
                <a:latin typeface="Calisto MT" pitchFamily="18" charset="0"/>
              </a:rPr>
              <a:t>Repent (Acts 8:22), Confess (I Jn. 1:9),</a:t>
            </a:r>
          </a:p>
          <a:p>
            <a:pPr algn="ctr" fontAlgn="auto">
              <a:spcBef>
                <a:spcPts val="0"/>
              </a:spcBef>
              <a:spcAft>
                <a:spcPts val="0"/>
              </a:spcAft>
              <a:defRPr/>
            </a:pPr>
            <a:r>
              <a:rPr lang="en-US" sz="3600" b="1" dirty="0">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4106195176"/>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6"/>
          </p:nvPr>
        </p:nvSpPr>
        <p:spPr>
          <a:xfrm>
            <a:off x="2438400" y="6629400"/>
            <a:ext cx="3581400" cy="221942"/>
          </a:xfrm>
        </p:spPr>
        <p:txBody>
          <a:bodyPr/>
          <a:lstStyle/>
          <a:p>
            <a:pPr algn="ctr">
              <a:defRPr/>
            </a:pPr>
            <a:r>
              <a:rPr lang="en-US"/>
              <a:t>Power Of God's Word: "Upholds All Things"</a:t>
            </a:r>
            <a:endParaRPr lang="en-US" dirty="0"/>
          </a:p>
        </p:txBody>
      </p:sp>
      <p:sp>
        <p:nvSpPr>
          <p:cNvPr id="55298" name="Rectangle 2"/>
          <p:cNvSpPr>
            <a:spLocks noGrp="1" noChangeArrowheads="1"/>
          </p:cNvSpPr>
          <p:nvPr>
            <p:ph type="title"/>
          </p:nvPr>
        </p:nvSpPr>
        <p:spPr>
          <a:xfrm>
            <a:off x="0" y="0"/>
            <a:ext cx="9144000" cy="685800"/>
          </a:xfrm>
        </p:spPr>
        <p:txBody>
          <a:bodyPr>
            <a:normAutofit fontScale="90000"/>
          </a:bodyPr>
          <a:lstStyle/>
          <a:p>
            <a:pPr algn="ctr" eaLnBrk="1" hangingPunct="1">
              <a:defRPr/>
            </a:pPr>
            <a:r>
              <a:rPr lang="en-US" sz="4000" b="1" u="sng" dirty="0">
                <a:solidFill>
                  <a:srgbClr val="000008"/>
                </a:solidFill>
                <a:cs typeface="Times New Roman" charset="0"/>
              </a:rPr>
              <a:t>Intro</a:t>
            </a:r>
          </a:p>
        </p:txBody>
      </p:sp>
      <p:sp>
        <p:nvSpPr>
          <p:cNvPr id="13" name="Text Box 3"/>
          <p:cNvSpPr txBox="1">
            <a:spLocks noChangeArrowheads="1"/>
          </p:cNvSpPr>
          <p:nvPr/>
        </p:nvSpPr>
        <p:spPr bwMode="auto">
          <a:xfrm>
            <a:off x="228600" y="768531"/>
            <a:ext cx="8686800" cy="523220"/>
          </a:xfrm>
          <a:prstGeom prst="rect">
            <a:avLst/>
          </a:prstGeom>
          <a:noFill/>
          <a:ln w="9525">
            <a:noFill/>
            <a:miter lim="800000"/>
            <a:headEnd/>
            <a:tailEnd/>
          </a:ln>
          <a:effectLst/>
        </p:spPr>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2800" b="1" dirty="0">
                <a:solidFill>
                  <a:srgbClr val="FFFF00"/>
                </a:solidFill>
                <a:effectLst>
                  <a:outerShdw blurRad="38100" dist="38100" dir="2700000" algn="tl">
                    <a:srgbClr val="000000"/>
                  </a:outerShdw>
                </a:effectLst>
                <a:latin typeface="Tahoma" pitchFamily="34" charset="0"/>
                <a:cs typeface="Times New Roman" charset="0"/>
              </a:rPr>
              <a:t>Don’t underestimate the power of God’s word!</a:t>
            </a:r>
            <a:endParaRPr lang="en-US" sz="2400" b="1" i="1" dirty="0">
              <a:effectLst>
                <a:outerShdw blurRad="38100" dist="38100" dir="2700000" algn="tl">
                  <a:srgbClr val="000000"/>
                </a:outerShdw>
              </a:effectLst>
              <a:latin typeface="Tahoma" pitchFamily="34" charset="0"/>
              <a:cs typeface="Times New Roman" charset="0"/>
            </a:endParaRPr>
          </a:p>
        </p:txBody>
      </p:sp>
      <p:sp>
        <p:nvSpPr>
          <p:cNvPr id="9" name="Text Box 11"/>
          <p:cNvSpPr txBox="1">
            <a:spLocks noChangeArrowheads="1"/>
          </p:cNvSpPr>
          <p:nvPr/>
        </p:nvSpPr>
        <p:spPr bwMode="auto">
          <a:xfrm>
            <a:off x="380999" y="3982179"/>
            <a:ext cx="7179733" cy="24437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Hebrews 4:12</a:t>
            </a:r>
          </a:p>
          <a:p>
            <a:pPr marL="633413" indent="-633413"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12.  For the word of God is living and active and sharper than any two-edged sword, and piercing as far as the division of soul and spirit, of both joints and marrow, and able to judge the thoughts and intentions of the heart.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0" y="2077179"/>
            <a:ext cx="1354667" cy="3810000"/>
          </a:xfrm>
          <a:prstGeom prst="rect">
            <a:avLst/>
          </a:prstGeom>
        </p:spPr>
      </p:pic>
      <p:sp>
        <p:nvSpPr>
          <p:cNvPr id="10" name="Text Box 11">
            <a:extLst>
              <a:ext uri="{FF2B5EF4-FFF2-40B4-BE49-F238E27FC236}">
                <a16:creationId xmlns:a16="http://schemas.microsoft.com/office/drawing/2014/main" id="{6FC31607-AAB5-460C-B886-F93939588FCB}"/>
              </a:ext>
            </a:extLst>
          </p:cNvPr>
          <p:cNvSpPr txBox="1">
            <a:spLocks noChangeArrowheads="1"/>
          </p:cNvSpPr>
          <p:nvPr/>
        </p:nvSpPr>
        <p:spPr bwMode="auto">
          <a:xfrm>
            <a:off x="381000" y="1313680"/>
            <a:ext cx="7179732" cy="24437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Hebrews 1:3</a:t>
            </a:r>
          </a:p>
          <a:p>
            <a:pPr marL="457200" indent="-4572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3.  And He is the radiance of His glory and the exact representation of His nature, and upholds all things by the word of His power. When He had made purification of sins, He sat down at the right hand of the Majesty on high,</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6"/>
          </p:nvPr>
        </p:nvSpPr>
        <p:spPr>
          <a:xfrm>
            <a:off x="2438400" y="6629400"/>
            <a:ext cx="3581400" cy="221942"/>
          </a:xfrm>
        </p:spPr>
        <p:txBody>
          <a:bodyPr/>
          <a:lstStyle/>
          <a:p>
            <a:pPr algn="ctr">
              <a:defRPr/>
            </a:pPr>
            <a:r>
              <a:rPr lang="en-US"/>
              <a:t>Power Of God's Word: "Upholds All Things"</a:t>
            </a:r>
            <a:endParaRPr lang="en-US" dirty="0"/>
          </a:p>
        </p:txBody>
      </p:sp>
      <p:sp>
        <p:nvSpPr>
          <p:cNvPr id="55298" name="Rectangle 2"/>
          <p:cNvSpPr>
            <a:spLocks noGrp="1" noChangeArrowheads="1"/>
          </p:cNvSpPr>
          <p:nvPr>
            <p:ph type="title"/>
          </p:nvPr>
        </p:nvSpPr>
        <p:spPr>
          <a:xfrm>
            <a:off x="0" y="0"/>
            <a:ext cx="9144000" cy="685800"/>
          </a:xfrm>
        </p:spPr>
        <p:txBody>
          <a:bodyPr>
            <a:normAutofit fontScale="90000"/>
          </a:bodyPr>
          <a:lstStyle/>
          <a:p>
            <a:pPr algn="ctr" eaLnBrk="1" hangingPunct="1">
              <a:defRPr/>
            </a:pPr>
            <a:r>
              <a:rPr lang="en-US" sz="4000" b="1" u="sng" dirty="0">
                <a:solidFill>
                  <a:srgbClr val="000008"/>
                </a:solidFill>
                <a:cs typeface="Times New Roman" charset="0"/>
              </a:rPr>
              <a:t>Intro</a:t>
            </a:r>
          </a:p>
        </p:txBody>
      </p:sp>
      <p:sp>
        <p:nvSpPr>
          <p:cNvPr id="7" name="Text Box 11"/>
          <p:cNvSpPr txBox="1">
            <a:spLocks noChangeArrowheads="1"/>
          </p:cNvSpPr>
          <p:nvPr/>
        </p:nvSpPr>
        <p:spPr bwMode="auto">
          <a:xfrm>
            <a:off x="304800" y="2151726"/>
            <a:ext cx="6231467" cy="255454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marL="457200" indent="-457200" algn="ctr" eaLnBrk="1" hangingPunct="1">
              <a:spcBef>
                <a:spcPct val="20000"/>
              </a:spcBef>
              <a:buClr>
                <a:schemeClr val="hlink"/>
              </a:buClr>
              <a:buSzPct val="90000"/>
              <a:buFont typeface="Wingdings" pitchFamily="2" charset="2"/>
              <a:buNone/>
              <a:defRPr/>
            </a:pPr>
            <a:r>
              <a:rPr lang="en-US" sz="4000" b="1" dirty="0">
                <a:solidFill>
                  <a:srgbClr val="91FCFF"/>
                </a:solidFill>
                <a:latin typeface="Tahoma" pitchFamily="34" charset="0"/>
                <a:cs typeface="Times New Roman" charset="0"/>
              </a:rPr>
              <a:t>Men need to be constantly reminded of the Power of God’s word!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428625"/>
            <a:ext cx="2133600" cy="6000749"/>
          </a:xfrm>
          <a:prstGeom prst="rect">
            <a:avLst/>
          </a:prstGeom>
        </p:spPr>
      </p:pic>
    </p:spTree>
    <p:extLst>
      <p:ext uri="{BB962C8B-B14F-4D97-AF65-F5344CB8AC3E}">
        <p14:creationId xmlns:p14="http://schemas.microsoft.com/office/powerpoint/2010/main" val="38467426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10" name="Text Box 9"/>
          <p:cNvSpPr txBox="1">
            <a:spLocks noChangeArrowheads="1"/>
          </p:cNvSpPr>
          <p:nvPr/>
        </p:nvSpPr>
        <p:spPr bwMode="auto">
          <a:xfrm>
            <a:off x="4572000" y="1548340"/>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2133115"/>
            <a:ext cx="8534402" cy="1077218"/>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So powerful that God spoke the world into existence</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11" name="Text Box 11"/>
          <p:cNvSpPr txBox="1">
            <a:spLocks noChangeArrowheads="1"/>
          </p:cNvSpPr>
          <p:nvPr/>
        </p:nvSpPr>
        <p:spPr bwMode="auto">
          <a:xfrm>
            <a:off x="307975" y="1022664"/>
            <a:ext cx="8534401" cy="170508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Hebrews 11:3</a:t>
            </a:r>
          </a:p>
          <a:p>
            <a:pPr marL="457200" indent="-4572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3.  By faith we understand that the worlds were prepared by the word of God, so that what is seen was not made out of things which are visible.</a:t>
            </a:r>
          </a:p>
        </p:txBody>
      </p:sp>
      <p:sp>
        <p:nvSpPr>
          <p:cNvPr id="8" name="Text Box 11"/>
          <p:cNvSpPr txBox="1">
            <a:spLocks noChangeArrowheads="1"/>
          </p:cNvSpPr>
          <p:nvPr/>
        </p:nvSpPr>
        <p:spPr bwMode="auto">
          <a:xfrm>
            <a:off x="307975" y="3613189"/>
            <a:ext cx="4710835" cy="22221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Psalm 33:9 </a:t>
            </a:r>
          </a:p>
          <a:p>
            <a:pPr marL="457200" indent="-457200" eaLnBrk="1" hangingPunct="1">
              <a:spcBef>
                <a:spcPct val="20000"/>
              </a:spcBef>
              <a:buClr>
                <a:schemeClr val="hlink"/>
              </a:buClr>
              <a:buSzPct val="90000"/>
              <a:buFont typeface="Wingdings" pitchFamily="2" charset="2"/>
              <a:buNone/>
              <a:defRPr/>
            </a:pPr>
            <a:r>
              <a:rPr lang="en-US" sz="2800" b="1" i="1" dirty="0">
                <a:solidFill>
                  <a:schemeClr val="bg1"/>
                </a:solidFill>
                <a:latin typeface="Tahoma" pitchFamily="34" charset="0"/>
                <a:cs typeface="Times New Roman" charset="0"/>
              </a:rPr>
              <a:t>(Gen. 1:1; Ex. 20:11)</a:t>
            </a:r>
          </a:p>
          <a:p>
            <a:pPr marL="457200" indent="-4572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9.  For He spoke, and it was done; He commanded, and it stood fast.</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3295146"/>
            <a:ext cx="3757758" cy="2829200"/>
          </a:xfrm>
          <a:prstGeom prst="rect">
            <a:avLst/>
          </a:prstGeom>
        </p:spPr>
      </p:pic>
    </p:spTree>
    <p:extLst>
      <p:ext uri="{BB962C8B-B14F-4D97-AF65-F5344CB8AC3E}">
        <p14:creationId xmlns:p14="http://schemas.microsoft.com/office/powerpoint/2010/main" val="295418341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10" name="Text Box 9"/>
          <p:cNvSpPr txBox="1">
            <a:spLocks noChangeArrowheads="1"/>
          </p:cNvSpPr>
          <p:nvPr/>
        </p:nvSpPr>
        <p:spPr bwMode="auto">
          <a:xfrm>
            <a:off x="4572000" y="1548340"/>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304799" y="2133115"/>
            <a:ext cx="8534402" cy="3145476"/>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So powerful that God spoke the world into existence </a:t>
            </a:r>
            <a:r>
              <a:rPr lang="en-US" sz="3200" b="1" i="1" dirty="0">
                <a:effectLst>
                  <a:outerShdw blurRad="38100" dist="38100" dir="2700000" algn="tl">
                    <a:srgbClr val="000000"/>
                  </a:outerShdw>
                </a:effectLst>
                <a:latin typeface="Tahoma" pitchFamily="34" charset="0"/>
                <a:cs typeface="Times New Roman" charset="0"/>
              </a:rPr>
              <a:t>(Heb. 11:3; Ps. 33:9; </a:t>
            </a:r>
            <a:r>
              <a:rPr lang="nl-NL" sz="3200" b="1" i="1" dirty="0">
                <a:effectLst>
                  <a:outerShdw blurRad="38100" dist="38100" dir="2700000" algn="tl">
                    <a:srgbClr val="000000"/>
                  </a:outerShdw>
                </a:effectLst>
                <a:latin typeface="Tahoma" pitchFamily="34" charset="0"/>
                <a:cs typeface="Times New Roman" charset="0"/>
              </a:rPr>
              <a:t>Heb. 1:2; Col. 1:13-16; Jn. 1:3)</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So powerful as to cause fear and awe and can keep one from sin &amp; idolatry </a:t>
            </a:r>
            <a:r>
              <a:rPr lang="en-US" sz="3200" b="1" i="1" dirty="0">
                <a:effectLst>
                  <a:outerShdw blurRad="38100" dist="38100" dir="2700000" algn="tl">
                    <a:srgbClr val="000000"/>
                  </a:outerShdw>
                </a:effectLst>
                <a:latin typeface="Tahoma" pitchFamily="34" charset="0"/>
                <a:cs typeface="Times New Roman" charset="0"/>
              </a:rPr>
              <a:t>(Exodus 19-20)</a:t>
            </a:r>
          </a:p>
        </p:txBody>
      </p:sp>
    </p:spTree>
    <p:extLst>
      <p:ext uri="{BB962C8B-B14F-4D97-AF65-F5344CB8AC3E}">
        <p14:creationId xmlns:p14="http://schemas.microsoft.com/office/powerpoint/2010/main" val="27902609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fade">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Effect transition="in" filter="fade">
                                      <p:cBhvr>
                                        <p:cTn id="21"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 Box 3"/>
          <p:cNvSpPr txBox="1">
            <a:spLocks noChangeArrowheads="1"/>
          </p:cNvSpPr>
          <p:nvPr/>
        </p:nvSpPr>
        <p:spPr bwMode="auto">
          <a:xfrm>
            <a:off x="124402" y="825323"/>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Spoken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5" name="Text Box 3">
            <a:extLst>
              <a:ext uri="{FF2B5EF4-FFF2-40B4-BE49-F238E27FC236}">
                <a16:creationId xmlns:a16="http://schemas.microsoft.com/office/drawing/2014/main" id="{A195C137-E780-4F08-8015-610EFD1196E1}"/>
              </a:ext>
            </a:extLst>
          </p:cNvPr>
          <p:cNvSpPr txBox="1">
            <a:spLocks noChangeArrowheads="1"/>
          </p:cNvSpPr>
          <p:nvPr/>
        </p:nvSpPr>
        <p:spPr bwMode="auto">
          <a:xfrm>
            <a:off x="190211" y="1471654"/>
            <a:ext cx="8534402" cy="1175706"/>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God spoke the world into existence </a:t>
            </a:r>
          </a:p>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Can keep one from sin &amp; idolatry</a:t>
            </a:r>
            <a:endParaRPr lang="en-US" sz="3200" b="1" i="1" dirty="0">
              <a:effectLst>
                <a:outerShdw blurRad="38100" dist="38100" dir="2700000" algn="tl">
                  <a:srgbClr val="000000"/>
                </a:outerShdw>
              </a:effectLst>
              <a:latin typeface="Tahoma" pitchFamily="34" charset="0"/>
              <a:cs typeface="Times New Roman" charset="0"/>
            </a:endParaRPr>
          </a:p>
        </p:txBody>
      </p:sp>
      <p:sp>
        <p:nvSpPr>
          <p:cNvPr id="9" name="Text Box 9">
            <a:extLst>
              <a:ext uri="{FF2B5EF4-FFF2-40B4-BE49-F238E27FC236}">
                <a16:creationId xmlns:a16="http://schemas.microsoft.com/office/drawing/2014/main" id="{AA3C7782-97BF-477E-AC21-0F1DFA05D684}"/>
              </a:ext>
            </a:extLst>
          </p:cNvPr>
          <p:cNvSpPr txBox="1">
            <a:spLocks noChangeArrowheads="1"/>
          </p:cNvSpPr>
          <p:nvPr/>
        </p:nvSpPr>
        <p:spPr bwMode="auto">
          <a:xfrm>
            <a:off x="4568536" y="3518183"/>
            <a:ext cx="4343400" cy="584775"/>
          </a:xfrm>
          <a:prstGeom prst="rect">
            <a:avLst/>
          </a:prstGeom>
          <a:solidFill>
            <a:srgbClr val="FFCCFF"/>
          </a:solidFill>
          <a:ln>
            <a:headEnd/>
            <a:tailEnd/>
          </a:ln>
        </p:spPr>
        <p:style>
          <a:lnRef idx="0">
            <a:schemeClr val="accent5"/>
          </a:lnRef>
          <a:fillRef idx="3">
            <a:schemeClr val="accent5"/>
          </a:fillRef>
          <a:effectRef idx="3">
            <a:schemeClr val="accent5"/>
          </a:effectRef>
          <a:fontRef idx="minor">
            <a:schemeClr val="lt1"/>
          </a:fontRef>
        </p:style>
        <p:txBody>
          <a:bodyPr wrap="square">
            <a:spAutoFit/>
          </a:bodyPr>
          <a:lstStyle/>
          <a:p>
            <a:pPr marL="457200" indent="-457200" algn="ctr" eaLnBrk="1" hangingPunct="1">
              <a:spcBef>
                <a:spcPts val="0"/>
              </a:spcBef>
              <a:buClr>
                <a:schemeClr val="hlink"/>
              </a:buClr>
              <a:buSzPct val="90000"/>
              <a:buFont typeface="Wingdings" pitchFamily="2" charset="2"/>
              <a:buNone/>
              <a:defRPr/>
            </a:pPr>
            <a:r>
              <a:rPr lang="en-US" sz="3200" b="1" dirty="0">
                <a:solidFill>
                  <a:srgbClr val="FF0000"/>
                </a:solidFill>
                <a:effectLst>
                  <a:outerShdw blurRad="38100" dist="38100" dir="2700000" algn="tl">
                    <a:srgbClr val="000000"/>
                  </a:outerShdw>
                </a:effectLst>
                <a:latin typeface="Tahoma" pitchFamily="34" charset="0"/>
                <a:cs typeface="Times New Roman" charset="0"/>
              </a:rPr>
              <a:t>How powerful is it?</a:t>
            </a:r>
            <a:endParaRPr lang="en-US" sz="3200" b="1" i="1" dirty="0">
              <a:solidFill>
                <a:srgbClr val="FF0000"/>
              </a:solidFill>
              <a:effectLst>
                <a:outerShdw blurRad="38100" dist="38100" dir="2700000" algn="tl">
                  <a:srgbClr val="000000"/>
                </a:outerShdw>
              </a:effectLst>
              <a:latin typeface="Tahoma" pitchFamily="34" charset="0"/>
              <a:cs typeface="Times New Roman" charset="0"/>
            </a:endParaRPr>
          </a:p>
        </p:txBody>
      </p:sp>
      <p:sp>
        <p:nvSpPr>
          <p:cNvPr id="11" name="Text Box 3">
            <a:extLst>
              <a:ext uri="{FF2B5EF4-FFF2-40B4-BE49-F238E27FC236}">
                <a16:creationId xmlns:a16="http://schemas.microsoft.com/office/drawing/2014/main" id="{0F59A92E-2D7E-4B8D-B673-D255EB7288BB}"/>
              </a:ext>
            </a:extLst>
          </p:cNvPr>
          <p:cNvSpPr txBox="1">
            <a:spLocks noChangeArrowheads="1"/>
          </p:cNvSpPr>
          <p:nvPr/>
        </p:nvSpPr>
        <p:spPr bwMode="auto">
          <a:xfrm>
            <a:off x="190211" y="2871852"/>
            <a:ext cx="8534402" cy="646331"/>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v"/>
              <a:defRPr/>
            </a:pPr>
            <a:r>
              <a:rPr lang="en-US" sz="3600" b="1" dirty="0">
                <a:solidFill>
                  <a:srgbClr val="FFFF00"/>
                </a:solidFill>
                <a:effectLst>
                  <a:outerShdw blurRad="38100" dist="38100" dir="2700000" algn="tl">
                    <a:srgbClr val="000000"/>
                  </a:outerShdw>
                </a:effectLst>
                <a:latin typeface="Tahoma" pitchFamily="34" charset="0"/>
                <a:cs typeface="Times New Roman" charset="0"/>
              </a:rPr>
              <a:t>Written word of God</a:t>
            </a:r>
            <a:endParaRPr lang="en-US" sz="3600" b="1" i="1" dirty="0">
              <a:effectLst>
                <a:outerShdw blurRad="38100" dist="38100" dir="2700000" algn="tl">
                  <a:srgbClr val="000000"/>
                </a:outerShdw>
              </a:effectLst>
              <a:latin typeface="Tahoma" pitchFamily="34" charset="0"/>
              <a:cs typeface="Times New Roman" charset="0"/>
            </a:endParaRPr>
          </a:p>
        </p:txBody>
      </p:sp>
      <p:sp>
        <p:nvSpPr>
          <p:cNvPr id="13" name="Text Box 3">
            <a:extLst>
              <a:ext uri="{FF2B5EF4-FFF2-40B4-BE49-F238E27FC236}">
                <a16:creationId xmlns:a16="http://schemas.microsoft.com/office/drawing/2014/main" id="{D806389F-2CF4-4A0B-B0DB-F7521ECF8310}"/>
              </a:ext>
            </a:extLst>
          </p:cNvPr>
          <p:cNvSpPr txBox="1">
            <a:spLocks noChangeArrowheads="1"/>
          </p:cNvSpPr>
          <p:nvPr/>
        </p:nvSpPr>
        <p:spPr bwMode="auto">
          <a:xfrm>
            <a:off x="321830" y="4044262"/>
            <a:ext cx="8534402" cy="584775"/>
          </a:xfrm>
          <a:prstGeom prst="rect">
            <a:avLst/>
          </a:prstGeom>
          <a:noFill/>
          <a:ln w="9525">
            <a:noFill/>
            <a:miter lim="800000"/>
            <a:headEnd/>
            <a:tailEnd/>
          </a:ln>
          <a:effectLst/>
        </p:spPr>
        <p:txBody>
          <a:bodyPr wrap="square">
            <a:spAutoFit/>
          </a:bodyPr>
          <a:lstStyle/>
          <a:p>
            <a:pPr marL="457200" indent="-457200" eaLnBrk="1" hangingPunct="1">
              <a:spcBef>
                <a:spcPct val="20000"/>
              </a:spcBef>
              <a:buClr>
                <a:srgbClr val="91FCFF"/>
              </a:buClr>
              <a:buSzPct val="90000"/>
              <a:buFont typeface="Wingdings" panose="05000000000000000000" pitchFamily="2" charset="2"/>
              <a:buChar char="ü"/>
              <a:defRPr/>
            </a:pPr>
            <a:r>
              <a:rPr lang="en-US" sz="3200" b="1" dirty="0">
                <a:effectLst>
                  <a:outerShdw blurRad="38100" dist="38100" dir="2700000" algn="tl">
                    <a:srgbClr val="000000"/>
                  </a:outerShdw>
                </a:effectLst>
                <a:latin typeface="Tahoma" pitchFamily="34" charset="0"/>
                <a:cs typeface="Times New Roman" charset="0"/>
              </a:rPr>
              <a:t>It can withstand Satan! </a:t>
            </a:r>
            <a:r>
              <a:rPr lang="en-US" sz="3200" b="1" i="1" dirty="0">
                <a:effectLst>
                  <a:outerShdw blurRad="38100" dist="38100" dir="2700000" algn="tl">
                    <a:srgbClr val="000000"/>
                  </a:outerShdw>
                </a:effectLst>
                <a:latin typeface="Tahoma" pitchFamily="34" charset="0"/>
                <a:cs typeface="Times New Roman" charset="0"/>
              </a:rPr>
              <a:t>(Mt. 4:1-11)</a:t>
            </a:r>
          </a:p>
        </p:txBody>
      </p:sp>
    </p:spTree>
    <p:extLst>
      <p:ext uri="{BB962C8B-B14F-4D97-AF65-F5344CB8AC3E}">
        <p14:creationId xmlns:p14="http://schemas.microsoft.com/office/powerpoint/2010/main" val="35975426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2514600" y="6629400"/>
            <a:ext cx="3581400" cy="228600"/>
          </a:xfrm>
        </p:spPr>
        <p:txBody>
          <a:bodyPr/>
          <a:lstStyle/>
          <a:p>
            <a:pPr algn="ctr">
              <a:defRPr/>
            </a:pPr>
            <a:r>
              <a:rPr lang="en-US"/>
              <a:t>Power Of God's Word: "Upholds All Things"</a:t>
            </a:r>
            <a:endParaRPr lang="en-US" dirty="0"/>
          </a:p>
        </p:txBody>
      </p:sp>
      <p:sp>
        <p:nvSpPr>
          <p:cNvPr id="35842" name="Rectangle 2"/>
          <p:cNvSpPr>
            <a:spLocks noGrp="1" noChangeArrowheads="1"/>
          </p:cNvSpPr>
          <p:nvPr>
            <p:ph type="title"/>
          </p:nvPr>
        </p:nvSpPr>
        <p:spPr>
          <a:xfrm>
            <a:off x="0" y="76200"/>
            <a:ext cx="9144000" cy="685800"/>
          </a:xfrm>
        </p:spPr>
        <p:txBody>
          <a:bodyPr>
            <a:noAutofit/>
          </a:bodyPr>
          <a:lstStyle/>
          <a:p>
            <a:pPr algn="ctr">
              <a:defRPr/>
            </a:pPr>
            <a:r>
              <a:rPr lang="en-US" sz="4000" b="1" u="sng" dirty="0">
                <a:solidFill>
                  <a:srgbClr val="000008"/>
                </a:solidFill>
                <a:cs typeface="Times New Roman" charset="0"/>
              </a:rPr>
              <a:t>Power of the Word of God</a:t>
            </a:r>
          </a:p>
        </p:txBody>
      </p:sp>
      <p:sp>
        <p:nvSpPr>
          <p:cNvPr id="3" name="AutoShape 2"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ata:image/jpeg;base64,/9j/4AAQSkZJRgABAQAAAQABAAD/2wCEAAkGBxQSEhQUEhQUFBQUFBQUFBQUFBQUFBQUFBQWFhQUFBQYHCggGBolHBQUITEhJSkrLi4uFx8zODMsNygtLiwBCgoKDg0OFhAPFywcHBwsLCwsLCwsLCwsLCwsLCwsLCwsLCwsLCwsLCwsLCwsLCwsLCwsLCwsLCwsLCwsLCwsLP/AABEIAMMBAwMBIgACEQEDEQH/xAAbAAACAwEBAQAAAAAAAAAAAAACAwABBAUGB//EADEQAAICAQMDAgUDAwUBAAAAAAABAhEDBBIhBTFRBkETImFxgTKh4ZGx8BRCYtHxwf/EABgBAQEBAQEAAAAAAAAAAAAAAAABAgME/8QAIBEBAQEBAAICAwEBAAAAAAAAAAERAgMhEjEyQVEiE//aAAwDAQACEQMRAD8A8GohUEkUz0OQGgaDYIQNF0WRASi1EtBoClEKi0gqABIlBUSgBovaFRaQFKIcYBRiPhEighiGxxDsWM0KBLVYthWw2PGC8ZNGXaEoDliLcRoWoi5o0bRWSJUJojiFRSRUBtKcRjKAW4guI0jRQjYU4jmibQhG0g2iyjGiMiLMqBgtDGgGVAhJFItAWg0CgkASCopBICqJQVFoKGg4oJIOMSCQia8WMCEDTjiS1qGY4GjHgb7F48XB3PS2n3Z4Kk+ezOduNSPP5sNdyoQPoPVfS3xc03jjJQX/AB4b96Znx+l4Ri+ZOS7vbcVfhqzP/SL8a8NLFQGTGem6t0ZY1d22+KT8+/1MWt08dkaTtqm/a17J/lGp0zjhSgKnA05UIbNskuINDmBJFQlgNjJi6KiIslEKIXRKLSAraQIsiuUWmUQC2wWQhUCWUyAGg0LQcQDQaBQcSAtpEg4oPaFDBD8eMkIGuOPgzaoMeM36LSuT7FaPT2+x7v0v0WNSnkTUYxcvK4/uY66xvmay5/Ss1hjkVdlcff7/AMHd9D9JjG8kl864Sft9Tk6T1bc5Q5cU/lUFFQ2XUVTbd1t7+6Oxp+t4oPbmnHEklNO5Kbp8K6+ZUqo5X5fVb/z+m3r3qSOnyfD+XdsU7k6jbltUW1bV/Y4Om9XY4ScNylGb2umtsJcOXzJ8q5PldzzHrfrUdVnbxxioQuKmo1LJ7bpPu1wqXj7nmpHfnxSza43y5fT656o6csyxZMUls5uS/Tz2fHCOBLR4tRpksTrNhjKWTG07krW6cX2fsed0vqbPJfByZWsUuNqjGlb4qq4PW6Ho8MDWohNbYSam8ilGUoqLjNwV1KMrSVe7+5z65vLpOp19PAaqFNmKR1eo8yb8uzmzidI50sFsJgsqFyKSDojRUUolUMTKYC6I2WyNGgBAtpBo5hRCEVCFEKiFFkYEQyItBxAbEYkKiORA3GPcREDXElWGYIeTZCJmwnQ0qt1RitR6b0r0xSbm1air57X9TpeoevRjpdmmko7mlJq3LvzXjt7/AMmr0ZUVKE0ts1yn38UcXr/pbJF5Jwdwi+0nT28tV59uPqc+cvXt0uzn08aoNNNWvqn/ANGjFglkdfNKVce/Y0Rw13VPilRp6dnknS5/parw2m1Vvseq316eaT25Op0socTi4tq0mqdeTNJHY6poskKc3uvtK7T/ACcucS83YnUys1tO1w1yn4a7M95r+t49fjw1OGLIk45McpRgk1Xzptq48uvFs8JlQOmwOclFJ22lwrq33onfE6i8dWPTdT6PLFJrvX+6nTpXwcDMuT6913pKjomk2pY8UY/qcr2pWm3391f/AIfI8seTz8Xft26jPJC2OcQHE6MAURyxl42McuAM84C0TIxbZYhkolKIqUgXNlwa9pDFuZBisBRbQLKLIDYQRCMougIHEFBxAZEYhaDQDYM1QZlgaMaJVasJ1umz2SUqun2fuYdLiOjixmLFley6frfiPf8Ap55r6+D0nWdO8mFpU7hfur4fb9v6Hh+lPiS+h6nWSnHRKpVaq37J2kcrz7dZXkdf07bFSbTpNqr5S834o4rnzZty5Zcrc2vzyu5jlA9PM/rz9X+D6hrnkUU1W1Uqbp9+WvPJzZI0yiIympJPpi3WPIjp+l5OOqxOMYzlupQk9sZOXypOXNcyu6dV2MDR6/0NHHmyRg8EXPG9++NxlSunPzy1+VEz5bnNa8c3qPd9QxP4MoznGU52qbpVw9q80q5PlvV+mvHN8RS7/LLcq+9nqPWPXYyko427jab8eVfk8rm1Vw2+bt+/2+x5eJY9HVcqSF0NkhcuDs5q2lSkkqFTkxMy4minNAi5IFSo1iGNANF2VuKBIU2QDHQLQSI0RSyyymVEIQiAJBRRSQSCDSGRiBE04IWAeHHZ0sGnL0emOjDEQLxYzfgQmOM14MRKuur0rGnKnwn7nu9Ht+Go1caqmeAwHq+iKTx3J/Lf7I49x14pHWsGkxQlGUUnJWkrvcuV9v5PBzie+6503/UR3QptJtcVK1XyfbvyeK1WmlCTjOLi17NUzp4r6+2PL9ufOJkyo35UZZRO0cWRxOx6d+JijmzxTitjxQy+0ZuWNyiv+W33+j9+3Myo7mrShosGNtqcm8rircXGd7ZN9t1beF4+5jyX1n9b8c964sptttgTZckA0c3QDYjIx9C8iERmaFyNEkJkjSEyFyHtC5RNRC9xGwthW0oGixqxkGmOeU2VZVkVCmWUyooJAhIIJBIFDIRAZjjZ2NDpzJpMB2NNEUbMOMfGAGNmnHEyLx4x6Io0WUa9O77nqdDlhLHsi6nXytK+UeRxz4aNGHUSjzFtM59c63z1j2Oh37ayV9KXjt2PHep8u7PL3UUor8K3+7Zv0vXMia96fuJ6xoFKUXiTvInPa2uOeXudKu/cnE+PXtrq7PTy+ZGdxOxq+lZY8yjx5TjJflxbSMGbTtK2jtLHC81zs7rnwdDrepjkalGVqlxs2beP0KPtQ3o+jx5ZShk91xV3x359uDb6n0GPGobHK3GPDT4jFOuffuufoc++psjrxzc15icgGxkkLSILSFyQ0UwFtC5RNFASRQhxAcR0hcioCK5Cli5JiXJoooFYihhCK8ymEhcRptlLIUQCyyhkYhFwgbdPiF4cZuwxA06eJ0MKMeI24CI24oHQ0eK+Ku+33MWnZ3NHq9iVUZutQnPhrh8NCNp1dXqI5HdcmehKWMK4DUiZY0JbKjZp5K19z1D1bxxhG4p8rcqlx/jZ4reNxal9n2Mdc63z1j1mjxW5b1xK7r9Mk/7IxdS6ApcQbgqVX833Xewei9XjC4yun79648HYzTTi3GVqu/j+hytvNdZJ1HzTW4J4JS5prvXvTOrPUR1OCMnJfESakvs+K/BfqTJhkrlu3XTprjj7Hn+mSim1uq/7eDf5Tf2x+Nz9FzhVtdkZFkR3dRovk3Jtxvuv08//AHvwcfJgVllSwN8cFQiMkvwFQCpRFyQzIZ5SLEDMVIY2LkzSJHgkc/PIvJkoRLIWRNdVNeSHK+K/8ZB8V1zYoMCw4oolELQSRUVFGnFjKxQNWOIQeOJoggIIfBBDsSNuIyY0acYRtxM3YclHNxsepkV045/Ax5TnwY1TIp85WKcSKRbkAmSKQxgSAqcy36gnjhs/2vv5/qZ88jga/NyS86suGazXuV32Oe8nIucwVIsmGvW+mdTGdxnbUU3t88V/P4NHVOnx2qUO119efJ5/oU9uSMqunyvK8HpNdmhKpQb5XPPb6cnHr116defcea1UGu4nFqqdPsatTrou1Je37+TjZZ8nSTfti3HWnJP3M80c9ZWR5Gy/FNa3kXkByMbkNhMuJq8zMkpD8iESRqIJTIAiFGOJphHgRGA+ETKrURsIF44j4RKiY4D4IqKHQiEXBGiCAhEdFAHBDoMVEYgHxkOxsyRZogwNkZBx5MamNhMg1N+C5Ra9hG4KOVri3RFE2C5BR5EzARrJ0jzGqyW2dnquekebyZCxB2RSoUpFSkVXa6ZlXNui8ma20nx+xyMcx8c3gxeWtPywZjmqZqWqaAztPlCFZdxTkDICzTI2ylIBsqyjR8XgFQE2FCXIB/DIaVjITVxjjEZCBMSHRQi1SiMiRlxKyZAfAVFDYhD4hoVEYmQNiGKTGQZQyCGpiky9wDkxiYiLCUiB+8KMzK5FqYGyMxeXKZ/imTU6ikMNc/rOezjNmjV5bZlbNAkwtwqwkyKdEdGLMqmH/qX2Ip8uwG8COcCeWwLkxbJZTKimymUyigky4ghwA6+mxJxXJAISdLn28lHNv0xxGwYCQUTbJlhRAQcSofEYmJiwkyIepBxYhMJSA0xY2LM0JDVIBthJiVIJMB1k3CtxW4Bu4pzFbgdwDZzObrsvBoyZDl6zKBiyMWGUFUiyWVYFOQDkXIBgGpF7hVksBykXYpMtMA2CW2CAVhwYpBWUbo5SGVSITFPixkSECDQcSyFBIJEIRBIJEIAxMYmQgBRYaZCEEbKsogEbBZCAZszOVqGUQoSUiEI0sFkIAEgSEKBZCEAtBIhAgiFkCqLRCAGiEIR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 Box 11">
            <a:extLst>
              <a:ext uri="{FF2B5EF4-FFF2-40B4-BE49-F238E27FC236}">
                <a16:creationId xmlns:a16="http://schemas.microsoft.com/office/drawing/2014/main" id="{7343E382-9B28-40EE-AAA4-0247266CAF8C}"/>
              </a:ext>
            </a:extLst>
          </p:cNvPr>
          <p:cNvSpPr txBox="1">
            <a:spLocks noChangeArrowheads="1"/>
          </p:cNvSpPr>
          <p:nvPr/>
        </p:nvSpPr>
        <p:spPr bwMode="auto">
          <a:xfrm>
            <a:off x="307975" y="972272"/>
            <a:ext cx="8534401" cy="25176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marL="457200" indent="-457200" eaLnBrk="1" hangingPunct="1">
              <a:spcBef>
                <a:spcPct val="20000"/>
              </a:spcBef>
              <a:buClr>
                <a:schemeClr val="hlink"/>
              </a:buClr>
              <a:buSzPct val="90000"/>
              <a:buFont typeface="Wingdings" pitchFamily="2" charset="2"/>
              <a:buNone/>
              <a:defRPr/>
            </a:pPr>
            <a:r>
              <a:rPr lang="en-US" sz="2800" b="1" dirty="0">
                <a:solidFill>
                  <a:schemeClr val="bg1"/>
                </a:solidFill>
                <a:latin typeface="Tahoma" pitchFamily="34" charset="0"/>
                <a:cs typeface="Times New Roman" charset="0"/>
              </a:rPr>
              <a:t>Matthew 4:10-11 </a:t>
            </a:r>
            <a:r>
              <a:rPr lang="en-US" sz="2800" b="1" i="1" dirty="0">
                <a:solidFill>
                  <a:schemeClr val="bg1"/>
                </a:solidFill>
                <a:latin typeface="Tahoma" pitchFamily="34" charset="0"/>
                <a:cs typeface="Times New Roman" charset="0"/>
              </a:rPr>
              <a:t>(Vss. 1-11)</a:t>
            </a:r>
          </a:p>
          <a:p>
            <a:pPr marL="571500" indent="-5715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10.  Then Jesus said to him, "Go, Satan! For it is written, 'YOU SHALL WORSHIP THE LORD YOUR GOD, AND SERVE HIM ONLY.'"</a:t>
            </a:r>
          </a:p>
          <a:p>
            <a:pPr marL="571500" indent="-571500" eaLnBrk="1" hangingPunct="1">
              <a:spcBef>
                <a:spcPct val="20000"/>
              </a:spcBef>
              <a:buClr>
                <a:schemeClr val="hlink"/>
              </a:buClr>
              <a:buSzPct val="90000"/>
              <a:buFont typeface="Wingdings" pitchFamily="2" charset="2"/>
              <a:buNone/>
              <a:defRPr/>
            </a:pPr>
            <a:r>
              <a:rPr lang="en-US" sz="2400" dirty="0">
                <a:solidFill>
                  <a:srgbClr val="002060"/>
                </a:solidFill>
                <a:latin typeface="Tahoma" pitchFamily="34" charset="0"/>
                <a:cs typeface="Times New Roman" charset="0"/>
              </a:rPr>
              <a:t>11.  Then the devil left Him; and behold, angels came and began to minister to Him.</a:t>
            </a:r>
          </a:p>
        </p:txBody>
      </p:sp>
      <p:pic>
        <p:nvPicPr>
          <p:cNvPr id="10" name="Picture 9">
            <a:extLst>
              <a:ext uri="{FF2B5EF4-FFF2-40B4-BE49-F238E27FC236}">
                <a16:creationId xmlns:a16="http://schemas.microsoft.com/office/drawing/2014/main" id="{983EF16C-D275-4744-920E-CC47571EF9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120" y="3657600"/>
            <a:ext cx="4271759" cy="2839749"/>
          </a:xfrm>
          <a:prstGeom prst="rect">
            <a:avLst/>
          </a:prstGeom>
        </p:spPr>
      </p:pic>
    </p:spTree>
    <p:extLst>
      <p:ext uri="{BB962C8B-B14F-4D97-AF65-F5344CB8AC3E}">
        <p14:creationId xmlns:p14="http://schemas.microsoft.com/office/powerpoint/2010/main" val="4332410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ustom 1">
      <a:majorFont>
        <a:latin typeface="Arial"/>
        <a:ea typeface=""/>
        <a:cs typeface=""/>
      </a:majorFont>
      <a:minorFont>
        <a:latin typeface="Tahoma"/>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3153</TotalTime>
  <Words>1442</Words>
  <Application>Microsoft Office PowerPoint</Application>
  <PresentationFormat>On-screen Show (4:3)</PresentationFormat>
  <Paragraphs>143</Paragraphs>
  <Slides>22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Ameretto</vt:lpstr>
      <vt:lpstr>Arial</vt:lpstr>
      <vt:lpstr>Calisto MT</vt:lpstr>
      <vt:lpstr>Tahoma</vt:lpstr>
      <vt:lpstr>Times New Roman</vt:lpstr>
      <vt:lpstr>Wingdings</vt:lpstr>
      <vt:lpstr>Wingdings 2</vt:lpstr>
      <vt:lpstr>Paper</vt:lpstr>
      <vt:lpstr>Power Of God's Word: “Upholds All Things”</vt:lpstr>
      <vt:lpstr>Intro</vt:lpstr>
      <vt:lpstr>Intro</vt:lpstr>
      <vt:lpstr>Intro</vt:lpstr>
      <vt:lpstr>Power of the Word of God</vt:lpstr>
      <vt:lpstr>Power of the Word of God</vt:lpstr>
      <vt:lpstr>Power of the Word of God</vt:lpstr>
      <vt:lpstr>Power of the Word of God</vt:lpstr>
      <vt:lpstr>Power of the Word of God</vt:lpstr>
      <vt:lpstr>Power of the Word of God</vt:lpstr>
      <vt:lpstr>Power of the Word of God</vt:lpstr>
      <vt:lpstr>Power of the Word of Jesus</vt:lpstr>
      <vt:lpstr>Power of the Word of Jesus</vt:lpstr>
      <vt:lpstr>Power of the Word of Jesus</vt:lpstr>
      <vt:lpstr>Power of the Word of Jesus</vt:lpstr>
      <vt:lpstr>Power of the Word of Jesus</vt:lpstr>
      <vt:lpstr>Power of the Word of Jesus</vt:lpstr>
      <vt:lpstr>Power of the Word of God</vt:lpstr>
      <vt:lpstr>Conclusion</vt:lpstr>
      <vt:lpstr>Conclusion</vt:lpstr>
      <vt:lpstr>Conclusion </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God's Word: "Upholds All Things"</dc:title>
  <dc:subject>04/29/18</dc:subject>
  <dc:creator>DarkWolf</dc:creator>
  <cp:lastModifiedBy>Nathan Morrison</cp:lastModifiedBy>
  <cp:revision>13</cp:revision>
  <dcterms:created xsi:type="dcterms:W3CDTF">2002-11-17T21:17:36Z</dcterms:created>
  <dcterms:modified xsi:type="dcterms:W3CDTF">2018-04-29T14:28:43Z</dcterms:modified>
</cp:coreProperties>
</file>