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ouvenir Lt BT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ouvenir Lt BT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ouvenir Lt BT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ouvenir Lt BT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ouvenir Lt BT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ouvenir Lt BT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ouvenir Lt BT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ouvenir Lt BT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ouvenir Lt BT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6600"/>
    <a:srgbClr val="0000CC"/>
    <a:srgbClr val="003300"/>
    <a:srgbClr val="33CC33"/>
    <a:srgbClr val="666666"/>
    <a:srgbClr val="6D6D6D"/>
    <a:srgbClr val="B2B2B2"/>
    <a:srgbClr val="FFFF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17" autoAdjust="0"/>
  </p:normalViewPr>
  <p:slideViewPr>
    <p:cSldViewPr>
      <p:cViewPr varScale="1">
        <p:scale>
          <a:sx n="103" d="100"/>
          <a:sy n="103" d="100"/>
        </p:scale>
        <p:origin x="17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895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5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E6975B-5F19-4033-80D2-2A8221471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A1E54-30EE-45AF-9903-953802D1C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A7540-4ECD-424F-9CBF-09E827906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7F616-F495-4738-A889-D461C7489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F0711-5BDF-4034-A865-F0308DA73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A20C0-0C4B-44DF-A557-3369E1C2D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8A437-CB1C-4EBE-93AA-2678EFFF1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07F5A-15B6-41B4-A101-686857F1C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699FC-E549-4409-A3B2-471CE8DB2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A7753-5D32-4B48-9CB8-78C739B78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DE6F5-E417-4684-BD48-8D9290A80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78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0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0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0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0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1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1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1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116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79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9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793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79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793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93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93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0517874-0CB9-407F-BEB0-CB62D0DDE3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52400" y="152400"/>
            <a:ext cx="88392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chemeClr val="accent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effectLst/>
                <a:latin typeface="Calibri" panose="020F0502020204030204" pitchFamily="34" charset="0"/>
              </a:rPr>
              <a:t>The Whole Counsel of God</a:t>
            </a:r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0" y="5486400"/>
            <a:ext cx="91440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52400" y="4953000"/>
            <a:ext cx="8839200" cy="147732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000" dirty="0">
                <a:effectLst/>
                <a:latin typeface="Calibri" panose="020F0502020204030204" pitchFamily="34" charset="0"/>
              </a:rPr>
              <a:t>“For </a:t>
            </a:r>
            <a:r>
              <a:rPr lang="en-US" sz="3000" b="1" dirty="0"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by grace</a:t>
            </a:r>
            <a:r>
              <a:rPr lang="en-US" sz="3000" dirty="0">
                <a:effectLst/>
                <a:latin typeface="Calibri" panose="020F0502020204030204" pitchFamily="34" charset="0"/>
              </a:rPr>
              <a:t> you have been saved </a:t>
            </a:r>
            <a:r>
              <a:rPr lang="en-US" sz="3000" b="1" dirty="0"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through faith</a:t>
            </a:r>
            <a:r>
              <a:rPr lang="en-US" sz="3000" dirty="0">
                <a:effectLst/>
                <a:latin typeface="Calibri" panose="020F0502020204030204" pitchFamily="34" charset="0"/>
              </a:rPr>
              <a:t>, and that not of yourselves; it is the gift of God,”</a:t>
            </a:r>
            <a:br>
              <a:rPr lang="en-US" sz="3000" dirty="0">
                <a:effectLst/>
                <a:latin typeface="Calibri" panose="020F0502020204030204" pitchFamily="34" charset="0"/>
              </a:rPr>
            </a:br>
            <a:r>
              <a:rPr lang="en-US" sz="3000" b="1" dirty="0">
                <a:effectLst/>
                <a:latin typeface="Calibri" panose="020F0502020204030204" pitchFamily="34" charset="0"/>
              </a:rPr>
              <a:t>Ephesians 2:8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Richie Thetford				                                                              www.thetfordcountry.com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7A16AB-88CE-4449-A696-1FEE23436B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20" y="1066800"/>
            <a:ext cx="5370884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674936" y="1633478"/>
            <a:ext cx="3316664" cy="28623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“For I have not shunned to</a:t>
            </a:r>
            <a:br>
              <a:rPr lang="en-US" sz="3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declare to you the </a:t>
            </a:r>
            <a:r>
              <a:rPr lang="en-US" sz="3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whole counsel</a:t>
            </a:r>
            <a:br>
              <a:rPr lang="en-US" sz="3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of God.”</a:t>
            </a:r>
          </a:p>
          <a:p>
            <a:pPr algn="ctr"/>
            <a:r>
              <a:rPr lang="en-US" sz="3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Acts 20:27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  <a:effectLst>
            <a:outerShdw dist="17961" dir="2700000" algn="ctr" rotWithShape="0">
              <a:schemeClr val="accent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chemeClr val="tx1"/>
                </a:solidFill>
                <a:effectLst/>
              </a:rPr>
              <a:t>The Whole Counsel Involves: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28600" y="1219200"/>
            <a:ext cx="5181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Difficult Things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Acts 20:19-20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Corinthians 11:24-28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Serious Things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Acts 20:26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Beneficial Things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Acts 20:20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Doctrinal Things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Acts 19:1-5</a:t>
            </a:r>
          </a:p>
        </p:txBody>
      </p:sp>
      <p:pic>
        <p:nvPicPr>
          <p:cNvPr id="39943" name="Picture 7" descr="bible01anim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35675" y="2667000"/>
            <a:ext cx="1584325" cy="1300163"/>
          </a:xfrm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304800" y="1143000"/>
            <a:ext cx="8534400" cy="0"/>
          </a:xfrm>
          <a:prstGeom prst="line">
            <a:avLst/>
          </a:prstGeom>
          <a:noFill/>
          <a:ln w="38100" cap="sq">
            <a:solidFill>
              <a:schemeClr val="accent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Richie Thetford				                                                              www.thetfordcountry.com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CB8CD0-83AD-4A07-970E-9792E08215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250093"/>
            <a:ext cx="3886200" cy="5074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9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9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9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9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9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152400" y="1676400"/>
            <a:ext cx="8839200" cy="823913"/>
          </a:xfrm>
          <a:prstGeom prst="rect">
            <a:avLst/>
          </a:prstGeom>
          <a:solidFill>
            <a:srgbClr val="FFFFCC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What Did the Ephesians Do?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152400" y="2438400"/>
            <a:ext cx="4724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Heard and Believed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Ephesians 1:13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Repented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Acts 20:21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Baptized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Acts 19:1-5</a:t>
            </a:r>
          </a:p>
        </p:txBody>
      </p:sp>
      <p:graphicFrame>
        <p:nvGraphicFramePr>
          <p:cNvPr id="450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343566"/>
              </p:ext>
            </p:extLst>
          </p:nvPr>
        </p:nvGraphicFramePr>
        <p:xfrm>
          <a:off x="4800600" y="2649736"/>
          <a:ext cx="4038601" cy="2989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Drawing" r:id="rId4" imgW="1600200" imgH="1905120" progId="Presentations.Drawing.15">
                  <p:embed/>
                </p:oleObj>
              </mc:Choice>
              <mc:Fallback>
                <p:oleObj name="Drawing" r:id="rId4" imgW="1600200" imgH="1905120" progId="Presentations.Drawing.15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649736"/>
                        <a:ext cx="4038601" cy="2989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0" y="5759450"/>
            <a:ext cx="9144000" cy="641350"/>
          </a:xfrm>
          <a:prstGeom prst="rect">
            <a:avLst/>
          </a:prstGeom>
          <a:solidFill>
            <a:srgbClr val="000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effectLst/>
                <a:latin typeface="Calibri" panose="020F0502020204030204" pitchFamily="34" charset="0"/>
              </a:rPr>
              <a:t>THE WHOLE COUNSEL OF GOD</a:t>
            </a:r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5073" name="Picture 17" descr="Thompson Bible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16271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8610600" cy="1371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>
                <a:ln w="9525" cap="sq">
                  <a:noFill/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000000">
                      <a:alpha val="79999"/>
                    </a:srgbClr>
                  </a:outerShdw>
                </a:effectLst>
                <a:latin typeface="Calibri" panose="020F0502020204030204" pitchFamily="34" charset="0"/>
                <a:ea typeface="+mn-lt"/>
                <a:cs typeface="+mn-lt"/>
              </a:rPr>
              <a:t>Saved by Grace through Faith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Richie Thetford				               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0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0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nimBg="1"/>
      <p:bldP spid="450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1676400"/>
          </a:xfrm>
          <a:prstGeom prst="rect">
            <a:avLst/>
          </a:prstGeom>
          <a:solidFill>
            <a:schemeClr val="tx1"/>
          </a:solidFill>
          <a:ln w="38100" cap="sq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0" y="76200"/>
            <a:ext cx="9144000" cy="7694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GRACE</a:t>
            </a:r>
            <a:r>
              <a:rPr lang="en-US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- </a:t>
            </a:r>
            <a:r>
              <a:rPr lang="en-US" sz="44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FAITH</a:t>
            </a:r>
            <a:r>
              <a:rPr lang="en-US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- </a:t>
            </a: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WORKS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457200" y="685800"/>
            <a:ext cx="8077200" cy="95410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“By faith the walls of Jericho fell down after they were encircled for seven days.”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(Hebrews 11:30)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109538" y="4038600"/>
            <a:ext cx="8991600" cy="1600200"/>
          </a:xfrm>
          <a:prstGeom prst="rect">
            <a:avLst/>
          </a:prstGeom>
          <a:solidFill>
            <a:schemeClr val="tx1"/>
          </a:solidFill>
          <a:ln w="38100" cap="sq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228600" y="4038600"/>
            <a:ext cx="8686800" cy="163121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PRINCIPLE:</a:t>
            </a:r>
          </a:p>
          <a:p>
            <a:pPr algn="ctr">
              <a:defRPr/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Doing what </a:t>
            </a:r>
            <a:r>
              <a:rPr lang="en-US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God commands 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does not</a:t>
            </a:r>
          </a:p>
          <a:p>
            <a:pPr algn="ctr">
              <a:defRPr/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take away from</a:t>
            </a:r>
            <a:r>
              <a:rPr lang="en-US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Grace</a:t>
            </a:r>
            <a:r>
              <a:rPr lang="en-US" sz="3200" b="1" dirty="0">
                <a:solidFill>
                  <a:srgbClr val="FFFFCC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</a:t>
            </a:r>
            <a:r>
              <a:rPr lang="en-US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Faith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152400" y="1676400"/>
            <a:ext cx="8839200" cy="240065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Joshua 6:2 – </a:t>
            </a:r>
            <a:r>
              <a:rPr lang="en-US" sz="3000" b="1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“Grace”</a:t>
            </a:r>
            <a:r>
              <a:rPr lang="en-US" sz="3000" b="1" dirty="0">
                <a:effectLst/>
                <a:latin typeface="Calibri" panose="020F0502020204030204" pitchFamily="34" charset="0"/>
              </a:rPr>
              <a:t> </a:t>
            </a:r>
            <a:r>
              <a:rPr lang="en-US" sz="30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– Given</a:t>
            </a:r>
          </a:p>
          <a:p>
            <a:pPr algn="ctr">
              <a:defRPr/>
            </a:pPr>
            <a:r>
              <a:rPr lang="en-US" sz="30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Joshua 6:20 – </a:t>
            </a:r>
            <a:r>
              <a:rPr lang="en-US" sz="3000" b="1" dirty="0"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“Work”</a:t>
            </a:r>
            <a:r>
              <a:rPr lang="en-US" sz="3000" b="1" dirty="0">
                <a:effectLst/>
                <a:latin typeface="Calibri" panose="020F0502020204030204" pitchFamily="34" charset="0"/>
              </a:rPr>
              <a:t> </a:t>
            </a:r>
            <a:r>
              <a:rPr lang="en-US" sz="30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 the result of </a:t>
            </a:r>
            <a:r>
              <a:rPr lang="en-US" sz="3000" b="1" dirty="0">
                <a:solidFill>
                  <a:srgbClr val="0000CC"/>
                </a:solidFill>
                <a:effectLst/>
                <a:latin typeface="Calibri" panose="020F0502020204030204" pitchFamily="34" charset="0"/>
              </a:rPr>
              <a:t>“Faith”</a:t>
            </a:r>
          </a:p>
          <a:p>
            <a:pPr>
              <a:defRPr/>
            </a:pPr>
            <a:endParaRPr lang="en-US" sz="3000" b="1" dirty="0">
              <a:effectLst/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sz="3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city was given by</a:t>
            </a:r>
            <a:r>
              <a:rPr lang="en-US" sz="30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3000" b="1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GRACE</a:t>
            </a:r>
            <a:r>
              <a:rPr lang="en-US" sz="30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</a:t>
            </a:r>
            <a:r>
              <a:rPr lang="en-US" sz="3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walls fell by</a:t>
            </a:r>
            <a:r>
              <a:rPr lang="en-US" sz="30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3000" b="1" dirty="0">
                <a:solidFill>
                  <a:srgbClr val="0000CC"/>
                </a:solidFill>
                <a:effectLst/>
                <a:latin typeface="Calibri" panose="020F0502020204030204" pitchFamily="34" charset="0"/>
              </a:rPr>
              <a:t>FAITH</a:t>
            </a:r>
            <a:br>
              <a:rPr lang="en-US" sz="3000" b="1" dirty="0">
                <a:solidFill>
                  <a:srgbClr val="0000CC"/>
                </a:solidFill>
                <a:effectLst/>
                <a:latin typeface="Calibri" panose="020F0502020204030204" pitchFamily="34" charset="0"/>
              </a:rPr>
            </a:br>
            <a:r>
              <a:rPr lang="en-US" sz="3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after</a:t>
            </a:r>
            <a:r>
              <a:rPr lang="en-US" sz="30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3000" b="1" dirty="0"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WORKS </a:t>
            </a:r>
            <a:r>
              <a:rPr lang="en-US" sz="3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(obedience)</a:t>
            </a:r>
            <a:endParaRPr lang="en-US" sz="3000" b="1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52400" y="5759450"/>
            <a:ext cx="8839200" cy="641350"/>
          </a:xfrm>
          <a:prstGeom prst="rect">
            <a:avLst/>
          </a:prstGeom>
          <a:solidFill>
            <a:srgbClr val="000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effectLst/>
                <a:latin typeface="Calibri" panose="020F0502020204030204" pitchFamily="34" charset="0"/>
              </a:rPr>
              <a:t>THE WHOLE COUNSEL OF GOD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Richie Thetford				              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0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0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6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6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76200" y="0"/>
            <a:ext cx="9067800" cy="2667000"/>
          </a:xfrm>
          <a:prstGeom prst="rect">
            <a:avLst/>
          </a:prstGeom>
          <a:solidFill>
            <a:schemeClr val="tx1"/>
          </a:solidFill>
          <a:ln w="38100" cap="sq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28600" y="166688"/>
            <a:ext cx="8686800" cy="7694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GRACE </a:t>
            </a:r>
            <a:r>
              <a:rPr lang="en-US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44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FAITH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</a:t>
            </a:r>
            <a:r>
              <a:rPr lang="en-US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WORKS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52400" y="914400"/>
            <a:ext cx="8839200" cy="169277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“So he went down and dipped seven times in the Jordan, according to the saying of the man of God; and his flesh was restored like the flesh of a little child, and he was clean.”</a:t>
            </a:r>
          </a:p>
          <a:p>
            <a:pPr algn="ctr">
              <a:defRPr/>
            </a:pPr>
            <a:r>
              <a:rPr lang="en-US" sz="26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(2 Kings 5:14)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0" y="4495800"/>
            <a:ext cx="9067800" cy="990600"/>
          </a:xfrm>
          <a:prstGeom prst="rect">
            <a:avLst/>
          </a:prstGeom>
          <a:noFill/>
          <a:ln w="38100" cap="sq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52400" y="4602163"/>
            <a:ext cx="8839200" cy="7318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“Cleansed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 AFTER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Obedience”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152400" y="2819400"/>
            <a:ext cx="8839200" cy="147732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GRACE: </a:t>
            </a:r>
            <a:r>
              <a:rPr lang="en-US" sz="3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Your leprosy will be cleansed</a:t>
            </a:r>
            <a:endParaRPr lang="en-US" sz="3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defRPr/>
            </a:pPr>
            <a:r>
              <a:rPr 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FAITH: </a:t>
            </a:r>
            <a:r>
              <a:rPr lang="en-US" sz="3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Hearing and trusting in the message of God</a:t>
            </a:r>
          </a:p>
          <a:p>
            <a:pPr algn="ctr">
              <a:defRPr/>
            </a:pPr>
            <a:r>
              <a:rPr lang="en-US" sz="3000" b="1" dirty="0"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WORK: </a:t>
            </a:r>
            <a:r>
              <a:rPr lang="en-US" sz="3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Dipped 7 times and was cleansed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152400" y="5759450"/>
            <a:ext cx="8839200" cy="641350"/>
          </a:xfrm>
          <a:prstGeom prst="rect">
            <a:avLst/>
          </a:prstGeom>
          <a:solidFill>
            <a:srgbClr val="000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effectLst/>
                <a:latin typeface="Calibri" panose="020F0502020204030204" pitchFamily="34" charset="0"/>
              </a:rPr>
              <a:t>THE WHOLE COUNSEL OF GOD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Richie Thetford				               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/>
      <p:bldP spid="481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152400" y="3962400"/>
            <a:ext cx="8839200" cy="2209800"/>
          </a:xfrm>
          <a:prstGeom prst="rect">
            <a:avLst/>
          </a:prstGeom>
          <a:solidFill>
            <a:schemeClr val="tx1"/>
          </a:solidFill>
          <a:ln w="38100" cap="sq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990600"/>
          </a:xfrm>
          <a:effectLst>
            <a:outerShdw dist="17961" dir="2700000" algn="ctr" rotWithShape="0">
              <a:schemeClr val="accent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CC"/>
                </a:solidFill>
                <a:effectLst/>
              </a:rPr>
              <a:t>Denominational Error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28600" y="1100078"/>
            <a:ext cx="8686800" cy="28623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“We are accounted righteous before God only for the merit of our Lord and Savior Jesus Christ, by faith, and not for our own works or deserving. Wherefore,</a:t>
            </a:r>
            <a:b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</a:br>
            <a: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that we are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justified by faith only</a:t>
            </a:r>
            <a: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 is a most wholesome doctrine and very full of comfort”</a:t>
            </a:r>
            <a:b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</a:br>
            <a:r>
              <a:rPr lang="en-US" sz="3000" b="1" dirty="0">
                <a:solidFill>
                  <a:srgbClr val="B2B2B2"/>
                </a:solidFill>
                <a:effectLst/>
                <a:latin typeface="Calibri" panose="020F0502020204030204" pitchFamily="34" charset="0"/>
              </a:rPr>
              <a:t>{Discipline of The Methodist Church, page 28}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52400" y="3962400"/>
            <a:ext cx="8763000" cy="1938992"/>
          </a:xfrm>
          <a:prstGeom prst="rect">
            <a:avLst/>
          </a:prstGeom>
          <a:noFill/>
          <a:ln w="28575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BIBLE: </a:t>
            </a:r>
            <a:r>
              <a:rPr lang="en-US" sz="3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Blessings come when faith</a:t>
            </a:r>
            <a:br>
              <a:rPr lang="en-US" sz="3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3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has issued into works of obedience</a:t>
            </a:r>
          </a:p>
          <a:p>
            <a:pPr algn="ctr">
              <a:defRPr/>
            </a:pPr>
            <a:r>
              <a:rPr lang="en-US" sz="3000" dirty="0">
                <a:solidFill>
                  <a:srgbClr val="0000CC"/>
                </a:solidFill>
                <a:effectLst/>
                <a:latin typeface="Calibri" panose="020F0502020204030204" pitchFamily="34" charset="0"/>
              </a:rPr>
              <a:t>“You see then that a man is justified by works, and</a:t>
            </a:r>
            <a:br>
              <a:rPr lang="en-US" sz="3000" dirty="0">
                <a:solidFill>
                  <a:srgbClr val="0000CC"/>
                </a:solidFill>
                <a:effectLst/>
                <a:latin typeface="Calibri" panose="020F0502020204030204" pitchFamily="34" charset="0"/>
              </a:rPr>
            </a:br>
            <a:r>
              <a:rPr lang="en-US" sz="3000" b="1" dirty="0">
                <a:solidFill>
                  <a:srgbClr val="0000CC"/>
                </a:solidFill>
                <a:effectLst/>
                <a:latin typeface="Calibri" panose="020F0502020204030204" pitchFamily="34" charset="0"/>
              </a:rPr>
              <a:t>not by faith only</a:t>
            </a:r>
            <a:r>
              <a:rPr lang="en-US" sz="3000" dirty="0">
                <a:solidFill>
                  <a:srgbClr val="0000CC"/>
                </a:solidFill>
                <a:effectLst/>
                <a:latin typeface="Calibri" panose="020F0502020204030204" pitchFamily="34" charset="0"/>
              </a:rPr>
              <a:t>.” (James 2:24)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38100" cap="sq">
            <a:solidFill>
              <a:schemeClr val="accent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Richie Thetford				                                                              www.thetfordcountry.com</a:t>
            </a: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152400" y="5867400"/>
            <a:ext cx="8839200" cy="533400"/>
          </a:xfrm>
          <a:prstGeom prst="rect">
            <a:avLst/>
          </a:prstGeom>
          <a:solidFill>
            <a:srgbClr val="000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52400" y="5835650"/>
            <a:ext cx="88392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effectLst/>
                <a:latin typeface="Calibri" panose="020F0502020204030204" pitchFamily="34" charset="0"/>
              </a:rPr>
              <a:t>THE WHOLE COUNSEL OF GOD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4" grpId="0" animBg="1"/>
      <p:bldP spid="49157" grpId="0"/>
      <p:bldP spid="491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8686800" cy="28931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“We believe the Scriptures teach that salvation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of sinners is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wholly of grace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…”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{p.61}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“…eternal life…is bestowed, not in consideration of any works of righteousness which we have done,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but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solely through faith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in Christ…”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{p.62}</a:t>
            </a:r>
            <a:b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</a:br>
            <a:r>
              <a:rPr lang="en-US" sz="2800" b="1" dirty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{The Standard Manual for Baptist Churches}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152400" y="3992563"/>
            <a:ext cx="8839200" cy="1723549"/>
          </a:xfrm>
          <a:prstGeom prst="rect">
            <a:avLst/>
          </a:prstGeom>
          <a:solidFill>
            <a:schemeClr val="tx1"/>
          </a:solidFill>
          <a:ln w="28575" cap="sq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BIBLE:</a:t>
            </a:r>
          </a:p>
          <a:p>
            <a:pPr algn="ctr">
              <a:defRPr/>
            </a:pPr>
            <a: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GRACE</a:t>
            </a:r>
            <a:r>
              <a:rPr lang="en-US" sz="3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+</a:t>
            </a:r>
            <a:r>
              <a:rPr lang="en-US" sz="3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3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FAITH</a:t>
            </a:r>
            <a:r>
              <a:rPr lang="en-US" sz="3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+</a:t>
            </a:r>
            <a:r>
              <a:rPr lang="en-US" sz="3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3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WORKS</a:t>
            </a:r>
            <a:br>
              <a:rPr 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</a:br>
            <a:r>
              <a:rPr lang="en-US" sz="3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(Obedience) =</a:t>
            </a:r>
            <a:r>
              <a:rPr lang="en-US" sz="30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Salvation </a:t>
            </a:r>
            <a:r>
              <a:rPr lang="en-US" sz="3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{Hebrews 11:30; 2 Kings 5}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52400" y="5759450"/>
            <a:ext cx="8839200" cy="641350"/>
          </a:xfrm>
          <a:prstGeom prst="rect">
            <a:avLst/>
          </a:prstGeom>
          <a:solidFill>
            <a:srgbClr val="000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effectLst/>
                <a:latin typeface="Calibri" panose="020F0502020204030204" pitchFamily="34" charset="0"/>
              </a:rPr>
              <a:t>THE WHOLE COUNSEL OF GOD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228600" y="76200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accent1"/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800" b="1" dirty="0">
                <a:solidFill>
                  <a:srgbClr val="FFFFCC"/>
                </a:solidFill>
                <a:effectLst/>
                <a:latin typeface="Calibri" panose="020F0502020204030204" pitchFamily="34" charset="0"/>
              </a:rPr>
              <a:t>Denominational Error</a:t>
            </a:r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38100" cap="sq">
            <a:solidFill>
              <a:schemeClr val="accent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Richie Thetford				               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nimBg="1"/>
      <p:bldP spid="501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/>
              </a:rPr>
              <a:t>Salvation Principle Applied</a:t>
            </a:r>
            <a:br>
              <a:rPr lang="en-US" dirty="0">
                <a:effectLst/>
              </a:rPr>
            </a:br>
            <a:r>
              <a:rPr lang="en-US" sz="3200" dirty="0">
                <a:solidFill>
                  <a:srgbClr val="FFFFCC"/>
                </a:solidFill>
                <a:effectLst/>
                <a:cs typeface="Calibri" panose="020F0502020204030204" pitchFamily="34" charset="0"/>
              </a:rPr>
              <a:t>New Testament Example (Acts 16:30-34)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6038" y="1363682"/>
            <a:ext cx="9097962" cy="3970318"/>
          </a:xfrm>
          <a:prstGeom prst="rect">
            <a:avLst/>
          </a:prstGeom>
          <a:solidFill>
            <a:schemeClr val="tx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7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“And he brought them out and said, "Sirs, what must I do to be saved?“ So they said, </a:t>
            </a:r>
            <a:r>
              <a:rPr lang="en-US" sz="2700" b="1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"Believe on the Lord Jesus Christ, and you will be saved, you and your household</a:t>
            </a:r>
            <a:r>
              <a:rPr lang="en-US" sz="27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.“ Then they </a:t>
            </a:r>
            <a:r>
              <a:rPr lang="en-US" sz="2700" b="1" dirty="0">
                <a:solidFill>
                  <a:srgbClr val="0000CC"/>
                </a:solidFill>
                <a:effectLst/>
                <a:latin typeface="Calibri" panose="020F0502020204030204" pitchFamily="34" charset="0"/>
              </a:rPr>
              <a:t>spoke the word of the Lord to him and to all who were in his house</a:t>
            </a:r>
            <a:r>
              <a:rPr lang="en-US" sz="2700" dirty="0">
                <a:solidFill>
                  <a:srgbClr val="0000CC"/>
                </a:solidFill>
                <a:effectLst/>
                <a:latin typeface="Calibri" panose="020F0502020204030204" pitchFamily="34" charset="0"/>
              </a:rPr>
              <a:t>. </a:t>
            </a:r>
            <a:r>
              <a:rPr lang="en-US" sz="27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</a:t>
            </a:r>
            <a:r>
              <a:rPr lang="en-US" sz="2700" b="1" dirty="0"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he took them the same hour of the night and washed their stripes. And immediately he and all his family were baptized</a:t>
            </a:r>
            <a:r>
              <a:rPr lang="en-US" sz="27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r>
              <a:rPr lang="en-US" sz="27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Now when he had brought them into his house, he set food before them; and he rejoiced,</a:t>
            </a:r>
            <a:r>
              <a:rPr lang="en-US" sz="2700" dirty="0">
                <a:effectLst/>
                <a:latin typeface="Calibri" panose="020F0502020204030204" pitchFamily="34" charset="0"/>
              </a:rPr>
              <a:t> </a:t>
            </a:r>
            <a:r>
              <a:rPr lang="en-US" sz="27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having believed</a:t>
            </a:r>
            <a:r>
              <a:rPr lang="en-US" sz="27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27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God with all his household.”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46038" y="5105400"/>
            <a:ext cx="9051924" cy="9906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46038" y="5135562"/>
            <a:ext cx="9051924" cy="584775"/>
          </a:xfrm>
          <a:prstGeom prst="rect">
            <a:avLst/>
          </a:prstGeom>
          <a:solidFill>
            <a:schemeClr val="tx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GRACE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 + 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FAITH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 + </a:t>
            </a:r>
            <a:r>
              <a:rPr 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WORKS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(Obedience)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46038" cy="68580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 flipH="1">
            <a:off x="9097962" y="0"/>
            <a:ext cx="46038" cy="68580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0" y="5759450"/>
            <a:ext cx="9144000" cy="641350"/>
          </a:xfrm>
          <a:prstGeom prst="rect">
            <a:avLst/>
          </a:prstGeom>
          <a:solidFill>
            <a:srgbClr val="000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effectLst/>
                <a:latin typeface="Calibri" panose="020F0502020204030204" pitchFamily="34" charset="0"/>
              </a:rPr>
              <a:t>THE WHOLE COUNSEL OF GOD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Arial" panose="020B0604020202020204" pitchFamily="34" charset="0"/>
              </a:rPr>
              <a:t>Richie Thetford				               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uiExpand="1" build="allAtOnce" animBg="1"/>
      <p:bldP spid="51206" grpId="0" animBg="1"/>
      <p:bldP spid="51207" grpId="0" animBg="1"/>
      <p:bldP spid="51205" grpId="0" animBg="1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ouvenir Lt BT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ouvenir Lt BT" pitchFamily="18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821</TotalTime>
  <Words>467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Arial</vt:lpstr>
      <vt:lpstr>Calibri</vt:lpstr>
      <vt:lpstr>Souvenir Lt BT</vt:lpstr>
      <vt:lpstr>Wingdings</vt:lpstr>
      <vt:lpstr>Beam</vt:lpstr>
      <vt:lpstr>Drawing</vt:lpstr>
      <vt:lpstr>PowerPoint Presentation</vt:lpstr>
      <vt:lpstr>PowerPoint Presentation</vt:lpstr>
      <vt:lpstr>The Whole Counsel Involves:</vt:lpstr>
      <vt:lpstr>PowerPoint Presentation</vt:lpstr>
      <vt:lpstr>PowerPoint Presentation</vt:lpstr>
      <vt:lpstr>PowerPoint Presentation</vt:lpstr>
      <vt:lpstr>Denominational Error</vt:lpstr>
      <vt:lpstr>PowerPoint Presentation</vt:lpstr>
      <vt:lpstr>Salvation Principle Applied New Testament Example (Acts 16:30-34)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Richie Thetford</dc:creator>
  <cp:lastModifiedBy>Richard Thetford</cp:lastModifiedBy>
  <cp:revision>47</cp:revision>
  <dcterms:created xsi:type="dcterms:W3CDTF">2003-08-10T20:31:49Z</dcterms:created>
  <dcterms:modified xsi:type="dcterms:W3CDTF">2018-03-12T16:43:23Z</dcterms:modified>
</cp:coreProperties>
</file>