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07" r:id="rId2"/>
    <p:sldMasterId id="2147483719" r:id="rId3"/>
    <p:sldMasterId id="2147483731" r:id="rId4"/>
    <p:sldMasterId id="2147483743" r:id="rId5"/>
    <p:sldMasterId id="2147483755" r:id="rId6"/>
    <p:sldMasterId id="2147483767" r:id="rId7"/>
    <p:sldMasterId id="2147483779" r:id="rId8"/>
    <p:sldMasterId id="2147483791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3" r:id="rId11"/>
    <p:sldId id="328" r:id="rId12"/>
    <p:sldId id="342" r:id="rId13"/>
    <p:sldId id="396" r:id="rId14"/>
    <p:sldId id="397" r:id="rId15"/>
    <p:sldId id="398" r:id="rId16"/>
    <p:sldId id="399" r:id="rId17"/>
    <p:sldId id="400" r:id="rId18"/>
    <p:sldId id="417" r:id="rId19"/>
    <p:sldId id="401" r:id="rId20"/>
    <p:sldId id="405" r:id="rId21"/>
    <p:sldId id="419" r:id="rId22"/>
    <p:sldId id="406" r:id="rId23"/>
    <p:sldId id="412" r:id="rId24"/>
    <p:sldId id="413" r:id="rId25"/>
    <p:sldId id="414" r:id="rId26"/>
    <p:sldId id="415" r:id="rId27"/>
    <p:sldId id="388" r:id="rId28"/>
    <p:sldId id="299" r:id="rId29"/>
    <p:sldId id="421" r:id="rId30"/>
    <p:sldId id="370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66FFFF"/>
    <a:srgbClr val="FFFFCC"/>
    <a:srgbClr val="FFCC66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95" d="100"/>
          <a:sy n="95" d="100"/>
        </p:scale>
        <p:origin x="31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4AD2804-27DA-40EC-8C6A-BB775C91B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8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6FF9AE4-86CE-4546-8796-13C2861B1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7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Call: 804-277-1983 or Visit: www.courthousechurchofcrist.com</a:t>
            </a:r>
          </a:p>
          <a:p>
            <a:endParaRPr lang="en-US" dirty="0"/>
          </a:p>
          <a:p>
            <a:r>
              <a:rPr lang="en-US" dirty="0"/>
              <a:t>Based on a Tract by Johnnie Edwards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7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0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6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C3DF-3B73-4CFC-9F74-C91EDC8EC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DA623-CEB8-4299-9AB0-B7BB93E18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C849F-B681-49CE-85D3-5D22CEC39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B1995-D558-4882-A4BA-4A31F84E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7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FD89-6C15-40B0-ABED-2D0041516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17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7DFF-6B70-4592-9F36-5B453272D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17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BA16A-FE91-4034-B3DC-7924D88F3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EC10-676B-4679-AD4F-40B176B4D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88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9243-D1D2-44A8-AB18-EF8FD6F7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4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EC3F-AF90-4ECB-ADC0-9A30EDF90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9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71B2A-6D4F-4E31-8EE5-19AC8CFE3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99DFF-DDF4-4B93-8A54-92C3486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B122-94E8-4728-ACFC-187600EE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98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146C0-886C-4243-AF4E-2C72866F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2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AD31-1BA6-4608-8376-904BCA08F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98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D15C-5F0D-4A42-B20A-DC3FA6292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14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6E62-4F7A-489B-96AB-031D8B18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9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45095-1846-4598-80DB-87AD3A69C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3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2E5B2-9C19-48C1-BD80-86337A1FC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0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FDD1F-B173-475C-92D5-138A7F29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55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F600F-35D5-45E6-B606-7B0659AC7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818D-1370-41C9-936F-AE0A55696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E090D-46E8-4CBF-920F-CC917DEB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7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8FC4-DA9C-4AF9-A68A-53CE75D20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42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F9000-77A8-408F-A42B-2F6A007A7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775A-23F4-4DBF-B5A6-3D254E323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08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C81EE-CA31-449A-931A-8B968D189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45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09DE1-4742-42C5-B685-3B1DE6740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52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6842D-478A-4633-9E9A-D35D2FCC3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182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25079-2C02-4D8C-AD99-E15F518C6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6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D604A-C9FA-4254-BC60-2418E505B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43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F3E0-AE0C-4C6D-A487-5788D6306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82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88FA1-A97A-469F-8E62-C5DD648B1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94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AA65-FAD0-4604-86F1-908D4761E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3C9E-68CF-4C2C-81A7-1CC6611A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778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EDB5D-FCE3-4C3C-9C32-FD84CAC5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80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3F73-686A-4A9B-944D-E7D4AD027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45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32B79-003C-4A73-A081-A7345488A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80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26F4-C575-4DE7-940D-734E1F878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3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71B48-9B53-4F49-89D2-8FFE7195C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59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C1D0-0DB4-4E0D-9253-455198C0E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394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3EB2-A834-4578-88B7-3F087DDBB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371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7138-C049-4F83-97F9-EF758DD7E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41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562A-9062-4140-92BC-9E2E26309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E23-9C66-45D2-A384-5B56EC2EE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3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9284-C0E5-4AE1-AAE5-965BE4F3E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49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300E3-3E10-4D9D-ABDA-96BD3B281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638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979E-A360-4F60-9E5B-6EB97D6FA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901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A969B-3C56-4621-80E3-41A913A58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359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174F0-C620-4D20-9433-B9C021650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965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F4ED-C621-4398-873B-B14E1692C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14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B793-F600-4411-9212-CED0EAA25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87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9EBB-D455-4B55-9100-BA9B4BD08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721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1370-3B5D-462D-863D-D5E7E96B5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086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4F27-E93C-41D9-962F-5ECD3E90F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66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D173-FF74-4D15-BFF7-C6D7B619D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7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281BE-AC3E-43DA-ABA9-F4F2F96D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10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AEC6-314F-4CEB-99CC-F08D1C02E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07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34C9-D5D0-459F-AF2A-030A394AE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72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24EAC-2BE8-488E-A2D1-B98EC91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44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247E-94BB-4E73-9298-E59EEC88E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28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D346-7A56-4DA9-9C05-77D797FB3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45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B83B-6735-4543-9426-17F3D1CE9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9D23B-5C0E-43DD-BC50-B2EF39A8F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78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29B0D-6B50-4EF5-9EDC-7A19A7EF5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69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5A833-880B-4B0B-8ED4-360CAF381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EFC9-2071-409F-A39F-C01647970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0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A006A-8290-4159-B384-5FD8182C4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046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8BCB-5C81-416C-9AFF-723F13967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048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1F3E-57E0-4C74-AF4C-4CDB1505C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73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691DC-360D-4950-AA96-4F06AB386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79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862E-29C2-4AFA-8054-C3C86BBE5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121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7FBE-B2DA-4C14-AA0D-C3F104ED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18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8FC6-804F-40C5-B71C-55628E409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585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7B3-21E4-4242-A333-1B830BD24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70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4B5EB-2A3E-4384-A7EF-FC600BAC4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9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20CEA-30B9-4A5C-ACD7-1C31B9366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43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87210-9F62-4C36-85CE-92410ADC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8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2083-E74B-4999-86DA-E732F09D6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34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6F897-96E0-4429-834A-938F830BA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651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7F692-F0C4-4090-A594-075D48AF7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16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FD65-D77F-4B04-8443-26D8919F8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95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22E96-C8F7-48B0-B3E0-7CBF6FEB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744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9DBA9-71CC-4D85-8994-7CF658E27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18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50A58-0FE6-4D96-AA59-A05B6C61F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40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01308-1E86-45E6-BAB3-70471C774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512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CB3E5-48EB-4C5F-B2F8-3BA793927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314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8C2C-CFD6-417D-AEA8-F58FDE87F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C58FE-6999-4A9C-AD66-04B141303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3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B29E1-1E7F-4302-8A16-5EEEDC32B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7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BE06-905C-451F-80E6-AE4874C3B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113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5D89-5996-48FB-9454-DADA6C4EE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32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E12D-407B-4E66-8DCF-8B7D8ED9B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7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32F2-EDA2-41DC-9A17-A5DA0892A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704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6EBB-1EE1-4ADD-B297-4155C9A4F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909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6F7E9-D74C-4A32-8275-F85FE591D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69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24B50-6EE6-403D-98E8-FA3A5C0F6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662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8904-5A82-44DC-A07A-E73ECBC46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844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024C-5C55-42D7-86CF-5B3B91532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8123FB-1BD9-41E7-8005-78782BC49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9F3133-1ECB-4699-B6AB-941945DE2F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DC92A6-37C2-406B-9149-BDE54383EC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C32D75-FE47-4A77-A471-B4F6B2BAB3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E7C34C-4D58-4C2F-B568-EB1917DD02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1E87E-C08A-40B0-89D7-FC6D1B794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FB7FBE-4BEF-4394-8C2D-D5960FE3A4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B09AE-C58D-4E76-9B46-9435773281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2971800"/>
          </a:xfrm>
        </p:spPr>
        <p:txBody>
          <a:bodyPr/>
          <a:lstStyle/>
          <a:p>
            <a:r>
              <a:rPr lang="en-US" sz="8800" b="1" u="sng" dirty="0">
                <a:solidFill>
                  <a:srgbClr val="66FFFF"/>
                </a:solidFill>
              </a:rPr>
              <a:t>Why Send For Peter?</a:t>
            </a:r>
            <a:br>
              <a:rPr lang="en-US" sz="8800" b="1" u="sng" dirty="0">
                <a:solidFill>
                  <a:srgbClr val="66FFFF"/>
                </a:solidFill>
              </a:rPr>
            </a:br>
            <a:br>
              <a:rPr lang="en-US" sz="2800" dirty="0"/>
            </a:b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Text: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Acts 10:5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endParaRPr lang="en-US" sz="2800" b="1" dirty="0">
              <a:solidFill>
                <a:srgbClr val="FFCC66"/>
              </a:solidFill>
              <a:effectLst>
                <a:outerShdw blurRad="38100" dist="38100" dir="2700000" algn="tl">
                  <a:srgbClr val="010199"/>
                </a:outerShdw>
              </a:effectLst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20" y="2514601"/>
            <a:ext cx="5355327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-16042" y="105438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Holy Spirit Baptism Saves?</a:t>
            </a:r>
            <a:endParaRPr lang="en-US" sz="3200" b="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2895600"/>
            <a:ext cx="12192000" cy="2062103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The Holy Spirit baptism was a sign to the Jews that the message was from God </a:t>
            </a:r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(Acts 2), </a:t>
            </a:r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and here again it was a sign to the Jews (Peter and company) that God saves Gentiles as well as the Jews! </a:t>
            </a:r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(Acts 10:34-35)</a:t>
            </a:r>
          </a:p>
        </p:txBody>
      </p:sp>
    </p:spTree>
    <p:extLst>
      <p:ext uri="{BB962C8B-B14F-4D97-AF65-F5344CB8AC3E}">
        <p14:creationId xmlns:p14="http://schemas.microsoft.com/office/powerpoint/2010/main" val="30159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5334000" y="838201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“Morally Right” Saves?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62072" y="1364902"/>
            <a:ext cx="6801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Saying a Prayer Saves?</a:t>
            </a:r>
            <a:endParaRPr lang="en-US" sz="3200" b="0" i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62072" y="2005388"/>
            <a:ext cx="6801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Angels Preach to Men?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62073" y="2700121"/>
            <a:ext cx="6829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Men Are Saved by Visions?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34000" y="3305253"/>
            <a:ext cx="6829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Holy Spirit Baptism Saves?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4984523"/>
            <a:ext cx="12192000" cy="1323439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dirty="0">
                <a:solidFill>
                  <a:srgbClr val="66FFFF"/>
                </a:solidFill>
                <a:latin typeface="Tahoma" pitchFamily="34" charset="0"/>
              </a:rPr>
              <a:t>Why send for Peter if Cornelius could have been saved in these supernatural ways?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5153526" cy="41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0"/>
            <a:ext cx="121920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600" dirty="0">
                <a:latin typeface="Tahoma" pitchFamily="34" charset="0"/>
              </a:rPr>
              <a:t>Cornelius Needed to Hear the Word of God</a:t>
            </a:r>
            <a:endParaRPr lang="en-US" sz="36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Acts 10:30-33: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When God answered his prayer He didn’t preach to him but had him send for a preacher to hear what God commanded!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Acts 11:12-14: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Peter recounted the words of the angel who told Cornelius to have Peter “’brought here; and he will speak words to you by which you will be saved, you and all your household.’” </a:t>
            </a:r>
          </a:p>
        </p:txBody>
      </p:sp>
      <p:pic>
        <p:nvPicPr>
          <p:cNvPr id="3" name="Picture 2" descr="A picture containing indoor, table, sitting, next&#10;&#10;Description generated with very high confidence">
            <a:extLst>
              <a:ext uri="{FF2B5EF4-FFF2-40B4-BE49-F238E27FC236}">
                <a16:creationId xmlns:a16="http://schemas.microsoft.com/office/drawing/2014/main" id="{D7A8C935-5E62-415B-A5B5-0175392E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4444881"/>
            <a:ext cx="3276600" cy="24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2458" y="678865"/>
            <a:ext cx="12192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600" dirty="0">
                <a:latin typeface="Tahoma" pitchFamily="34" charset="0"/>
              </a:rPr>
              <a:t>Hearing is the first step in conversion:</a:t>
            </a:r>
            <a:endParaRPr lang="en-US" sz="36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rgbClr val="FFFF00"/>
                </a:solidFill>
                <a:latin typeface="Tahoma" pitchFamily="34" charset="0"/>
              </a:rPr>
              <a:t>Acts 2:22: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“Men of Israel, listen to these words…”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rgbClr val="FFFF00"/>
                </a:solidFill>
                <a:latin typeface="Tahoma" pitchFamily="34" charset="0"/>
              </a:rPr>
              <a:t>Rom. 10:14: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“…How will they believe in Him whom they have not heard? And how will they hear without a preacher?”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rgbClr val="FFFF00"/>
                </a:solidFill>
                <a:latin typeface="Tahoma" pitchFamily="34" charset="0"/>
              </a:rPr>
              <a:t>Rom. 10:17: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“So faith comes from hearing, and hearing by the word of Christ (KJV, NKJ: “God”). </a:t>
            </a:r>
            <a:r>
              <a:rPr lang="en-US" sz="3200" b="0" i="1" dirty="0">
                <a:solidFill>
                  <a:srgbClr val="FFFF00"/>
                </a:solidFill>
                <a:latin typeface="Tahoma" pitchFamily="34" charset="0"/>
              </a:rPr>
              <a:t>(Sound words come from Christ – I Tim. 6:3)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rgbClr val="FFFF00"/>
                </a:solidFill>
                <a:latin typeface="Tahoma" pitchFamily="34" charset="0"/>
              </a:rPr>
              <a:t>Acts 15:7-9: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Peter said, “…by my mouth the Gentiles would hear the word of the gospel and believe.”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5401626"/>
            <a:ext cx="12192000" cy="1077218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The words Cornelius heard from Peter are recorded in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Acts 10:34-43</a:t>
            </a:r>
          </a:p>
        </p:txBody>
      </p:sp>
    </p:spTree>
    <p:extLst>
      <p:ext uri="{BB962C8B-B14F-4D97-AF65-F5344CB8AC3E}">
        <p14:creationId xmlns:p14="http://schemas.microsoft.com/office/powerpoint/2010/main" val="6872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1"/>
            <a:ext cx="12192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600" dirty="0">
                <a:latin typeface="Tahoma" pitchFamily="34" charset="0"/>
              </a:rPr>
              <a:t>Men Are Saved by Gospel Preaching (Acts 11:13-14)</a:t>
            </a:r>
            <a:endParaRPr lang="en-US" sz="36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Acts 11:13-14: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Peter would speak the words that save!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I Cor. 1:21: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The gospel saves and God designed it to be preached, not by angels or directly by the Holy Spirit, but by men 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(Mt. 28:18-20: “Go” &amp; “Teach”)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from the words inspired by the Holy Spirit!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Rom. 1:16: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The gospel “is the power of God for salvation” 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(II Thess. 2:14: Gospel calls).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2458" y="4419600"/>
            <a:ext cx="12192000" cy="2062103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Cornelius had to first hear the gospel to “call upon the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name of the Lord” </a:t>
            </a:r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(Joel 2:32; Acts 2:21; Rom. 10:13)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and how would he “hear without a preacher?” 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(Rom. 10:14)</a:t>
            </a:r>
          </a:p>
        </p:txBody>
      </p:sp>
    </p:spTree>
    <p:extLst>
      <p:ext uri="{BB962C8B-B14F-4D97-AF65-F5344CB8AC3E}">
        <p14:creationId xmlns:p14="http://schemas.microsoft.com/office/powerpoint/2010/main" val="39978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6D63FF6C-7789-48BF-AA4A-9918C5F76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55" y="4954646"/>
            <a:ext cx="4650658" cy="1916285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749983"/>
            <a:ext cx="12192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600" dirty="0">
                <a:latin typeface="Tahoma" pitchFamily="34" charset="0"/>
              </a:rPr>
              <a:t>Obedience is Necessary (Acts 10:47-48)</a:t>
            </a:r>
            <a:endParaRPr lang="en-US" sz="36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Once the word is preached men must decide to obey or not </a:t>
            </a:r>
            <a:r>
              <a:rPr lang="en-US" sz="3200" i="1" dirty="0">
                <a:solidFill>
                  <a:srgbClr val="FFFF00"/>
                </a:solidFill>
                <a:latin typeface="Tahoma" pitchFamily="34" charset="0"/>
              </a:rPr>
              <a:t>(Felix: Acts 24:24-27; Agrippa: 26:27-28)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Heb. 5:9: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“He became to all those who obey Him the source of eternal salvation.” </a:t>
            </a:r>
            <a:r>
              <a:rPr lang="en-US" sz="3200" i="1" dirty="0">
                <a:solidFill>
                  <a:srgbClr val="FFFF00"/>
                </a:solidFill>
                <a:latin typeface="Tahoma" pitchFamily="34" charset="0"/>
              </a:rPr>
              <a:t>(Mt. 7:21; Jn. 14:15)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4916" y="3506212"/>
            <a:ext cx="12192000" cy="1569660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Cornelius’ conversion, the first Gentile convert, ended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the same way as all NT conversions, in obedience to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the gospel by baptism! (Acts 10:48)</a:t>
            </a:r>
            <a:endParaRPr lang="en-US" sz="3200" i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959584"/>
            <a:ext cx="12192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600" dirty="0">
                <a:latin typeface="Tahoma" pitchFamily="34" charset="0"/>
              </a:rPr>
              <a:t>Repentance is Commanded  (Acts 11:18)</a:t>
            </a:r>
            <a:endParaRPr lang="en-US" sz="36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Acts 17:30; II Pet. 3:9: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“All men everywhere are commanded to repent!”</a:t>
            </a:r>
            <a:endParaRPr lang="en-US" sz="3200" b="0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2458" y="5725887"/>
            <a:ext cx="12192000" cy="646331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Tahoma" pitchFamily="34" charset="0"/>
              </a:rPr>
              <a:t>Cornelius repented – Acts 11:18</a:t>
            </a:r>
            <a:endParaRPr lang="en-US" sz="3600" i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3" name="Picture 2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124C4C26-DF7F-43CB-84AD-DC5E927E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81" y="2219553"/>
            <a:ext cx="4262437" cy="33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water&#10;&#10;Description generated with high confidence">
            <a:extLst>
              <a:ext uri="{FF2B5EF4-FFF2-40B4-BE49-F238E27FC236}">
                <a16:creationId xmlns:a16="http://schemas.microsoft.com/office/drawing/2014/main" id="{D6C032E0-45B6-4E6D-9D47-84909B5C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1" y="4298452"/>
            <a:ext cx="4160904" cy="2559547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0"/>
            <a:ext cx="12192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600" dirty="0">
                <a:latin typeface="Tahoma" pitchFamily="34" charset="0"/>
              </a:rPr>
              <a:t>Baptism Saves! (Acts 10:47-48)</a:t>
            </a:r>
            <a:endParaRPr lang="en-US" sz="36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I Pet. 3:21: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“Baptism now saves us.”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Acts 10:47-48: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He “ordered them to be baptized in the name of Christ” </a:t>
            </a:r>
            <a:r>
              <a:rPr lang="en-US" sz="3200" i="1" dirty="0">
                <a:solidFill>
                  <a:srgbClr val="FFFF00"/>
                </a:solidFill>
                <a:latin typeface="Tahoma" pitchFamily="34" charset="0"/>
              </a:rPr>
              <a:t>(Not an option!)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</a:rPr>
              <a:t>Acts 22:16: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Ananias was sent by God to Saul of Tarsus </a:t>
            </a:r>
            <a:r>
              <a:rPr lang="en-US" sz="3200" b="0" i="1" dirty="0">
                <a:solidFill>
                  <a:srgbClr val="FFFF00"/>
                </a:solidFill>
                <a:latin typeface="Tahoma" pitchFamily="34" charset="0"/>
              </a:rPr>
              <a:t>(Acts 9:10-12)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 and he told him to “Get up and be baptized, and wash away your sins, calling on His name.”</a:t>
            </a:r>
            <a:endParaRPr lang="en-US" sz="3200" b="0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32" y="4510168"/>
            <a:ext cx="8016349" cy="2062103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Cornelius and his household “called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on the name of the Lord” as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prescribed by God, through baptism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– Mk. 16:16; Acts 2:38</a:t>
            </a:r>
            <a:endParaRPr lang="en-US" i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1"/>
            <a:ext cx="1066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Cornelius Needed to Hear the Word of God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447801"/>
            <a:ext cx="10663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Men Are Saved by Gospel Preaching</a:t>
            </a:r>
            <a:endParaRPr lang="en-US" sz="3200" b="0" i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2055168"/>
            <a:ext cx="1066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Obedience is Necessary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2689349"/>
            <a:ext cx="1066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Repentance is Commanded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4916" y="3345359"/>
            <a:ext cx="1066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Baptism Saves!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-9833" y="5242917"/>
            <a:ext cx="12197821" cy="1077218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66FFFF"/>
                </a:solidFill>
                <a:latin typeface="Tahoma" pitchFamily="34" charset="0"/>
              </a:rPr>
              <a:t>Peter was sent to Cornelius to give him a chance to</a:t>
            </a:r>
          </a:p>
          <a:p>
            <a:pPr algn="ctr"/>
            <a:r>
              <a:rPr lang="en-US" sz="3200" dirty="0">
                <a:solidFill>
                  <a:srgbClr val="66FFFF"/>
                </a:solidFill>
                <a:latin typeface="Tahoma" pitchFamily="34" charset="0"/>
              </a:rPr>
              <a:t>hear and obey the gospel to be saved!</a:t>
            </a:r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39145A2-0103-4A5A-8D13-28785A9C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87" y="1826092"/>
            <a:ext cx="4267201" cy="32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1192360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Acts 10:33, 47-48; 11:14, 18: 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Cornelius and his household heard, believed, repented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and were baptized in the name of Christ!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3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4A3FB4F6-9E54-4967-A609-26FCB4E7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3149579"/>
            <a:ext cx="5022850" cy="33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519" y="735481"/>
            <a:ext cx="12192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3600" dirty="0">
                <a:latin typeface="Tahoma" pitchFamily="34" charset="0"/>
              </a:rPr>
              <a:t>A popular teaching on baptism is that it is not essential for salvation: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Either it’s optional, mandatory, or not necessary altogether.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Many teach it is an outward appearance of an inward grace (Not found in Scripture).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Also, it is taught that it is the entrance into a particular denomination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519" y="4888955"/>
            <a:ext cx="935908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latin typeface="Tahoma" pitchFamily="34" charset="0"/>
              </a:rPr>
              <a:t>The Word of God teaches that it is:</a:t>
            </a:r>
            <a:endParaRPr lang="en-US" sz="3600" b="0" dirty="0">
              <a:solidFill>
                <a:srgbClr val="FFFF0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rgbClr val="FFFF00"/>
                </a:solidFill>
                <a:latin typeface="Tahoma" pitchFamily="34" charset="0"/>
              </a:rPr>
              <a:t>Mt. 28:19; Mk. 16:16; Jn. 3:5; Acts 2:38; 22:16; Rom. 6:3-6; Gal. 3:27; I Pet. 3:21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89469"/>
            <a:ext cx="30480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0323" y="6553200"/>
            <a:ext cx="2895600" cy="304800"/>
          </a:xfrm>
        </p:spPr>
        <p:txBody>
          <a:bodyPr/>
          <a:lstStyle/>
          <a:p>
            <a:r>
              <a:rPr lang="en-US"/>
              <a:t>Why Send For Peter?</a:t>
            </a:r>
            <a:endParaRPr lang="en-US" dirty="0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0" y="762001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latin typeface="Tahoma" pitchFamily="34" charset="0"/>
              </a:rPr>
              <a:t>Baptism is essential to salvation </a:t>
            </a:r>
            <a:r>
              <a:rPr lang="en-US" sz="3600" i="1" dirty="0">
                <a:latin typeface="Tahoma" pitchFamily="34" charset="0"/>
              </a:rPr>
              <a:t>(Mk. 16:16): </a:t>
            </a:r>
            <a:endParaRPr lang="en-US" sz="4000" i="1" dirty="0"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Just as belief </a:t>
            </a:r>
            <a:r>
              <a:rPr lang="en-US" sz="3200" b="0" i="1" dirty="0">
                <a:solidFill>
                  <a:srgbClr val="FFFF00"/>
                </a:solidFill>
                <a:latin typeface="Tahoma" pitchFamily="34" charset="0"/>
              </a:rPr>
              <a:t>(Jn. 3:16; Rom. 10:17),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repentance </a:t>
            </a:r>
            <a:r>
              <a:rPr lang="en-US" sz="3200" b="0" i="1" dirty="0">
                <a:solidFill>
                  <a:srgbClr val="FFFF00"/>
                </a:solidFill>
                <a:latin typeface="Tahoma" pitchFamily="34" charset="0"/>
              </a:rPr>
              <a:t>(Acts 2:38),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and confession of faith </a:t>
            </a:r>
            <a:r>
              <a:rPr lang="en-US" sz="3200" b="0" i="1" dirty="0">
                <a:solidFill>
                  <a:srgbClr val="FFFF00"/>
                </a:solidFill>
                <a:latin typeface="Tahoma" pitchFamily="34" charset="0"/>
              </a:rPr>
              <a:t>(Acts 8:37; Rom. 10:10) </a:t>
            </a:r>
            <a:r>
              <a:rPr lang="en-US" sz="3200" b="0" dirty="0">
                <a:solidFill>
                  <a:srgbClr val="FFFF00"/>
                </a:solidFill>
                <a:latin typeface="Tahoma" pitchFamily="34" charset="0"/>
              </a:rPr>
              <a:t>are necessary in order for one to be saved!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6555" y="4324174"/>
            <a:ext cx="83598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Jesus Himself said, “He who has believed and has been baptized shall be saved” </a:t>
            </a:r>
            <a:r>
              <a:rPr lang="en-US" sz="3200" i="1" dirty="0">
                <a:latin typeface="Tahoma" pitchFamily="34" charset="0"/>
              </a:rPr>
              <a:t>(Mk. 16:16)</a:t>
            </a:r>
            <a:endParaRPr lang="en-US" sz="3200" b="0" i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8587" y="3136612"/>
            <a:ext cx="8347845" cy="58477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One of those alone will not do it!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476500"/>
            <a:ext cx="3505200" cy="438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0323" y="6553200"/>
            <a:ext cx="2895600" cy="304800"/>
          </a:xfrm>
        </p:spPr>
        <p:txBody>
          <a:bodyPr/>
          <a:lstStyle/>
          <a:p>
            <a:r>
              <a:rPr lang="en-US"/>
              <a:t>Why Send For Peter?</a:t>
            </a:r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931098"/>
            <a:ext cx="12192000" cy="2062103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FF"/>
                </a:solidFill>
                <a:latin typeface="Tahoma" pitchFamily="34" charset="0"/>
              </a:rPr>
              <a:t>If you have not made the decision Cornelius and his household made, why not obey the gospel now, recognizing that “now is ‘THE DAY OF SALVATION!’” </a:t>
            </a:r>
          </a:p>
          <a:p>
            <a:pPr algn="ctr"/>
            <a:r>
              <a:rPr lang="en-US" sz="3200" i="1" dirty="0">
                <a:solidFill>
                  <a:srgbClr val="0000FF"/>
                </a:solidFill>
                <a:latin typeface="Tahoma" pitchFamily="34" charset="0"/>
              </a:rPr>
              <a:t>(II Cor. 6:2) </a:t>
            </a:r>
          </a:p>
        </p:txBody>
      </p:sp>
      <p:pic>
        <p:nvPicPr>
          <p:cNvPr id="3" name="Picture 2" descr="A person lying in the water&#10;&#10;Description generated with high confidence">
            <a:extLst>
              <a:ext uri="{FF2B5EF4-FFF2-40B4-BE49-F238E27FC236}">
                <a16:creationId xmlns:a16="http://schemas.microsoft.com/office/drawing/2014/main" id="{052DA39A-D7B4-4B96-9D2F-F366FFB52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23" y="3251534"/>
            <a:ext cx="5715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12192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FFFF00"/>
          </a:solidFill>
        </p:spPr>
        <p:txBody>
          <a:bodyPr/>
          <a:lstStyle/>
          <a:p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62100" y="1211813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7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 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2057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6" y="0"/>
            <a:ext cx="12184224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55976" y="6553200"/>
            <a:ext cx="2895600" cy="30480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2272" y="1125116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latin typeface="Tahoma" pitchFamily="34" charset="0"/>
              </a:rPr>
              <a:t>The conversion of Cornelius challenges popular teachings on salvation today!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776" y="4864582"/>
            <a:ext cx="12192000" cy="707886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dirty="0">
                <a:solidFill>
                  <a:srgbClr val="66FFFF"/>
                </a:solidFill>
                <a:latin typeface="Tahoma" pitchFamily="34" charset="0"/>
              </a:rPr>
              <a:t>“Why send for the apostle Peter?”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717850"/>
            <a:ext cx="121920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  <a:latin typeface="Tahoma" pitchFamily="34" charset="0"/>
              </a:rPr>
              <a:t>Acts 10:5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5.  "Now dispatch some men to Joppa and send for a man named Simon, who is also called Peter;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730112"/>
            <a:ext cx="1219200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  <a:latin typeface="Tahoma" pitchFamily="34" charset="0"/>
              </a:rPr>
              <a:t>Acts 10:1-2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1.  Now there was a man at Caesarea named Cornelius, a centurion of what was called the Italian cohort,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2.  a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devout man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 and one who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feared God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 with all his household, and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gave many alms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 to the Jewish people and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prayed to God continually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5168562"/>
            <a:ext cx="12192000" cy="1077218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Lots of people think that doing “good works” justifies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one before God and saves </a:t>
            </a:r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(Mt. 7:21-23)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63E20DD-2419-4179-87BA-D5FF6AEF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6361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600" dirty="0">
                <a:latin typeface="Tahoma" pitchFamily="34" charset="0"/>
              </a:rPr>
              <a:t>If “Morally Right” Saves?</a:t>
            </a:r>
            <a:endParaRPr lang="en-US" sz="3600" b="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0"/>
            <a:ext cx="1066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600" dirty="0">
                <a:latin typeface="Tahoma" pitchFamily="34" charset="0"/>
              </a:rPr>
              <a:t>If Saying a Prayer Saves?</a:t>
            </a:r>
            <a:endParaRPr lang="en-US" sz="3600" b="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151727"/>
            <a:ext cx="121920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  <a:latin typeface="Tahoma" pitchFamily="34" charset="0"/>
              </a:rPr>
              <a:t>Acts 10:2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2.  a devout man and one who feared God with all his household, and gave many alms to the Jewish people and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prayed to God continually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-2458" y="4942582"/>
            <a:ext cx="12192000" cy="1077218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Popular teaching today is that a prayer will save souls,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but that is not taught anywhere in the Scriptures!</a:t>
            </a:r>
          </a:p>
        </p:txBody>
      </p:sp>
    </p:spTree>
    <p:extLst>
      <p:ext uri="{BB962C8B-B14F-4D97-AF65-F5344CB8AC3E}">
        <p14:creationId xmlns:p14="http://schemas.microsoft.com/office/powerpoint/2010/main" val="856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762000"/>
            <a:ext cx="12192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600" dirty="0">
                <a:latin typeface="Tahoma" pitchFamily="34" charset="0"/>
              </a:rPr>
              <a:t>If Angels Preach to Men?</a:t>
            </a:r>
          </a:p>
          <a:p>
            <a:pPr marL="571500" indent="-57150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endParaRPr lang="en-US" sz="36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b="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b="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b="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b="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i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i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Muhammad – 610 AD: Islam, the Koran (Gal. 1:6-9)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Joseph Smith – 1830 AD: Book of Mormon (Gal. 1:6-9)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b="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20989"/>
            <a:ext cx="121920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  <a:latin typeface="Tahoma" pitchFamily="34" charset="0"/>
              </a:rPr>
              <a:t>Acts 10:3 </a:t>
            </a:r>
            <a:r>
              <a:rPr lang="en-US" sz="3600" i="1" dirty="0">
                <a:solidFill>
                  <a:srgbClr val="7030A0"/>
                </a:solidFill>
                <a:latin typeface="Tahoma" pitchFamily="34" charset="0"/>
              </a:rPr>
              <a:t>(Acts 10:3-8)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3.  About the ninth hour of the day he clearly saw in a vision an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angel of God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 who had just come in and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said to him, "Cornelius!"</a:t>
            </a:r>
            <a:endParaRPr lang="en-US" sz="3200" b="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4910655"/>
            <a:ext cx="9982200" cy="1569660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I Cor. 1:21: It is the gospel that saves and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God designed it to be preached, not by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angels, but by men </a:t>
            </a:r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(Mt. 28:18-20)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36737"/>
            <a:ext cx="2209800" cy="24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Men Are Saved by Visions?</a:t>
            </a:r>
            <a:endParaRPr lang="en-US" sz="2800" b="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011858"/>
            <a:ext cx="121920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  <a:latin typeface="Tahoma" pitchFamily="34" charset="0"/>
              </a:rPr>
              <a:t>Acts 10:3</a:t>
            </a:r>
            <a:endParaRPr lang="en-US" sz="4000" i="1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3.  About the ninth hour of the day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he clearly saw in a vision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 an angel of God who had just come in and said to him, "Cornelius!"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4724400"/>
            <a:ext cx="12192000" cy="1569660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There are people who claim to have seen visions and this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is their confirmation that they have been saved –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Didn’t save Cornelius!</a:t>
            </a:r>
          </a:p>
        </p:txBody>
      </p:sp>
    </p:spTree>
    <p:extLst>
      <p:ext uri="{BB962C8B-B14F-4D97-AF65-F5344CB8AC3E}">
        <p14:creationId xmlns:p14="http://schemas.microsoft.com/office/powerpoint/2010/main" val="25323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-6469" y="72390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Holy Spirit Baptism Saves?</a:t>
            </a:r>
            <a:endParaRPr lang="en-US" sz="2800" b="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458" y="1386685"/>
            <a:ext cx="12192000" cy="409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  <a:latin typeface="Tahoma" pitchFamily="34" charset="0"/>
              </a:rPr>
              <a:t>Acts 10:44-46</a:t>
            </a:r>
            <a:endParaRPr lang="en-US" sz="3600" i="1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44.  While Peter was still speaking these words,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the Holy Spirit fell upon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 all those who were listening to the message.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45.  All the circumcised believers who came with Peter were amazed, because </a:t>
            </a:r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the gift of the Holy Spirit had been poured out on the Gentiles also</a:t>
            </a: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2060"/>
                </a:solidFill>
                <a:latin typeface="Tahoma" pitchFamily="34" charset="0"/>
              </a:rPr>
              <a:t>46.  For they were hearing them speaking with tongues and exalting God. Then Peter answered,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-2458" y="5777672"/>
            <a:ext cx="12192000" cy="1077218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Prevalent teaching today is that the only baptism that saves is Holy Spirit baptism!</a:t>
            </a:r>
          </a:p>
        </p:txBody>
      </p:sp>
    </p:spTree>
    <p:extLst>
      <p:ext uri="{BB962C8B-B14F-4D97-AF65-F5344CB8AC3E}">
        <p14:creationId xmlns:p14="http://schemas.microsoft.com/office/powerpoint/2010/main" val="38080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r>
              <a:rPr lang="en-US" b="0"/>
              <a:t>Why Send For Peter?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762001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itchFamily="34" charset="0"/>
              </a:rPr>
              <a:t>If Holy Spirit Baptism Saves?</a:t>
            </a:r>
            <a:endParaRPr lang="en-US" sz="3200" b="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519229"/>
            <a:ext cx="12192000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  <a:latin typeface="Tahoma" pitchFamily="34" charset="0"/>
              </a:rPr>
              <a:t>Acts 11:15-18</a:t>
            </a:r>
            <a:endParaRPr lang="en-US" sz="3200" i="1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800" b="0" dirty="0">
                <a:solidFill>
                  <a:srgbClr val="002060"/>
                </a:solidFill>
                <a:latin typeface="Tahoma" pitchFamily="34" charset="0"/>
              </a:rPr>
              <a:t>15.  "And as I began to speak, </a:t>
            </a:r>
            <a:r>
              <a:rPr lang="en-US" sz="28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the Holy Spirit fell upon them just as He did upon us at the beginning</a:t>
            </a:r>
            <a:r>
              <a:rPr lang="en-US" sz="2800" b="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800" b="0" dirty="0">
                <a:solidFill>
                  <a:srgbClr val="002060"/>
                </a:solidFill>
                <a:latin typeface="Tahoma" pitchFamily="34" charset="0"/>
              </a:rPr>
              <a:t>16.  "And I remembered the word of the Lord, how He used to say, 'John baptized with water, but you will be baptized with the Holy Spirit.'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800" b="0" dirty="0">
                <a:solidFill>
                  <a:srgbClr val="002060"/>
                </a:solidFill>
                <a:latin typeface="Tahoma" pitchFamily="34" charset="0"/>
              </a:rPr>
              <a:t>17.  "Therefore if God gave to them </a:t>
            </a:r>
            <a:r>
              <a:rPr lang="en-US" sz="28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the same gift as He gave to us</a:t>
            </a:r>
            <a:r>
              <a:rPr lang="en-US" sz="2800" b="0" dirty="0">
                <a:solidFill>
                  <a:srgbClr val="002060"/>
                </a:solidFill>
                <a:latin typeface="Tahoma" pitchFamily="34" charset="0"/>
              </a:rPr>
              <a:t> also after believing in the Lord Jesus Christ, who was I that I could stand in God's way?"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800" b="0" dirty="0">
                <a:solidFill>
                  <a:srgbClr val="002060"/>
                </a:solidFill>
                <a:latin typeface="Tahoma" pitchFamily="34" charset="0"/>
              </a:rPr>
              <a:t>18.  When they heard this, they quieted down and glorified God, saying, "Well then, </a:t>
            </a:r>
            <a:r>
              <a:rPr lang="en-US" sz="28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God has granted to the Gentiles also the repentance that leads to life</a:t>
            </a:r>
            <a:r>
              <a:rPr lang="en-US" sz="2800" b="0" dirty="0">
                <a:solidFill>
                  <a:srgbClr val="002060"/>
                </a:solidFill>
                <a:latin typeface="Tahoma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805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ve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66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0066FF"/>
      </a:accent1>
      <a:accent2>
        <a:srgbClr val="00FF00"/>
      </a:accent2>
      <a:accent3>
        <a:srgbClr val="ADB8E2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0066FF"/>
      </a:accent1>
      <a:accent2>
        <a:srgbClr val="00FF00"/>
      </a:accent2>
      <a:accent3>
        <a:srgbClr val="ADB8E2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003399"/>
      </a:lt2>
      <a:accent1>
        <a:srgbClr val="0066FF"/>
      </a:accent1>
      <a:accent2>
        <a:srgbClr val="00FF00"/>
      </a:accent2>
      <a:accent3>
        <a:srgbClr val="ADB8E2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039</Template>
  <TotalTime>3571</TotalTime>
  <Words>1877</Words>
  <Application>Microsoft Office PowerPoint</Application>
  <PresentationFormat>Widescreen</PresentationFormat>
  <Paragraphs>184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Ameretto</vt:lpstr>
      <vt:lpstr>Arial</vt:lpstr>
      <vt:lpstr>Calisto MT</vt:lpstr>
      <vt:lpstr>Tahoma</vt:lpstr>
      <vt:lpstr>Times New Roman</vt:lpstr>
      <vt:lpstr>Wingdings</vt:lpstr>
      <vt:lpstr>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Why Send For Peter?  Text: Acts 10:5  </vt:lpstr>
      <vt:lpstr>Intro </vt:lpstr>
      <vt:lpstr>Intro </vt:lpstr>
      <vt:lpstr>Why Send for Peter…?</vt:lpstr>
      <vt:lpstr>Why Send for Peter…?</vt:lpstr>
      <vt:lpstr>Why Send for Peter…?</vt:lpstr>
      <vt:lpstr>Why Send for Peter…?</vt:lpstr>
      <vt:lpstr>Why Send for Peter…?</vt:lpstr>
      <vt:lpstr>Why Send for Peter…?</vt:lpstr>
      <vt:lpstr>Why Send for Peter…?</vt:lpstr>
      <vt:lpstr>Why Send for Peter…?</vt:lpstr>
      <vt:lpstr>Why Send for Peter?</vt:lpstr>
      <vt:lpstr>Why Send for Peter?</vt:lpstr>
      <vt:lpstr>Why Send for Peter?</vt:lpstr>
      <vt:lpstr>Why Send for Peter?</vt:lpstr>
      <vt:lpstr>Why Send for Peter?</vt:lpstr>
      <vt:lpstr>Why Send for Peter?</vt:lpstr>
      <vt:lpstr>Why Send for Peter?</vt:lpstr>
      <vt:lpstr>Conclusion</vt:lpstr>
      <vt:lpstr>Conclusion 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Send For Peter?</dc:title>
  <dc:subject>04/01/18</dc:subject>
  <dc:creator>DarkWolf</dc:creator>
  <dc:description>Based on a Tract by Johnnie Edwards</dc:description>
  <cp:lastModifiedBy>Nathan Morrison</cp:lastModifiedBy>
  <cp:revision>26</cp:revision>
  <dcterms:created xsi:type="dcterms:W3CDTF">2005-06-04T23:49:02Z</dcterms:created>
  <dcterms:modified xsi:type="dcterms:W3CDTF">2018-03-31T00:58:58Z</dcterms:modified>
</cp:coreProperties>
</file>