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Lst>
  <p:notesMasterIdLst>
    <p:notesMasterId r:id="rId30"/>
  </p:notesMasterIdLst>
  <p:handoutMasterIdLst>
    <p:handoutMasterId r:id="rId31"/>
  </p:handoutMasterIdLst>
  <p:sldIdLst>
    <p:sldId id="256" r:id="rId10"/>
    <p:sldId id="339" r:id="rId11"/>
    <p:sldId id="359" r:id="rId12"/>
    <p:sldId id="395" r:id="rId13"/>
    <p:sldId id="343" r:id="rId14"/>
    <p:sldId id="386" r:id="rId15"/>
    <p:sldId id="397" r:id="rId16"/>
    <p:sldId id="399" r:id="rId17"/>
    <p:sldId id="387" r:id="rId18"/>
    <p:sldId id="391" r:id="rId19"/>
    <p:sldId id="401" r:id="rId20"/>
    <p:sldId id="392" r:id="rId21"/>
    <p:sldId id="403" r:id="rId22"/>
    <p:sldId id="393" r:id="rId23"/>
    <p:sldId id="405" r:id="rId24"/>
    <p:sldId id="407" r:id="rId25"/>
    <p:sldId id="377" r:id="rId26"/>
    <p:sldId id="336" r:id="rId27"/>
    <p:sldId id="409" r:id="rId28"/>
    <p:sldId id="381" r:id="rId29"/>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FF"/>
    <a:srgbClr val="FF0066"/>
    <a:srgbClr val="FFCC00"/>
    <a:srgbClr val="66FFFF"/>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95" d="100"/>
          <a:sy n="95"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a:t>
            </a:r>
          </a:p>
          <a:p>
            <a:r>
              <a:rPr lang="en-US" altLang="en-US" dirty="0"/>
              <a:t>All Scripture given is from NASB unless otherwise stated</a:t>
            </a:r>
          </a:p>
          <a:p>
            <a:endParaRPr lang="en-US" altLang="en-US" dirty="0"/>
          </a:p>
          <a:p>
            <a:r>
              <a:rPr lang="en-US" altLang="en-US" dirty="0"/>
              <a:t>For further study or if questions</a:t>
            </a:r>
            <a:r>
              <a:rPr lang="en-US" altLang="en-US"/>
              <a:t>, Call: 804-277-1983 or Visit: www.courthousechurchofcrist.com</a:t>
            </a:r>
            <a:endParaRPr lang="en-US" altLang="en-US" dirty="0"/>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11</a:t>
            </a:fld>
            <a:endParaRPr lang="en-US" altLang="en-US"/>
          </a:p>
        </p:txBody>
      </p:sp>
    </p:spTree>
    <p:extLst>
      <p:ext uri="{BB962C8B-B14F-4D97-AF65-F5344CB8AC3E}">
        <p14:creationId xmlns:p14="http://schemas.microsoft.com/office/powerpoint/2010/main" val="6009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12</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13</a:t>
            </a:fld>
            <a:endParaRPr lang="en-US" altLang="en-US"/>
          </a:p>
        </p:txBody>
      </p:sp>
    </p:spTree>
    <p:extLst>
      <p:ext uri="{BB962C8B-B14F-4D97-AF65-F5344CB8AC3E}">
        <p14:creationId xmlns:p14="http://schemas.microsoft.com/office/powerpoint/2010/main" val="122532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15</a:t>
            </a:fld>
            <a:endParaRPr lang="en-US" altLang="en-US"/>
          </a:p>
        </p:txBody>
      </p:sp>
    </p:spTree>
    <p:extLst>
      <p:ext uri="{BB962C8B-B14F-4D97-AF65-F5344CB8AC3E}">
        <p14:creationId xmlns:p14="http://schemas.microsoft.com/office/powerpoint/2010/main" val="333851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16</a:t>
            </a:fld>
            <a:endParaRPr lang="en-US" altLang="en-US"/>
          </a:p>
        </p:txBody>
      </p:sp>
    </p:spTree>
    <p:extLst>
      <p:ext uri="{BB962C8B-B14F-4D97-AF65-F5344CB8AC3E}">
        <p14:creationId xmlns:p14="http://schemas.microsoft.com/office/powerpoint/2010/main" val="42162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17</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18</a:t>
            </a:fld>
            <a:endParaRPr lang="en-US" altLang="en-US"/>
          </a:p>
        </p:txBody>
      </p:sp>
    </p:spTree>
    <p:extLst>
      <p:ext uri="{BB962C8B-B14F-4D97-AF65-F5344CB8AC3E}">
        <p14:creationId xmlns:p14="http://schemas.microsoft.com/office/powerpoint/2010/main" val="2319408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19</a:t>
            </a:fld>
            <a:endParaRPr lang="en-US" altLang="en-US"/>
          </a:p>
        </p:txBody>
      </p:sp>
    </p:spTree>
    <p:extLst>
      <p:ext uri="{BB962C8B-B14F-4D97-AF65-F5344CB8AC3E}">
        <p14:creationId xmlns:p14="http://schemas.microsoft.com/office/powerpoint/2010/main" val="201242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20</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309921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143540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8</a:t>
            </a:fld>
            <a:endParaRPr lang="en-US" altLang="en-US"/>
          </a:p>
        </p:txBody>
      </p:sp>
    </p:spTree>
    <p:extLst>
      <p:ext uri="{BB962C8B-B14F-4D97-AF65-F5344CB8AC3E}">
        <p14:creationId xmlns:p14="http://schemas.microsoft.com/office/powerpoint/2010/main" val="376101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Christ: "Appointed Heir Of All Things"</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Christ: "Appointed Heir Of All Things"</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Christ: "Appointed Heir Of All Things"</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Christ: "Appointed Heir Of All Things"</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Christ: "Appointed Heir Of All Things"</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Christ: "Appointed Heir Of All Things"</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2400"/>
            <a:ext cx="9144000" cy="2819400"/>
          </a:xfrm>
        </p:spPr>
        <p:txBody>
          <a:bodyPr/>
          <a:lstStyle/>
          <a:p>
            <a:r>
              <a:rPr lang="en-US" altLang="en-US" sz="4800" b="1" u="sng" dirty="0">
                <a:solidFill>
                  <a:schemeClr val="tx1"/>
                </a:solidFill>
                <a:cs typeface="Times New Roman" pitchFamily="18" charset="0"/>
              </a:rPr>
              <a:t>Christ: </a:t>
            </a:r>
            <a:br>
              <a:rPr lang="en-US" altLang="en-US" sz="4800" b="1" u="sng" dirty="0">
                <a:solidFill>
                  <a:schemeClr val="tx1"/>
                </a:solidFill>
                <a:cs typeface="Times New Roman" pitchFamily="18" charset="0"/>
              </a:rPr>
            </a:br>
            <a:r>
              <a:rPr lang="en-US" altLang="en-US" sz="4800" b="1" u="sng" dirty="0">
                <a:solidFill>
                  <a:schemeClr val="tx1"/>
                </a:solidFill>
                <a:cs typeface="Times New Roman" pitchFamily="18" charset="0"/>
              </a:rPr>
              <a:t>"Appointed Heir Of All Things"</a:t>
            </a:r>
            <a:br>
              <a:rPr lang="en-US" altLang="en-US" sz="4800" dirty="0"/>
            </a:br>
            <a:br>
              <a:rPr lang="en-US" altLang="en-US" sz="3200" dirty="0"/>
            </a:br>
            <a:r>
              <a:rPr lang="en-US" altLang="en-US" sz="3200" b="1" dirty="0">
                <a:solidFill>
                  <a:schemeClr val="accent2">
                    <a:lumMod val="75000"/>
                  </a:schemeClr>
                </a:solidFill>
                <a:cs typeface="Times New Roman" pitchFamily="18" charset="0"/>
              </a:rPr>
              <a:t>Text: Heb. 1:1-4</a:t>
            </a:r>
            <a:br>
              <a:rPr lang="en-US" altLang="en-US" sz="3200" b="1" dirty="0">
                <a:solidFill>
                  <a:schemeClr val="accent2">
                    <a:lumMod val="75000"/>
                  </a:schemeClr>
                </a:solidFill>
                <a:cs typeface="Times New Roman" pitchFamily="18" charset="0"/>
              </a:rPr>
            </a:br>
            <a:endParaRPr lang="en-US" altLang="en-US" sz="3200" b="1" dirty="0">
              <a:solidFill>
                <a:schemeClr val="accent1"/>
              </a:solidFill>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961" y="2816942"/>
            <a:ext cx="5388077" cy="40410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“Many Ways”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226308" name="Text Box 4"/>
          <p:cNvSpPr txBox="1">
            <a:spLocks noChangeArrowheads="1"/>
          </p:cNvSpPr>
          <p:nvPr/>
        </p:nvSpPr>
        <p:spPr bwMode="auto">
          <a:xfrm>
            <a:off x="-12290" y="990600"/>
            <a:ext cx="9144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God’s Son spoke for all mankind of every time period </a:t>
            </a:r>
            <a:r>
              <a:rPr lang="en-US" altLang="en-US" sz="3600" i="1" dirty="0">
                <a:solidFill>
                  <a:schemeClr val="accent2">
                    <a:lumMod val="75000"/>
                  </a:schemeClr>
                </a:solidFill>
                <a:latin typeface="Tahoma" pitchFamily="34" charset="0"/>
              </a:rPr>
              <a:t>(Jn. 12:48; Acts 17:30-31)</a:t>
            </a:r>
          </a:p>
          <a:p>
            <a:pPr>
              <a:buClr>
                <a:schemeClr val="accent2"/>
              </a:buClr>
              <a:buSzPct val="115000"/>
              <a:buFont typeface="Wingdings" pitchFamily="2" charset="2"/>
              <a:buChar char="Ø"/>
            </a:pPr>
            <a:r>
              <a:rPr lang="en-US" altLang="en-US" sz="3200" b="0" dirty="0">
                <a:solidFill>
                  <a:srgbClr val="002060"/>
                </a:solidFill>
                <a:latin typeface="Tahoma" pitchFamily="34" charset="0"/>
              </a:rPr>
              <a:t>All men have sinned &amp; need salvation – </a:t>
            </a:r>
            <a:r>
              <a:rPr lang="en-US" altLang="en-US" sz="3200" b="0" i="1" dirty="0">
                <a:solidFill>
                  <a:srgbClr val="002060"/>
                </a:solidFill>
                <a:latin typeface="Tahoma" pitchFamily="34" charset="0"/>
              </a:rPr>
              <a:t>Rom. 3:23; 6:23</a:t>
            </a:r>
          </a:p>
          <a:p>
            <a:pPr>
              <a:buClr>
                <a:schemeClr val="accent2"/>
              </a:buClr>
              <a:buSzPct val="115000"/>
              <a:buFont typeface="Wingdings" pitchFamily="2" charset="2"/>
              <a:buChar char="Ø"/>
            </a:pPr>
            <a:r>
              <a:rPr lang="en-US" altLang="en-US" sz="3200" b="0" dirty="0">
                <a:solidFill>
                  <a:srgbClr val="002060"/>
                </a:solidFill>
                <a:latin typeface="Tahoma" pitchFamily="34" charset="0"/>
              </a:rPr>
              <a:t>Christ has the “words of eternal life” – </a:t>
            </a:r>
            <a:r>
              <a:rPr lang="en-US" altLang="en-US" sz="3200" b="0" i="1" dirty="0">
                <a:solidFill>
                  <a:srgbClr val="002060"/>
                </a:solidFill>
                <a:latin typeface="Tahoma" pitchFamily="34" charset="0"/>
              </a:rPr>
              <a:t>Jn. 6:68 (Jn. 16:13: Sent Holy Spirit)</a:t>
            </a:r>
          </a:p>
          <a:p>
            <a:pPr>
              <a:buClr>
                <a:schemeClr val="accent2"/>
              </a:buClr>
              <a:buSzPct val="115000"/>
              <a:buFont typeface="Wingdings" pitchFamily="2" charset="2"/>
              <a:buChar char="Ø"/>
            </a:pPr>
            <a:r>
              <a:rPr lang="en-US" altLang="en-US" sz="3200" b="0" dirty="0">
                <a:solidFill>
                  <a:srgbClr val="002060"/>
                </a:solidFill>
                <a:latin typeface="Tahoma" pitchFamily="34" charset="0"/>
              </a:rPr>
              <a:t>Christ makes men complete – </a:t>
            </a:r>
            <a:r>
              <a:rPr lang="en-US" altLang="en-US" sz="3200" b="0" i="1" dirty="0">
                <a:solidFill>
                  <a:srgbClr val="002060"/>
                </a:solidFill>
                <a:latin typeface="Tahoma" pitchFamily="34" charset="0"/>
              </a:rPr>
              <a:t>Col. 2:9-10 </a:t>
            </a:r>
          </a:p>
          <a:p>
            <a:pPr marL="457200" lvl="1" indent="0">
              <a:buClr>
                <a:schemeClr val="accent2"/>
              </a:buClr>
              <a:buSzPct val="115000"/>
            </a:pPr>
            <a:r>
              <a:rPr lang="en-US" altLang="en-US" sz="3200" b="0" i="1" dirty="0">
                <a:solidFill>
                  <a:srgbClr val="002060"/>
                </a:solidFill>
                <a:latin typeface="Tahoma" pitchFamily="34" charset="0"/>
              </a:rPr>
              <a:t>(II Pet. 1:1-4)</a:t>
            </a:r>
          </a:p>
        </p:txBody>
      </p:sp>
    </p:spTree>
    <p:extLst>
      <p:ext uri="{BB962C8B-B14F-4D97-AF65-F5344CB8AC3E}">
        <p14:creationId xmlns:p14="http://schemas.microsoft.com/office/powerpoint/2010/main" val="16224599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630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26308">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26308">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263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“Many Ways”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10" name="Text Box 5"/>
          <p:cNvSpPr txBox="1">
            <a:spLocks noChangeArrowheads="1"/>
          </p:cNvSpPr>
          <p:nvPr/>
        </p:nvSpPr>
        <p:spPr bwMode="auto">
          <a:xfrm>
            <a:off x="-14748" y="1295400"/>
            <a:ext cx="9158748" cy="107721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FFFFFF"/>
                </a:solidFill>
                <a:latin typeface="Tahoma" pitchFamily="34" charset="0"/>
              </a:rPr>
              <a:t>God has spoken in His Son and His word is</a:t>
            </a:r>
          </a:p>
          <a:p>
            <a:pPr algn="ctr"/>
            <a:r>
              <a:rPr lang="en-US" altLang="en-US" sz="3200" dirty="0">
                <a:solidFill>
                  <a:srgbClr val="FFFFFF"/>
                </a:solidFill>
                <a:latin typeface="Tahoma" pitchFamily="34" charset="0"/>
              </a:rPr>
              <a:t>final and complete! </a:t>
            </a:r>
            <a:r>
              <a:rPr lang="en-US" altLang="en-US" sz="3200" i="1" dirty="0">
                <a:solidFill>
                  <a:srgbClr val="FFFFFF"/>
                </a:solidFill>
                <a:latin typeface="Tahoma" pitchFamily="34" charset="0"/>
              </a:rPr>
              <a:t>(Heb. 1:1-2; Jude 3) </a:t>
            </a:r>
          </a:p>
        </p:txBody>
      </p:sp>
      <p:pic>
        <p:nvPicPr>
          <p:cNvPr id="6" name="Picture 5">
            <a:extLst>
              <a:ext uri="{FF2B5EF4-FFF2-40B4-BE49-F238E27FC236}">
                <a16:creationId xmlns:a16="http://schemas.microsoft.com/office/drawing/2014/main" id="{B9873FBF-7EF4-4911-8933-ACC9C07F8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961" y="2535886"/>
            <a:ext cx="5388077" cy="4041058"/>
          </a:xfrm>
          <a:prstGeom prst="rect">
            <a:avLst/>
          </a:prstGeom>
        </p:spPr>
      </p:pic>
    </p:spTree>
    <p:extLst>
      <p:ext uri="{BB962C8B-B14F-4D97-AF65-F5344CB8AC3E}">
        <p14:creationId xmlns:p14="http://schemas.microsoft.com/office/powerpoint/2010/main" val="3709999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The Binding Word of God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226308" name="Text Box 4"/>
          <p:cNvSpPr txBox="1">
            <a:spLocks noChangeArrowheads="1"/>
          </p:cNvSpPr>
          <p:nvPr/>
        </p:nvSpPr>
        <p:spPr bwMode="auto">
          <a:xfrm>
            <a:off x="0" y="838200"/>
            <a:ext cx="9144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The word spoken by angels was binding – Heb. 2:1-2</a:t>
            </a:r>
          </a:p>
          <a:p>
            <a:pPr>
              <a:buClr>
                <a:schemeClr val="accent2"/>
              </a:buClr>
              <a:buSzPct val="115000"/>
              <a:buFont typeface="Wingdings" panose="05000000000000000000" pitchFamily="2" charset="2"/>
              <a:buChar char="ü"/>
            </a:pPr>
            <a:r>
              <a:rPr lang="en-US" altLang="en-US" sz="3200" b="0" dirty="0">
                <a:solidFill>
                  <a:srgbClr val="002060"/>
                </a:solidFill>
                <a:latin typeface="Tahoma" pitchFamily="34" charset="0"/>
              </a:rPr>
              <a:t>Sodom and Gomorrah – </a:t>
            </a:r>
            <a:r>
              <a:rPr lang="en-US" altLang="en-US" sz="3200" b="0" i="1" dirty="0">
                <a:solidFill>
                  <a:srgbClr val="002060"/>
                </a:solidFill>
                <a:latin typeface="Tahoma" pitchFamily="34" charset="0"/>
              </a:rPr>
              <a:t>Genesis 19</a:t>
            </a:r>
          </a:p>
          <a:p>
            <a:pPr>
              <a:buClr>
                <a:schemeClr val="accent2"/>
              </a:buClr>
              <a:buSzPct val="115000"/>
              <a:buFont typeface="Wingdings" panose="05000000000000000000" pitchFamily="2" charset="2"/>
              <a:buChar char="ü"/>
            </a:pPr>
            <a:r>
              <a:rPr lang="en-US" altLang="en-US" sz="3200" b="0" dirty="0">
                <a:solidFill>
                  <a:srgbClr val="002060"/>
                </a:solidFill>
                <a:latin typeface="Tahoma" pitchFamily="34" charset="0"/>
              </a:rPr>
              <a:t>The Law of Moses (ordained by angels) – </a:t>
            </a:r>
            <a:r>
              <a:rPr lang="en-US" altLang="en-US" sz="3200" b="0" i="1" dirty="0">
                <a:solidFill>
                  <a:srgbClr val="002060"/>
                </a:solidFill>
                <a:latin typeface="Tahoma" pitchFamily="34" charset="0"/>
              </a:rPr>
              <a:t>Acts 7:53</a:t>
            </a:r>
          </a:p>
          <a:p>
            <a:pPr>
              <a:buClr>
                <a:schemeClr val="accent2"/>
              </a:buClr>
              <a:buSzPct val="115000"/>
              <a:buFont typeface="Wingdings" panose="05000000000000000000" pitchFamily="2" charset="2"/>
              <a:buChar char="ü"/>
            </a:pPr>
            <a:r>
              <a:rPr lang="en-US" altLang="en-US" sz="3200" b="0" dirty="0">
                <a:solidFill>
                  <a:srgbClr val="002060"/>
                </a:solidFill>
                <a:latin typeface="Tahoma" pitchFamily="34" charset="0"/>
              </a:rPr>
              <a:t>Samson’s birth and Nazirite life – </a:t>
            </a:r>
            <a:r>
              <a:rPr lang="en-US" altLang="en-US" sz="3200" b="0" i="1" dirty="0">
                <a:solidFill>
                  <a:srgbClr val="002060"/>
                </a:solidFill>
                <a:latin typeface="Tahoma" pitchFamily="34" charset="0"/>
              </a:rPr>
              <a:t>Judges 13</a:t>
            </a:r>
          </a:p>
          <a:p>
            <a:pPr>
              <a:buClr>
                <a:schemeClr val="accent2"/>
              </a:buClr>
              <a:buSzPct val="115000"/>
              <a:buFont typeface="Wingdings" panose="05000000000000000000" pitchFamily="2" charset="2"/>
              <a:buChar char="ü"/>
            </a:pPr>
            <a:r>
              <a:rPr lang="en-US" altLang="en-US" sz="3200" b="0" dirty="0">
                <a:solidFill>
                  <a:srgbClr val="002060"/>
                </a:solidFill>
                <a:latin typeface="Tahoma" pitchFamily="34" charset="0"/>
              </a:rPr>
              <a:t>John the Baptist born and named – </a:t>
            </a:r>
            <a:r>
              <a:rPr lang="en-US" altLang="en-US" sz="3200" b="0" i="1" dirty="0">
                <a:solidFill>
                  <a:srgbClr val="002060"/>
                </a:solidFill>
                <a:latin typeface="Tahoma" pitchFamily="34" charset="0"/>
              </a:rPr>
              <a:t>Luke 1</a:t>
            </a:r>
          </a:p>
          <a:p>
            <a:pPr>
              <a:buClr>
                <a:schemeClr val="accent2"/>
              </a:buClr>
              <a:buSzPct val="115000"/>
              <a:buFont typeface="Wingdings" panose="05000000000000000000" pitchFamily="2" charset="2"/>
              <a:buChar char="ü"/>
            </a:pPr>
            <a:r>
              <a:rPr lang="en-US" altLang="en-US" sz="3200" b="0" dirty="0">
                <a:solidFill>
                  <a:srgbClr val="002060"/>
                </a:solidFill>
                <a:latin typeface="Tahoma" pitchFamily="34" charset="0"/>
              </a:rPr>
              <a:t>Jesus’ birth by Mary, a virgin – </a:t>
            </a:r>
            <a:r>
              <a:rPr lang="en-US" altLang="en-US" sz="3200" b="0" i="1" dirty="0">
                <a:solidFill>
                  <a:srgbClr val="002060"/>
                </a:solidFill>
                <a:latin typeface="Tahoma" pitchFamily="34" charset="0"/>
              </a:rPr>
              <a:t>Luke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212" y="4587226"/>
            <a:ext cx="2358957" cy="2316289"/>
          </a:xfrm>
          <a:prstGeom prst="rect">
            <a:avLst/>
          </a:prstGeom>
        </p:spPr>
      </p:pic>
    </p:spTree>
    <p:extLst>
      <p:ext uri="{BB962C8B-B14F-4D97-AF65-F5344CB8AC3E}">
        <p14:creationId xmlns:p14="http://schemas.microsoft.com/office/powerpoint/2010/main" val="7167404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26308">
                                            <p:txEl>
                                              <p:pRg st="1" end="1"/>
                                            </p:txEl>
                                          </p:spTgt>
                                        </p:tgtEl>
                                        <p:attrNameLst>
                                          <p:attrName>style.visibility</p:attrName>
                                        </p:attrNameLst>
                                      </p:cBhvr>
                                      <p:to>
                                        <p:strVal val="visible"/>
                                      </p:to>
                                    </p:set>
                                    <p:anim calcmode="lin" valueType="num">
                                      <p:cBhvr additive="base">
                                        <p:cTn id="16" dur="500" fill="hold"/>
                                        <p:tgtEl>
                                          <p:spTgt spid="226308">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630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26308">
                                            <p:txEl>
                                              <p:pRg st="2" end="2"/>
                                            </p:txEl>
                                          </p:spTgt>
                                        </p:tgtEl>
                                        <p:attrNameLst>
                                          <p:attrName>style.visibility</p:attrName>
                                        </p:attrNameLst>
                                      </p:cBhvr>
                                      <p:to>
                                        <p:strVal val="visible"/>
                                      </p:to>
                                    </p:set>
                                    <p:anim calcmode="lin" valueType="num">
                                      <p:cBhvr additive="base">
                                        <p:cTn id="21" dur="500" fill="hold"/>
                                        <p:tgtEl>
                                          <p:spTgt spid="226308">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26308">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26308">
                                            <p:txEl>
                                              <p:pRg st="3" end="3"/>
                                            </p:txEl>
                                          </p:spTgt>
                                        </p:tgtEl>
                                        <p:attrNameLst>
                                          <p:attrName>style.visibility</p:attrName>
                                        </p:attrNameLst>
                                      </p:cBhvr>
                                      <p:to>
                                        <p:strVal val="visible"/>
                                      </p:to>
                                    </p:set>
                                    <p:anim calcmode="lin" valueType="num">
                                      <p:cBhvr additive="base">
                                        <p:cTn id="26" dur="500" fill="hold"/>
                                        <p:tgtEl>
                                          <p:spTgt spid="226308">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26308">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26308">
                                            <p:txEl>
                                              <p:pRg st="4" end="4"/>
                                            </p:txEl>
                                          </p:spTgt>
                                        </p:tgtEl>
                                        <p:attrNameLst>
                                          <p:attrName>style.visibility</p:attrName>
                                        </p:attrNameLst>
                                      </p:cBhvr>
                                      <p:to>
                                        <p:strVal val="visible"/>
                                      </p:to>
                                    </p:set>
                                    <p:anim calcmode="lin" valueType="num">
                                      <p:cBhvr additive="base">
                                        <p:cTn id="31" dur="500" fill="hold"/>
                                        <p:tgtEl>
                                          <p:spTgt spid="2263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6308">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226308">
                                            <p:txEl>
                                              <p:pRg st="5" end="5"/>
                                            </p:txEl>
                                          </p:spTgt>
                                        </p:tgtEl>
                                        <p:attrNameLst>
                                          <p:attrName>style.visibility</p:attrName>
                                        </p:attrNameLst>
                                      </p:cBhvr>
                                      <p:to>
                                        <p:strVal val="visible"/>
                                      </p:to>
                                    </p:set>
                                    <p:anim calcmode="lin" valueType="num">
                                      <p:cBhvr additive="base">
                                        <p:cTn id="36" dur="500" fill="hold"/>
                                        <p:tgtEl>
                                          <p:spTgt spid="226308">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630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The Binding Word of God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9" name="Text Box 4"/>
          <p:cNvSpPr txBox="1">
            <a:spLocks noChangeArrowheads="1"/>
          </p:cNvSpPr>
          <p:nvPr/>
        </p:nvSpPr>
        <p:spPr bwMode="auto">
          <a:xfrm>
            <a:off x="24188" y="711129"/>
            <a:ext cx="9144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The word spoken by the prophets was binding </a:t>
            </a:r>
            <a:r>
              <a:rPr lang="en-US" altLang="en-US" sz="3600" i="1" dirty="0">
                <a:solidFill>
                  <a:schemeClr val="accent2">
                    <a:lumMod val="75000"/>
                  </a:schemeClr>
                </a:solidFill>
                <a:latin typeface="Tahoma" pitchFamily="34" charset="0"/>
              </a:rPr>
              <a:t>(Lk. 16:29, 31; Mt. 22:40; 26:56)</a:t>
            </a:r>
          </a:p>
          <a:p>
            <a:pPr>
              <a:buClr>
                <a:schemeClr val="accent2"/>
              </a:buClr>
              <a:buSzPct val="115000"/>
              <a:buFont typeface="Wingdings" panose="05000000000000000000" pitchFamily="2" charset="2"/>
              <a:buChar char="ü"/>
            </a:pPr>
            <a:r>
              <a:rPr lang="en-US" altLang="en-US" sz="3200" b="0" dirty="0">
                <a:solidFill>
                  <a:srgbClr val="002060"/>
                </a:solidFill>
                <a:latin typeface="Tahoma" pitchFamily="34" charset="0"/>
              </a:rPr>
              <a:t>Samuel to Saul: Saul’s death – </a:t>
            </a:r>
            <a:r>
              <a:rPr lang="en-US" altLang="en-US" sz="3200" b="0" i="1" dirty="0">
                <a:solidFill>
                  <a:srgbClr val="002060"/>
                </a:solidFill>
                <a:latin typeface="Tahoma" pitchFamily="34" charset="0"/>
              </a:rPr>
              <a:t>I Samuel 28</a:t>
            </a:r>
          </a:p>
          <a:p>
            <a:pPr>
              <a:buClr>
                <a:schemeClr val="accent2"/>
              </a:buClr>
              <a:buSzPct val="115000"/>
              <a:buFont typeface="Wingdings" panose="05000000000000000000" pitchFamily="2" charset="2"/>
              <a:buChar char="ü"/>
            </a:pPr>
            <a:r>
              <a:rPr lang="en-US" altLang="en-US" sz="3200" b="0" dirty="0">
                <a:solidFill>
                  <a:srgbClr val="002060"/>
                </a:solidFill>
                <a:latin typeface="Tahoma" pitchFamily="34" charset="0"/>
              </a:rPr>
              <a:t>Elijah on Mt. Carmel: Contest between God and false gods – </a:t>
            </a:r>
            <a:r>
              <a:rPr lang="en-US" altLang="en-US" sz="3200" b="0" i="1" dirty="0">
                <a:solidFill>
                  <a:srgbClr val="002060"/>
                </a:solidFill>
                <a:latin typeface="Tahoma" pitchFamily="34" charset="0"/>
              </a:rPr>
              <a:t>I Kings 18</a:t>
            </a:r>
          </a:p>
          <a:p>
            <a:pPr>
              <a:buClr>
                <a:schemeClr val="accent2"/>
              </a:buClr>
              <a:buSzPct val="115000"/>
              <a:buFont typeface="Wingdings" panose="05000000000000000000" pitchFamily="2" charset="2"/>
              <a:buChar char="ü"/>
            </a:pPr>
            <a:r>
              <a:rPr lang="en-US" altLang="en-US" sz="3200" b="0" dirty="0">
                <a:solidFill>
                  <a:srgbClr val="002060"/>
                </a:solidFill>
                <a:latin typeface="Tahoma" pitchFamily="34" charset="0"/>
              </a:rPr>
              <a:t>Elisha to Naaman: Leprosy Healed – </a:t>
            </a:r>
            <a:r>
              <a:rPr lang="en-US" altLang="en-US" sz="3200" b="0" i="1" dirty="0">
                <a:solidFill>
                  <a:srgbClr val="002060"/>
                </a:solidFill>
                <a:latin typeface="Tahoma" pitchFamily="34" charset="0"/>
              </a:rPr>
              <a:t>II Kings 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580" y="4566292"/>
            <a:ext cx="2358957" cy="2316289"/>
          </a:xfrm>
          <a:prstGeom prst="rect">
            <a:avLst/>
          </a:prstGeom>
        </p:spPr>
      </p:pic>
      <p:sp>
        <p:nvSpPr>
          <p:cNvPr id="11" name="Text Box 9">
            <a:extLst>
              <a:ext uri="{FF2B5EF4-FFF2-40B4-BE49-F238E27FC236}">
                <a16:creationId xmlns:a16="http://schemas.microsoft.com/office/drawing/2014/main" id="{84E3FC17-4157-4824-A60A-29F25B8C0156}"/>
              </a:ext>
            </a:extLst>
          </p:cNvPr>
          <p:cNvSpPr txBox="1">
            <a:spLocks noChangeArrowheads="1"/>
          </p:cNvSpPr>
          <p:nvPr/>
        </p:nvSpPr>
        <p:spPr bwMode="auto">
          <a:xfrm>
            <a:off x="-12290" y="4918600"/>
            <a:ext cx="6946489" cy="1569660"/>
          </a:xfrm>
          <a:prstGeom prst="rect">
            <a:avLst/>
          </a:prstGeom>
          <a:solidFill>
            <a:srgbClr val="FFCCFF"/>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FF0000"/>
                </a:solidFill>
                <a:latin typeface="Tahoma" pitchFamily="34" charset="0"/>
              </a:rPr>
              <a:t>One who transgressed the Law</a:t>
            </a:r>
          </a:p>
          <a:p>
            <a:pPr algn="ctr"/>
            <a:r>
              <a:rPr lang="en-US" altLang="en-US" sz="3200" dirty="0">
                <a:solidFill>
                  <a:srgbClr val="FF0000"/>
                </a:solidFill>
                <a:latin typeface="Tahoma" pitchFamily="34" charset="0"/>
              </a:rPr>
              <a:t>of Moses died without mercy (Heb. 10:28)</a:t>
            </a:r>
          </a:p>
        </p:txBody>
      </p:sp>
    </p:spTree>
    <p:extLst>
      <p:ext uri="{BB962C8B-B14F-4D97-AF65-F5344CB8AC3E}">
        <p14:creationId xmlns:p14="http://schemas.microsoft.com/office/powerpoint/2010/main" val="35305215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The Binding Word of God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226308" name="Text Box 4"/>
          <p:cNvSpPr txBox="1">
            <a:spLocks noChangeArrowheads="1"/>
          </p:cNvSpPr>
          <p:nvPr/>
        </p:nvSpPr>
        <p:spPr bwMode="auto">
          <a:xfrm>
            <a:off x="-15639" y="643932"/>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Peter used three cases to prove God</a:t>
            </a:r>
          </a:p>
          <a:p>
            <a:r>
              <a:rPr lang="en-US" altLang="en-US" sz="3600" dirty="0">
                <a:solidFill>
                  <a:schemeClr val="accent2">
                    <a:lumMod val="75000"/>
                  </a:schemeClr>
                </a:solidFill>
                <a:latin typeface="Tahoma" pitchFamily="34" charset="0"/>
              </a:rPr>
              <a:t>means what He says </a:t>
            </a:r>
            <a:r>
              <a:rPr lang="en-US" altLang="en-US" sz="3600" i="1" dirty="0">
                <a:solidFill>
                  <a:schemeClr val="accent2">
                    <a:lumMod val="75000"/>
                  </a:schemeClr>
                </a:solidFill>
                <a:latin typeface="Tahoma" pitchFamily="34" charset="0"/>
              </a:rPr>
              <a:t>(II Pet. 2:4-6):</a:t>
            </a:r>
          </a:p>
          <a:p>
            <a:pPr>
              <a:buClr>
                <a:schemeClr val="accent2"/>
              </a:buClr>
              <a:buSzPct val="115000"/>
              <a:buFont typeface="Wingdings" panose="05000000000000000000" pitchFamily="2" charset="2"/>
              <a:buChar char="v"/>
            </a:pPr>
            <a:r>
              <a:rPr lang="en-US" altLang="en-US" sz="3200" b="0" dirty="0">
                <a:solidFill>
                  <a:srgbClr val="002060"/>
                </a:solidFill>
                <a:latin typeface="Tahoma" pitchFamily="34" charset="0"/>
              </a:rPr>
              <a:t>God did not spare sinful angels</a:t>
            </a:r>
          </a:p>
          <a:p>
            <a:pPr>
              <a:buClr>
                <a:schemeClr val="accent2"/>
              </a:buClr>
              <a:buSzPct val="115000"/>
              <a:buFont typeface="Wingdings" panose="05000000000000000000" pitchFamily="2" charset="2"/>
              <a:buChar char="v"/>
            </a:pPr>
            <a:r>
              <a:rPr lang="en-US" altLang="en-US" sz="3200" b="0" dirty="0">
                <a:solidFill>
                  <a:srgbClr val="002060"/>
                </a:solidFill>
                <a:latin typeface="Tahoma" pitchFamily="34" charset="0"/>
              </a:rPr>
              <a:t>God did not spare the sinful world</a:t>
            </a:r>
          </a:p>
          <a:p>
            <a:pPr>
              <a:buClr>
                <a:schemeClr val="accent2"/>
              </a:buClr>
              <a:buSzPct val="115000"/>
              <a:buFont typeface="Wingdings" panose="05000000000000000000" pitchFamily="2" charset="2"/>
              <a:buChar char="v"/>
            </a:pPr>
            <a:r>
              <a:rPr lang="en-US" altLang="en-US" sz="3200" b="0" dirty="0">
                <a:solidFill>
                  <a:srgbClr val="002060"/>
                </a:solidFill>
                <a:latin typeface="Tahoma" pitchFamily="34" charset="0"/>
              </a:rPr>
              <a:t>God did not spare Sodom &amp; Gomorrah</a:t>
            </a:r>
          </a:p>
        </p:txBody>
      </p:sp>
      <p:pic>
        <p:nvPicPr>
          <p:cNvPr id="10" name="Picture 9">
            <a:extLst>
              <a:ext uri="{FF2B5EF4-FFF2-40B4-BE49-F238E27FC236}">
                <a16:creationId xmlns:a16="http://schemas.microsoft.com/office/drawing/2014/main" id="{E27454FA-2ABD-43EB-98F9-798A58DF6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057">
            <a:off x="388280" y="3468149"/>
            <a:ext cx="1926340" cy="2892404"/>
          </a:xfrm>
          <a:prstGeom prst="rect">
            <a:avLst/>
          </a:prstGeom>
        </p:spPr>
      </p:pic>
      <p:pic>
        <p:nvPicPr>
          <p:cNvPr id="12" name="Picture 11">
            <a:extLst>
              <a:ext uri="{FF2B5EF4-FFF2-40B4-BE49-F238E27FC236}">
                <a16:creationId xmlns:a16="http://schemas.microsoft.com/office/drawing/2014/main" id="{B080E22F-3D7E-40B1-B611-5AEC41481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988" y="4572000"/>
            <a:ext cx="3029591" cy="1961389"/>
          </a:xfrm>
          <a:prstGeom prst="rect">
            <a:avLst/>
          </a:prstGeom>
        </p:spPr>
      </p:pic>
      <p:pic>
        <p:nvPicPr>
          <p:cNvPr id="13" name="Picture 12">
            <a:extLst>
              <a:ext uri="{FF2B5EF4-FFF2-40B4-BE49-F238E27FC236}">
                <a16:creationId xmlns:a16="http://schemas.microsoft.com/office/drawing/2014/main" id="{53D060AE-7F90-4D2F-AD2F-D6149D037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52031">
            <a:off x="5756723" y="3825822"/>
            <a:ext cx="3161222" cy="1775148"/>
          </a:xfrm>
          <a:prstGeom prst="rect">
            <a:avLst/>
          </a:prstGeom>
        </p:spPr>
      </p:pic>
    </p:spTree>
    <p:extLst>
      <p:ext uri="{BB962C8B-B14F-4D97-AF65-F5344CB8AC3E}">
        <p14:creationId xmlns:p14="http://schemas.microsoft.com/office/powerpoint/2010/main" val="35998852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6308">
                                            <p:txEl>
                                              <p:pRg st="1" end="1"/>
                                            </p:txEl>
                                          </p:spTgt>
                                        </p:tgtEl>
                                        <p:attrNameLst>
                                          <p:attrName>style.visibility</p:attrName>
                                        </p:attrNameLst>
                                      </p:cBhvr>
                                      <p:to>
                                        <p:strVal val="visible"/>
                                      </p:to>
                                    </p:set>
                                    <p:animEffect transition="in" filter="fade">
                                      <p:cBhvr>
                                        <p:cTn id="10" dur="500"/>
                                        <p:tgtEl>
                                          <p:spTgt spid="226308">
                                            <p:txEl>
                                              <p:pRg st="1" end="1"/>
                                            </p:txEl>
                                          </p:spTgt>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26308">
                                            <p:txEl>
                                              <p:pRg st="2" end="2"/>
                                            </p:txEl>
                                          </p:spTgt>
                                        </p:tgtEl>
                                        <p:attrNameLst>
                                          <p:attrName>style.visibility</p:attrName>
                                        </p:attrNameLst>
                                      </p:cBhvr>
                                      <p:to>
                                        <p:strVal val="visible"/>
                                      </p:to>
                                    </p:set>
                                    <p:anim calcmode="lin" valueType="num">
                                      <p:cBhvr additive="base">
                                        <p:cTn id="14" dur="500" fill="hold"/>
                                        <p:tgtEl>
                                          <p:spTgt spid="226308">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26308">
                                            <p:txEl>
                                              <p:pRg st="2" end="2"/>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26308">
                                            <p:txEl>
                                              <p:pRg st="3" end="3"/>
                                            </p:txEl>
                                          </p:spTgt>
                                        </p:tgtEl>
                                        <p:attrNameLst>
                                          <p:attrName>style.visibility</p:attrName>
                                        </p:attrNameLst>
                                      </p:cBhvr>
                                      <p:to>
                                        <p:strVal val="visible"/>
                                      </p:to>
                                    </p:set>
                                    <p:anim calcmode="lin" valueType="num">
                                      <p:cBhvr additive="base">
                                        <p:cTn id="26" dur="500" fill="hold"/>
                                        <p:tgtEl>
                                          <p:spTgt spid="226308">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26308">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226308">
                                            <p:txEl>
                                              <p:pRg st="4" end="4"/>
                                            </p:txEl>
                                          </p:spTgt>
                                        </p:tgtEl>
                                        <p:attrNameLst>
                                          <p:attrName>style.visibility</p:attrName>
                                        </p:attrNameLst>
                                      </p:cBhvr>
                                      <p:to>
                                        <p:strVal val="visible"/>
                                      </p:to>
                                    </p:set>
                                    <p:anim calcmode="lin" valueType="num">
                                      <p:cBhvr additive="base">
                                        <p:cTn id="38" dur="500" fill="hold"/>
                                        <p:tgtEl>
                                          <p:spTgt spid="226308">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26308">
                                            <p:txEl>
                                              <p:pRg st="4" end="4"/>
                                            </p:txEl>
                                          </p:spTgt>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31"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The Binding Word of God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9" name="Text Box 4"/>
          <p:cNvSpPr txBox="1">
            <a:spLocks noChangeArrowheads="1"/>
          </p:cNvSpPr>
          <p:nvPr/>
        </p:nvSpPr>
        <p:spPr bwMode="auto">
          <a:xfrm>
            <a:off x="18692" y="838200"/>
            <a:ext cx="912530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If God’s word was binding when He</a:t>
            </a:r>
          </a:p>
          <a:p>
            <a:pPr marL="0" indent="0"/>
            <a:r>
              <a:rPr lang="en-US" altLang="en-US" sz="3600" dirty="0">
                <a:solidFill>
                  <a:schemeClr val="accent2">
                    <a:lumMod val="75000"/>
                  </a:schemeClr>
                </a:solidFill>
                <a:latin typeface="Tahoma" pitchFamily="34" charset="0"/>
              </a:rPr>
              <a:t>spoke by angels &amp; in “many ways” by the prophets, it is much more binding when spoken through His Son!</a:t>
            </a:r>
          </a:p>
          <a:p>
            <a:pPr>
              <a:buClr>
                <a:schemeClr val="accent2"/>
              </a:buClr>
              <a:buSzPct val="115000"/>
              <a:buFont typeface="Wingdings" panose="05000000000000000000" pitchFamily="2" charset="2"/>
              <a:buChar char="v"/>
            </a:pPr>
            <a:r>
              <a:rPr lang="en-US" altLang="en-US" sz="3200" b="0" dirty="0">
                <a:solidFill>
                  <a:srgbClr val="002060"/>
                </a:solidFill>
                <a:latin typeface="Tahoma" pitchFamily="34" charset="0"/>
              </a:rPr>
              <a:t>How can men escape if they “neglect so great a salvation?” (Heb. 2:2-4)</a:t>
            </a:r>
          </a:p>
          <a:p>
            <a:pPr>
              <a:buClr>
                <a:schemeClr val="accent2"/>
              </a:buClr>
              <a:buSzPct val="115000"/>
              <a:buFont typeface="Wingdings" panose="05000000000000000000" pitchFamily="2" charset="2"/>
              <a:buChar char="v"/>
            </a:pPr>
            <a:r>
              <a:rPr lang="en-US" altLang="en-US" sz="3200" b="0" dirty="0">
                <a:solidFill>
                  <a:srgbClr val="002060"/>
                </a:solidFill>
                <a:latin typeface="Tahoma" pitchFamily="34" charset="0"/>
              </a:rPr>
              <a:t>There is no other sacrifice for sins! (Heb. 10:11-12)</a:t>
            </a:r>
          </a:p>
          <a:p>
            <a:pPr>
              <a:buClr>
                <a:schemeClr val="accent2"/>
              </a:buClr>
              <a:buSzPct val="115000"/>
              <a:buFont typeface="Wingdings" panose="05000000000000000000" pitchFamily="2" charset="2"/>
              <a:buChar char="v"/>
            </a:pPr>
            <a:r>
              <a:rPr lang="en-US" altLang="en-US" sz="3200" b="0" dirty="0">
                <a:solidFill>
                  <a:srgbClr val="002060"/>
                </a:solidFill>
                <a:latin typeface="Tahoma" pitchFamily="34" charset="0"/>
              </a:rPr>
              <a:t>It will be severe for the one who “trampled underfoot the Son of God” (Heb. 10:29).</a:t>
            </a:r>
          </a:p>
        </p:txBody>
      </p:sp>
    </p:spTree>
    <p:extLst>
      <p:ext uri="{BB962C8B-B14F-4D97-AF65-F5344CB8AC3E}">
        <p14:creationId xmlns:p14="http://schemas.microsoft.com/office/powerpoint/2010/main" val="5374473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additive="base">
                                        <p:cTn id="14"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 calcmode="lin" valueType="num">
                                      <p:cBhvr additive="base">
                                        <p:cTn id="24"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The Binding Word of God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11" name="Text Box 5"/>
          <p:cNvSpPr txBox="1">
            <a:spLocks noChangeArrowheads="1"/>
          </p:cNvSpPr>
          <p:nvPr/>
        </p:nvSpPr>
        <p:spPr bwMode="auto">
          <a:xfrm>
            <a:off x="0" y="944940"/>
            <a:ext cx="9144000" cy="107721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FFFFFF"/>
                </a:solidFill>
                <a:latin typeface="Tahoma" pitchFamily="34" charset="0"/>
              </a:rPr>
              <a:t>God’s word is final and men must</a:t>
            </a:r>
          </a:p>
          <a:p>
            <a:pPr algn="ctr"/>
            <a:r>
              <a:rPr lang="en-US" altLang="en-US" sz="3200" dirty="0">
                <a:solidFill>
                  <a:srgbClr val="FFFFFF"/>
                </a:solidFill>
                <a:latin typeface="Tahoma" pitchFamily="34" charset="0"/>
              </a:rPr>
              <a:t>listen to His Son! </a:t>
            </a:r>
            <a:r>
              <a:rPr lang="en-US" altLang="en-US" sz="3200" i="1" dirty="0">
                <a:solidFill>
                  <a:srgbClr val="FFFFFF"/>
                </a:solidFill>
                <a:latin typeface="Tahoma" pitchFamily="34" charset="0"/>
              </a:rPr>
              <a:t>(Mt. 17:5; Jn. 12:48)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021" y="2154493"/>
            <a:ext cx="3511958" cy="4423288"/>
          </a:xfrm>
          <a:prstGeom prst="rect">
            <a:avLst/>
          </a:prstGeom>
        </p:spPr>
      </p:pic>
    </p:spTree>
    <p:extLst>
      <p:ext uri="{BB962C8B-B14F-4D97-AF65-F5344CB8AC3E}">
        <p14:creationId xmlns:p14="http://schemas.microsoft.com/office/powerpoint/2010/main" val="558475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Conclusion</a:t>
            </a:r>
          </a:p>
        </p:txBody>
      </p:sp>
      <p:sp>
        <p:nvSpPr>
          <p:cNvPr id="7" name="Footer Placeholder 4"/>
          <p:cNvSpPr>
            <a:spLocks noGrp="1"/>
          </p:cNvSpPr>
          <p:nvPr>
            <p:ph type="ftr" sz="quarter" idx="11"/>
          </p:nvPr>
        </p:nvSpPr>
        <p:spPr>
          <a:xfrm>
            <a:off x="0" y="6567948"/>
            <a:ext cx="3505200" cy="304800"/>
          </a:xfrm>
        </p:spPr>
        <p:txBody>
          <a:bodyPr/>
          <a:lstStyle/>
          <a:p>
            <a:r>
              <a:rPr lang="en-US" altLang="en-US" dirty="0"/>
              <a:t>Christ: "Appointed Heir Of All Things"</a:t>
            </a:r>
          </a:p>
        </p:txBody>
      </p:sp>
      <p:sp>
        <p:nvSpPr>
          <p:cNvPr id="261123" name="Text Box 3"/>
          <p:cNvSpPr txBox="1">
            <a:spLocks noChangeArrowheads="1"/>
          </p:cNvSpPr>
          <p:nvPr/>
        </p:nvSpPr>
        <p:spPr bwMode="auto">
          <a:xfrm>
            <a:off x="0" y="762000"/>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God has spoken:</a:t>
            </a:r>
          </a:p>
          <a:p>
            <a:pPr>
              <a:buClr>
                <a:schemeClr val="accent2"/>
              </a:buClr>
              <a:buSzPct val="115000"/>
              <a:buFont typeface="Wingdings" pitchFamily="2" charset="2"/>
              <a:buChar char="Ø"/>
            </a:pPr>
            <a:r>
              <a:rPr lang="en-US" altLang="en-US" sz="3200" b="0" dirty="0">
                <a:solidFill>
                  <a:srgbClr val="002060"/>
                </a:solidFill>
                <a:latin typeface="Tahoma" pitchFamily="34" charset="0"/>
              </a:rPr>
              <a:t>By prophets in “many ways”</a:t>
            </a:r>
          </a:p>
          <a:p>
            <a:pPr>
              <a:buClr>
                <a:schemeClr val="accent2"/>
              </a:buClr>
              <a:buSzPct val="115000"/>
              <a:buFont typeface="Wingdings" pitchFamily="2" charset="2"/>
              <a:buChar char="Ø"/>
            </a:pPr>
            <a:r>
              <a:rPr lang="en-US" altLang="en-US" sz="3200" b="0" dirty="0">
                <a:solidFill>
                  <a:srgbClr val="002060"/>
                </a:solidFill>
                <a:latin typeface="Tahoma" pitchFamily="34" charset="0"/>
              </a:rPr>
              <a:t>In these last days in His Son</a:t>
            </a:r>
          </a:p>
        </p:txBody>
      </p:sp>
      <p:sp>
        <p:nvSpPr>
          <p:cNvPr id="261128" name="Text Box 8"/>
          <p:cNvSpPr txBox="1">
            <a:spLocks noChangeArrowheads="1"/>
          </p:cNvSpPr>
          <p:nvPr/>
        </p:nvSpPr>
        <p:spPr bwMode="auto">
          <a:xfrm>
            <a:off x="0" y="2895600"/>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If God meant what He said by the prophets, He surely means what He says through His Son </a:t>
            </a:r>
          </a:p>
          <a:p>
            <a:pPr>
              <a:buClr>
                <a:schemeClr val="accent2"/>
              </a:buClr>
              <a:buSzPct val="115000"/>
              <a:buFont typeface="Wingdings" pitchFamily="2" charset="2"/>
              <a:buChar char="Ø"/>
            </a:pPr>
            <a:r>
              <a:rPr lang="en-US" altLang="en-US" sz="3200" i="1" dirty="0">
                <a:solidFill>
                  <a:srgbClr val="002060"/>
                </a:solidFill>
                <a:latin typeface="Tahoma" pitchFamily="34" charset="0"/>
              </a:rPr>
              <a:t>Mt. 25: 31-34, 41, 46</a:t>
            </a:r>
            <a:endParaRPr lang="en-US" altLang="en-US" sz="3200" b="0" dirty="0">
              <a:solidFill>
                <a:srgbClr val="002060"/>
              </a:solidFill>
              <a:latin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637" y="4177978"/>
            <a:ext cx="3573363" cy="26800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8"/>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2611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685800"/>
          </a:xfrm>
        </p:spPr>
        <p:txBody>
          <a:bodyPr/>
          <a:lstStyle/>
          <a:p>
            <a:r>
              <a:rPr lang="en-US" altLang="en-US" sz="4000" b="1" u="sng" dirty="0">
                <a:solidFill>
                  <a:schemeClr val="tx1"/>
                </a:solidFill>
                <a:cs typeface="Times New Roman" pitchFamily="18" charset="0"/>
              </a:rPr>
              <a:t>Conclusi</a:t>
            </a:r>
            <a:r>
              <a:rPr lang="en-US" altLang="en-US" sz="3600" b="1" u="sng" dirty="0">
                <a:solidFill>
                  <a:schemeClr val="tx1"/>
                </a:solidFill>
                <a:cs typeface="Times New Roman" pitchFamily="18" charset="0"/>
              </a:rPr>
              <a:t>on</a:t>
            </a:r>
          </a:p>
        </p:txBody>
      </p:sp>
      <p:sp>
        <p:nvSpPr>
          <p:cNvPr id="5" name="Footer Placeholder 4"/>
          <p:cNvSpPr>
            <a:spLocks noGrp="1"/>
          </p:cNvSpPr>
          <p:nvPr>
            <p:ph type="ftr" sz="quarter" idx="11"/>
          </p:nvPr>
        </p:nvSpPr>
        <p:spPr>
          <a:xfrm>
            <a:off x="-2458" y="6567948"/>
            <a:ext cx="3674806" cy="304800"/>
          </a:xfrm>
        </p:spPr>
        <p:txBody>
          <a:bodyPr/>
          <a:lstStyle/>
          <a:p>
            <a:r>
              <a:rPr lang="en-US" altLang="en-US" dirty="0"/>
              <a:t>Christ: "Appointed Heir Of All Things"</a:t>
            </a:r>
          </a:p>
        </p:txBody>
      </p:sp>
      <p:sp>
        <p:nvSpPr>
          <p:cNvPr id="187400" name="Text Box 8"/>
          <p:cNvSpPr txBox="1">
            <a:spLocks noChangeArrowheads="1"/>
          </p:cNvSpPr>
          <p:nvPr/>
        </p:nvSpPr>
        <p:spPr bwMode="auto">
          <a:xfrm>
            <a:off x="0" y="762000"/>
            <a:ext cx="91440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As “heir of all things” it is Jesus Christ mankind needs to listen to! </a:t>
            </a:r>
          </a:p>
          <a:p>
            <a:pPr>
              <a:buClr>
                <a:schemeClr val="accent2"/>
              </a:buClr>
              <a:buSzPct val="115000"/>
              <a:buFont typeface="Wingdings" pitchFamily="2" charset="2"/>
              <a:buChar char="Ø"/>
            </a:pPr>
            <a:r>
              <a:rPr lang="en-US" altLang="en-US" sz="3200" b="0" dirty="0">
                <a:solidFill>
                  <a:srgbClr val="002060"/>
                </a:solidFill>
                <a:latin typeface="Tahoma" pitchFamily="34" charset="0"/>
              </a:rPr>
              <a:t>Respect the word of God and Christ! </a:t>
            </a:r>
            <a:r>
              <a:rPr lang="en-US" altLang="en-US" sz="3200" b="0" i="1" dirty="0">
                <a:solidFill>
                  <a:srgbClr val="002060"/>
                </a:solidFill>
                <a:latin typeface="Tahoma" pitchFamily="34" charset="0"/>
              </a:rPr>
              <a:t>(Heb. 1:1-4)</a:t>
            </a:r>
          </a:p>
          <a:p>
            <a:pPr>
              <a:buClr>
                <a:schemeClr val="accent2"/>
              </a:buClr>
              <a:buSzPct val="115000"/>
              <a:buFont typeface="Wingdings" pitchFamily="2" charset="2"/>
              <a:buChar char="Ø"/>
            </a:pPr>
            <a:r>
              <a:rPr lang="en-US" altLang="en-US" sz="3200" b="0" dirty="0">
                <a:solidFill>
                  <a:srgbClr val="002060"/>
                </a:solidFill>
                <a:latin typeface="Tahoma" pitchFamily="34" charset="0"/>
              </a:rPr>
              <a:t>Be obedient to Christ’s word of salvation! </a:t>
            </a:r>
            <a:r>
              <a:rPr lang="en-US" altLang="en-US" sz="3200" b="0" i="1" dirty="0">
                <a:solidFill>
                  <a:srgbClr val="002060"/>
                </a:solidFill>
                <a:latin typeface="Tahoma" pitchFamily="34" charset="0"/>
              </a:rPr>
              <a:t>(Heb. 5:9; Js. 1:21)</a:t>
            </a:r>
          </a:p>
          <a:p>
            <a:pPr>
              <a:buClr>
                <a:schemeClr val="accent2"/>
              </a:buClr>
              <a:buSzPct val="115000"/>
              <a:buFont typeface="Wingdings" pitchFamily="2" charset="2"/>
              <a:buChar char="Ø"/>
            </a:pPr>
            <a:r>
              <a:rPr lang="en-US" altLang="en-US" sz="3200" b="0" dirty="0">
                <a:solidFill>
                  <a:srgbClr val="002060"/>
                </a:solidFill>
                <a:latin typeface="Tahoma" pitchFamily="34" charset="0"/>
              </a:rPr>
              <a:t>Be faithful to Christ! </a:t>
            </a:r>
            <a:r>
              <a:rPr lang="en-US" altLang="en-US" sz="3200" b="0" i="1" dirty="0">
                <a:solidFill>
                  <a:srgbClr val="002060"/>
                </a:solidFill>
                <a:latin typeface="Tahoma" pitchFamily="34" charset="0"/>
              </a:rPr>
              <a:t>(Jn. 8:31-32)</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300" y="4500741"/>
            <a:ext cx="2819400" cy="2114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740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685800"/>
          </a:xfrm>
        </p:spPr>
        <p:txBody>
          <a:bodyPr/>
          <a:lstStyle/>
          <a:p>
            <a:r>
              <a:rPr lang="en-US" altLang="en-US" sz="4000" b="1" u="sng" dirty="0">
                <a:solidFill>
                  <a:schemeClr val="tx1"/>
                </a:solidFill>
                <a:cs typeface="Times New Roman" pitchFamily="18" charset="0"/>
              </a:rPr>
              <a:t>Conclusi</a:t>
            </a:r>
            <a:r>
              <a:rPr lang="en-US" altLang="en-US" sz="3600" b="1" u="sng" dirty="0">
                <a:solidFill>
                  <a:schemeClr val="tx1"/>
                </a:solidFill>
                <a:cs typeface="Times New Roman" pitchFamily="18" charset="0"/>
              </a:rPr>
              <a:t>on</a:t>
            </a:r>
          </a:p>
        </p:txBody>
      </p:sp>
      <p:sp>
        <p:nvSpPr>
          <p:cNvPr id="5" name="Footer Placeholder 4"/>
          <p:cNvSpPr>
            <a:spLocks noGrp="1"/>
          </p:cNvSpPr>
          <p:nvPr>
            <p:ph type="ftr" sz="quarter" idx="11"/>
          </p:nvPr>
        </p:nvSpPr>
        <p:spPr>
          <a:xfrm>
            <a:off x="-2458" y="6567948"/>
            <a:ext cx="3674806" cy="304800"/>
          </a:xfrm>
        </p:spPr>
        <p:txBody>
          <a:bodyPr/>
          <a:lstStyle/>
          <a:p>
            <a:r>
              <a:rPr lang="en-US" altLang="en-US" dirty="0"/>
              <a:t>Christ: "Appointed Heir Of All Things"</a:t>
            </a:r>
          </a:p>
        </p:txBody>
      </p:sp>
      <p:sp>
        <p:nvSpPr>
          <p:cNvPr id="8" name="Text Box 4"/>
          <p:cNvSpPr txBox="1">
            <a:spLocks noChangeArrowheads="1"/>
          </p:cNvSpPr>
          <p:nvPr/>
        </p:nvSpPr>
        <p:spPr bwMode="auto">
          <a:xfrm>
            <a:off x="0" y="914400"/>
            <a:ext cx="9143999" cy="1077218"/>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66FFFF"/>
                </a:solidFill>
                <a:latin typeface="Tahoma" pitchFamily="34" charset="0"/>
              </a:rPr>
              <a:t>Have you listened to and obeyed the word of the Son? </a:t>
            </a:r>
            <a:r>
              <a:rPr lang="en-US" altLang="en-US" sz="3200" i="1" dirty="0">
                <a:solidFill>
                  <a:srgbClr val="66FFFF"/>
                </a:solidFill>
                <a:latin typeface="Tahoma" pitchFamily="34" charset="0"/>
              </a:rPr>
              <a:t>(Mt. 17:5)</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0766"/>
            <a:ext cx="2956027" cy="3676650"/>
          </a:xfrm>
          <a:prstGeom prst="rect">
            <a:avLst/>
          </a:prstGeom>
        </p:spPr>
      </p:pic>
      <p:pic>
        <p:nvPicPr>
          <p:cNvPr id="4" name="Picture 3" descr="A group of people in the water&#10;&#10;Description generated with high confidence">
            <a:extLst>
              <a:ext uri="{FF2B5EF4-FFF2-40B4-BE49-F238E27FC236}">
                <a16:creationId xmlns:a16="http://schemas.microsoft.com/office/drawing/2014/main" id="{8CF164C5-5735-464D-9F17-F34ECBB6E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2848" y="2712376"/>
            <a:ext cx="5191369" cy="3193429"/>
          </a:xfrm>
          <a:prstGeom prst="rect">
            <a:avLst/>
          </a:prstGeom>
        </p:spPr>
      </p:pic>
    </p:spTree>
    <p:extLst>
      <p:ext uri="{BB962C8B-B14F-4D97-AF65-F5344CB8AC3E}">
        <p14:creationId xmlns:p14="http://schemas.microsoft.com/office/powerpoint/2010/main" val="9412038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Heb. 1:1-4</a:t>
            </a:r>
          </a:p>
        </p:txBody>
      </p:sp>
      <p:sp>
        <p:nvSpPr>
          <p:cNvPr id="5" name="Footer Placeholder 4"/>
          <p:cNvSpPr>
            <a:spLocks noGrp="1"/>
          </p:cNvSpPr>
          <p:nvPr>
            <p:ph type="ftr" sz="quarter" idx="11"/>
          </p:nvPr>
        </p:nvSpPr>
        <p:spPr>
          <a:xfrm>
            <a:off x="0" y="6577779"/>
            <a:ext cx="4038600" cy="304801"/>
          </a:xfrm>
        </p:spPr>
        <p:txBody>
          <a:bodyPr/>
          <a:lstStyle/>
          <a:p>
            <a:r>
              <a:rPr lang="en-US" altLang="en-US" dirty="0"/>
              <a:t>Christ: "Appointed Heir Of All Things"</a:t>
            </a:r>
          </a:p>
        </p:txBody>
      </p:sp>
      <p:sp>
        <p:nvSpPr>
          <p:cNvPr id="6" name="Text Box 3"/>
          <p:cNvSpPr txBox="1">
            <a:spLocks noChangeArrowheads="1"/>
          </p:cNvSpPr>
          <p:nvPr/>
        </p:nvSpPr>
        <p:spPr bwMode="auto">
          <a:xfrm>
            <a:off x="381000" y="605425"/>
            <a:ext cx="8382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2800" b="0" dirty="0">
                <a:solidFill>
                  <a:srgbClr val="002060"/>
                </a:solidFill>
                <a:latin typeface="Tahoma" pitchFamily="34" charset="0"/>
              </a:rPr>
              <a:t>1.  God, after He spoke long ago to the fathers in the prophets in many portions and in many ways,</a:t>
            </a:r>
          </a:p>
          <a:p>
            <a:r>
              <a:rPr lang="en-US" altLang="en-US" sz="2800" b="0" dirty="0">
                <a:solidFill>
                  <a:srgbClr val="002060"/>
                </a:solidFill>
                <a:latin typeface="Tahoma" pitchFamily="34" charset="0"/>
              </a:rPr>
              <a:t>2.  in these last days has spoken to us in His Son, whom He appointed heir of all things, through whom also He made the world.</a:t>
            </a:r>
          </a:p>
          <a:p>
            <a:r>
              <a:rPr lang="en-US" altLang="en-US" sz="2800" b="0" dirty="0">
                <a:solidFill>
                  <a:srgbClr val="002060"/>
                </a:solidFill>
                <a:latin typeface="Tahoma" pitchFamily="34" charset="0"/>
              </a:rPr>
              <a:t>3.  And He is the radiance of His glory and the exact representation of His nature, and upholds all things by the word of His power. When He had made purification of sins, He sat down at the right hand of the Majesty on high,</a:t>
            </a:r>
          </a:p>
          <a:p>
            <a:r>
              <a:rPr lang="en-US" altLang="en-US" sz="2800" b="0" dirty="0">
                <a:solidFill>
                  <a:srgbClr val="002060"/>
                </a:solidFill>
                <a:latin typeface="Tahoma" pitchFamily="34" charset="0"/>
              </a:rPr>
              <a:t>4.  having become as much better than the angels, as He has inherited a more excellent name than they.</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rgbClr val="002060"/>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rgbClr val="002060"/>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rgbClr val="002060"/>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rgbClr val="002060"/>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rgbClr val="002060"/>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rgbClr val="002060"/>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rgbClr val="002060"/>
                </a:solidFill>
                <a:latin typeface="Calisto MT" pitchFamily="18" charset="0"/>
              </a:rPr>
              <a:t>Repent (Acts 8:22), Confess (I Jn. 1:9),</a:t>
            </a:r>
          </a:p>
          <a:p>
            <a:pPr algn="ctr" fontAlgn="auto">
              <a:spcBef>
                <a:spcPts val="0"/>
              </a:spcBef>
              <a:spcAft>
                <a:spcPts val="0"/>
              </a:spcAft>
              <a:defRPr/>
            </a:pPr>
            <a:r>
              <a:rPr lang="en-US" sz="3600" b="1" dirty="0">
                <a:solidFill>
                  <a:srgbClr val="002060"/>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Intro </a:t>
            </a:r>
          </a:p>
        </p:txBody>
      </p:sp>
      <p:sp>
        <p:nvSpPr>
          <p:cNvPr id="5" name="Footer Placeholder 4"/>
          <p:cNvSpPr>
            <a:spLocks noGrp="1"/>
          </p:cNvSpPr>
          <p:nvPr>
            <p:ph type="ftr" sz="quarter" idx="11"/>
          </p:nvPr>
        </p:nvSpPr>
        <p:spPr>
          <a:xfrm>
            <a:off x="0" y="6553200"/>
            <a:ext cx="3200400" cy="304800"/>
          </a:xfrm>
        </p:spPr>
        <p:txBody>
          <a:bodyPr/>
          <a:lstStyle/>
          <a:p>
            <a:r>
              <a:rPr lang="en-US" altLang="en-US" dirty="0"/>
              <a:t>Christ: "Appointed Heir Of All Things"</a:t>
            </a:r>
          </a:p>
        </p:txBody>
      </p:sp>
      <p:sp>
        <p:nvSpPr>
          <p:cNvPr id="6" name="Text Box 4"/>
          <p:cNvSpPr txBox="1">
            <a:spLocks noChangeArrowheads="1"/>
          </p:cNvSpPr>
          <p:nvPr/>
        </p:nvSpPr>
        <p:spPr bwMode="auto">
          <a:xfrm>
            <a:off x="-12290" y="762000"/>
            <a:ext cx="914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Man often underestimates the power</a:t>
            </a:r>
          </a:p>
          <a:p>
            <a:r>
              <a:rPr lang="en-US" altLang="en-US" sz="3600" dirty="0">
                <a:solidFill>
                  <a:schemeClr val="accent2">
                    <a:lumMod val="75000"/>
                  </a:schemeClr>
                </a:solidFill>
                <a:latin typeface="Tahoma" pitchFamily="34" charset="0"/>
              </a:rPr>
              <a:t>And importance of God’s words </a:t>
            </a:r>
          </a:p>
          <a:p>
            <a:pPr>
              <a:buClr>
                <a:schemeClr val="accent2"/>
              </a:buClr>
              <a:buSzPct val="115000"/>
              <a:buFont typeface="Wingdings" pitchFamily="2" charset="2"/>
              <a:buChar char="Ø"/>
            </a:pPr>
            <a:r>
              <a:rPr lang="en-US" altLang="en-US" sz="3200" b="0" dirty="0">
                <a:solidFill>
                  <a:srgbClr val="002060"/>
                </a:solidFill>
                <a:latin typeface="Tahoma" pitchFamily="34" charset="0"/>
              </a:rPr>
              <a:t>Naaman wanted a miracle instead of obeying God’s word – </a:t>
            </a:r>
            <a:r>
              <a:rPr lang="en-US" altLang="en-US" sz="3200" b="0" i="1" dirty="0">
                <a:solidFill>
                  <a:srgbClr val="002060"/>
                </a:solidFill>
                <a:latin typeface="Tahoma" pitchFamily="34" charset="0"/>
              </a:rPr>
              <a:t>II Kings 5</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The rich man wanted one to return from the dead to warn his brothers – </a:t>
            </a:r>
            <a:r>
              <a:rPr lang="en-US" altLang="en-US" sz="3200" b="0" i="1" dirty="0">
                <a:solidFill>
                  <a:srgbClr val="002060"/>
                </a:solidFill>
                <a:latin typeface="Tahoma" pitchFamily="34" charset="0"/>
              </a:rPr>
              <a:t>Lk. 16:27-31</a:t>
            </a:r>
          </a:p>
        </p:txBody>
      </p:sp>
      <p:pic>
        <p:nvPicPr>
          <p:cNvPr id="4" name="Picture 3" descr="A picture containing animal, invertebrate&#10;&#10;Description generated with high confidence">
            <a:extLst>
              <a:ext uri="{FF2B5EF4-FFF2-40B4-BE49-F238E27FC236}">
                <a16:creationId xmlns:a16="http://schemas.microsoft.com/office/drawing/2014/main" id="{6AFFAEB0-0C56-4F5D-8BCC-A3036393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629" y="3932099"/>
            <a:ext cx="3651096" cy="29208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Intro </a:t>
            </a:r>
          </a:p>
        </p:txBody>
      </p:sp>
      <p:sp>
        <p:nvSpPr>
          <p:cNvPr id="5" name="Footer Placeholder 4"/>
          <p:cNvSpPr>
            <a:spLocks noGrp="1"/>
          </p:cNvSpPr>
          <p:nvPr>
            <p:ph type="ftr" sz="quarter" idx="11"/>
          </p:nvPr>
        </p:nvSpPr>
        <p:spPr>
          <a:xfrm>
            <a:off x="0" y="6553200"/>
            <a:ext cx="3733800" cy="304800"/>
          </a:xfrm>
        </p:spPr>
        <p:txBody>
          <a:bodyPr/>
          <a:lstStyle/>
          <a:p>
            <a:r>
              <a:rPr lang="en-US" altLang="en-US" dirty="0"/>
              <a:t>Christ: "Appointed Heir Of All Things"</a:t>
            </a:r>
          </a:p>
        </p:txBody>
      </p:sp>
      <p:sp>
        <p:nvSpPr>
          <p:cNvPr id="7" name="Text Box 9"/>
          <p:cNvSpPr txBox="1">
            <a:spLocks noChangeArrowheads="1"/>
          </p:cNvSpPr>
          <p:nvPr/>
        </p:nvSpPr>
        <p:spPr bwMode="auto">
          <a:xfrm>
            <a:off x="0" y="883717"/>
            <a:ext cx="9156290" cy="1077218"/>
          </a:xfrm>
          <a:prstGeom prst="rect">
            <a:avLst/>
          </a:prstGeom>
          <a:solidFill>
            <a:srgbClr val="FFCCFF"/>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FF0000"/>
                </a:solidFill>
                <a:latin typeface="Tahoma" pitchFamily="34" charset="0"/>
              </a:rPr>
              <a:t>God’s word (written and spoken) is powerful (Heb. 4:12)</a:t>
            </a:r>
          </a:p>
        </p:txBody>
      </p:sp>
      <p:sp>
        <p:nvSpPr>
          <p:cNvPr id="8" name="Text Box 5"/>
          <p:cNvSpPr txBox="1">
            <a:spLocks noChangeArrowheads="1"/>
          </p:cNvSpPr>
          <p:nvPr/>
        </p:nvSpPr>
        <p:spPr bwMode="auto">
          <a:xfrm>
            <a:off x="-12290" y="5350766"/>
            <a:ext cx="9156290" cy="107721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FFFFFF"/>
                </a:solidFill>
                <a:latin typeface="Tahoma" pitchFamily="34" charset="0"/>
              </a:rPr>
              <a:t>God has spoken in His Son, </a:t>
            </a:r>
          </a:p>
          <a:p>
            <a:pPr algn="ctr"/>
            <a:r>
              <a:rPr lang="en-US" altLang="en-US" sz="3200" dirty="0">
                <a:solidFill>
                  <a:srgbClr val="FFFFFF"/>
                </a:solidFill>
                <a:latin typeface="Tahoma" pitchFamily="34" charset="0"/>
              </a:rPr>
              <a:t>and man needs to listen!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57" y="2213766"/>
            <a:ext cx="4113486" cy="2988099"/>
          </a:xfrm>
          <a:prstGeom prst="rect">
            <a:avLst/>
          </a:prstGeom>
        </p:spPr>
      </p:pic>
    </p:spTree>
    <p:extLst>
      <p:ext uri="{BB962C8B-B14F-4D97-AF65-F5344CB8AC3E}">
        <p14:creationId xmlns:p14="http://schemas.microsoft.com/office/powerpoint/2010/main" val="32409960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The Prophets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226308" name="Text Box 4"/>
          <p:cNvSpPr txBox="1">
            <a:spLocks noChangeArrowheads="1"/>
          </p:cNvSpPr>
          <p:nvPr/>
        </p:nvSpPr>
        <p:spPr bwMode="auto">
          <a:xfrm>
            <a:off x="0" y="990600"/>
            <a:ext cx="91440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(Heb. 1:1-2) The prophets were God’s spokesmen – II Pet. 1:16-21</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Their message was from God </a:t>
            </a:r>
            <a:r>
              <a:rPr lang="en-US" altLang="en-US" sz="3200" b="0" i="1" dirty="0">
                <a:solidFill>
                  <a:srgbClr val="002060"/>
                </a:solidFill>
                <a:latin typeface="Tahoma" pitchFamily="34" charset="0"/>
              </a:rPr>
              <a:t>(II Pet. 1:20-21; </a:t>
            </a:r>
            <a:r>
              <a:rPr lang="nl-NL" altLang="en-US" sz="3200" b="0" i="1" dirty="0">
                <a:solidFill>
                  <a:srgbClr val="002060"/>
                </a:solidFill>
                <a:latin typeface="Tahoma" pitchFamily="34" charset="0"/>
              </a:rPr>
              <a:t>Jn. 16:13; II Tim. 3:16</a:t>
            </a:r>
            <a:r>
              <a:rPr lang="en-US" altLang="en-US" sz="3200" b="0" i="1" dirty="0">
                <a:solidFill>
                  <a:srgbClr val="002060"/>
                </a:solidFill>
                <a:latin typeface="Tahoma" pitchFamily="34" charset="0"/>
              </a:rPr>
              <a:t>). </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Their message was “in many ways” – Heb. 1:1</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Their message looked toward the coming of “The Prophet” – </a:t>
            </a:r>
            <a:r>
              <a:rPr lang="en-US" altLang="en-US" sz="3200" b="0" i="1" dirty="0">
                <a:solidFill>
                  <a:srgbClr val="002060"/>
                </a:solidFill>
                <a:latin typeface="Tahoma" pitchFamily="34" charset="0"/>
              </a:rPr>
              <a:t>Acts 3:22-24</a:t>
            </a:r>
          </a:p>
        </p:txBody>
      </p:sp>
      <p:pic>
        <p:nvPicPr>
          <p:cNvPr id="3" name="Picture 2" descr="A close up of spice&#10;&#10;Description generated with high confidence">
            <a:extLst>
              <a:ext uri="{FF2B5EF4-FFF2-40B4-BE49-F238E27FC236}">
                <a16:creationId xmlns:a16="http://schemas.microsoft.com/office/drawing/2014/main" id="{B9666B6A-A7C5-4EE7-A024-07F7AFE77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451" y="4653141"/>
            <a:ext cx="3341549" cy="2229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630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6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The Prophets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226308" name="Text Box 4"/>
          <p:cNvSpPr txBox="1">
            <a:spLocks noChangeArrowheads="1"/>
          </p:cNvSpPr>
          <p:nvPr/>
        </p:nvSpPr>
        <p:spPr bwMode="auto">
          <a:xfrm>
            <a:off x="-1" y="533400"/>
            <a:ext cx="914400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God has spoken in His Son, Jesus</a:t>
            </a:r>
          </a:p>
          <a:p>
            <a:pPr>
              <a:buClr>
                <a:schemeClr val="accent2"/>
              </a:buClr>
              <a:buSzPct val="115000"/>
              <a:buFont typeface="Wingdings" pitchFamily="2" charset="2"/>
              <a:buChar char="Ø"/>
            </a:pPr>
            <a:r>
              <a:rPr lang="en-US" altLang="en-US" sz="3200" b="0" dirty="0">
                <a:solidFill>
                  <a:srgbClr val="002060"/>
                </a:solidFill>
                <a:latin typeface="Tahoma" pitchFamily="34" charset="0"/>
              </a:rPr>
              <a:t>“Heir of all things” &amp; “all authority” </a:t>
            </a:r>
            <a:r>
              <a:rPr lang="en-US" altLang="en-US" sz="3200" b="0" i="1" dirty="0">
                <a:solidFill>
                  <a:srgbClr val="002060"/>
                </a:solidFill>
                <a:latin typeface="Tahoma" pitchFamily="34" charset="0"/>
              </a:rPr>
              <a:t>(Heb. 1:1; Mt. 28:18)</a:t>
            </a:r>
          </a:p>
          <a:p>
            <a:pPr>
              <a:buClr>
                <a:schemeClr val="accent2"/>
              </a:buClr>
              <a:buSzPct val="115000"/>
              <a:buFont typeface="Wingdings" pitchFamily="2" charset="2"/>
              <a:buChar char="Ø"/>
            </a:pPr>
            <a:r>
              <a:rPr lang="en-US" altLang="en-US" sz="3200" b="0" dirty="0">
                <a:solidFill>
                  <a:srgbClr val="002060"/>
                </a:solidFill>
                <a:latin typeface="Tahoma" pitchFamily="34" charset="0"/>
              </a:rPr>
              <a:t>Creator of the world </a:t>
            </a:r>
            <a:r>
              <a:rPr lang="en-US" altLang="en-US" sz="3200" b="0" i="1" dirty="0">
                <a:solidFill>
                  <a:srgbClr val="002060"/>
                </a:solidFill>
                <a:latin typeface="Tahoma" pitchFamily="34" charset="0"/>
              </a:rPr>
              <a:t>(Heb. 1:2-3; Col. 1:16-17)</a:t>
            </a:r>
          </a:p>
          <a:p>
            <a:pPr>
              <a:buClr>
                <a:schemeClr val="accent2"/>
              </a:buClr>
              <a:buSzPct val="115000"/>
              <a:buFont typeface="Wingdings" pitchFamily="2" charset="2"/>
              <a:buChar char="Ø"/>
            </a:pPr>
            <a:r>
              <a:rPr lang="en-US" altLang="en-US" sz="3200" b="0" dirty="0">
                <a:solidFill>
                  <a:srgbClr val="002060"/>
                </a:solidFill>
                <a:latin typeface="Tahoma" pitchFamily="34" charset="0"/>
              </a:rPr>
              <a:t>Sustains creation </a:t>
            </a:r>
            <a:r>
              <a:rPr lang="en-US" altLang="en-US" sz="3200" b="0" i="1" dirty="0">
                <a:solidFill>
                  <a:srgbClr val="002060"/>
                </a:solidFill>
                <a:latin typeface="Tahoma" pitchFamily="34" charset="0"/>
              </a:rPr>
              <a:t>(Heb. 1:3; Col. 1:17)</a:t>
            </a:r>
          </a:p>
          <a:p>
            <a:pPr>
              <a:buClr>
                <a:schemeClr val="accent2"/>
              </a:buClr>
              <a:buSzPct val="115000"/>
              <a:buFont typeface="Wingdings" pitchFamily="2" charset="2"/>
              <a:buChar char="Ø"/>
            </a:pPr>
            <a:r>
              <a:rPr lang="en-US" altLang="en-US" sz="3200" b="0" dirty="0">
                <a:solidFill>
                  <a:srgbClr val="002060"/>
                </a:solidFill>
                <a:latin typeface="Tahoma" pitchFamily="34" charset="0"/>
              </a:rPr>
              <a:t>Came as Fully God, fully man </a:t>
            </a:r>
            <a:r>
              <a:rPr lang="en-US" altLang="en-US" sz="3200" b="0" i="1" dirty="0">
                <a:solidFill>
                  <a:srgbClr val="002060"/>
                </a:solidFill>
                <a:latin typeface="Tahoma" pitchFamily="34" charset="0"/>
              </a:rPr>
              <a:t>(Phil. 2:5-8)</a:t>
            </a:r>
          </a:p>
          <a:p>
            <a:pPr>
              <a:buClr>
                <a:schemeClr val="accent2"/>
              </a:buClr>
              <a:buSzPct val="115000"/>
              <a:buFont typeface="Wingdings" pitchFamily="2" charset="2"/>
              <a:buChar char="Ø"/>
            </a:pPr>
            <a:r>
              <a:rPr lang="en-US" altLang="en-US" sz="3200" b="0" dirty="0">
                <a:solidFill>
                  <a:srgbClr val="002060"/>
                </a:solidFill>
                <a:latin typeface="Tahoma" pitchFamily="34" charset="0"/>
              </a:rPr>
              <a:t>Sinless life </a:t>
            </a:r>
            <a:r>
              <a:rPr lang="en-US" altLang="en-US" sz="3200" b="0" i="1" dirty="0">
                <a:solidFill>
                  <a:srgbClr val="002060"/>
                </a:solidFill>
                <a:latin typeface="Tahoma" pitchFamily="34" charset="0"/>
              </a:rPr>
              <a:t>(II Cor. 5:21; I Jn. 3:5)</a:t>
            </a:r>
          </a:p>
          <a:p>
            <a:pPr>
              <a:buClr>
                <a:schemeClr val="accent2"/>
              </a:buClr>
              <a:buSzPct val="115000"/>
              <a:buFont typeface="Wingdings" pitchFamily="2" charset="2"/>
              <a:buChar char="Ø"/>
            </a:pPr>
            <a:r>
              <a:rPr lang="en-US" altLang="en-US" sz="3200" b="0" dirty="0">
                <a:solidFill>
                  <a:srgbClr val="002060"/>
                </a:solidFill>
                <a:latin typeface="Tahoma" pitchFamily="34" charset="0"/>
              </a:rPr>
              <a:t>Made “purification of sins” </a:t>
            </a:r>
            <a:r>
              <a:rPr lang="en-US" altLang="en-US" sz="3200" b="0" i="1" dirty="0">
                <a:solidFill>
                  <a:srgbClr val="002060"/>
                </a:solidFill>
                <a:latin typeface="Tahoma" pitchFamily="34" charset="0"/>
              </a:rPr>
              <a:t>(Heb. 1:3; 9:24-28)</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594122"/>
            <a:ext cx="2288459" cy="2288459"/>
          </a:xfrm>
          <a:prstGeom prst="rect">
            <a:avLst/>
          </a:prstGeom>
        </p:spPr>
      </p:pic>
    </p:spTree>
    <p:extLst>
      <p:ext uri="{BB962C8B-B14F-4D97-AF65-F5344CB8AC3E}">
        <p14:creationId xmlns:p14="http://schemas.microsoft.com/office/powerpoint/2010/main" val="10253589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6308">
                                            <p:txEl>
                                              <p:pRg st="2" end="2"/>
                                            </p:txEl>
                                          </p:spTgt>
                                        </p:tgtEl>
                                        <p:attrNameLst>
                                          <p:attrName>style.visibility</p:attrName>
                                        </p:attrNameLst>
                                      </p:cBhvr>
                                      <p:to>
                                        <p:strVal val="visible"/>
                                      </p:to>
                                    </p:set>
                                  </p:childTnLst>
                                </p:cTn>
                              </p:par>
                            </p:childTnLst>
                          </p:cTn>
                        </p:par>
                        <p:par>
                          <p:cTn id="13" fill="hold">
                            <p:stCondLst>
                              <p:cond delay="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226308">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6308">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6308">
                                            <p:txEl>
                                              <p:pRg st="5" end="5"/>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263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The Prophets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226308" name="Text Box 4"/>
          <p:cNvSpPr txBox="1">
            <a:spLocks noChangeArrowheads="1"/>
          </p:cNvSpPr>
          <p:nvPr/>
        </p:nvSpPr>
        <p:spPr bwMode="auto">
          <a:xfrm>
            <a:off x="-1" y="533400"/>
            <a:ext cx="91440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God has spoken in His Son</a:t>
            </a:r>
          </a:p>
          <a:p>
            <a:pPr>
              <a:buClr>
                <a:schemeClr val="accent2"/>
              </a:buClr>
              <a:buSzPct val="115000"/>
              <a:buFont typeface="Wingdings" pitchFamily="2" charset="2"/>
              <a:buChar char="Ø"/>
            </a:pPr>
            <a:r>
              <a:rPr lang="en-US" altLang="en-US" sz="3200" b="0" dirty="0">
                <a:solidFill>
                  <a:srgbClr val="002060"/>
                </a:solidFill>
                <a:latin typeface="Tahoma" pitchFamily="34" charset="0"/>
              </a:rPr>
              <a:t>Superior to the angels (Heb. 1:4)</a:t>
            </a:r>
          </a:p>
          <a:p>
            <a:pPr lvl="1">
              <a:buClr>
                <a:schemeClr val="accent2"/>
              </a:buClr>
              <a:buSzPct val="115000"/>
              <a:buFont typeface="Wingdings" panose="05000000000000000000" pitchFamily="2" charset="2"/>
              <a:buChar char="§"/>
            </a:pPr>
            <a:r>
              <a:rPr lang="en-US" altLang="en-US" sz="3200" b="0" dirty="0">
                <a:solidFill>
                  <a:srgbClr val="002060"/>
                </a:solidFill>
                <a:latin typeface="Tahoma" pitchFamily="34" charset="0"/>
              </a:rPr>
              <a:t>God called Christ, “My Son” and commanded men to “listen to Him” </a:t>
            </a:r>
            <a:r>
              <a:rPr lang="en-US" altLang="en-US" sz="3200" b="0" i="1" dirty="0">
                <a:solidFill>
                  <a:srgbClr val="002060"/>
                </a:solidFill>
                <a:latin typeface="Tahoma" pitchFamily="34" charset="0"/>
              </a:rPr>
              <a:t>(Heb. 1:5; II Pet. 1:17-18; Mt. 17:5)</a:t>
            </a:r>
          </a:p>
          <a:p>
            <a:pPr lvl="1">
              <a:buClr>
                <a:schemeClr val="accent2"/>
              </a:buClr>
              <a:buSzPct val="115000"/>
              <a:buFont typeface="Wingdings" panose="05000000000000000000" pitchFamily="2" charset="2"/>
              <a:buChar char="§"/>
            </a:pPr>
            <a:r>
              <a:rPr lang="en-US" altLang="en-US" sz="3200" b="0" dirty="0">
                <a:solidFill>
                  <a:srgbClr val="002060"/>
                </a:solidFill>
                <a:latin typeface="Tahoma" pitchFamily="34" charset="0"/>
              </a:rPr>
              <a:t>God commanded angels to worship Him (Heb. 1:6)</a:t>
            </a:r>
          </a:p>
          <a:p>
            <a:pPr>
              <a:buClr>
                <a:schemeClr val="accent2"/>
              </a:buClr>
              <a:buSzPct val="115000"/>
              <a:buFont typeface="Wingdings" pitchFamily="2" charset="2"/>
              <a:buChar char="Ø"/>
            </a:pPr>
            <a:r>
              <a:rPr lang="en-US" altLang="en-US" sz="3200" b="0" dirty="0">
                <a:solidFill>
                  <a:srgbClr val="002060"/>
                </a:solidFill>
                <a:latin typeface="Tahoma" pitchFamily="34" charset="0"/>
              </a:rPr>
              <a:t>Christ’s word will outlast the heavens and the earth </a:t>
            </a:r>
            <a:r>
              <a:rPr lang="en-US" altLang="en-US" sz="3200" b="0" i="1" dirty="0">
                <a:solidFill>
                  <a:srgbClr val="002060"/>
                </a:solidFill>
                <a:latin typeface="Tahoma" pitchFamily="34" charset="0"/>
              </a:rPr>
              <a:t>(Mt. 24:35; Jn. 12:48)</a:t>
            </a:r>
          </a:p>
          <a:p>
            <a:pPr>
              <a:buClr>
                <a:schemeClr val="accent2"/>
              </a:buClr>
              <a:buSzPct val="115000"/>
              <a:buFont typeface="Wingdings" pitchFamily="2" charset="2"/>
              <a:buChar char="Ø"/>
            </a:pPr>
            <a:r>
              <a:rPr lang="en-US" altLang="en-US" sz="3200" b="0" dirty="0">
                <a:solidFill>
                  <a:srgbClr val="002060"/>
                </a:solidFill>
                <a:latin typeface="Tahoma" pitchFamily="34" charset="0"/>
              </a:rPr>
              <a:t>Sits at the right hand of God (Heb. 1:3, 13; </a:t>
            </a:r>
            <a:r>
              <a:rPr lang="en-US" altLang="en-US" sz="3200" b="0" i="1" dirty="0">
                <a:solidFill>
                  <a:srgbClr val="002060"/>
                </a:solidFill>
                <a:latin typeface="Tahoma" pitchFamily="34" charset="0"/>
              </a:rPr>
              <a:t>Acts 2:33; 5:31; 7:55; Rom. 8:34; Eph. 1:20; Col. 3:1)</a:t>
            </a:r>
          </a:p>
        </p:txBody>
      </p:sp>
    </p:spTree>
    <p:extLst>
      <p:ext uri="{BB962C8B-B14F-4D97-AF65-F5344CB8AC3E}">
        <p14:creationId xmlns:p14="http://schemas.microsoft.com/office/powerpoint/2010/main" val="13035491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6308">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26308">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6308">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630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63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The Prophets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9" name="Text Box 5"/>
          <p:cNvSpPr txBox="1">
            <a:spLocks noChangeArrowheads="1"/>
          </p:cNvSpPr>
          <p:nvPr/>
        </p:nvSpPr>
        <p:spPr bwMode="auto">
          <a:xfrm>
            <a:off x="-12290" y="1225407"/>
            <a:ext cx="9171038"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FFFFFF"/>
                </a:solidFill>
                <a:latin typeface="Tahoma" pitchFamily="34" charset="0"/>
              </a:rPr>
              <a:t>God’s message through His Son is superior</a:t>
            </a:r>
          </a:p>
          <a:p>
            <a:pPr algn="ctr"/>
            <a:r>
              <a:rPr lang="en-US" altLang="en-US" sz="3200" dirty="0">
                <a:solidFill>
                  <a:srgbClr val="FFFFFF"/>
                </a:solidFill>
                <a:latin typeface="Tahoma" pitchFamily="34" charset="0"/>
              </a:rPr>
              <a:t>to that of the prophets! </a:t>
            </a:r>
          </a:p>
          <a:p>
            <a:pPr algn="ctr"/>
            <a:r>
              <a:rPr lang="en-US" altLang="en-US" sz="3200" dirty="0">
                <a:solidFill>
                  <a:srgbClr val="FFFFFF"/>
                </a:solidFill>
                <a:latin typeface="Tahoma" pitchFamily="34" charset="0"/>
              </a:rPr>
              <a:t>(He is a greater spokesman) </a:t>
            </a:r>
          </a:p>
        </p:txBody>
      </p:sp>
      <p:pic>
        <p:nvPicPr>
          <p:cNvPr id="6" name="Picture 5">
            <a:extLst>
              <a:ext uri="{FF2B5EF4-FFF2-40B4-BE49-F238E27FC236}">
                <a16:creationId xmlns:a16="http://schemas.microsoft.com/office/drawing/2014/main" id="{AC03975C-C7B6-44FE-9EC1-7624D2653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150" y="2903344"/>
            <a:ext cx="4457700" cy="3566160"/>
          </a:xfrm>
          <a:prstGeom prst="rect">
            <a:avLst/>
          </a:prstGeom>
        </p:spPr>
      </p:pic>
    </p:spTree>
    <p:extLst>
      <p:ext uri="{BB962C8B-B14F-4D97-AF65-F5344CB8AC3E}">
        <p14:creationId xmlns:p14="http://schemas.microsoft.com/office/powerpoint/2010/main" val="13579791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“Many Ways” and the Son</a:t>
            </a:r>
          </a:p>
        </p:txBody>
      </p:sp>
      <p:sp>
        <p:nvSpPr>
          <p:cNvPr id="8" name="Footer Placeholder 4"/>
          <p:cNvSpPr>
            <a:spLocks noGrp="1"/>
          </p:cNvSpPr>
          <p:nvPr>
            <p:ph type="ftr" sz="quarter" idx="11"/>
          </p:nvPr>
        </p:nvSpPr>
        <p:spPr>
          <a:xfrm>
            <a:off x="-12290" y="6577781"/>
            <a:ext cx="3524250" cy="304800"/>
          </a:xfrm>
        </p:spPr>
        <p:txBody>
          <a:bodyPr/>
          <a:lstStyle/>
          <a:p>
            <a:r>
              <a:rPr lang="en-US" altLang="en-US" dirty="0"/>
              <a:t>Christ: "Appointed Heir Of All Things"</a:t>
            </a:r>
          </a:p>
        </p:txBody>
      </p:sp>
      <p:sp>
        <p:nvSpPr>
          <p:cNvPr id="226308" name="Text Box 4"/>
          <p:cNvSpPr txBox="1">
            <a:spLocks noChangeArrowheads="1"/>
          </p:cNvSpPr>
          <p:nvPr/>
        </p:nvSpPr>
        <p:spPr bwMode="auto">
          <a:xfrm>
            <a:off x="-12290" y="631371"/>
            <a:ext cx="91440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(Heb. 1:1-2) </a:t>
            </a:r>
          </a:p>
          <a:p>
            <a:pPr marL="0" indent="0"/>
            <a:r>
              <a:rPr lang="en-US" altLang="en-US" sz="3600" dirty="0">
                <a:solidFill>
                  <a:schemeClr val="accent2">
                    <a:lumMod val="75000"/>
                  </a:schemeClr>
                </a:solidFill>
                <a:latin typeface="Tahoma" pitchFamily="34" charset="0"/>
              </a:rPr>
              <a:t>God spoke to the fathers by the prophets in “different ways” (NKJV)</a:t>
            </a:r>
          </a:p>
          <a:p>
            <a:pPr lvl="1">
              <a:buClr>
                <a:schemeClr val="accent2"/>
              </a:buClr>
              <a:buSzPct val="115000"/>
              <a:buFont typeface="Wingdings" panose="05000000000000000000" pitchFamily="2" charset="2"/>
              <a:buChar char="q"/>
            </a:pPr>
            <a:r>
              <a:rPr lang="en-US" altLang="en-US" sz="3200" b="0" dirty="0">
                <a:solidFill>
                  <a:srgbClr val="002060"/>
                </a:solidFill>
                <a:latin typeface="Tahoma" pitchFamily="34" charset="0"/>
              </a:rPr>
              <a:t>Amos &amp; Hosea to Israel (Northern Kingdom)</a:t>
            </a:r>
          </a:p>
          <a:p>
            <a:pPr lvl="1">
              <a:buClr>
                <a:schemeClr val="accent2"/>
              </a:buClr>
              <a:buSzPct val="115000"/>
              <a:buFont typeface="Wingdings" panose="05000000000000000000" pitchFamily="2" charset="2"/>
              <a:buChar char="q"/>
            </a:pPr>
            <a:r>
              <a:rPr lang="en-US" altLang="en-US" sz="3200" b="0" dirty="0">
                <a:solidFill>
                  <a:srgbClr val="002060"/>
                </a:solidFill>
                <a:latin typeface="Tahoma" pitchFamily="34" charset="0"/>
              </a:rPr>
              <a:t>Jonah to Nineveh (Capital of Assyria).</a:t>
            </a:r>
          </a:p>
          <a:p>
            <a:pPr lvl="1">
              <a:buClr>
                <a:schemeClr val="accent2"/>
              </a:buClr>
              <a:buSzPct val="115000"/>
              <a:buFont typeface="Wingdings" panose="05000000000000000000" pitchFamily="2" charset="2"/>
              <a:buChar char="q"/>
            </a:pPr>
            <a:r>
              <a:rPr lang="en-US" altLang="en-US" sz="3200" b="0" dirty="0">
                <a:solidFill>
                  <a:srgbClr val="002060"/>
                </a:solidFill>
                <a:latin typeface="Tahoma" pitchFamily="34" charset="0"/>
              </a:rPr>
              <a:t>Isaiah &amp; Jeremiah to Judah (Southern Kingdom)</a:t>
            </a:r>
          </a:p>
          <a:p>
            <a:pPr lvl="1">
              <a:buClr>
                <a:schemeClr val="accent2"/>
              </a:buClr>
              <a:buSzPct val="115000"/>
              <a:buFont typeface="Wingdings" panose="05000000000000000000" pitchFamily="2" charset="2"/>
              <a:buChar char="q"/>
            </a:pPr>
            <a:r>
              <a:rPr lang="en-US" altLang="en-US" sz="3200" b="0" dirty="0">
                <a:solidFill>
                  <a:srgbClr val="002060"/>
                </a:solidFill>
                <a:latin typeface="Tahoma" pitchFamily="34" charset="0"/>
              </a:rPr>
              <a:t>Haggai &amp; Zephaniah to the returned exiles</a:t>
            </a:r>
          </a:p>
        </p:txBody>
      </p:sp>
      <p:sp>
        <p:nvSpPr>
          <p:cNvPr id="10" name="Text Box 9">
            <a:extLst>
              <a:ext uri="{FF2B5EF4-FFF2-40B4-BE49-F238E27FC236}">
                <a16:creationId xmlns:a16="http://schemas.microsoft.com/office/drawing/2014/main" id="{46DD5B3E-9461-4B0C-A753-4C20CFFD73E1}"/>
              </a:ext>
            </a:extLst>
          </p:cNvPr>
          <p:cNvSpPr txBox="1">
            <a:spLocks noChangeArrowheads="1"/>
          </p:cNvSpPr>
          <p:nvPr/>
        </p:nvSpPr>
        <p:spPr bwMode="auto">
          <a:xfrm>
            <a:off x="0" y="5149411"/>
            <a:ext cx="9156290" cy="1077218"/>
          </a:xfrm>
          <a:prstGeom prst="rect">
            <a:avLst/>
          </a:prstGeom>
          <a:solidFill>
            <a:srgbClr val="FFCCFF"/>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FF0000"/>
                </a:solidFill>
                <a:latin typeface="Tahoma" pitchFamily="34" charset="0"/>
              </a:rPr>
              <a:t>The prophets were sent by God for a specific purpose!</a:t>
            </a:r>
          </a:p>
        </p:txBody>
      </p:sp>
    </p:spTree>
    <p:extLst>
      <p:ext uri="{BB962C8B-B14F-4D97-AF65-F5344CB8AC3E}">
        <p14:creationId xmlns:p14="http://schemas.microsoft.com/office/powerpoint/2010/main" val="27248824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26308">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26308">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26308">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2630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side reveal">
  <a:themeElements>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Custom 1">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3197</TotalTime>
  <Words>1419</Words>
  <Application>Microsoft Office PowerPoint</Application>
  <PresentationFormat>On-screen Show (4:3)</PresentationFormat>
  <Paragraphs>149</Paragraphs>
  <Slides>20</Slides>
  <Notes>20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20</vt:i4>
      </vt:variant>
    </vt:vector>
  </HeadingPairs>
  <TitlesOfParts>
    <vt:vector size="35" baseType="lpstr">
      <vt:lpstr>Ameretto</vt:lpstr>
      <vt:lpstr>Arial</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Christ:  "Appointed Heir Of All Things"  Text: Heb. 1:1-4 </vt:lpstr>
      <vt:lpstr>Heb. 1:1-4</vt:lpstr>
      <vt:lpstr>Intro </vt:lpstr>
      <vt:lpstr>Intro </vt:lpstr>
      <vt:lpstr>The Prophets and the Son</vt:lpstr>
      <vt:lpstr>The Prophets and the Son</vt:lpstr>
      <vt:lpstr>The Prophets and the Son</vt:lpstr>
      <vt:lpstr>The Prophets and the Son</vt:lpstr>
      <vt:lpstr>“Many Ways” and the Son</vt:lpstr>
      <vt:lpstr>“Many Ways” and the Son</vt:lpstr>
      <vt:lpstr>“Many Ways” and the Son</vt:lpstr>
      <vt:lpstr>The Binding Word of God and the Son</vt:lpstr>
      <vt:lpstr>The Binding Word of God and the Son</vt:lpstr>
      <vt:lpstr>The Binding Word of God and the Son</vt:lpstr>
      <vt:lpstr>The Binding Word of God and the Son</vt:lpstr>
      <vt:lpstr>The Binding Word of God and the Son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"Appointed Heir Of All Things"</dc:title>
  <dc:subject>04/01/18</dc:subject>
  <dc:creator>DarkWolf</dc:creator>
  <cp:lastModifiedBy>Nathan Morrison</cp:lastModifiedBy>
  <cp:revision>16</cp:revision>
  <dcterms:created xsi:type="dcterms:W3CDTF">2005-06-04T23:49:02Z</dcterms:created>
  <dcterms:modified xsi:type="dcterms:W3CDTF">2018-03-30T19:36:25Z</dcterms:modified>
</cp:coreProperties>
</file>