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20"/>
  </p:notesMasterIdLst>
  <p:handoutMasterIdLst>
    <p:handoutMasterId r:id="rId21"/>
  </p:handoutMasterIdLst>
  <p:sldIdLst>
    <p:sldId id="256" r:id="rId2"/>
    <p:sldId id="420" r:id="rId3"/>
    <p:sldId id="449" r:id="rId4"/>
    <p:sldId id="335" r:id="rId5"/>
    <p:sldId id="451" r:id="rId6"/>
    <p:sldId id="422" r:id="rId7"/>
    <p:sldId id="453" r:id="rId8"/>
    <p:sldId id="430" r:id="rId9"/>
    <p:sldId id="442" r:id="rId10"/>
    <p:sldId id="455" r:id="rId11"/>
    <p:sldId id="446" r:id="rId12"/>
    <p:sldId id="457" r:id="rId13"/>
    <p:sldId id="447" r:id="rId14"/>
    <p:sldId id="459" r:id="rId15"/>
    <p:sldId id="352" r:id="rId16"/>
    <p:sldId id="461" r:id="rId17"/>
    <p:sldId id="394" r:id="rId18"/>
    <p:sldId id="440" r:id="rId1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0066"/>
    <a:srgbClr val="FFFFFF"/>
    <a:srgbClr val="FFCC00"/>
    <a:srgbClr val="66FFFF"/>
    <a:srgbClr val="CCFF33"/>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88" autoAdjust="0"/>
    <p:restoredTop sz="86391" autoAdjust="0"/>
  </p:normalViewPr>
  <p:slideViewPr>
    <p:cSldViewPr snapToObjects="1">
      <p:cViewPr varScale="1">
        <p:scale>
          <a:sx n="59" d="100"/>
          <a:sy n="59" d="100"/>
        </p:scale>
        <p:origin x="480"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dirty="0"/>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dirty="0"/>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77856537-FB05-4844-AC80-83DCE32EFFEB}" type="slidenum">
              <a:rPr lang="en-US"/>
              <a:pPr>
                <a:defRPr/>
              </a:pPr>
              <a:t>‹#›</a:t>
            </a:fld>
            <a:endParaRPr lang="en-US" dirty="0"/>
          </a:p>
        </p:txBody>
      </p:sp>
    </p:spTree>
    <p:extLst>
      <p:ext uri="{BB962C8B-B14F-4D97-AF65-F5344CB8AC3E}">
        <p14:creationId xmlns:p14="http://schemas.microsoft.com/office/powerpoint/2010/main" val="300651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dirty="0"/>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dirty="0"/>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737FCD7E-212D-45F3-B7CA-59D41E331EDD}" type="slidenum">
              <a:rPr lang="en-US"/>
              <a:pPr>
                <a:defRPr/>
              </a:pPr>
              <a:t>‹#›</a:t>
            </a:fld>
            <a:endParaRPr lang="en-US" dirty="0"/>
          </a:p>
        </p:txBody>
      </p:sp>
    </p:spTree>
    <p:extLst>
      <p:ext uri="{BB962C8B-B14F-4D97-AF65-F5344CB8AC3E}">
        <p14:creationId xmlns:p14="http://schemas.microsoft.com/office/powerpoint/2010/main" val="377174323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9A62DF6-6865-47C1-BC1B-293C3221587D}" type="slidenum">
              <a:rPr lang="en-US" smtClean="0">
                <a:latin typeface="Times New Roman" pitchFamily="18" charset="0"/>
              </a:rPr>
              <a:pPr eaLnBrk="1" hangingPunct="1">
                <a:defRPr/>
              </a:pPr>
              <a:t>1</a:t>
            </a:fld>
            <a:endParaRPr lang="en-US" dirty="0">
              <a:latin typeface="Times New Roman" pitchFamily="18" charset="0"/>
            </a:endParaRPr>
          </a:p>
        </p:txBody>
      </p:sp>
      <p:sp>
        <p:nvSpPr>
          <p:cNvPr id="19461" name="Rectangle 2"/>
          <p:cNvSpPr>
            <a:spLocks noGrp="1" noRot="1" noChangeAspect="1" noChangeArrowheads="1" noTextEdit="1"/>
          </p:cNvSpPr>
          <p:nvPr>
            <p:ph type="sldImg"/>
          </p:nvPr>
        </p:nvSpPr>
        <p:spPr>
          <a:xfrm>
            <a:off x="381000" y="685800"/>
            <a:ext cx="6096000" cy="3429000"/>
          </a:xfrm>
          <a:ln/>
        </p:spPr>
      </p:sp>
      <p:sp>
        <p:nvSpPr>
          <p:cNvPr id="19462"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Call: 804-277-1983, or Visit: www.courthousechurchofchrist.com</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10</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463058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11</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12</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955828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13</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14</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42452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3686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3686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76E376E-12E6-435D-B1A1-673E9D82B93E}" type="slidenum">
              <a:rPr lang="en-US" smtClean="0">
                <a:latin typeface="Times New Roman" pitchFamily="18" charset="0"/>
              </a:rPr>
              <a:pPr eaLnBrk="1" hangingPunct="1">
                <a:defRPr/>
              </a:pPr>
              <a:t>15</a:t>
            </a:fld>
            <a:endParaRPr lang="en-US" dirty="0">
              <a:latin typeface="Times New Roman" pitchFamily="18" charset="0"/>
            </a:endParaRPr>
          </a:p>
        </p:txBody>
      </p:sp>
      <p:sp>
        <p:nvSpPr>
          <p:cNvPr id="30725" name="Rectangle 2"/>
          <p:cNvSpPr>
            <a:spLocks noGrp="1" noRot="1" noChangeAspect="1" noChangeArrowheads="1" noTextEdit="1"/>
          </p:cNvSpPr>
          <p:nvPr>
            <p:ph type="sldImg"/>
          </p:nvPr>
        </p:nvSpPr>
        <p:spPr>
          <a:xfrm>
            <a:off x="381000" y="685800"/>
            <a:ext cx="6096000" cy="3429000"/>
          </a:xfrm>
          <a:ln/>
        </p:spPr>
      </p:sp>
      <p:sp>
        <p:nvSpPr>
          <p:cNvPr id="3072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3686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3686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76E376E-12E6-435D-B1A1-673E9D82B93E}" type="slidenum">
              <a:rPr lang="en-US" smtClean="0">
                <a:latin typeface="Times New Roman" pitchFamily="18" charset="0"/>
              </a:rPr>
              <a:pPr eaLnBrk="1" hangingPunct="1">
                <a:defRPr/>
              </a:pPr>
              <a:t>16</a:t>
            </a:fld>
            <a:endParaRPr lang="en-US" dirty="0">
              <a:latin typeface="Times New Roman" pitchFamily="18" charset="0"/>
            </a:endParaRPr>
          </a:p>
        </p:txBody>
      </p:sp>
      <p:sp>
        <p:nvSpPr>
          <p:cNvPr id="30725" name="Rectangle 2"/>
          <p:cNvSpPr>
            <a:spLocks noGrp="1" noRot="1" noChangeAspect="1" noChangeArrowheads="1" noTextEdit="1"/>
          </p:cNvSpPr>
          <p:nvPr>
            <p:ph type="sldImg"/>
          </p:nvPr>
        </p:nvSpPr>
        <p:spPr>
          <a:xfrm>
            <a:off x="381000" y="685800"/>
            <a:ext cx="6096000" cy="3429000"/>
          </a:xfrm>
          <a:ln/>
        </p:spPr>
      </p:sp>
      <p:sp>
        <p:nvSpPr>
          <p:cNvPr id="30726"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85545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3789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3789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BEA80D0-1937-43EC-87AC-76C984D0C922}" type="slidenum">
              <a:rPr lang="en-US" smtClean="0">
                <a:latin typeface="Times New Roman" pitchFamily="18" charset="0"/>
              </a:rPr>
              <a:pPr eaLnBrk="1" hangingPunct="1">
                <a:defRPr/>
              </a:pPr>
              <a:t>17</a:t>
            </a:fld>
            <a:endParaRPr lang="en-US" dirty="0">
              <a:latin typeface="Times New Roman" pitchFamily="18" charset="0"/>
            </a:endParaRPr>
          </a:p>
        </p:txBody>
      </p:sp>
      <p:sp>
        <p:nvSpPr>
          <p:cNvPr id="31749" name="Rectangle 2"/>
          <p:cNvSpPr>
            <a:spLocks noGrp="1" noRot="1" noChangeAspect="1" noChangeArrowheads="1" noTextEdit="1"/>
          </p:cNvSpPr>
          <p:nvPr>
            <p:ph type="sldImg"/>
          </p:nvPr>
        </p:nvSpPr>
        <p:spPr>
          <a:xfrm>
            <a:off x="381000" y="685800"/>
            <a:ext cx="6096000" cy="3429000"/>
          </a:xfrm>
          <a:ln/>
        </p:spPr>
      </p:sp>
      <p:sp>
        <p:nvSpPr>
          <p:cNvPr id="3175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18</a:t>
            </a:fld>
            <a:endParaRPr lang="en-US" dirty="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49EAA69-1BE3-4490-AAA6-5EBFE6B79E7A}" type="slidenum">
              <a:rPr lang="en-US" smtClean="0">
                <a:latin typeface="Times New Roman" pitchFamily="18" charset="0"/>
              </a:rPr>
              <a:pPr eaLnBrk="1" hangingPunct="1">
                <a:defRPr/>
              </a:pPr>
              <a:t>2</a:t>
            </a:fld>
            <a:endParaRPr lang="en-US" dirty="0">
              <a:latin typeface="Times New Roman" pitchFamily="18" charset="0"/>
            </a:endParaRPr>
          </a:p>
        </p:txBody>
      </p:sp>
      <p:sp>
        <p:nvSpPr>
          <p:cNvPr id="21509" name="Rectangle 2"/>
          <p:cNvSpPr>
            <a:spLocks noGrp="1" noRot="1" noChangeAspect="1" noChangeArrowheads="1" noTextEdit="1"/>
          </p:cNvSpPr>
          <p:nvPr>
            <p:ph type="sldImg"/>
          </p:nvPr>
        </p:nvSpPr>
        <p:spPr>
          <a:xfrm>
            <a:off x="381000" y="685800"/>
            <a:ext cx="6096000" cy="3429000"/>
          </a:xfrm>
          <a:ln/>
        </p:spPr>
      </p:sp>
      <p:sp>
        <p:nvSpPr>
          <p:cNvPr id="21510" name="Rectangle 3"/>
          <p:cNvSpPr>
            <a:spLocks noGrp="1" noChangeArrowheads="1"/>
          </p:cNvSpPr>
          <p:nvPr>
            <p:ph type="body" idx="1"/>
          </p:nvPr>
        </p:nvSpPr>
        <p:spPr>
          <a:noFill/>
        </p:spPr>
        <p:txBody>
          <a:bodyPr/>
          <a:lstStyle/>
          <a:p>
            <a:pPr eaLnBrk="1" hangingPunct="1"/>
            <a:r>
              <a:rPr lang="en-US" dirty="0"/>
              <a:t>Image:</a:t>
            </a:r>
          </a:p>
          <a:p>
            <a:pPr eaLnBrk="1" hangingPunct="1"/>
            <a:r>
              <a:rPr lang="en-US" dirty="0"/>
              <a:t>Widow of Zarephath painting by James Johnson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49EAA69-1BE3-4490-AAA6-5EBFE6B79E7A}" type="slidenum">
              <a:rPr lang="en-US" smtClean="0">
                <a:latin typeface="Times New Roman" pitchFamily="18" charset="0"/>
              </a:rPr>
              <a:pPr eaLnBrk="1" hangingPunct="1">
                <a:defRPr/>
              </a:pPr>
              <a:t>3</a:t>
            </a:fld>
            <a:endParaRPr lang="en-US" dirty="0">
              <a:latin typeface="Times New Roman" pitchFamily="18" charset="0"/>
            </a:endParaRPr>
          </a:p>
        </p:txBody>
      </p:sp>
      <p:sp>
        <p:nvSpPr>
          <p:cNvPr id="21509" name="Rectangle 2"/>
          <p:cNvSpPr>
            <a:spLocks noGrp="1" noRot="1" noChangeAspect="1" noChangeArrowheads="1" noTextEdit="1"/>
          </p:cNvSpPr>
          <p:nvPr>
            <p:ph type="sldImg"/>
          </p:nvPr>
        </p:nvSpPr>
        <p:spPr>
          <a:xfrm>
            <a:off x="381000" y="685800"/>
            <a:ext cx="6096000" cy="3429000"/>
          </a:xfrm>
          <a:ln/>
        </p:spPr>
      </p:sp>
      <p:sp>
        <p:nvSpPr>
          <p:cNvPr id="21510" name="Rectangle 3"/>
          <p:cNvSpPr>
            <a:spLocks noGrp="1" noChangeArrowheads="1"/>
          </p:cNvSpPr>
          <p:nvPr>
            <p:ph type="body" idx="1"/>
          </p:nvPr>
        </p:nvSpPr>
        <p:spPr>
          <a:noFill/>
        </p:spPr>
        <p:txBody>
          <a:bodyPr/>
          <a:lstStyle/>
          <a:p>
            <a:pPr eaLnBrk="1" hangingPunct="1"/>
            <a:r>
              <a:rPr lang="en-US" dirty="0"/>
              <a:t>Image:</a:t>
            </a:r>
          </a:p>
          <a:p>
            <a:pPr eaLnBrk="1" hangingPunct="1"/>
            <a:r>
              <a:rPr lang="en-US" dirty="0"/>
              <a:t>Widow of Zarephath painting by James Johnson</a:t>
            </a:r>
          </a:p>
        </p:txBody>
      </p:sp>
    </p:spTree>
    <p:extLst>
      <p:ext uri="{BB962C8B-B14F-4D97-AF65-F5344CB8AC3E}">
        <p14:creationId xmlns:p14="http://schemas.microsoft.com/office/powerpoint/2010/main" val="103938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E02281B-7917-4273-A592-E173A1208F12}" type="slidenum">
              <a:rPr lang="en-US" smtClean="0">
                <a:latin typeface="Times New Roman" pitchFamily="18" charset="0"/>
              </a:rPr>
              <a:pPr eaLnBrk="1" hangingPunct="1">
                <a:defRPr/>
              </a:pPr>
              <a:t>4</a:t>
            </a:fld>
            <a:endParaRPr lang="en-US" dirty="0">
              <a:latin typeface="Times New Roman" pitchFamily="18" charset="0"/>
            </a:endParaRPr>
          </a:p>
        </p:txBody>
      </p:sp>
      <p:sp>
        <p:nvSpPr>
          <p:cNvPr id="22533" name="Rectangle 2"/>
          <p:cNvSpPr>
            <a:spLocks noGrp="1" noRot="1" noChangeAspect="1" noChangeArrowheads="1" noTextEdit="1"/>
          </p:cNvSpPr>
          <p:nvPr>
            <p:ph type="sldImg"/>
          </p:nvPr>
        </p:nvSpPr>
        <p:spPr>
          <a:xfrm>
            <a:off x="381000" y="685800"/>
            <a:ext cx="6096000" cy="3429000"/>
          </a:xfrm>
          <a:ln/>
        </p:spPr>
      </p:sp>
      <p:sp>
        <p:nvSpPr>
          <p:cNvPr id="2253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E02281B-7917-4273-A592-E173A1208F12}" type="slidenum">
              <a:rPr lang="en-US" smtClean="0">
                <a:latin typeface="Times New Roman" pitchFamily="18" charset="0"/>
              </a:rPr>
              <a:pPr eaLnBrk="1" hangingPunct="1">
                <a:defRPr/>
              </a:pPr>
              <a:t>5</a:t>
            </a:fld>
            <a:endParaRPr lang="en-US" dirty="0">
              <a:latin typeface="Times New Roman" pitchFamily="18" charset="0"/>
            </a:endParaRPr>
          </a:p>
        </p:txBody>
      </p:sp>
      <p:sp>
        <p:nvSpPr>
          <p:cNvPr id="22533" name="Rectangle 2"/>
          <p:cNvSpPr>
            <a:spLocks noGrp="1" noRot="1" noChangeAspect="1" noChangeArrowheads="1" noTextEdit="1"/>
          </p:cNvSpPr>
          <p:nvPr>
            <p:ph type="sldImg"/>
          </p:nvPr>
        </p:nvSpPr>
        <p:spPr>
          <a:xfrm>
            <a:off x="381000" y="685800"/>
            <a:ext cx="6096000" cy="3429000"/>
          </a:xfrm>
          <a:ln/>
        </p:spPr>
      </p:sp>
      <p:sp>
        <p:nvSpPr>
          <p:cNvPr id="22534"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59164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6</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7</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108281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8</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FDDCD59-2F3D-4DA8-A672-06294F9755FA}" type="slidenum">
              <a:rPr lang="en-US" smtClean="0">
                <a:latin typeface="Times New Roman" pitchFamily="18" charset="0"/>
              </a:rPr>
              <a:pPr eaLnBrk="1" hangingPunct="1">
                <a:defRPr/>
              </a:pPr>
              <a:t>9</a:t>
            </a:fld>
            <a:endParaRPr lang="en-US" dirty="0">
              <a:latin typeface="Times New Roman" pitchFamily="18" charset="0"/>
            </a:endParaRPr>
          </a:p>
        </p:txBody>
      </p:sp>
      <p:sp>
        <p:nvSpPr>
          <p:cNvPr id="23557" name="Rectangle 2"/>
          <p:cNvSpPr>
            <a:spLocks noGrp="1" noRot="1" noChangeAspect="1" noChangeArrowheads="1" noTextEdit="1"/>
          </p:cNvSpPr>
          <p:nvPr>
            <p:ph type="sldImg"/>
          </p:nvPr>
        </p:nvSpPr>
        <p:spPr>
          <a:xfrm>
            <a:off x="381000" y="685800"/>
            <a:ext cx="6096000" cy="3429000"/>
          </a:xfrm>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5" name="Rectangle 4"/>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a:t>Give To God First</a:t>
            </a:r>
            <a:endParaRPr lang="en-US" dirty="0"/>
          </a:p>
        </p:txBody>
      </p:sp>
      <p:sp>
        <p:nvSpPr>
          <p:cNvPr id="10" name="Slide Number Placeholder 5"/>
          <p:cNvSpPr>
            <a:spLocks noGrp="1"/>
          </p:cNvSpPr>
          <p:nvPr>
            <p:ph type="sldNum" sz="quarter" idx="12"/>
          </p:nvPr>
        </p:nvSpPr>
        <p:spPr/>
        <p:txBody>
          <a:bodyPr/>
          <a:lstStyle>
            <a:lvl1pPr>
              <a:defRPr/>
            </a:lvl1pPr>
          </a:lstStyle>
          <a:p>
            <a:pPr>
              <a:defRPr/>
            </a:pPr>
            <a:fld id="{B5E5EC94-CBDE-4D72-8CBD-84FC050DBB4B}" type="slidenum">
              <a:rPr lang="en-US"/>
              <a:pPr>
                <a:defRPr/>
              </a:pPr>
              <a:t>‹#›</a:t>
            </a:fld>
            <a:endParaRPr lang="en-US" dirty="0"/>
          </a:p>
        </p:txBody>
      </p:sp>
    </p:spTree>
    <p:extLst>
      <p:ext uri="{BB962C8B-B14F-4D97-AF65-F5344CB8AC3E}">
        <p14:creationId xmlns:p14="http://schemas.microsoft.com/office/powerpoint/2010/main" val="340142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1D3C02D-82C4-456E-98E9-8114DBDA4A16}" type="slidenum">
              <a:rPr lang="en-US"/>
              <a:pPr>
                <a:defRPr/>
              </a:pPr>
              <a:t>‹#›</a:t>
            </a:fld>
            <a:endParaRPr lang="en-US" dirty="0"/>
          </a:p>
        </p:txBody>
      </p:sp>
    </p:spTree>
    <p:extLst>
      <p:ext uri="{BB962C8B-B14F-4D97-AF65-F5344CB8AC3E}">
        <p14:creationId xmlns:p14="http://schemas.microsoft.com/office/powerpoint/2010/main" val="120690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7F8FBD7-BE50-4BFD-9FBE-BA83370CAAAB}" type="slidenum">
              <a:rPr lang="en-US"/>
              <a:pPr>
                <a:defRPr/>
              </a:pPr>
              <a:t>‹#›</a:t>
            </a:fld>
            <a:endParaRPr lang="en-US" dirty="0"/>
          </a:p>
        </p:txBody>
      </p:sp>
    </p:spTree>
    <p:extLst>
      <p:ext uri="{BB962C8B-B14F-4D97-AF65-F5344CB8AC3E}">
        <p14:creationId xmlns:p14="http://schemas.microsoft.com/office/powerpoint/2010/main" val="369011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a:t>Give To God First</a:t>
            </a:r>
            <a:endParaRPr lang="en-US" dirty="0"/>
          </a:p>
        </p:txBody>
      </p:sp>
      <p:sp>
        <p:nvSpPr>
          <p:cNvPr id="6" name="Slide Number Placeholder 5"/>
          <p:cNvSpPr>
            <a:spLocks noGrp="1"/>
          </p:cNvSpPr>
          <p:nvPr>
            <p:ph type="sldNum" sz="quarter" idx="16"/>
          </p:nvPr>
        </p:nvSpPr>
        <p:spPr/>
        <p:txBody>
          <a:bodyPr/>
          <a:lstStyle>
            <a:lvl1pPr>
              <a:defRPr/>
            </a:lvl1pPr>
          </a:lstStyle>
          <a:p>
            <a:pPr>
              <a:defRPr/>
            </a:pPr>
            <a:fld id="{694BE1C6-B4F5-433C-BA2D-5FC54624532A}" type="slidenum">
              <a:rPr lang="en-US"/>
              <a:pPr>
                <a:defRPr/>
              </a:pPr>
              <a:t>‹#›</a:t>
            </a:fld>
            <a:endParaRPr lang="en-US" dirty="0"/>
          </a:p>
        </p:txBody>
      </p:sp>
    </p:spTree>
    <p:extLst>
      <p:ext uri="{BB962C8B-B14F-4D97-AF65-F5344CB8AC3E}">
        <p14:creationId xmlns:p14="http://schemas.microsoft.com/office/powerpoint/2010/main" val="21515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5" name="Rectangle 4"/>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a:t>Give To God First</a:t>
            </a:r>
            <a:endParaRPr lang="en-US" dirty="0"/>
          </a:p>
        </p:txBody>
      </p:sp>
      <p:sp>
        <p:nvSpPr>
          <p:cNvPr id="10" name="Slide Number Placeholder 5"/>
          <p:cNvSpPr>
            <a:spLocks noGrp="1"/>
          </p:cNvSpPr>
          <p:nvPr>
            <p:ph type="sldNum" sz="quarter" idx="12"/>
          </p:nvPr>
        </p:nvSpPr>
        <p:spPr/>
        <p:txBody>
          <a:bodyPr/>
          <a:lstStyle>
            <a:lvl1pPr>
              <a:defRPr/>
            </a:lvl1pPr>
          </a:lstStyle>
          <a:p>
            <a:pPr>
              <a:defRPr/>
            </a:pPr>
            <a:fld id="{E3623D34-F123-4EBF-AF46-DB9A3EB56CE1}" type="slidenum">
              <a:rPr lang="en-US"/>
              <a:pPr>
                <a:defRPr/>
              </a:pPr>
              <a:t>‹#›</a:t>
            </a:fld>
            <a:endParaRPr lang="en-US" dirty="0"/>
          </a:p>
        </p:txBody>
      </p:sp>
    </p:spTree>
    <p:extLst>
      <p:ext uri="{BB962C8B-B14F-4D97-AF65-F5344CB8AC3E}">
        <p14:creationId xmlns:p14="http://schemas.microsoft.com/office/powerpoint/2010/main" val="325756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dirty="0"/>
          </a:p>
        </p:txBody>
      </p:sp>
      <p:sp>
        <p:nvSpPr>
          <p:cNvPr id="6" name="Footer Placeholder 4"/>
          <p:cNvSpPr>
            <a:spLocks noGrp="1"/>
          </p:cNvSpPr>
          <p:nvPr>
            <p:ph type="ftr" sz="quarter" idx="16"/>
          </p:nvPr>
        </p:nvSpPr>
        <p:spPr/>
        <p:txBody>
          <a:bodyPr/>
          <a:lstStyle>
            <a:lvl1pPr>
              <a:defRPr/>
            </a:lvl1pPr>
          </a:lstStyle>
          <a:p>
            <a:pPr>
              <a:defRPr/>
            </a:pPr>
            <a:r>
              <a:rPr lang="en-US"/>
              <a:t>Give To God First</a:t>
            </a:r>
            <a:endParaRPr lang="en-US" dirty="0"/>
          </a:p>
        </p:txBody>
      </p:sp>
      <p:sp>
        <p:nvSpPr>
          <p:cNvPr id="7" name="Slide Number Placeholder 5"/>
          <p:cNvSpPr>
            <a:spLocks noGrp="1"/>
          </p:cNvSpPr>
          <p:nvPr>
            <p:ph type="sldNum" sz="quarter" idx="17"/>
          </p:nvPr>
        </p:nvSpPr>
        <p:spPr/>
        <p:txBody>
          <a:bodyPr/>
          <a:lstStyle>
            <a:lvl1pPr>
              <a:defRPr/>
            </a:lvl1pPr>
          </a:lstStyle>
          <a:p>
            <a:pPr>
              <a:defRPr/>
            </a:pPr>
            <a:fld id="{53135C8B-33DF-4963-BAD4-BBB8F6A315D3}" type="slidenum">
              <a:rPr lang="en-US"/>
              <a:pPr>
                <a:defRPr/>
              </a:pPr>
              <a:t>‹#›</a:t>
            </a:fld>
            <a:endParaRPr lang="en-US" dirty="0"/>
          </a:p>
        </p:txBody>
      </p:sp>
    </p:spTree>
    <p:extLst>
      <p:ext uri="{BB962C8B-B14F-4D97-AF65-F5344CB8AC3E}">
        <p14:creationId xmlns:p14="http://schemas.microsoft.com/office/powerpoint/2010/main" val="21752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769282C-6965-4229-AAD8-523DCD4EF1AE}" type="slidenum">
              <a:rPr lang="en-US"/>
              <a:pPr>
                <a:defRPr/>
              </a:pPr>
              <a:t>‹#›</a:t>
            </a:fld>
            <a:endParaRPr lang="en-US" dirty="0"/>
          </a:p>
        </p:txBody>
      </p:sp>
    </p:spTree>
    <p:extLst>
      <p:ext uri="{BB962C8B-B14F-4D97-AF65-F5344CB8AC3E}">
        <p14:creationId xmlns:p14="http://schemas.microsoft.com/office/powerpoint/2010/main" val="323270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1518E03-8655-4333-A76E-3E0A2863B9E4}" type="slidenum">
              <a:rPr lang="en-US"/>
              <a:pPr>
                <a:defRPr/>
              </a:pPr>
              <a:t>‹#›</a:t>
            </a:fld>
            <a:endParaRPr lang="en-US" dirty="0"/>
          </a:p>
        </p:txBody>
      </p:sp>
    </p:spTree>
    <p:extLst>
      <p:ext uri="{BB962C8B-B14F-4D97-AF65-F5344CB8AC3E}">
        <p14:creationId xmlns:p14="http://schemas.microsoft.com/office/powerpoint/2010/main" val="42803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F963C70-0DB6-4C6C-AFA0-7C254F861653}" type="slidenum">
              <a:rPr lang="en-US"/>
              <a:pPr>
                <a:defRPr/>
              </a:pPr>
              <a:t>‹#›</a:t>
            </a:fld>
            <a:endParaRPr lang="en-US" dirty="0"/>
          </a:p>
        </p:txBody>
      </p:sp>
    </p:spTree>
    <p:extLst>
      <p:ext uri="{BB962C8B-B14F-4D97-AF65-F5344CB8AC3E}">
        <p14:creationId xmlns:p14="http://schemas.microsoft.com/office/powerpoint/2010/main" val="230309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Give To God First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46FFD8-B7FB-4D51-8482-C405FB76AB5C}" type="slidenum">
              <a:rPr lang="en-US"/>
              <a:pPr>
                <a:defRPr/>
              </a:pPr>
              <a:t>‹#›</a:t>
            </a:fld>
            <a:endParaRPr lang="en-US" dirty="0"/>
          </a:p>
        </p:txBody>
      </p:sp>
    </p:spTree>
    <p:extLst>
      <p:ext uri="{BB962C8B-B14F-4D97-AF65-F5344CB8AC3E}">
        <p14:creationId xmlns:p14="http://schemas.microsoft.com/office/powerpoint/2010/main" val="171664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8" name="Oval 7"/>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smtClean="0"/>
            </a:lvl1pPr>
          </a:lstStyle>
          <a:p>
            <a:pPr>
              <a:defRPr/>
            </a:pPr>
            <a:r>
              <a:rPr lang="en-US"/>
              <a:t>Give To God First</a:t>
            </a: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6DEB029B-999A-4C58-A355-B4E7BA987994}" type="slidenum">
              <a:rPr lang="en-US"/>
              <a:pPr>
                <a:defRPr/>
              </a:pPr>
              <a:t>‹#›</a:t>
            </a:fld>
            <a:endParaRPr lang="en-US" dirty="0"/>
          </a:p>
        </p:txBody>
      </p:sp>
    </p:spTree>
    <p:extLst>
      <p:ext uri="{BB962C8B-B14F-4D97-AF65-F5344CB8AC3E}">
        <p14:creationId xmlns:p14="http://schemas.microsoft.com/office/powerpoint/2010/main" val="106033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dirty="0"/>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Give To God First</a:t>
            </a:r>
            <a:endParaRPr lang="en-US" dirty="0"/>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9F1690AD-D473-4BFC-8BC4-D8F57517EA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2" r:id="rId1"/>
    <p:sldLayoutId id="2147483754" r:id="rId2"/>
    <p:sldLayoutId id="2147483763" r:id="rId3"/>
    <p:sldLayoutId id="2147483755" r:id="rId4"/>
    <p:sldLayoutId id="2147483756" r:id="rId5"/>
    <p:sldLayoutId id="2147483757" r:id="rId6"/>
    <p:sldLayoutId id="2147483758" r:id="rId7"/>
    <p:sldLayoutId id="2147483759" r:id="rId8"/>
    <p:sldLayoutId id="2147483764" r:id="rId9"/>
    <p:sldLayoutId id="2147483760" r:id="rId10"/>
    <p:sldLayoutId id="2147483761"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512041" y="1600200"/>
            <a:ext cx="9148763" cy="1295400"/>
          </a:xfrm>
        </p:spPr>
        <p:txBody>
          <a:bodyPr rtlCol="0">
            <a:noAutofit/>
          </a:bodyPr>
          <a:lstStyle/>
          <a:p>
            <a:pPr algn="ctr" eaLnBrk="1" fontAlgn="auto" hangingPunct="1">
              <a:buClr>
                <a:schemeClr val="accent6">
                  <a:lumMod val="75000"/>
                </a:schemeClr>
              </a:buClr>
              <a:defRPr/>
            </a:pPr>
            <a:r>
              <a:rPr lang="en-US" sz="4000" b="1" dirty="0">
                <a:solidFill>
                  <a:schemeClr val="accent1"/>
                </a:solidFill>
                <a:latin typeface="Arial" pitchFamily="34" charset="0"/>
                <a:cs typeface="Arial" pitchFamily="34" charset="0"/>
              </a:rPr>
              <a:t>Text: I Kings 17:10-16</a:t>
            </a:r>
          </a:p>
        </p:txBody>
      </p:sp>
      <p:sp>
        <p:nvSpPr>
          <p:cNvPr id="2050" name="Rectangle 2"/>
          <p:cNvSpPr>
            <a:spLocks noGrp="1" noChangeArrowheads="1"/>
          </p:cNvSpPr>
          <p:nvPr>
            <p:ph type="ctrTitle"/>
          </p:nvPr>
        </p:nvSpPr>
        <p:spPr>
          <a:xfrm>
            <a:off x="-9579" y="152400"/>
            <a:ext cx="12192000" cy="1295400"/>
          </a:xfrm>
        </p:spPr>
        <p:txBody>
          <a:bodyPr>
            <a:prstTxWarp prst="textStop">
              <a:avLst/>
            </a:prstTxWarp>
          </a:bodyPr>
          <a:lstStyle/>
          <a:p>
            <a:pPr marL="182880" indent="0" algn="ctr" eaLnBrk="1" fontAlgn="auto" hangingPunct="1">
              <a:spcAft>
                <a:spcPts val="0"/>
              </a:spcAft>
              <a:buClr>
                <a:schemeClr val="accent6">
                  <a:lumMod val="75000"/>
                </a:schemeClr>
              </a:buClr>
              <a:buNone/>
              <a:defRPr/>
            </a:pPr>
            <a:r>
              <a:rPr lang="en-US" sz="40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rPr>
              <a:t>Give To God First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0421" y="2286000"/>
            <a:ext cx="4572000" cy="457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Talents</a:t>
            </a:r>
          </a:p>
        </p:txBody>
      </p:sp>
      <p:sp>
        <p:nvSpPr>
          <p:cNvPr id="13" name="Text Box 7"/>
          <p:cNvSpPr txBox="1">
            <a:spLocks noChangeArrowheads="1"/>
          </p:cNvSpPr>
          <p:nvPr/>
        </p:nvSpPr>
        <p:spPr bwMode="auto">
          <a:xfrm>
            <a:off x="0" y="4282660"/>
            <a:ext cx="1219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Our talents (abilities) should be used to glorify God,</a:t>
            </a:r>
          </a:p>
          <a:p>
            <a:pPr algn="ctr" eaLnBrk="1" hangingPunct="1"/>
            <a:r>
              <a:rPr lang="en-US" sz="3600" b="1" dirty="0">
                <a:latin typeface="Tahoma" pitchFamily="34" charset="0"/>
                <a:cs typeface="Times New Roman" pitchFamily="18" charset="0"/>
              </a:rPr>
              <a:t>and to be a blessing to others!</a:t>
            </a:r>
          </a:p>
        </p:txBody>
      </p:sp>
      <p:sp>
        <p:nvSpPr>
          <p:cNvPr id="11" name="Text Box 6"/>
          <p:cNvSpPr txBox="1">
            <a:spLocks noChangeArrowheads="1"/>
          </p:cNvSpPr>
          <p:nvPr/>
        </p:nvSpPr>
        <p:spPr bwMode="auto">
          <a:xfrm>
            <a:off x="-10065" y="1193763"/>
            <a:ext cx="1221787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FF0000"/>
                </a:solidFill>
                <a:latin typeface="Tahoma" pitchFamily="34" charset="0"/>
                <a:cs typeface="Times New Roman" pitchFamily="18" charset="0"/>
              </a:rPr>
              <a:t>Your ability is God’s gift to you, what you do with it is your gift back to God!</a:t>
            </a:r>
            <a:endParaRPr lang="en-US" sz="3200" dirty="0">
              <a:solidFill>
                <a:srgbClr val="FF0000"/>
              </a:solidFill>
              <a:latin typeface="Tahoma" pitchFamily="34" charset="0"/>
              <a:cs typeface="Times New Roman" pitchFamily="18" charset="0"/>
            </a:endParaRPr>
          </a:p>
        </p:txBody>
      </p:sp>
      <p:sp>
        <p:nvSpPr>
          <p:cNvPr id="10" name="Text Box 6">
            <a:extLst>
              <a:ext uri="{FF2B5EF4-FFF2-40B4-BE49-F238E27FC236}">
                <a16:creationId xmlns:a16="http://schemas.microsoft.com/office/drawing/2014/main" id="{48FD1AAB-A6C6-467A-A5B8-4AF9917BB432}"/>
              </a:ext>
            </a:extLst>
          </p:cNvPr>
          <p:cNvSpPr txBox="1">
            <a:spLocks noChangeArrowheads="1"/>
          </p:cNvSpPr>
          <p:nvPr/>
        </p:nvSpPr>
        <p:spPr bwMode="auto">
          <a:xfrm>
            <a:off x="-33069" y="2819400"/>
            <a:ext cx="122178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FF0000"/>
                </a:solidFill>
                <a:latin typeface="Tahoma" pitchFamily="34" charset="0"/>
                <a:cs typeface="Times New Roman" pitchFamily="18" charset="0"/>
              </a:rPr>
              <a:t>We must use them or lose them! </a:t>
            </a:r>
            <a:r>
              <a:rPr lang="en-US" sz="3200" b="1" i="1" dirty="0">
                <a:solidFill>
                  <a:srgbClr val="FF0000"/>
                </a:solidFill>
                <a:latin typeface="Tahoma" pitchFamily="34" charset="0"/>
                <a:cs typeface="Times New Roman" pitchFamily="18" charset="0"/>
              </a:rPr>
              <a:t>(Mt. 25:28)</a:t>
            </a:r>
            <a:endParaRPr lang="en-US" sz="3200"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21593577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5700" y="2753264"/>
            <a:ext cx="4800600" cy="4114800"/>
          </a:xfrm>
          <a:prstGeom prst="rect">
            <a:avLst/>
          </a:prstGeom>
        </p:spPr>
      </p:pic>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Treasures</a:t>
            </a:r>
          </a:p>
        </p:txBody>
      </p:sp>
      <p:sp>
        <p:nvSpPr>
          <p:cNvPr id="11" name="Text Box 8"/>
          <p:cNvSpPr txBox="1">
            <a:spLocks noChangeArrowheads="1"/>
          </p:cNvSpPr>
          <p:nvPr/>
        </p:nvSpPr>
        <p:spPr bwMode="auto">
          <a:xfrm>
            <a:off x="152400" y="826902"/>
            <a:ext cx="11887200" cy="212365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Lk. 12:15</a:t>
            </a:r>
          </a:p>
          <a:p>
            <a:pPr>
              <a:defRPr/>
            </a:pPr>
            <a:r>
              <a:rPr lang="en-US" sz="3200" dirty="0">
                <a:solidFill>
                  <a:srgbClr val="006600"/>
                </a:solidFill>
                <a:latin typeface="Tahoma" pitchFamily="34" charset="0"/>
                <a:cs typeface="Times New Roman" pitchFamily="18" charset="0"/>
              </a:rPr>
              <a:t>15.  Then He said to them, "Beware, and be on your guard against every form of greed; for not even when one has an abundance does his life consist of his possessions."</a:t>
            </a:r>
          </a:p>
        </p:txBody>
      </p:sp>
    </p:spTree>
    <p:extLst>
      <p:ext uri="{BB962C8B-B14F-4D97-AF65-F5344CB8AC3E}">
        <p14:creationId xmlns:p14="http://schemas.microsoft.com/office/powerpoint/2010/main" val="39498474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2345" y="4050639"/>
            <a:ext cx="3275255" cy="2807361"/>
          </a:xfrm>
          <a:prstGeom prst="rect">
            <a:avLst/>
          </a:prstGeom>
        </p:spPr>
      </p:pic>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Treasures</a:t>
            </a:r>
          </a:p>
        </p:txBody>
      </p:sp>
      <p:sp>
        <p:nvSpPr>
          <p:cNvPr id="13" name="Text Box 8"/>
          <p:cNvSpPr txBox="1">
            <a:spLocks noChangeArrowheads="1"/>
          </p:cNvSpPr>
          <p:nvPr/>
        </p:nvSpPr>
        <p:spPr bwMode="auto">
          <a:xfrm>
            <a:off x="172528" y="810190"/>
            <a:ext cx="11867072" cy="3600986"/>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Mt. 6:19-21</a:t>
            </a:r>
          </a:p>
          <a:p>
            <a:pPr>
              <a:defRPr/>
            </a:pPr>
            <a:r>
              <a:rPr lang="en-US" sz="3200" dirty="0">
                <a:solidFill>
                  <a:srgbClr val="006600"/>
                </a:solidFill>
                <a:latin typeface="Tahoma" pitchFamily="34" charset="0"/>
                <a:cs typeface="Times New Roman" pitchFamily="18" charset="0"/>
              </a:rPr>
              <a:t>19.  "Do not store up for yourselves treasures on earth, where moth and rust destroy, and where thieves break in and steal.</a:t>
            </a:r>
          </a:p>
          <a:p>
            <a:pPr>
              <a:defRPr/>
            </a:pPr>
            <a:r>
              <a:rPr lang="en-US" sz="3200" dirty="0">
                <a:solidFill>
                  <a:srgbClr val="006600"/>
                </a:solidFill>
                <a:latin typeface="Tahoma" pitchFamily="34" charset="0"/>
                <a:cs typeface="Times New Roman" pitchFamily="18" charset="0"/>
              </a:rPr>
              <a:t>20.  "But store up for yourselves treasures in heaven, where neither moth nor rust destroys, and where thieves do not break in or steal;</a:t>
            </a:r>
          </a:p>
          <a:p>
            <a:pPr>
              <a:defRPr/>
            </a:pPr>
            <a:r>
              <a:rPr lang="en-US" sz="3200" dirty="0">
                <a:solidFill>
                  <a:srgbClr val="006600"/>
                </a:solidFill>
                <a:latin typeface="Tahoma" pitchFamily="34" charset="0"/>
                <a:cs typeface="Times New Roman" pitchFamily="18" charset="0"/>
              </a:rPr>
              <a:t>21.  for where your treasure is, there your heart will be also.</a:t>
            </a:r>
          </a:p>
        </p:txBody>
      </p:sp>
    </p:spTree>
    <p:extLst>
      <p:ext uri="{BB962C8B-B14F-4D97-AF65-F5344CB8AC3E}">
        <p14:creationId xmlns:p14="http://schemas.microsoft.com/office/powerpoint/2010/main" val="41271063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Treasures</a:t>
            </a:r>
          </a:p>
        </p:txBody>
      </p:sp>
      <p:sp>
        <p:nvSpPr>
          <p:cNvPr id="9" name="Text Box 6"/>
          <p:cNvSpPr txBox="1">
            <a:spLocks noChangeArrowheads="1"/>
          </p:cNvSpPr>
          <p:nvPr/>
        </p:nvSpPr>
        <p:spPr bwMode="auto">
          <a:xfrm>
            <a:off x="34507" y="953290"/>
            <a:ext cx="121920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We must give first to God of our Treasures:</a:t>
            </a:r>
            <a:endParaRPr lang="en-US" sz="32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Saints should give freely to assist the less fortunate (II Cor. 8:1-5) </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Saints ought to give “as he prospered” (I Cor. 16:1-2)</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Saints ought to give “as he has purposed in his heart” (II Cor. 9:7)</a:t>
            </a:r>
          </a:p>
        </p:txBody>
      </p:sp>
      <p:pic>
        <p:nvPicPr>
          <p:cNvPr id="12" name="Picture 2" descr="http://ts3.mm.bing.net/th?id=JN.UgRpTaoHEQVgHSpV1LntIw&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7301" y="3200400"/>
            <a:ext cx="3314700" cy="36576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6"/>
          <p:cNvSpPr txBox="1">
            <a:spLocks noChangeArrowheads="1"/>
          </p:cNvSpPr>
          <p:nvPr/>
        </p:nvSpPr>
        <p:spPr bwMode="auto">
          <a:xfrm>
            <a:off x="-12940" y="3657600"/>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solidFill>
                  <a:srgbClr val="FF0000"/>
                </a:solidFill>
                <a:latin typeface="Tahoma" pitchFamily="34" charset="0"/>
                <a:cs typeface="Times New Roman" pitchFamily="18" charset="0"/>
              </a:rPr>
              <a:t>Do we give God the leftovers? </a:t>
            </a:r>
          </a:p>
          <a:p>
            <a:pPr marL="0" indent="0" algn="ctr" eaLnBrk="1" hangingPunct="1"/>
            <a:r>
              <a:rPr lang="en-US" sz="3200" b="1" dirty="0">
                <a:solidFill>
                  <a:srgbClr val="FF0000"/>
                </a:solidFill>
                <a:latin typeface="Tahoma" pitchFamily="34" charset="0"/>
                <a:cs typeface="Times New Roman" pitchFamily="18" charset="0"/>
              </a:rPr>
              <a:t>Or like the widow of Sidon </a:t>
            </a:r>
          </a:p>
          <a:p>
            <a:pPr marL="0" indent="0" algn="ctr" eaLnBrk="1" hangingPunct="1"/>
            <a:r>
              <a:rPr lang="en-US" sz="3200" b="1" i="1" dirty="0">
                <a:solidFill>
                  <a:srgbClr val="FF0000"/>
                </a:solidFill>
                <a:latin typeface="Tahoma" pitchFamily="34" charset="0"/>
                <a:cs typeface="Times New Roman" pitchFamily="18" charset="0"/>
              </a:rPr>
              <a:t>(I Kings 17:10-16) </a:t>
            </a:r>
            <a:r>
              <a:rPr lang="en-US" sz="3200" b="1" dirty="0">
                <a:solidFill>
                  <a:srgbClr val="FF0000"/>
                </a:solidFill>
                <a:latin typeface="Tahoma" pitchFamily="34" charset="0"/>
                <a:cs typeface="Times New Roman" pitchFamily="18" charset="0"/>
              </a:rPr>
              <a:t>and the widow who gave her last mite to God </a:t>
            </a:r>
            <a:r>
              <a:rPr lang="en-US" sz="3200" b="1" i="1" dirty="0">
                <a:solidFill>
                  <a:srgbClr val="FF0000"/>
                </a:solidFill>
                <a:latin typeface="Tahoma" pitchFamily="34" charset="0"/>
                <a:cs typeface="Times New Roman" pitchFamily="18" charset="0"/>
              </a:rPr>
              <a:t>(Mk. 12:41-44), </a:t>
            </a:r>
          </a:p>
          <a:p>
            <a:pPr marL="0" indent="0" algn="ctr" eaLnBrk="1" hangingPunct="1"/>
            <a:r>
              <a:rPr lang="en-US" sz="3200" b="1" dirty="0">
                <a:solidFill>
                  <a:srgbClr val="FF0000"/>
                </a:solidFill>
                <a:latin typeface="Tahoma" pitchFamily="34" charset="0"/>
                <a:cs typeface="Times New Roman" pitchFamily="18" charset="0"/>
              </a:rPr>
              <a:t>do we trust Him to take care of us?</a:t>
            </a:r>
            <a:endParaRPr lang="en-US" sz="3200"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22519053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500"/>
                                        <p:tgtEl>
                                          <p:spTgt spid="9">
                                            <p:txEl>
                                              <p:pRg st="1" end="1"/>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wipe(left)">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Treasures</a:t>
            </a:r>
          </a:p>
        </p:txBody>
      </p:sp>
      <p:pic>
        <p:nvPicPr>
          <p:cNvPr id="12" name="Picture 2" descr="http://ts3.mm.bing.net/th?id=JN.UgRpTaoHEQVgHSpV1LntIw&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781" y="3855660"/>
            <a:ext cx="2720871" cy="3002340"/>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6"/>
          <p:cNvSpPr txBox="1">
            <a:spLocks noChangeArrowheads="1"/>
          </p:cNvSpPr>
          <p:nvPr/>
        </p:nvSpPr>
        <p:spPr bwMode="auto">
          <a:xfrm>
            <a:off x="-21566" y="1313187"/>
            <a:ext cx="122135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solidFill>
                  <a:srgbClr val="FF0000"/>
                </a:solidFill>
                <a:latin typeface="Tahoma" pitchFamily="34" charset="0"/>
                <a:cs typeface="Times New Roman" pitchFamily="18" charset="0"/>
              </a:rPr>
              <a:t>Sowing and reaping law applies to our giving (II Cor. 9:6)!</a:t>
            </a:r>
            <a:endParaRPr lang="en-US" sz="3200" dirty="0">
              <a:solidFill>
                <a:srgbClr val="FF0000"/>
              </a:solidFill>
              <a:latin typeface="Tahoma" pitchFamily="34" charset="0"/>
              <a:cs typeface="Times New Roman" pitchFamily="18" charset="0"/>
            </a:endParaRPr>
          </a:p>
        </p:txBody>
      </p:sp>
      <p:sp>
        <p:nvSpPr>
          <p:cNvPr id="15" name="Text Box 7"/>
          <p:cNvSpPr txBox="1">
            <a:spLocks noChangeArrowheads="1"/>
          </p:cNvSpPr>
          <p:nvPr/>
        </p:nvSpPr>
        <p:spPr bwMode="auto">
          <a:xfrm>
            <a:off x="20128" y="2565805"/>
            <a:ext cx="12171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We are pleasing to God when we give</a:t>
            </a:r>
          </a:p>
          <a:p>
            <a:pPr algn="ctr" eaLnBrk="1" hangingPunct="1"/>
            <a:r>
              <a:rPr lang="en-US" sz="3600" b="1" dirty="0">
                <a:latin typeface="Tahoma" pitchFamily="34" charset="0"/>
                <a:cs typeface="Times New Roman" pitchFamily="18" charset="0"/>
              </a:rPr>
              <a:t>back from a cheerful heart as we’ve prospered!</a:t>
            </a:r>
          </a:p>
        </p:txBody>
      </p:sp>
    </p:spTree>
    <p:extLst>
      <p:ext uri="{BB962C8B-B14F-4D97-AF65-F5344CB8AC3E}">
        <p14:creationId xmlns:p14="http://schemas.microsoft.com/office/powerpoint/2010/main" val="378895455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1981200" y="6492876"/>
            <a:ext cx="3352800" cy="365125"/>
          </a:xfrm>
        </p:spPr>
        <p:txBody>
          <a:bodyPr/>
          <a:lstStyle/>
          <a:p>
            <a:pPr>
              <a:defRPr/>
            </a:pPr>
            <a:r>
              <a:rPr lang="en-US"/>
              <a:t>Give To God First</a:t>
            </a:r>
            <a:endParaRPr lang="en-US" dirty="0"/>
          </a:p>
        </p:txBody>
      </p:sp>
      <p:sp>
        <p:nvSpPr>
          <p:cNvPr id="175106" name="Rectangle 2"/>
          <p:cNvSpPr>
            <a:spLocks noGrp="1" noChangeArrowheads="1"/>
          </p:cNvSpPr>
          <p:nvPr>
            <p:ph type="title"/>
          </p:nvPr>
        </p:nvSpPr>
        <p:spPr>
          <a:xfrm>
            <a:off x="1524000" y="-1016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Conclusion</a:t>
            </a:r>
          </a:p>
        </p:txBody>
      </p:sp>
      <p:sp>
        <p:nvSpPr>
          <p:cNvPr id="9" name="Text Box 6"/>
          <p:cNvSpPr txBox="1">
            <a:spLocks noChangeArrowheads="1"/>
          </p:cNvSpPr>
          <p:nvPr/>
        </p:nvSpPr>
        <p:spPr bwMode="auto">
          <a:xfrm>
            <a:off x="0" y="783224"/>
            <a:ext cx="1219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God is the Creator, the Giver of all good things – Js. 1:17 </a:t>
            </a:r>
          </a:p>
          <a:p>
            <a:pPr eaLnBrk="1" hangingPunct="1"/>
            <a:r>
              <a:rPr lang="en-US" sz="3200" b="1" i="1" dirty="0">
                <a:solidFill>
                  <a:schemeClr val="accent1"/>
                </a:solidFill>
                <a:latin typeface="Tahoma" pitchFamily="34" charset="0"/>
                <a:cs typeface="Times New Roman" pitchFamily="18" charset="0"/>
              </a:rPr>
              <a:t>(“For I am a great King” Mal. 1:14)</a:t>
            </a:r>
          </a:p>
          <a:p>
            <a:pPr>
              <a:buClr>
                <a:schemeClr val="hlink"/>
              </a:buClr>
              <a:buSzPct val="115000"/>
              <a:buFont typeface="Wingdings" pitchFamily="2" charset="2"/>
              <a:buChar char="Ø"/>
            </a:pPr>
            <a:r>
              <a:rPr lang="en-US" sz="2800" b="1" dirty="0">
                <a:solidFill>
                  <a:schemeClr val="tx2"/>
                </a:solidFill>
                <a:latin typeface="Tahoma" pitchFamily="34" charset="0"/>
                <a:cs typeface="Times New Roman" pitchFamily="18" charset="0"/>
              </a:rPr>
              <a:t>What a privilege to be able to give back a portion of the blessings He bestows upon us</a:t>
            </a:r>
            <a:r>
              <a:rPr lang="en-US" sz="2800" dirty="0">
                <a:solidFill>
                  <a:schemeClr val="tx2"/>
                </a:solidFill>
                <a:latin typeface="Tahoma" pitchFamily="34" charset="0"/>
                <a:cs typeface="Times New Roman" pitchFamily="18" charset="0"/>
              </a:rPr>
              <a:t>! </a:t>
            </a:r>
          </a:p>
        </p:txBody>
      </p:sp>
      <p:sp>
        <p:nvSpPr>
          <p:cNvPr id="6" name="Text Box 6"/>
          <p:cNvSpPr txBox="1">
            <a:spLocks noChangeArrowheads="1"/>
          </p:cNvSpPr>
          <p:nvPr/>
        </p:nvSpPr>
        <p:spPr bwMode="auto">
          <a:xfrm>
            <a:off x="0" y="3629720"/>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chemeClr val="accent1"/>
                </a:solidFill>
                <a:latin typeface="Tahoma" pitchFamily="34" charset="0"/>
                <a:cs typeface="Times New Roman" pitchFamily="18" charset="0"/>
              </a:rPr>
              <a:t>Christ gave everything for us (Acts 20:28), and asks that </a:t>
            </a:r>
          </a:p>
          <a:p>
            <a:pPr algn="ctr" eaLnBrk="1" hangingPunct="1"/>
            <a:r>
              <a:rPr lang="en-US" sz="3200" b="1" dirty="0">
                <a:solidFill>
                  <a:schemeClr val="accent1"/>
                </a:solidFill>
                <a:latin typeface="Tahoma" pitchFamily="34" charset="0"/>
                <a:cs typeface="Times New Roman" pitchFamily="18" charset="0"/>
              </a:rPr>
              <a:t>we deny ourselves and follow Him (Mt. 16:24), and to give</a:t>
            </a:r>
          </a:p>
          <a:p>
            <a:pPr algn="ctr" eaLnBrk="1" hangingPunct="1"/>
            <a:r>
              <a:rPr lang="en-US" sz="3200" b="1" dirty="0">
                <a:solidFill>
                  <a:schemeClr val="accent1"/>
                </a:solidFill>
                <a:latin typeface="Tahoma" pitchFamily="34" charset="0"/>
                <a:cs typeface="Times New Roman" pitchFamily="18" charset="0"/>
              </a:rPr>
              <a:t>back cheerfully (Acts 20:35)!</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wipe(left)">
                                      <p:cBhvr>
                                        <p:cTn id="14" dur="500"/>
                                        <p:tgtEl>
                                          <p:spTgt spid="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1981200" y="6492876"/>
            <a:ext cx="3352800" cy="365125"/>
          </a:xfrm>
        </p:spPr>
        <p:txBody>
          <a:bodyPr/>
          <a:lstStyle/>
          <a:p>
            <a:pPr>
              <a:defRPr/>
            </a:pPr>
            <a:r>
              <a:rPr lang="en-US"/>
              <a:t>Give To God First</a:t>
            </a:r>
            <a:endParaRPr lang="en-US" dirty="0"/>
          </a:p>
        </p:txBody>
      </p:sp>
      <p:sp>
        <p:nvSpPr>
          <p:cNvPr id="175106" name="Rectangle 2"/>
          <p:cNvSpPr>
            <a:spLocks noGrp="1" noChangeArrowheads="1"/>
          </p:cNvSpPr>
          <p:nvPr>
            <p:ph type="title"/>
          </p:nvPr>
        </p:nvSpPr>
        <p:spPr>
          <a:xfrm>
            <a:off x="1524000" y="-1016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Conclusion</a:t>
            </a:r>
          </a:p>
        </p:txBody>
      </p:sp>
      <p:sp>
        <p:nvSpPr>
          <p:cNvPr id="7" name="Text Box 6"/>
          <p:cNvSpPr txBox="1">
            <a:spLocks noChangeArrowheads="1"/>
          </p:cNvSpPr>
          <p:nvPr/>
        </p:nvSpPr>
        <p:spPr bwMode="auto">
          <a:xfrm>
            <a:off x="0" y="1407856"/>
            <a:ext cx="1219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chemeClr val="accent1"/>
                </a:solidFill>
                <a:latin typeface="Tahoma" pitchFamily="34" charset="0"/>
                <a:cs typeface="Times New Roman" pitchFamily="18" charset="0"/>
              </a:rPr>
              <a:t>Jesus said to “seek first His kingdom and His </a:t>
            </a:r>
          </a:p>
          <a:p>
            <a:pPr algn="ctr" eaLnBrk="1" hangingPunct="1"/>
            <a:r>
              <a:rPr lang="en-US" sz="3200" b="1" dirty="0">
                <a:solidFill>
                  <a:schemeClr val="accent1"/>
                </a:solidFill>
                <a:latin typeface="Tahoma" pitchFamily="34" charset="0"/>
                <a:cs typeface="Times New Roman" pitchFamily="18" charset="0"/>
              </a:rPr>
              <a:t>righteousness” and our physical needs will be supplied </a:t>
            </a:r>
          </a:p>
          <a:p>
            <a:pPr algn="ctr" eaLnBrk="1" hangingPunct="1"/>
            <a:r>
              <a:rPr lang="en-US" sz="3200" b="1" i="1" dirty="0">
                <a:solidFill>
                  <a:schemeClr val="accent1"/>
                </a:solidFill>
                <a:latin typeface="Tahoma" pitchFamily="34" charset="0"/>
                <a:cs typeface="Times New Roman" pitchFamily="18" charset="0"/>
              </a:rPr>
              <a:t>(Mt. 6:33; II Cor. 8:5; Mk. 12:44)!</a:t>
            </a:r>
            <a:endParaRPr lang="en-US" sz="3200" dirty="0">
              <a:solidFill>
                <a:schemeClr val="tx2"/>
              </a:solidFill>
              <a:latin typeface="Tahoma" pitchFamily="34" charset="0"/>
              <a:cs typeface="Times New Roman" pitchFamily="18" charset="0"/>
            </a:endParaRPr>
          </a:p>
        </p:txBody>
      </p:sp>
      <p:sp>
        <p:nvSpPr>
          <p:cNvPr id="10" name="Text Box 6"/>
          <p:cNvSpPr txBox="1">
            <a:spLocks noChangeArrowheads="1"/>
          </p:cNvSpPr>
          <p:nvPr/>
        </p:nvSpPr>
        <p:spPr bwMode="auto">
          <a:xfrm>
            <a:off x="-12940" y="3741482"/>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solidFill>
                  <a:srgbClr val="FF0000"/>
                </a:solidFill>
                <a:latin typeface="Tahoma" pitchFamily="34" charset="0"/>
                <a:cs typeface="Times New Roman" pitchFamily="18" charset="0"/>
              </a:rPr>
              <a:t>Do we first give ourselves to the Lord like the Sidonian</a:t>
            </a:r>
          </a:p>
          <a:p>
            <a:pPr marL="0" indent="0" algn="ctr" eaLnBrk="1" hangingPunct="1"/>
            <a:r>
              <a:rPr lang="en-US" sz="3200" b="1" dirty="0">
                <a:solidFill>
                  <a:srgbClr val="FF0000"/>
                </a:solidFill>
                <a:latin typeface="Tahoma" pitchFamily="34" charset="0"/>
                <a:cs typeface="Times New Roman" pitchFamily="18" charset="0"/>
              </a:rPr>
              <a:t>widow and the Macedonians?</a:t>
            </a:r>
            <a:endParaRPr lang="en-US" sz="3200"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11104282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1955800" y="6492876"/>
            <a:ext cx="3352800" cy="365125"/>
          </a:xfrm>
        </p:spPr>
        <p:txBody>
          <a:bodyPr/>
          <a:lstStyle/>
          <a:p>
            <a:pPr>
              <a:defRPr/>
            </a:pPr>
            <a:r>
              <a:rPr lang="en-US"/>
              <a:t>Give To God First</a:t>
            </a:r>
            <a:endParaRPr lang="en-US" dirty="0"/>
          </a:p>
        </p:txBody>
      </p:sp>
      <p:sp>
        <p:nvSpPr>
          <p:cNvPr id="164866" name="Rectangle 2"/>
          <p:cNvSpPr>
            <a:spLocks noGrp="1" noChangeArrowheads="1"/>
          </p:cNvSpPr>
          <p:nvPr>
            <p:ph type="title"/>
          </p:nvPr>
        </p:nvSpPr>
        <p:spPr>
          <a:xfrm>
            <a:off x="1539240" y="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Conclusion</a:t>
            </a:r>
          </a:p>
        </p:txBody>
      </p:sp>
      <p:sp>
        <p:nvSpPr>
          <p:cNvPr id="7" name="Text Box 7"/>
          <p:cNvSpPr txBox="1">
            <a:spLocks noChangeArrowheads="1"/>
          </p:cNvSpPr>
          <p:nvPr/>
        </p:nvSpPr>
        <p:spPr bwMode="auto">
          <a:xfrm>
            <a:off x="15240" y="5183941"/>
            <a:ext cx="1219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solidFill>
                  <a:srgbClr val="006600"/>
                </a:solidFill>
                <a:latin typeface="Tahoma" pitchFamily="34" charset="0"/>
                <a:cs typeface="Times New Roman" pitchFamily="18" charset="0"/>
              </a:rPr>
              <a:t>Let us purpose in our hearts not to rob God</a:t>
            </a:r>
          </a:p>
          <a:p>
            <a:pPr algn="ctr" eaLnBrk="1" hangingPunct="1"/>
            <a:r>
              <a:rPr lang="en-US" sz="3600" b="1" dirty="0">
                <a:solidFill>
                  <a:srgbClr val="006600"/>
                </a:solidFill>
                <a:latin typeface="Tahoma" pitchFamily="34" charset="0"/>
                <a:cs typeface="Times New Roman" pitchFamily="18" charset="0"/>
              </a:rPr>
              <a:t>but to give back cheerfully and to give to Him first!</a:t>
            </a:r>
            <a:endParaRPr lang="en-US" sz="3600" b="1" i="1" dirty="0">
              <a:solidFill>
                <a:srgbClr val="006600"/>
              </a:solidFill>
              <a:latin typeface="Tahoma" pitchFamily="34" charset="0"/>
              <a:cs typeface="Times New Roman" pitchFamily="18" charset="0"/>
            </a:endParaRPr>
          </a:p>
        </p:txBody>
      </p:sp>
      <p:sp>
        <p:nvSpPr>
          <p:cNvPr id="8" name="Text Box 6"/>
          <p:cNvSpPr txBox="1">
            <a:spLocks noChangeArrowheads="1"/>
          </p:cNvSpPr>
          <p:nvPr/>
        </p:nvSpPr>
        <p:spPr bwMode="auto">
          <a:xfrm>
            <a:off x="0" y="758826"/>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00FF"/>
                </a:solidFill>
                <a:latin typeface="Tahoma" pitchFamily="34" charset="0"/>
                <a:cs typeface="Times New Roman" pitchFamily="18" charset="0"/>
              </a:rPr>
              <a:t>Are we laying up treasures in Heaven or here on earth?</a:t>
            </a:r>
          </a:p>
          <a:p>
            <a:pPr algn="ctr" eaLnBrk="1" hangingPunct="1"/>
            <a:r>
              <a:rPr lang="en-US" sz="3200" b="1" i="1" dirty="0">
                <a:solidFill>
                  <a:srgbClr val="0000FF"/>
                </a:solidFill>
                <a:latin typeface="Tahoma" pitchFamily="34" charset="0"/>
                <a:cs typeface="Times New Roman" pitchFamily="18" charset="0"/>
              </a:rPr>
              <a:t>(Mt. 6:19-21; I Tim. 6:17-19)</a:t>
            </a:r>
            <a:endParaRPr lang="en-US" sz="3200" i="1" dirty="0">
              <a:solidFill>
                <a:srgbClr val="0000FF"/>
              </a:solidFill>
              <a:latin typeface="Tahoma" pitchFamily="34" charset="0"/>
              <a:cs typeface="Times New Roman"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5523" y="1877120"/>
            <a:ext cx="5638800" cy="31718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12192000" cy="609600"/>
          </a:xfrm>
          <a:prstGeom prst="rect">
            <a:avLst/>
          </a:prstGeom>
          <a:solidFill>
            <a:srgbClr val="FFFF00"/>
          </a:solidFill>
          <a:ln w="9525">
            <a:solidFill>
              <a:schemeClr val="tx1"/>
            </a:solidFill>
            <a:miter lim="800000"/>
            <a:headEnd/>
            <a:tailEnd/>
          </a:ln>
        </p:spPr>
        <p:txBody>
          <a:bodyPr wrap="none" anchor="ctr"/>
          <a:lstStyle/>
          <a:p>
            <a:endParaRPr lang="en-US" dirty="0"/>
          </a:p>
        </p:txBody>
      </p:sp>
      <p:sp>
        <p:nvSpPr>
          <p:cNvPr id="11267" name="Rectangle 2"/>
          <p:cNvSpPr>
            <a:spLocks noGrp="1" noChangeArrowheads="1"/>
          </p:cNvSpPr>
          <p:nvPr>
            <p:ph type="title"/>
          </p:nvPr>
        </p:nvSpPr>
        <p:spPr>
          <a:xfrm>
            <a:off x="0" y="0"/>
            <a:ext cx="12192000" cy="990600"/>
          </a:xfrm>
          <a:solidFill>
            <a:srgbClr val="FFFF00"/>
          </a:solidFill>
        </p:spPr>
        <p:txBody>
          <a:bodyPr/>
          <a:lstStyle/>
          <a:p>
            <a:pPr marL="0" indent="0" algn="ctr" eaLnBrk="1" hangingPunct="1">
              <a:buNone/>
            </a:pPr>
            <a:r>
              <a:rPr lang="en-US" u="sng" dirty="0">
                <a:solidFill>
                  <a:srgbClr val="0000FF"/>
                </a:solidFill>
                <a:effectLst/>
                <a:latin typeface="Ameretto"/>
              </a:rPr>
              <a:t>“What Must I Do To Be Saved?”</a:t>
            </a:r>
          </a:p>
        </p:txBody>
      </p:sp>
      <p:sp>
        <p:nvSpPr>
          <p:cNvPr id="6147" name="Text Box 3"/>
          <p:cNvSpPr txBox="1">
            <a:spLocks noChangeArrowheads="1"/>
          </p:cNvSpPr>
          <p:nvPr/>
        </p:nvSpPr>
        <p:spPr bwMode="auto">
          <a:xfrm>
            <a:off x="0" y="1066800"/>
            <a:ext cx="12192000" cy="3539430"/>
          </a:xfrm>
          <a:prstGeom prst="rect">
            <a:avLst/>
          </a:prstGeom>
          <a:noFill/>
          <a:ln w="9525">
            <a:noFill/>
            <a:miter lim="800000"/>
            <a:headEnd/>
            <a:tailEnd/>
          </a:ln>
          <a:effectLst/>
        </p:spPr>
        <p:txBody>
          <a:bodyPr wrap="square">
            <a:spAutoFit/>
          </a:bodyPr>
          <a:lstStyle/>
          <a:p>
            <a:pPr marL="796925" indent="-571500" algn="ctr">
              <a:spcBef>
                <a:spcPct val="20000"/>
              </a:spcBef>
              <a:defRPr/>
            </a:pPr>
            <a:r>
              <a:rPr lang="en-US" sz="3200" b="1" dirty="0">
                <a:latin typeface="Tahoma" pitchFamily="34" charset="0"/>
                <a:ea typeface="Tahoma" pitchFamily="34" charset="0"/>
                <a:cs typeface="Tahoma" pitchFamily="34" charset="0"/>
              </a:rPr>
              <a:t>Hear The Gospel (Jn. 5:24; Rom. 10:17)</a:t>
            </a:r>
          </a:p>
          <a:p>
            <a:pPr marL="796925" indent="-571500" algn="ctr">
              <a:spcBef>
                <a:spcPct val="20000"/>
              </a:spcBef>
              <a:defRPr/>
            </a:pPr>
            <a:r>
              <a:rPr lang="en-US" sz="3200" b="1" dirty="0">
                <a:latin typeface="Tahoma" pitchFamily="34" charset="0"/>
                <a:ea typeface="Tahoma" pitchFamily="34" charset="0"/>
                <a:cs typeface="Tahoma" pitchFamily="34" charset="0"/>
              </a:rPr>
              <a:t>Believe In Christ (Jn. 3:16-18; Jn. 8:24)</a:t>
            </a:r>
          </a:p>
          <a:p>
            <a:pPr marL="796925" indent="-571500" algn="ctr">
              <a:spcBef>
                <a:spcPct val="20000"/>
              </a:spcBef>
              <a:defRPr/>
            </a:pPr>
            <a:r>
              <a:rPr lang="en-US" sz="3200" b="1" dirty="0">
                <a:latin typeface="Tahoma" pitchFamily="34" charset="0"/>
                <a:ea typeface="Tahoma" pitchFamily="34" charset="0"/>
                <a:cs typeface="Tahoma" pitchFamily="34" charset="0"/>
              </a:rPr>
              <a:t>Repent Of Sins (Lk. 13:35; Acts 2:38)</a:t>
            </a:r>
          </a:p>
          <a:p>
            <a:pPr marL="796925" indent="-571500" algn="ctr">
              <a:spcBef>
                <a:spcPct val="20000"/>
              </a:spcBef>
              <a:defRPr/>
            </a:pPr>
            <a:r>
              <a:rPr lang="en-US" sz="3200" b="1" dirty="0">
                <a:latin typeface="Tahoma" pitchFamily="34" charset="0"/>
                <a:ea typeface="Tahoma" pitchFamily="34" charset="0"/>
                <a:cs typeface="Tahoma" pitchFamily="34" charset="0"/>
              </a:rPr>
              <a:t>Confess Christ (Mt. 10:32; Rom. 10:10)</a:t>
            </a:r>
          </a:p>
          <a:p>
            <a:pPr marL="796925" indent="-571500" algn="ctr">
              <a:spcBef>
                <a:spcPct val="20000"/>
              </a:spcBef>
              <a:defRPr/>
            </a:pPr>
            <a:r>
              <a:rPr lang="en-US" sz="3200" b="1" dirty="0">
                <a:latin typeface="Tahoma" pitchFamily="34" charset="0"/>
                <a:ea typeface="Tahoma" pitchFamily="34" charset="0"/>
                <a:cs typeface="Tahoma" pitchFamily="34" charset="0"/>
              </a:rPr>
              <a:t>Be Baptized (Mk. 16:16; Acts 22:16)</a:t>
            </a:r>
          </a:p>
          <a:p>
            <a:pPr marL="796925" indent="-571500" algn="ctr">
              <a:spcBef>
                <a:spcPct val="20000"/>
              </a:spcBef>
              <a:defRPr/>
            </a:pPr>
            <a:r>
              <a:rPr lang="en-US" sz="3200" b="1" dirty="0">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18690" y="4974904"/>
            <a:ext cx="12192000" cy="1200329"/>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200" b="1" dirty="0">
                <a:latin typeface="Arial" pitchFamily="34" charset="0"/>
                <a:cs typeface="Arial" pitchFamily="34" charset="0"/>
              </a:rPr>
              <a:t>Repent (Acts 8:22), Confess (I Jn. 1:9), Pray (Acts 8:22)</a:t>
            </a:r>
          </a:p>
        </p:txBody>
      </p:sp>
      <p:sp>
        <p:nvSpPr>
          <p:cNvPr id="11270" name="Line 5"/>
          <p:cNvSpPr>
            <a:spLocks noChangeShapeType="1"/>
          </p:cNvSpPr>
          <p:nvPr/>
        </p:nvSpPr>
        <p:spPr bwMode="auto">
          <a:xfrm>
            <a:off x="2057400" y="838200"/>
            <a:ext cx="8153400" cy="0"/>
          </a:xfrm>
          <a:prstGeom prst="line">
            <a:avLst/>
          </a:prstGeom>
          <a:noFill/>
          <a:ln w="28575">
            <a:solidFill>
              <a:schemeClr val="tx1"/>
            </a:solidFill>
            <a:round/>
            <a:headEnd/>
            <a:tailEnd/>
          </a:ln>
        </p:spPr>
        <p:txBody>
          <a:bodyPr/>
          <a:lstStyle/>
          <a:p>
            <a:endParaRPr lang="en-US" dirty="0"/>
          </a:p>
        </p:txBody>
      </p:sp>
    </p:spTree>
    <p:extLst>
      <p:ext uri="{BB962C8B-B14F-4D97-AF65-F5344CB8AC3E}">
        <p14:creationId xmlns:p14="http://schemas.microsoft.com/office/powerpoint/2010/main" val="2069914534"/>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1981200" y="6488114"/>
            <a:ext cx="3352800" cy="365125"/>
          </a:xfrm>
        </p:spPr>
        <p:txBody>
          <a:bodyPr/>
          <a:lstStyle/>
          <a:p>
            <a:pPr>
              <a:defRPr/>
            </a:pPr>
            <a:r>
              <a:rPr lang="en-US"/>
              <a:t>Give To God First</a:t>
            </a:r>
            <a:endParaRPr lang="en-US" dirty="0"/>
          </a:p>
        </p:txBody>
      </p:sp>
      <p:sp>
        <p:nvSpPr>
          <p:cNvPr id="90114" name="Rectangle 2"/>
          <p:cNvSpPr>
            <a:spLocks noGrp="1" noChangeArrowheads="1"/>
          </p:cNvSpPr>
          <p:nvPr>
            <p:ph type="title"/>
          </p:nvPr>
        </p:nvSpPr>
        <p:spPr>
          <a:xfrm>
            <a:off x="0" y="0"/>
            <a:ext cx="12182856"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Intro </a:t>
            </a:r>
          </a:p>
        </p:txBody>
      </p:sp>
      <p:sp>
        <p:nvSpPr>
          <p:cNvPr id="8" name="Text Box 5"/>
          <p:cNvSpPr txBox="1">
            <a:spLocks noChangeArrowheads="1"/>
          </p:cNvSpPr>
          <p:nvPr/>
        </p:nvSpPr>
        <p:spPr bwMode="auto">
          <a:xfrm>
            <a:off x="1" y="795040"/>
            <a:ext cx="92964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The Widow of Zarephath – I Kings 17:10-16</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Famine struck, she was preparing to die with her son after one last meal.</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Elijah asked her for water, and then to feed him first! </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In an incredible show of faith, she did it!</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She trusted in God and gave to Him first by taking care of His prophet! </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God blessed her and her family with </a:t>
            </a:r>
          </a:p>
          <a:p>
            <a:pPr marL="457200" lvl="1" indent="0">
              <a:buClr>
                <a:schemeClr val="hlink"/>
              </a:buClr>
              <a:buSzPct val="115000"/>
            </a:pPr>
            <a:r>
              <a:rPr lang="en-US" sz="2800" dirty="0">
                <a:solidFill>
                  <a:schemeClr val="tx2"/>
                </a:solidFill>
                <a:latin typeface="Tahoma" pitchFamily="34" charset="0"/>
                <a:cs typeface="Times New Roman" pitchFamily="18" charset="0"/>
              </a:rPr>
              <a:t>food so they did not starve during the </a:t>
            </a:r>
          </a:p>
          <a:p>
            <a:pPr marL="457200" lvl="1" indent="0">
              <a:buClr>
                <a:schemeClr val="hlink"/>
              </a:buClr>
              <a:buSzPct val="115000"/>
            </a:pPr>
            <a:r>
              <a:rPr lang="en-US" sz="2800" dirty="0">
                <a:solidFill>
                  <a:schemeClr val="tx2"/>
                </a:solidFill>
                <a:latin typeface="Tahoma" pitchFamily="34" charset="0"/>
                <a:cs typeface="Times New Roman" pitchFamily="18" charset="0"/>
              </a:rPr>
              <a:t>famine.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9352" y="1752600"/>
            <a:ext cx="3152648" cy="4419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500"/>
                                        <p:tgtEl>
                                          <p:spTgt spid="8">
                                            <p:txEl>
                                              <p:pRg st="1" end="1"/>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wipe(left)">
                                      <p:cBhvr>
                                        <p:cTn id="21" dur="500"/>
                                        <p:tgtEl>
                                          <p:spTgt spid="8">
                                            <p:txEl>
                                              <p:pRg st="2" end="2"/>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left)">
                                      <p:cBhvr>
                                        <p:cTn id="25" dur="500"/>
                                        <p:tgtEl>
                                          <p:spTgt spid="8">
                                            <p:txEl>
                                              <p:pRg st="3" end="3"/>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wipe(left)">
                                      <p:cBhvr>
                                        <p:cTn id="29" dur="500"/>
                                        <p:tgtEl>
                                          <p:spTgt spid="8">
                                            <p:txEl>
                                              <p:pRg st="4" end="4"/>
                                            </p:txEl>
                                          </p:spTgt>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wipe(left)">
                                      <p:cBhvr>
                                        <p:cTn id="33" dur="500"/>
                                        <p:tgtEl>
                                          <p:spTgt spid="8">
                                            <p:txEl>
                                              <p:pRg st="5" end="5"/>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wipe(left)">
                                      <p:cBhvr>
                                        <p:cTn id="36" dur="500"/>
                                        <p:tgtEl>
                                          <p:spTgt spid="8">
                                            <p:txEl>
                                              <p:pRg st="6" end="6"/>
                                            </p:txEl>
                                          </p:spTgt>
                                        </p:tgtEl>
                                      </p:cBhvr>
                                    </p:animEffect>
                                  </p:childTnLst>
                                </p:cTn>
                              </p:par>
                              <p:par>
                                <p:cTn id="37" presetID="22" presetClass="entr" presetSubtype="8" fill="hold" nodeType="with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animEffect transition="in" filter="wipe(left)">
                                      <p:cBhvr>
                                        <p:cTn id="39"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1981200" y="6488114"/>
            <a:ext cx="3352800" cy="365125"/>
          </a:xfrm>
        </p:spPr>
        <p:txBody>
          <a:bodyPr/>
          <a:lstStyle/>
          <a:p>
            <a:pPr>
              <a:defRPr/>
            </a:pPr>
            <a:r>
              <a:rPr lang="en-US" dirty="0"/>
              <a:t>Give To God First</a:t>
            </a:r>
          </a:p>
        </p:txBody>
      </p:sp>
      <p:sp>
        <p:nvSpPr>
          <p:cNvPr id="90114" name="Rectangle 2"/>
          <p:cNvSpPr>
            <a:spLocks noGrp="1" noChangeArrowheads="1"/>
          </p:cNvSpPr>
          <p:nvPr>
            <p:ph type="title"/>
          </p:nvPr>
        </p:nvSpPr>
        <p:spPr>
          <a:xfrm>
            <a:off x="0" y="0"/>
            <a:ext cx="12192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Intro </a:t>
            </a:r>
          </a:p>
        </p:txBody>
      </p:sp>
      <p:sp>
        <p:nvSpPr>
          <p:cNvPr id="7" name="Text Box 6"/>
          <p:cNvSpPr txBox="1">
            <a:spLocks noChangeArrowheads="1"/>
          </p:cNvSpPr>
          <p:nvPr/>
        </p:nvSpPr>
        <p:spPr bwMode="auto">
          <a:xfrm>
            <a:off x="0" y="654050"/>
            <a:ext cx="8077200"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The widow’s example is a</a:t>
            </a:r>
          </a:p>
          <a:p>
            <a:pPr eaLnBrk="1" hangingPunct="1"/>
            <a:r>
              <a:rPr lang="en-US" sz="3200" b="1" dirty="0">
                <a:solidFill>
                  <a:schemeClr val="accent1"/>
                </a:solidFill>
                <a:latin typeface="Tahoma" pitchFamily="34" charset="0"/>
                <a:cs typeface="Times New Roman" pitchFamily="18" charset="0"/>
              </a:rPr>
              <a:t>picture of what God asked of</a:t>
            </a:r>
          </a:p>
          <a:p>
            <a:pPr eaLnBrk="1" hangingPunct="1"/>
            <a:r>
              <a:rPr lang="en-US" sz="3200" b="1" dirty="0">
                <a:solidFill>
                  <a:schemeClr val="accent1"/>
                </a:solidFill>
                <a:latin typeface="Tahoma" pitchFamily="34" charset="0"/>
                <a:cs typeface="Times New Roman" pitchFamily="18" charset="0"/>
              </a:rPr>
              <a:t>Israelites: Give to God first!</a:t>
            </a:r>
            <a:endParaRPr lang="en-US" sz="32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Israelites to give God the first of all they had! (Ex. 13:2; 34:19; Lev. 23:10, 17). </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All their many offerings, burnt offerings (Lev. 1:10), grain offerings (Lev. 2:1), fellowship offerings (Lev. 3:1), guilt offerings (Lev. 5:15, 18), and sin offerings (Lev. 9:2-3), had to be the best!</a:t>
            </a:r>
          </a:p>
          <a:p>
            <a:pPr>
              <a:buClr>
                <a:schemeClr val="hlink"/>
              </a:buClr>
              <a:buSzPct val="115000"/>
              <a:buFont typeface="Wingdings" pitchFamily="2" charset="2"/>
              <a:buChar char="Ø"/>
            </a:pPr>
            <a:r>
              <a:rPr lang="en-US" sz="2800" b="1" i="1" dirty="0">
                <a:solidFill>
                  <a:schemeClr val="tx2"/>
                </a:solidFill>
                <a:latin typeface="Tahoma" pitchFamily="34" charset="0"/>
                <a:cs typeface="Times New Roman" pitchFamily="18" charset="0"/>
              </a:rPr>
              <a:t>Mal. 1:6-14: </a:t>
            </a:r>
            <a:r>
              <a:rPr lang="en-US" sz="2800" dirty="0">
                <a:solidFill>
                  <a:schemeClr val="tx2"/>
                </a:solidFill>
                <a:latin typeface="Tahoma" pitchFamily="34" charset="0"/>
                <a:cs typeface="Times New Roman" pitchFamily="18" charset="0"/>
              </a:rPr>
              <a:t>God, through Malachi, said they gave their leftovers to Him!</a:t>
            </a:r>
          </a:p>
          <a:p>
            <a:pPr>
              <a:buClr>
                <a:schemeClr val="hlink"/>
              </a:buClr>
              <a:buSzPct val="115000"/>
              <a:buFont typeface="Wingdings" pitchFamily="2" charset="2"/>
              <a:buChar char="Ø"/>
            </a:pPr>
            <a:r>
              <a:rPr lang="en-US" sz="2800" b="1" i="1" dirty="0">
                <a:solidFill>
                  <a:srgbClr val="FF0000"/>
                </a:solidFill>
                <a:latin typeface="Tahoma" pitchFamily="34" charset="0"/>
                <a:cs typeface="Times New Roman" pitchFamily="18" charset="0"/>
              </a:rPr>
              <a:t>They robbed God!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767218"/>
            <a:ext cx="4114800" cy="5768412"/>
          </a:xfrm>
          <a:prstGeom prst="rect">
            <a:avLst/>
          </a:prstGeom>
        </p:spPr>
      </p:pic>
    </p:spTree>
    <p:extLst>
      <p:ext uri="{BB962C8B-B14F-4D97-AF65-F5344CB8AC3E}">
        <p14:creationId xmlns:p14="http://schemas.microsoft.com/office/powerpoint/2010/main" val="16285233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left)">
                                      <p:cBhvr>
                                        <p:cTn id="23" dur="500"/>
                                        <p:tgtEl>
                                          <p:spTgt spid="7">
                                            <p:txEl>
                                              <p:pRg st="3" end="3"/>
                                            </p:txEl>
                                          </p:spTgt>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wipe(left)">
                                      <p:cBhvr>
                                        <p:cTn id="31" dur="500"/>
                                        <p:tgtEl>
                                          <p:spTgt spid="7">
                                            <p:txEl>
                                              <p:pRg st="5" end="5"/>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wipe(left)">
                                      <p:cBhvr>
                                        <p:cTn id="3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981200"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Intro</a:t>
            </a:r>
          </a:p>
        </p:txBody>
      </p:sp>
      <p:sp>
        <p:nvSpPr>
          <p:cNvPr id="9" name="Text Box 8"/>
          <p:cNvSpPr txBox="1">
            <a:spLocks noChangeArrowheads="1"/>
          </p:cNvSpPr>
          <p:nvPr/>
        </p:nvSpPr>
        <p:spPr bwMode="auto">
          <a:xfrm>
            <a:off x="157843" y="1295400"/>
            <a:ext cx="11887200" cy="409342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Luke 4:25-26</a:t>
            </a:r>
          </a:p>
          <a:p>
            <a:pPr marL="695325" indent="-695325">
              <a:defRPr/>
            </a:pPr>
            <a:r>
              <a:rPr lang="en-US" sz="3200" dirty="0">
                <a:solidFill>
                  <a:srgbClr val="006600"/>
                </a:solidFill>
                <a:latin typeface="Tahoma" pitchFamily="34" charset="0"/>
                <a:cs typeface="Times New Roman" pitchFamily="18" charset="0"/>
              </a:rPr>
              <a:t>25.  "But I say to you in truth, there were many widows in Israel in the days of Elijah, when the sky was shut up for three years and six months, when a great famine came over all the land;</a:t>
            </a:r>
          </a:p>
          <a:p>
            <a:pPr marL="695325" indent="-695325">
              <a:defRPr/>
            </a:pPr>
            <a:r>
              <a:rPr lang="en-US" sz="3200" dirty="0">
                <a:solidFill>
                  <a:srgbClr val="006600"/>
                </a:solidFill>
                <a:latin typeface="Tahoma" pitchFamily="34" charset="0"/>
                <a:cs typeface="Times New Roman" pitchFamily="18" charset="0"/>
              </a:rPr>
              <a:t>26.  and yet Elijah was sent to none of them, but only to Zarephath, in the land of Sidon, to a woman who was a widow.</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981200"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Intro</a:t>
            </a:r>
          </a:p>
        </p:txBody>
      </p:sp>
      <p:sp>
        <p:nvSpPr>
          <p:cNvPr id="9" name="Text Box 8"/>
          <p:cNvSpPr txBox="1">
            <a:spLocks noChangeArrowheads="1"/>
          </p:cNvSpPr>
          <p:nvPr/>
        </p:nvSpPr>
        <p:spPr bwMode="auto">
          <a:xfrm>
            <a:off x="152400" y="878332"/>
            <a:ext cx="11887200" cy="1631216"/>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Mt. 6:33</a:t>
            </a:r>
          </a:p>
          <a:p>
            <a:pPr>
              <a:defRPr/>
            </a:pPr>
            <a:r>
              <a:rPr lang="en-US" sz="3200" dirty="0">
                <a:solidFill>
                  <a:srgbClr val="006600"/>
                </a:solidFill>
                <a:latin typeface="Tahoma" pitchFamily="34" charset="0"/>
                <a:cs typeface="Times New Roman" pitchFamily="18" charset="0"/>
              </a:rPr>
              <a:t>33.  "But seek first His kingdom and His righteousness, and all these things will be added to you.</a:t>
            </a:r>
          </a:p>
        </p:txBody>
      </p:sp>
      <p:sp>
        <p:nvSpPr>
          <p:cNvPr id="10" name="Text Box 6"/>
          <p:cNvSpPr txBox="1">
            <a:spLocks noChangeArrowheads="1"/>
          </p:cNvSpPr>
          <p:nvPr/>
        </p:nvSpPr>
        <p:spPr bwMode="auto">
          <a:xfrm>
            <a:off x="0" y="2820958"/>
            <a:ext cx="1219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a:buClr>
                <a:schemeClr val="hlink"/>
              </a:buClr>
              <a:buSzPct val="115000"/>
            </a:pPr>
            <a:r>
              <a:rPr lang="en-US" sz="3200" b="1" i="1" dirty="0">
                <a:solidFill>
                  <a:schemeClr val="tx2"/>
                </a:solidFill>
                <a:latin typeface="Tahoma" pitchFamily="34" charset="0"/>
                <a:cs typeface="Times New Roman" pitchFamily="18" charset="0"/>
              </a:rPr>
              <a:t>Jesus asks of His disciples what God asked of the Israelites under the Old Law, to give to God first!</a:t>
            </a:r>
          </a:p>
        </p:txBody>
      </p:sp>
      <p:sp>
        <p:nvSpPr>
          <p:cNvPr id="12" name="Text Box 7"/>
          <p:cNvSpPr txBox="1">
            <a:spLocks noChangeArrowheads="1"/>
          </p:cNvSpPr>
          <p:nvPr/>
        </p:nvSpPr>
        <p:spPr bwMode="auto">
          <a:xfrm>
            <a:off x="0" y="5084545"/>
            <a:ext cx="12191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By “seeking first the Kingdom of God” we give to God first in a variety of ways!</a:t>
            </a:r>
          </a:p>
        </p:txBody>
      </p:sp>
      <p:sp>
        <p:nvSpPr>
          <p:cNvPr id="13" name="Text Box 6"/>
          <p:cNvSpPr txBox="1">
            <a:spLocks noChangeArrowheads="1"/>
          </p:cNvSpPr>
          <p:nvPr/>
        </p:nvSpPr>
        <p:spPr bwMode="auto">
          <a:xfrm>
            <a:off x="0" y="4098707"/>
            <a:ext cx="1219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FF0000"/>
                </a:solidFill>
                <a:latin typeface="Tahoma" pitchFamily="34" charset="0"/>
                <a:cs typeface="Times New Roman" pitchFamily="18" charset="0"/>
              </a:rPr>
              <a:t>Setting priorities allows us to give to God first!</a:t>
            </a:r>
            <a:endParaRPr lang="en-US" sz="3200"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23464359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38748" y="6558424"/>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Time</a:t>
            </a:r>
          </a:p>
        </p:txBody>
      </p:sp>
      <p:sp>
        <p:nvSpPr>
          <p:cNvPr id="5" name="Text Box 6"/>
          <p:cNvSpPr txBox="1">
            <a:spLocks noChangeArrowheads="1"/>
          </p:cNvSpPr>
          <p:nvPr/>
        </p:nvSpPr>
        <p:spPr bwMode="auto">
          <a:xfrm>
            <a:off x="0" y="645345"/>
            <a:ext cx="12192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Js. 4:14: Time in this life is short</a:t>
            </a:r>
            <a:endParaRPr lang="en-US" sz="32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Multitudes are using their time for selfish things</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Saints can forget that their life is not their own, they are bought with a price, the precious blood of Jesus </a:t>
            </a:r>
            <a:r>
              <a:rPr lang="en-US" sz="2800" i="1" dirty="0">
                <a:solidFill>
                  <a:schemeClr val="tx2"/>
                </a:solidFill>
                <a:latin typeface="Tahoma" pitchFamily="34" charset="0"/>
                <a:cs typeface="Times New Roman" pitchFamily="18" charset="0"/>
              </a:rPr>
              <a:t>(I Cor. 6:20; I Pet. 1:18-19)</a:t>
            </a:r>
          </a:p>
          <a:p>
            <a:pPr>
              <a:buClr>
                <a:schemeClr val="hlink"/>
              </a:buClr>
              <a:buSzPct val="115000"/>
              <a:buFont typeface="Wingdings" pitchFamily="2" charset="2"/>
              <a:buChar char="Ø"/>
            </a:pPr>
            <a:r>
              <a:rPr lang="en-US" sz="2800" b="1" dirty="0">
                <a:solidFill>
                  <a:schemeClr val="tx2"/>
                </a:solidFill>
                <a:latin typeface="Tahoma" pitchFamily="34" charset="0"/>
                <a:cs typeface="Times New Roman" pitchFamily="18" charset="0"/>
              </a:rPr>
              <a:t>Eph. 5:16; Col. 4:5: </a:t>
            </a:r>
            <a:r>
              <a:rPr lang="en-US" sz="2800" dirty="0">
                <a:solidFill>
                  <a:schemeClr val="tx2"/>
                </a:solidFill>
                <a:latin typeface="Tahoma" pitchFamily="34" charset="0"/>
                <a:cs typeface="Times New Roman" pitchFamily="18" charset="0"/>
              </a:rPr>
              <a:t>We are to be “making the most of our time”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8200" y="3012431"/>
            <a:ext cx="3733800" cy="3855555"/>
          </a:xfrm>
          <a:prstGeom prst="rect">
            <a:avLst/>
          </a:prstGeom>
        </p:spPr>
      </p:pic>
      <p:sp>
        <p:nvSpPr>
          <p:cNvPr id="8" name="Text Box 8"/>
          <p:cNvSpPr txBox="1">
            <a:spLocks noChangeArrowheads="1"/>
          </p:cNvSpPr>
          <p:nvPr/>
        </p:nvSpPr>
        <p:spPr bwMode="auto">
          <a:xfrm>
            <a:off x="152400" y="3632157"/>
            <a:ext cx="8077200" cy="2616101"/>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Js. 4:14</a:t>
            </a:r>
          </a:p>
          <a:p>
            <a:pPr>
              <a:defRPr/>
            </a:pPr>
            <a:r>
              <a:rPr lang="en-US" sz="3200" dirty="0">
                <a:solidFill>
                  <a:srgbClr val="006600"/>
                </a:solidFill>
                <a:latin typeface="Tahoma" pitchFamily="34" charset="0"/>
                <a:cs typeface="Times New Roman" pitchFamily="18" charset="0"/>
              </a:rPr>
              <a:t>14.  Yet you do not know what your life will be like tomorrow. You are just a vapor that appears for a little while and then vanishes away.</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500"/>
                                        <p:tgtEl>
                                          <p:spTgt spid="5">
                                            <p:txEl>
                                              <p:pRg st="1" end="1"/>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left)">
                                      <p:cBhvr>
                                        <p:cTn id="25" dur="500"/>
                                        <p:tgtEl>
                                          <p:spTgt spid="5">
                                            <p:txEl>
                                              <p:pRg st="2" end="2"/>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ipe(left)">
                                      <p:cBhvr>
                                        <p:cTn id="2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38748" y="6558424"/>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Time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4913" y="1412966"/>
            <a:ext cx="3581400" cy="3698185"/>
          </a:xfrm>
          <a:prstGeom prst="rect">
            <a:avLst/>
          </a:prstGeom>
        </p:spPr>
      </p:pic>
      <p:sp>
        <p:nvSpPr>
          <p:cNvPr id="10" name="Text Box 7"/>
          <p:cNvSpPr txBox="1">
            <a:spLocks noChangeArrowheads="1"/>
          </p:cNvSpPr>
          <p:nvPr/>
        </p:nvSpPr>
        <p:spPr bwMode="auto">
          <a:xfrm>
            <a:off x="0" y="5278608"/>
            <a:ext cx="122380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Our time should be devoted first to God then to</a:t>
            </a:r>
          </a:p>
          <a:p>
            <a:pPr algn="ctr" eaLnBrk="1" hangingPunct="1"/>
            <a:r>
              <a:rPr lang="en-US" sz="3600" b="1" dirty="0">
                <a:latin typeface="Tahoma" pitchFamily="34" charset="0"/>
                <a:cs typeface="Times New Roman" pitchFamily="18" charset="0"/>
              </a:rPr>
              <a:t>other pursuits, and we will be blessed!</a:t>
            </a:r>
          </a:p>
        </p:txBody>
      </p:sp>
      <p:sp>
        <p:nvSpPr>
          <p:cNvPr id="11" name="Text Box 6"/>
          <p:cNvSpPr txBox="1">
            <a:spLocks noChangeArrowheads="1"/>
          </p:cNvSpPr>
          <p:nvPr/>
        </p:nvSpPr>
        <p:spPr bwMode="auto">
          <a:xfrm>
            <a:off x="20128" y="1418959"/>
            <a:ext cx="86106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We must give first to God of our Time:</a:t>
            </a:r>
            <a:endParaRPr lang="en-US" sz="32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800" b="1" dirty="0">
                <a:solidFill>
                  <a:schemeClr val="tx2"/>
                </a:solidFill>
                <a:latin typeface="Tahoma" pitchFamily="34" charset="0"/>
                <a:cs typeface="Times New Roman" pitchFamily="18" charset="0"/>
              </a:rPr>
              <a:t>Praying: Mk. 1:35; I Thess. 5:17</a:t>
            </a:r>
          </a:p>
          <a:p>
            <a:pPr>
              <a:buClr>
                <a:schemeClr val="hlink"/>
              </a:buClr>
              <a:buSzPct val="115000"/>
              <a:buFont typeface="Wingdings" pitchFamily="2" charset="2"/>
              <a:buChar char="Ø"/>
            </a:pPr>
            <a:r>
              <a:rPr lang="en-US" sz="2800" b="1" dirty="0">
                <a:solidFill>
                  <a:schemeClr val="tx2"/>
                </a:solidFill>
                <a:latin typeface="Tahoma" pitchFamily="34" charset="0"/>
                <a:cs typeface="Times New Roman" pitchFamily="18" charset="0"/>
              </a:rPr>
              <a:t>Studying: Acts 17:10-11</a:t>
            </a:r>
          </a:p>
          <a:p>
            <a:pPr>
              <a:buClr>
                <a:schemeClr val="hlink"/>
              </a:buClr>
              <a:buSzPct val="115000"/>
              <a:buFont typeface="Wingdings" pitchFamily="2" charset="2"/>
              <a:buChar char="Ø"/>
            </a:pPr>
            <a:r>
              <a:rPr lang="en-US" sz="2800" b="1" dirty="0">
                <a:solidFill>
                  <a:schemeClr val="tx2"/>
                </a:solidFill>
                <a:latin typeface="Tahoma" pitchFamily="34" charset="0"/>
                <a:cs typeface="Times New Roman" pitchFamily="18" charset="0"/>
              </a:rPr>
              <a:t>Working: I Cor. 15:58 </a:t>
            </a:r>
          </a:p>
        </p:txBody>
      </p:sp>
    </p:spTree>
    <p:extLst>
      <p:ext uri="{BB962C8B-B14F-4D97-AF65-F5344CB8AC3E}">
        <p14:creationId xmlns:p14="http://schemas.microsoft.com/office/powerpoint/2010/main" val="21080404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wipe(left)">
                                      <p:cBhvr>
                                        <p:cTn id="16" dur="5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wipe(left)">
                                      <p:cBhvr>
                                        <p:cTn id="21" dur="500"/>
                                        <p:tgtEl>
                                          <p:spTgt spid="1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wipe(left)">
                                      <p:cBhvr>
                                        <p:cTn id="26" dur="500"/>
                                        <p:tgtEl>
                                          <p:spTgt spid="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Talents</a:t>
            </a:r>
          </a:p>
        </p:txBody>
      </p:sp>
      <p:sp>
        <p:nvSpPr>
          <p:cNvPr id="11" name="Text Box 8"/>
          <p:cNvSpPr txBox="1">
            <a:spLocks noChangeArrowheads="1"/>
          </p:cNvSpPr>
          <p:nvPr/>
        </p:nvSpPr>
        <p:spPr bwMode="auto">
          <a:xfrm>
            <a:off x="152400" y="852524"/>
            <a:ext cx="11887200" cy="212365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3600" b="1" dirty="0">
                <a:solidFill>
                  <a:srgbClr val="002060"/>
                </a:solidFill>
                <a:latin typeface="Tahoma" pitchFamily="34" charset="0"/>
                <a:cs typeface="Times New Roman" pitchFamily="18" charset="0"/>
              </a:rPr>
              <a:t>Jn. 6:27</a:t>
            </a:r>
          </a:p>
          <a:p>
            <a:pPr>
              <a:defRPr/>
            </a:pPr>
            <a:r>
              <a:rPr lang="en-US" sz="3200" dirty="0">
                <a:solidFill>
                  <a:srgbClr val="006600"/>
                </a:solidFill>
                <a:latin typeface="Tahoma" pitchFamily="34" charset="0"/>
                <a:cs typeface="Times New Roman" pitchFamily="18" charset="0"/>
              </a:rPr>
              <a:t>27.  "Do not work for the food which perishes, but for the food which endures to eternal life, which the Son of Man will give to you, for on Him the Father, God, has set His seal."</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1752" y="3352800"/>
            <a:ext cx="4364369" cy="2909579"/>
          </a:xfrm>
          <a:prstGeom prst="rect">
            <a:avLst/>
          </a:prstGeom>
        </p:spPr>
      </p:pic>
      <p:sp>
        <p:nvSpPr>
          <p:cNvPr id="10" name="Text Box 6"/>
          <p:cNvSpPr txBox="1">
            <a:spLocks noChangeArrowheads="1"/>
          </p:cNvSpPr>
          <p:nvPr/>
        </p:nvSpPr>
        <p:spPr bwMode="auto">
          <a:xfrm>
            <a:off x="0" y="4022759"/>
            <a:ext cx="780175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FF0000"/>
                </a:solidFill>
                <a:latin typeface="Tahoma" pitchFamily="34" charset="0"/>
                <a:cs typeface="Times New Roman" pitchFamily="18" charset="0"/>
              </a:rPr>
              <a:t>Each one is given talents “according</a:t>
            </a:r>
          </a:p>
          <a:p>
            <a:pPr algn="ctr" eaLnBrk="1" hangingPunct="1"/>
            <a:r>
              <a:rPr lang="en-US" sz="3200" b="1" dirty="0">
                <a:solidFill>
                  <a:srgbClr val="FF0000"/>
                </a:solidFill>
                <a:latin typeface="Tahoma" pitchFamily="34" charset="0"/>
                <a:cs typeface="Times New Roman" pitchFamily="18" charset="0"/>
              </a:rPr>
              <a:t>to his own ability” (Mt. 25:15; Rom. 12:6; I Cor. 12:11, 18; Eph. 4:7)</a:t>
            </a:r>
            <a:endParaRPr lang="en-US" sz="3200"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24604440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516626" y="6548438"/>
            <a:ext cx="3352800" cy="309562"/>
          </a:xfrm>
        </p:spPr>
        <p:txBody>
          <a:bodyPr/>
          <a:lstStyle/>
          <a:p>
            <a:pPr>
              <a:defRPr/>
            </a:pPr>
            <a:r>
              <a:rPr lang="en-US"/>
              <a:t>Give To God First</a:t>
            </a:r>
            <a:endParaRPr lang="en-US" dirty="0"/>
          </a:p>
        </p:txBody>
      </p:sp>
      <p:sp>
        <p:nvSpPr>
          <p:cNvPr id="157698" name="Rectangle 1026"/>
          <p:cNvSpPr>
            <a:spLocks noGrp="1" noChangeArrowheads="1"/>
          </p:cNvSpPr>
          <p:nvPr>
            <p:ph type="title"/>
          </p:nvPr>
        </p:nvSpPr>
        <p:spPr>
          <a:xfrm>
            <a:off x="0" y="-7118"/>
            <a:ext cx="12192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latin typeface="Arial" pitchFamily="34" charset="0"/>
                <a:cs typeface="Arial" pitchFamily="34" charset="0"/>
              </a:rPr>
              <a:t>Give to God First: Talents</a:t>
            </a:r>
          </a:p>
        </p:txBody>
      </p:sp>
      <p:sp>
        <p:nvSpPr>
          <p:cNvPr id="9" name="Text Box 6"/>
          <p:cNvSpPr txBox="1">
            <a:spLocks noChangeArrowheads="1"/>
          </p:cNvSpPr>
          <p:nvPr/>
        </p:nvSpPr>
        <p:spPr bwMode="auto">
          <a:xfrm>
            <a:off x="0" y="762000"/>
            <a:ext cx="12192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dirty="0">
                <a:solidFill>
                  <a:schemeClr val="accent1"/>
                </a:solidFill>
                <a:latin typeface="Tahoma" pitchFamily="34" charset="0"/>
                <a:cs typeface="Times New Roman" pitchFamily="18" charset="0"/>
              </a:rPr>
              <a:t>We must give first to God of our Talents:</a:t>
            </a:r>
            <a:endParaRPr lang="en-US" sz="32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There are many ways we can serve God and many abilities we can use to do it! (Rom. 12:4-15; I Cor. 12:4-31; Eph. 4:14-16). </a:t>
            </a:r>
          </a:p>
          <a:p>
            <a:pPr>
              <a:buClr>
                <a:schemeClr val="hlink"/>
              </a:buClr>
              <a:buSzPct val="115000"/>
              <a:buFont typeface="Wingdings" pitchFamily="2" charset="2"/>
              <a:buChar char="Ø"/>
            </a:pPr>
            <a:r>
              <a:rPr lang="en-US" sz="2800" dirty="0">
                <a:solidFill>
                  <a:schemeClr val="tx2"/>
                </a:solidFill>
                <a:latin typeface="Tahoma" pitchFamily="34" charset="0"/>
                <a:cs typeface="Times New Roman" pitchFamily="18" charset="0"/>
              </a:rPr>
              <a:t>Some have the ability to encourage </a:t>
            </a:r>
            <a:r>
              <a:rPr lang="en-US" sz="2800" i="1" dirty="0">
                <a:solidFill>
                  <a:schemeClr val="tx2"/>
                </a:solidFill>
                <a:latin typeface="Tahoma" pitchFamily="34" charset="0"/>
                <a:cs typeface="Times New Roman" pitchFamily="18" charset="0"/>
              </a:rPr>
              <a:t>(be a Barnabas – Acts 4:36-37; Heb. 10:25),</a:t>
            </a:r>
            <a:r>
              <a:rPr lang="en-US" sz="2800" dirty="0">
                <a:solidFill>
                  <a:schemeClr val="tx2"/>
                </a:solidFill>
                <a:latin typeface="Tahoma" pitchFamily="34" charset="0"/>
                <a:cs typeface="Times New Roman" pitchFamily="18" charset="0"/>
              </a:rPr>
              <a:t> to motivate, to teach, preach, lead songs, publicly speak, pray, maintain the building in an orderly way, help others </a:t>
            </a:r>
            <a:r>
              <a:rPr lang="en-US" sz="2800" i="1" dirty="0">
                <a:solidFill>
                  <a:schemeClr val="tx2"/>
                </a:solidFill>
                <a:latin typeface="Tahoma" pitchFamily="34" charset="0"/>
                <a:cs typeface="Times New Roman" pitchFamily="18" charset="0"/>
              </a:rPr>
              <a:t>(Dorcas – Acts 9:36-42),</a:t>
            </a:r>
            <a:r>
              <a:rPr lang="en-US" sz="2800" dirty="0">
                <a:solidFill>
                  <a:schemeClr val="tx2"/>
                </a:solidFill>
                <a:latin typeface="Tahoma" pitchFamily="34" charset="0"/>
                <a:cs typeface="Times New Roman" pitchFamily="18" charset="0"/>
              </a:rPr>
              <a:t> etc.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654" y="3494237"/>
            <a:ext cx="5352691" cy="3363763"/>
          </a:xfrm>
          <a:prstGeom prst="rect">
            <a:avLst/>
          </a:prstGeom>
        </p:spPr>
      </p:pic>
    </p:spTree>
    <p:extLst>
      <p:ext uri="{BB962C8B-B14F-4D97-AF65-F5344CB8AC3E}">
        <p14:creationId xmlns:p14="http://schemas.microsoft.com/office/powerpoint/2010/main" val="5065428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wipe(left)">
                                      <p:cBhvr>
                                        <p:cTn id="2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5045</TotalTime>
  <Words>1545</Words>
  <Application>Microsoft Office PowerPoint</Application>
  <PresentationFormat>Widescreen</PresentationFormat>
  <Paragraphs>181</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Ameretto</vt:lpstr>
      <vt:lpstr>Arial</vt:lpstr>
      <vt:lpstr>Calisto MT</vt:lpstr>
      <vt:lpstr>Georgia</vt:lpstr>
      <vt:lpstr>Tahoma</vt:lpstr>
      <vt:lpstr>Times New Roman</vt:lpstr>
      <vt:lpstr>Trebuchet MS</vt:lpstr>
      <vt:lpstr>Wingdings</vt:lpstr>
      <vt:lpstr>Slipstream</vt:lpstr>
      <vt:lpstr>Give To God First</vt:lpstr>
      <vt:lpstr>Intro </vt:lpstr>
      <vt:lpstr>Intro </vt:lpstr>
      <vt:lpstr>Intro</vt:lpstr>
      <vt:lpstr>Intro</vt:lpstr>
      <vt:lpstr>Give to God First: Time</vt:lpstr>
      <vt:lpstr>Give to God First: Time</vt:lpstr>
      <vt:lpstr>Give to God First: Talents</vt:lpstr>
      <vt:lpstr>Give to God First: Talents</vt:lpstr>
      <vt:lpstr>Give to God First: Talents</vt:lpstr>
      <vt:lpstr>Give to God First: Treasures</vt:lpstr>
      <vt:lpstr>Give to God First: Treasures</vt:lpstr>
      <vt:lpstr>Give to God First: Treasures</vt:lpstr>
      <vt:lpstr>Give to God First: Treasures</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To God First</dc:title>
  <dc:subject>03/04/18</dc:subject>
  <dc:creator>DarkWolf</dc:creator>
  <cp:lastModifiedBy>Nathan Morrison</cp:lastModifiedBy>
  <cp:revision>4</cp:revision>
  <dcterms:created xsi:type="dcterms:W3CDTF">2005-06-04T23:49:02Z</dcterms:created>
  <dcterms:modified xsi:type="dcterms:W3CDTF">2018-03-03T18:31:13Z</dcterms:modified>
</cp:coreProperties>
</file>