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69" r:id="rId1"/>
  </p:sldMasterIdLst>
  <p:notesMasterIdLst>
    <p:notesMasterId r:id="rId27"/>
  </p:notesMasterIdLst>
  <p:handoutMasterIdLst>
    <p:handoutMasterId r:id="rId28"/>
  </p:handoutMasterIdLst>
  <p:sldIdLst>
    <p:sldId id="256" r:id="rId2"/>
    <p:sldId id="293" r:id="rId3"/>
    <p:sldId id="457" r:id="rId4"/>
    <p:sldId id="434" r:id="rId5"/>
    <p:sldId id="459" r:id="rId6"/>
    <p:sldId id="444" r:id="rId7"/>
    <p:sldId id="467" r:id="rId8"/>
    <p:sldId id="448" r:id="rId9"/>
    <p:sldId id="473" r:id="rId10"/>
    <p:sldId id="463" r:id="rId11"/>
    <p:sldId id="449" r:id="rId12"/>
    <p:sldId id="469" r:id="rId13"/>
    <p:sldId id="471" r:id="rId14"/>
    <p:sldId id="455" r:id="rId15"/>
    <p:sldId id="478" r:id="rId16"/>
    <p:sldId id="480" r:id="rId17"/>
    <p:sldId id="481" r:id="rId18"/>
    <p:sldId id="483" r:id="rId19"/>
    <p:sldId id="485" r:id="rId20"/>
    <p:sldId id="487" r:id="rId21"/>
    <p:sldId id="442" r:id="rId22"/>
    <p:sldId id="491" r:id="rId23"/>
    <p:sldId id="328" r:id="rId24"/>
    <p:sldId id="494" r:id="rId25"/>
    <p:sldId id="418"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66FFFF"/>
    <a:srgbClr val="006600"/>
    <a:srgbClr val="FFCCFF"/>
    <a:srgbClr val="FF99FF"/>
    <a:srgbClr val="FFFFFF"/>
    <a:srgbClr val="FFFF00"/>
    <a:srgbClr val="CCFF33"/>
    <a:srgbClr val="FF0066"/>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9745" autoAdjust="0"/>
    <p:restoredTop sz="86409" autoAdjust="0"/>
  </p:normalViewPr>
  <p:slideViewPr>
    <p:cSldViewPr snapToObjects="1">
      <p:cViewPr varScale="1">
        <p:scale>
          <a:sx n="85" d="100"/>
          <a:sy n="85" d="100"/>
        </p:scale>
        <p:origin x="120" y="258"/>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0">
                <a:solidFill>
                  <a:schemeClr val="tx1"/>
                </a:solidFill>
                <a:latin typeface="Times New Roman" pitchFamily="18" charset="0"/>
              </a:defRPr>
            </a:lvl1pPr>
          </a:lstStyle>
          <a:p>
            <a:pPr>
              <a:defRPr/>
            </a:pPr>
            <a:endParaRPr lang="en-US"/>
          </a:p>
        </p:txBody>
      </p:sp>
      <p:sp>
        <p:nvSpPr>
          <p:cNvPr id="22531"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solidFill>
                  <a:schemeClr val="tx1"/>
                </a:solidFill>
                <a:latin typeface="Times New Roman" pitchFamily="18" charset="0"/>
              </a:defRPr>
            </a:lvl1pPr>
          </a:lstStyle>
          <a:p>
            <a:pPr>
              <a:defRPr/>
            </a:pPr>
            <a:endParaRPr lang="en-US"/>
          </a:p>
        </p:txBody>
      </p:sp>
      <p:sp>
        <p:nvSpPr>
          <p:cNvPr id="22532"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b="0">
                <a:solidFill>
                  <a:schemeClr val="tx1"/>
                </a:solidFill>
                <a:latin typeface="Times New Roman" pitchFamily="18" charset="0"/>
              </a:defRPr>
            </a:lvl1pPr>
          </a:lstStyle>
          <a:p>
            <a:pPr>
              <a:defRPr/>
            </a:pPr>
            <a:endParaRPr lang="en-US"/>
          </a:p>
        </p:txBody>
      </p:sp>
      <p:sp>
        <p:nvSpPr>
          <p:cNvPr id="22533"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solidFill>
                  <a:schemeClr val="tx1"/>
                </a:solidFill>
                <a:latin typeface="Times New Roman" pitchFamily="18" charset="0"/>
              </a:defRPr>
            </a:lvl1pPr>
          </a:lstStyle>
          <a:p>
            <a:pPr>
              <a:defRPr/>
            </a:pPr>
            <a:fld id="{65F596EA-C4BB-4A81-B1BA-ADD4088E0FFD}" type="slidenum">
              <a:rPr lang="en-US"/>
              <a:pPr>
                <a:defRPr/>
              </a:pPr>
              <a:t>‹#›</a:t>
            </a:fld>
            <a:endParaRPr lang="en-US"/>
          </a:p>
        </p:txBody>
      </p:sp>
    </p:spTree>
    <p:extLst>
      <p:ext uri="{BB962C8B-B14F-4D97-AF65-F5344CB8AC3E}">
        <p14:creationId xmlns:p14="http://schemas.microsoft.com/office/powerpoint/2010/main" val="26387153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0">
                <a:solidFill>
                  <a:schemeClr val="tx1"/>
                </a:solidFill>
                <a:latin typeface="Times New Roman" pitchFamily="18" charset="0"/>
              </a:defRPr>
            </a:lvl1pPr>
          </a:lstStyle>
          <a:p>
            <a:pPr>
              <a:defRPr/>
            </a:pPr>
            <a:endParaRPr lang="en-US"/>
          </a:p>
        </p:txBody>
      </p:sp>
      <p:sp>
        <p:nvSpPr>
          <p:cNvPr id="30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solidFill>
                  <a:schemeClr val="tx1"/>
                </a:solidFill>
                <a:latin typeface="Times New Roman" pitchFamily="18" charset="0"/>
              </a:defRPr>
            </a:lvl1pPr>
          </a:lstStyle>
          <a:p>
            <a:pPr>
              <a:defRPr/>
            </a:pPr>
            <a:endParaRPr lang="en-US"/>
          </a:p>
        </p:txBody>
      </p:sp>
      <p:sp>
        <p:nvSpPr>
          <p:cNvPr id="17412"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b="0">
                <a:solidFill>
                  <a:schemeClr val="tx1"/>
                </a:solidFill>
                <a:latin typeface="Times New Roman" pitchFamily="18" charset="0"/>
              </a:defRPr>
            </a:lvl1pPr>
          </a:lstStyle>
          <a:p>
            <a:pPr>
              <a:defRPr/>
            </a:pPr>
            <a:endParaRPr lang="en-US"/>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solidFill>
                  <a:schemeClr val="tx1"/>
                </a:solidFill>
                <a:latin typeface="Times New Roman" pitchFamily="18" charset="0"/>
              </a:defRPr>
            </a:lvl1pPr>
          </a:lstStyle>
          <a:p>
            <a:pPr>
              <a:defRPr/>
            </a:pPr>
            <a:fld id="{9B66C8A7-F15F-47A1-A55B-76F57FCE4C63}" type="slidenum">
              <a:rPr lang="en-US"/>
              <a:pPr>
                <a:defRPr/>
              </a:pPr>
              <a:t>‹#›</a:t>
            </a:fld>
            <a:endParaRPr lang="en-US"/>
          </a:p>
        </p:txBody>
      </p:sp>
    </p:spTree>
    <p:extLst>
      <p:ext uri="{BB962C8B-B14F-4D97-AF65-F5344CB8AC3E}">
        <p14:creationId xmlns:p14="http://schemas.microsoft.com/office/powerpoint/2010/main" val="253919396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a:xfrm>
            <a:off x="381000" y="685800"/>
            <a:ext cx="6096000" cy="3429000"/>
          </a:xfrm>
          <a:ln/>
        </p:spPr>
      </p:sp>
      <p:sp>
        <p:nvSpPr>
          <p:cNvPr id="184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t>By Nathan L Morrison</a:t>
            </a:r>
          </a:p>
          <a:p>
            <a:pPr eaLnBrk="1" hangingPunct="1"/>
            <a:r>
              <a:rPr lang="en-US" dirty="0"/>
              <a:t>All Scripture given is from NASB unless otherwise stated</a:t>
            </a:r>
          </a:p>
          <a:p>
            <a:pPr eaLnBrk="1" hangingPunct="1"/>
            <a:endParaRPr lang="en-US" dirty="0"/>
          </a:p>
          <a:p>
            <a:pPr eaLnBrk="1" hangingPunct="1"/>
            <a:r>
              <a:rPr lang="en-US" dirty="0"/>
              <a:t>For further study or if questions, Call: 804-277-1983, or Visit: www.courthousechurchofchrist.com</a:t>
            </a:r>
          </a:p>
          <a:p>
            <a:pPr eaLnBrk="1" hangingPunct="1"/>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B66C8A7-F15F-47A1-A55B-76F57FCE4C63}" type="slidenum">
              <a:rPr lang="en-US" smtClean="0"/>
              <a:pPr>
                <a:defRPr/>
              </a:pPr>
              <a:t>10</a:t>
            </a:fld>
            <a:endParaRPr lang="en-US"/>
          </a:p>
        </p:txBody>
      </p:sp>
    </p:spTree>
    <p:extLst>
      <p:ext uri="{BB962C8B-B14F-4D97-AF65-F5344CB8AC3E}">
        <p14:creationId xmlns:p14="http://schemas.microsoft.com/office/powerpoint/2010/main" val="32254435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B66C8A7-F15F-47A1-A55B-76F57FCE4C63}" type="slidenum">
              <a:rPr lang="en-US" smtClean="0"/>
              <a:pPr>
                <a:defRPr/>
              </a:pPr>
              <a:t>11</a:t>
            </a:fld>
            <a:endParaRPr lang="en-US"/>
          </a:p>
        </p:txBody>
      </p:sp>
    </p:spTree>
    <p:extLst>
      <p:ext uri="{BB962C8B-B14F-4D97-AF65-F5344CB8AC3E}">
        <p14:creationId xmlns:p14="http://schemas.microsoft.com/office/powerpoint/2010/main" val="20259040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B66C8A7-F15F-47A1-A55B-76F57FCE4C63}" type="slidenum">
              <a:rPr lang="en-US" smtClean="0"/>
              <a:pPr>
                <a:defRPr/>
              </a:pPr>
              <a:t>12</a:t>
            </a:fld>
            <a:endParaRPr lang="en-US"/>
          </a:p>
        </p:txBody>
      </p:sp>
    </p:spTree>
    <p:extLst>
      <p:ext uri="{BB962C8B-B14F-4D97-AF65-F5344CB8AC3E}">
        <p14:creationId xmlns:p14="http://schemas.microsoft.com/office/powerpoint/2010/main" val="20128069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B66C8A7-F15F-47A1-A55B-76F57FCE4C63}" type="slidenum">
              <a:rPr lang="en-US" smtClean="0"/>
              <a:pPr>
                <a:defRPr/>
              </a:pPr>
              <a:t>13</a:t>
            </a:fld>
            <a:endParaRPr lang="en-US"/>
          </a:p>
        </p:txBody>
      </p:sp>
    </p:spTree>
    <p:extLst>
      <p:ext uri="{BB962C8B-B14F-4D97-AF65-F5344CB8AC3E}">
        <p14:creationId xmlns:p14="http://schemas.microsoft.com/office/powerpoint/2010/main" val="38823079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B66C8A7-F15F-47A1-A55B-76F57FCE4C63}" type="slidenum">
              <a:rPr lang="en-US" smtClean="0"/>
              <a:pPr>
                <a:defRPr/>
              </a:pPr>
              <a:t>14</a:t>
            </a:fld>
            <a:endParaRPr lang="en-US"/>
          </a:p>
        </p:txBody>
      </p:sp>
    </p:spTree>
    <p:extLst>
      <p:ext uri="{BB962C8B-B14F-4D97-AF65-F5344CB8AC3E}">
        <p14:creationId xmlns:p14="http://schemas.microsoft.com/office/powerpoint/2010/main" val="20259040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B66C8A7-F15F-47A1-A55B-76F57FCE4C63}" type="slidenum">
              <a:rPr lang="en-US" smtClean="0"/>
              <a:pPr>
                <a:defRPr/>
              </a:pPr>
              <a:t>15</a:t>
            </a:fld>
            <a:endParaRPr lang="en-US"/>
          </a:p>
        </p:txBody>
      </p:sp>
    </p:spTree>
    <p:extLst>
      <p:ext uri="{BB962C8B-B14F-4D97-AF65-F5344CB8AC3E}">
        <p14:creationId xmlns:p14="http://schemas.microsoft.com/office/powerpoint/2010/main" val="20504518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B66C8A7-F15F-47A1-A55B-76F57FCE4C63}" type="slidenum">
              <a:rPr lang="en-US" smtClean="0"/>
              <a:pPr>
                <a:defRPr/>
              </a:pPr>
              <a:t>16</a:t>
            </a:fld>
            <a:endParaRPr lang="en-US"/>
          </a:p>
        </p:txBody>
      </p:sp>
    </p:spTree>
    <p:extLst>
      <p:ext uri="{BB962C8B-B14F-4D97-AF65-F5344CB8AC3E}">
        <p14:creationId xmlns:p14="http://schemas.microsoft.com/office/powerpoint/2010/main" val="229263906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B66C8A7-F15F-47A1-A55B-76F57FCE4C63}" type="slidenum">
              <a:rPr lang="en-US" smtClean="0"/>
              <a:pPr>
                <a:defRPr/>
              </a:pPr>
              <a:t>17</a:t>
            </a:fld>
            <a:endParaRPr lang="en-US"/>
          </a:p>
        </p:txBody>
      </p:sp>
    </p:spTree>
    <p:extLst>
      <p:ext uri="{BB962C8B-B14F-4D97-AF65-F5344CB8AC3E}">
        <p14:creationId xmlns:p14="http://schemas.microsoft.com/office/powerpoint/2010/main" val="80972355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B66C8A7-F15F-47A1-A55B-76F57FCE4C63}" type="slidenum">
              <a:rPr lang="en-US" smtClean="0"/>
              <a:pPr>
                <a:defRPr/>
              </a:pPr>
              <a:t>18</a:t>
            </a:fld>
            <a:endParaRPr lang="en-US"/>
          </a:p>
        </p:txBody>
      </p:sp>
    </p:spTree>
    <p:extLst>
      <p:ext uri="{BB962C8B-B14F-4D97-AF65-F5344CB8AC3E}">
        <p14:creationId xmlns:p14="http://schemas.microsoft.com/office/powerpoint/2010/main" val="30850079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B66C8A7-F15F-47A1-A55B-76F57FCE4C63}" type="slidenum">
              <a:rPr lang="en-US" smtClean="0"/>
              <a:pPr>
                <a:defRPr/>
              </a:pPr>
              <a:t>19</a:t>
            </a:fld>
            <a:endParaRPr lang="en-US"/>
          </a:p>
        </p:txBody>
      </p:sp>
    </p:spTree>
    <p:extLst>
      <p:ext uri="{BB962C8B-B14F-4D97-AF65-F5344CB8AC3E}">
        <p14:creationId xmlns:p14="http://schemas.microsoft.com/office/powerpoint/2010/main" val="20592840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Full Text from the Outline:</a:t>
            </a:r>
          </a:p>
          <a:p>
            <a:r>
              <a:rPr lang="en-US" dirty="0"/>
              <a:t>A.	The Greek root word “</a:t>
            </a:r>
            <a:r>
              <a:rPr lang="en-US" dirty="0" err="1"/>
              <a:t>koinos</a:t>
            </a:r>
            <a:r>
              <a:rPr lang="en-US" dirty="0"/>
              <a:t>”  (G2839) in the N.T. can properly be defined as “sharing something with someone, an associate, partner, companion, partaker.” </a:t>
            </a:r>
          </a:p>
          <a:p>
            <a:r>
              <a:rPr lang="en-US" dirty="0"/>
              <a:t>1.	It denotes a partnership in work (a profession), such as Peter shared with James and John in the fishing business – Luke 5:10: “Partners” (G2844 </a:t>
            </a:r>
            <a:r>
              <a:rPr lang="en-US" dirty="0" err="1"/>
              <a:t>koinonos</a:t>
            </a:r>
            <a:r>
              <a:rPr lang="en-US" dirty="0"/>
              <a:t>).</a:t>
            </a:r>
          </a:p>
          <a:p>
            <a:r>
              <a:rPr lang="en-US" dirty="0"/>
              <a:t>2.	It is used to express a common relationship or nature. Jesus, in order to destroy the power of Satan over mankind, shared with man “flesh and blood” that He might deliver man through His death and destroy the power of Satan over him –Heb. 2:14: “Share” (G2841 </a:t>
            </a:r>
            <a:r>
              <a:rPr lang="en-US" dirty="0" err="1"/>
              <a:t>koinoneo</a:t>
            </a:r>
            <a:r>
              <a:rPr lang="en-US" dirty="0"/>
              <a:t>).</a:t>
            </a:r>
          </a:p>
          <a:p>
            <a:r>
              <a:rPr lang="en-US" dirty="0"/>
              <a:t>3.	We become “partakers” (sharers) of the divine nature through the precious promises of God and the provisions of His grace – II Pet. 1:4: “Partakers” (G2844 </a:t>
            </a:r>
            <a:r>
              <a:rPr lang="en-US" dirty="0" err="1"/>
              <a:t>koinonos</a:t>
            </a:r>
            <a:r>
              <a:rPr lang="en-US" dirty="0"/>
              <a:t>)</a:t>
            </a:r>
          </a:p>
          <a:p>
            <a:r>
              <a:rPr lang="en-US" dirty="0"/>
              <a:t>4.	The Gentiles became “partakers” of the “rich root” (the full nature) of the olive tree when they were “grafted” in as branches and shared such fullness with the Jews – Rom. 11:17: “Partaker” (G4791 </a:t>
            </a:r>
            <a:r>
              <a:rPr lang="en-US" dirty="0" err="1"/>
              <a:t>sugkoinōnos</a:t>
            </a:r>
            <a:r>
              <a:rPr lang="en-US" dirty="0"/>
              <a:t> [</a:t>
            </a:r>
            <a:r>
              <a:rPr lang="en-US" dirty="0" err="1"/>
              <a:t>soong</a:t>
            </a:r>
            <a:r>
              <a:rPr lang="en-US" dirty="0"/>
              <a:t>-</a:t>
            </a:r>
            <a:r>
              <a:rPr lang="en-US" dirty="0" err="1"/>
              <a:t>koy</a:t>
            </a:r>
            <a:r>
              <a:rPr lang="en-US" dirty="0"/>
              <a:t>-no-</a:t>
            </a:r>
            <a:r>
              <a:rPr lang="en-US" dirty="0" err="1"/>
              <a:t>nos'</a:t>
            </a:r>
            <a:r>
              <a:rPr lang="en-US" dirty="0"/>
              <a:t>]: From G4862 (sun) and G2844 (</a:t>
            </a:r>
            <a:r>
              <a:rPr lang="en-US" dirty="0" err="1"/>
              <a:t>koinonos</a:t>
            </a:r>
            <a:r>
              <a:rPr lang="en-US" dirty="0"/>
              <a:t>); a co-participant: partaker). Eph. 3:4-6</a:t>
            </a:r>
          </a:p>
          <a:p>
            <a:r>
              <a:rPr lang="en-US" dirty="0"/>
              <a:t>5.	We are enabled to enjoy “fellowship” with the Apostles and with God and Christ through the Gospel – I Jn. 1:3: “Fellowship” (G2842 </a:t>
            </a:r>
            <a:r>
              <a:rPr lang="en-US" dirty="0" err="1"/>
              <a:t>koinōnia</a:t>
            </a:r>
            <a:r>
              <a:rPr lang="en-US" dirty="0"/>
              <a:t>: Partnership, lit. participation). </a:t>
            </a:r>
          </a:p>
          <a:p>
            <a:r>
              <a:rPr lang="en-US" dirty="0"/>
              <a:t>6.	Through the blood of Christ and walking in His light, we have fellowship with God and with one another – I Jn. 1:6-7: “Fellowship” (G2842 </a:t>
            </a:r>
            <a:r>
              <a:rPr lang="en-US" dirty="0" err="1"/>
              <a:t>koinōnia</a:t>
            </a:r>
            <a:r>
              <a:rPr lang="en-US" dirty="0"/>
              <a:t>).</a:t>
            </a:r>
          </a:p>
          <a:p>
            <a:endParaRPr lang="en-US" dirty="0"/>
          </a:p>
        </p:txBody>
      </p:sp>
      <p:sp>
        <p:nvSpPr>
          <p:cNvPr id="4" name="Slide Number Placeholder 3"/>
          <p:cNvSpPr>
            <a:spLocks noGrp="1"/>
          </p:cNvSpPr>
          <p:nvPr>
            <p:ph type="sldNum" sz="quarter" idx="10"/>
          </p:nvPr>
        </p:nvSpPr>
        <p:spPr/>
        <p:txBody>
          <a:bodyPr/>
          <a:lstStyle/>
          <a:p>
            <a:pPr>
              <a:defRPr/>
            </a:pPr>
            <a:fld id="{9B66C8A7-F15F-47A1-A55B-76F57FCE4C63}" type="slidenum">
              <a:rPr lang="en-US" smtClean="0"/>
              <a:pPr>
                <a:defRPr/>
              </a:pPr>
              <a:t>2</a:t>
            </a:fld>
            <a:endParaRPr lang="en-US"/>
          </a:p>
        </p:txBody>
      </p:sp>
    </p:spTree>
    <p:extLst>
      <p:ext uri="{BB962C8B-B14F-4D97-AF65-F5344CB8AC3E}">
        <p14:creationId xmlns:p14="http://schemas.microsoft.com/office/powerpoint/2010/main" val="409421115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B66C8A7-F15F-47A1-A55B-76F57FCE4C63}" type="slidenum">
              <a:rPr lang="en-US" smtClean="0"/>
              <a:pPr>
                <a:defRPr/>
              </a:pPr>
              <a:t>20</a:t>
            </a:fld>
            <a:endParaRPr lang="en-US"/>
          </a:p>
        </p:txBody>
      </p:sp>
    </p:spTree>
    <p:extLst>
      <p:ext uri="{BB962C8B-B14F-4D97-AF65-F5344CB8AC3E}">
        <p14:creationId xmlns:p14="http://schemas.microsoft.com/office/powerpoint/2010/main" val="346984818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CA56929-04EA-4D56-B721-08B52E09F4C2}" type="slidenum">
              <a:rPr lang="en-US" smtClean="0">
                <a:cs typeface="Arial" pitchFamily="34" charset="0"/>
              </a:rPr>
              <a:pPr/>
              <a:t>25</a:t>
            </a:fld>
            <a:endParaRPr lang="en-US">
              <a:cs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Full Text from the Outline:</a:t>
            </a:r>
          </a:p>
          <a:p>
            <a:r>
              <a:rPr lang="en-US" dirty="0"/>
              <a:t>A.	The Greek root word “</a:t>
            </a:r>
            <a:r>
              <a:rPr lang="en-US" dirty="0" err="1"/>
              <a:t>koinos</a:t>
            </a:r>
            <a:r>
              <a:rPr lang="en-US" dirty="0"/>
              <a:t>”  (G2839) in the N.T. can properly be defined as “sharing something with someone, an associate, partner, companion, partaker.” </a:t>
            </a:r>
          </a:p>
          <a:p>
            <a:r>
              <a:rPr lang="en-US" dirty="0"/>
              <a:t>1.	It denotes a partnership in work (a profession), such as Peter shared with James and John in the fishing business – Luke 5:10: “Partners” (G2844 </a:t>
            </a:r>
            <a:r>
              <a:rPr lang="en-US" dirty="0" err="1"/>
              <a:t>koinonos</a:t>
            </a:r>
            <a:r>
              <a:rPr lang="en-US" dirty="0"/>
              <a:t>).</a:t>
            </a:r>
          </a:p>
          <a:p>
            <a:r>
              <a:rPr lang="en-US" dirty="0"/>
              <a:t>2.	It is used to express a common relationship or nature. Jesus, in order to destroy the power of Satan over mankind, shared with man “flesh and blood” that He might deliver man through His death and destroy the power of Satan over him –Heb. 2:14: “Share” (G2841 </a:t>
            </a:r>
            <a:r>
              <a:rPr lang="en-US" dirty="0" err="1"/>
              <a:t>koinoneo</a:t>
            </a:r>
            <a:r>
              <a:rPr lang="en-US" dirty="0"/>
              <a:t>).</a:t>
            </a:r>
          </a:p>
          <a:p>
            <a:r>
              <a:rPr lang="en-US" dirty="0"/>
              <a:t>3.	We become “partakers” (sharers) of the divine nature through the precious promises of God and the provisions of His grace – II Pet. 1:4: “Partakers” (G2844 </a:t>
            </a:r>
            <a:r>
              <a:rPr lang="en-US" dirty="0" err="1"/>
              <a:t>koinonos</a:t>
            </a:r>
            <a:r>
              <a:rPr lang="en-US" dirty="0"/>
              <a:t>)</a:t>
            </a:r>
          </a:p>
          <a:p>
            <a:r>
              <a:rPr lang="en-US" dirty="0"/>
              <a:t>4.	The Gentiles became “partakers” of the “rich root” (the full nature) of the olive tree when they were “grafted” in as branches and shared such fullness with the Jews – Rom. 11:17: “Partaker” (G4791 </a:t>
            </a:r>
            <a:r>
              <a:rPr lang="en-US" dirty="0" err="1"/>
              <a:t>sugkoinōnos</a:t>
            </a:r>
            <a:r>
              <a:rPr lang="en-US" dirty="0"/>
              <a:t> [</a:t>
            </a:r>
            <a:r>
              <a:rPr lang="en-US" dirty="0" err="1"/>
              <a:t>soong</a:t>
            </a:r>
            <a:r>
              <a:rPr lang="en-US" dirty="0"/>
              <a:t>-</a:t>
            </a:r>
            <a:r>
              <a:rPr lang="en-US" dirty="0" err="1"/>
              <a:t>koy</a:t>
            </a:r>
            <a:r>
              <a:rPr lang="en-US" dirty="0"/>
              <a:t>-no-</a:t>
            </a:r>
            <a:r>
              <a:rPr lang="en-US" dirty="0" err="1"/>
              <a:t>nos'</a:t>
            </a:r>
            <a:r>
              <a:rPr lang="en-US" dirty="0"/>
              <a:t>]: From G4862 (sun) and G2844 (</a:t>
            </a:r>
            <a:r>
              <a:rPr lang="en-US" dirty="0" err="1"/>
              <a:t>koinonos</a:t>
            </a:r>
            <a:r>
              <a:rPr lang="en-US" dirty="0"/>
              <a:t>); a co-participant: partaker). Eph. 3:4-6</a:t>
            </a:r>
          </a:p>
          <a:p>
            <a:r>
              <a:rPr lang="en-US" dirty="0"/>
              <a:t>5.	We are enabled to enjoy “fellowship” with the Apostles and with God and Christ through the Gospel – I Jn. 1:3: “Fellowship” (G2842 </a:t>
            </a:r>
            <a:r>
              <a:rPr lang="en-US" dirty="0" err="1"/>
              <a:t>koinōnia</a:t>
            </a:r>
            <a:r>
              <a:rPr lang="en-US" dirty="0"/>
              <a:t>: Partnership, lit. participation). </a:t>
            </a:r>
          </a:p>
          <a:p>
            <a:r>
              <a:rPr lang="en-US" dirty="0"/>
              <a:t>6.	Through the blood of Christ and walking in His light, we have fellowship with God and with one another – I Jn. 1:6-7: “Fellowship” (G2842 </a:t>
            </a:r>
            <a:r>
              <a:rPr lang="en-US" dirty="0" err="1"/>
              <a:t>koinōnia</a:t>
            </a:r>
            <a:r>
              <a:rPr lang="en-US" dirty="0"/>
              <a:t>).</a:t>
            </a:r>
          </a:p>
          <a:p>
            <a:endParaRPr lang="en-US" dirty="0"/>
          </a:p>
        </p:txBody>
      </p:sp>
      <p:sp>
        <p:nvSpPr>
          <p:cNvPr id="4" name="Slide Number Placeholder 3"/>
          <p:cNvSpPr>
            <a:spLocks noGrp="1"/>
          </p:cNvSpPr>
          <p:nvPr>
            <p:ph type="sldNum" sz="quarter" idx="10"/>
          </p:nvPr>
        </p:nvSpPr>
        <p:spPr/>
        <p:txBody>
          <a:bodyPr/>
          <a:lstStyle/>
          <a:p>
            <a:pPr>
              <a:defRPr/>
            </a:pPr>
            <a:fld id="{9B66C8A7-F15F-47A1-A55B-76F57FCE4C63}" type="slidenum">
              <a:rPr lang="en-US" smtClean="0"/>
              <a:pPr>
                <a:defRPr/>
              </a:pPr>
              <a:t>3</a:t>
            </a:fld>
            <a:endParaRPr lang="en-US"/>
          </a:p>
        </p:txBody>
      </p:sp>
    </p:spTree>
    <p:extLst>
      <p:ext uri="{BB962C8B-B14F-4D97-AF65-F5344CB8AC3E}">
        <p14:creationId xmlns:p14="http://schemas.microsoft.com/office/powerpoint/2010/main" val="42648397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Emphasis in Scripture mine!</a:t>
            </a:r>
          </a:p>
        </p:txBody>
      </p:sp>
      <p:sp>
        <p:nvSpPr>
          <p:cNvPr id="4" name="Slide Number Placeholder 3"/>
          <p:cNvSpPr>
            <a:spLocks noGrp="1"/>
          </p:cNvSpPr>
          <p:nvPr>
            <p:ph type="sldNum" sz="quarter" idx="10"/>
          </p:nvPr>
        </p:nvSpPr>
        <p:spPr/>
        <p:txBody>
          <a:bodyPr/>
          <a:lstStyle/>
          <a:p>
            <a:pPr>
              <a:defRPr/>
            </a:pPr>
            <a:fld id="{9B66C8A7-F15F-47A1-A55B-76F57FCE4C63}" type="slidenum">
              <a:rPr lang="en-US" smtClean="0"/>
              <a:pPr>
                <a:defRPr/>
              </a:pPr>
              <a:t>4</a:t>
            </a:fld>
            <a:endParaRPr lang="en-US"/>
          </a:p>
        </p:txBody>
      </p:sp>
    </p:spTree>
    <p:extLst>
      <p:ext uri="{BB962C8B-B14F-4D97-AF65-F5344CB8AC3E}">
        <p14:creationId xmlns:p14="http://schemas.microsoft.com/office/powerpoint/2010/main" val="26457148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Emphasis in Scripture mine!</a:t>
            </a:r>
          </a:p>
        </p:txBody>
      </p:sp>
      <p:sp>
        <p:nvSpPr>
          <p:cNvPr id="4" name="Slide Number Placeholder 3"/>
          <p:cNvSpPr>
            <a:spLocks noGrp="1"/>
          </p:cNvSpPr>
          <p:nvPr>
            <p:ph type="sldNum" sz="quarter" idx="10"/>
          </p:nvPr>
        </p:nvSpPr>
        <p:spPr/>
        <p:txBody>
          <a:bodyPr/>
          <a:lstStyle/>
          <a:p>
            <a:pPr>
              <a:defRPr/>
            </a:pPr>
            <a:fld id="{9B66C8A7-F15F-47A1-A55B-76F57FCE4C63}" type="slidenum">
              <a:rPr lang="en-US" smtClean="0"/>
              <a:pPr>
                <a:defRPr/>
              </a:pPr>
              <a:t>5</a:t>
            </a:fld>
            <a:endParaRPr lang="en-US"/>
          </a:p>
        </p:txBody>
      </p:sp>
    </p:spTree>
    <p:extLst>
      <p:ext uri="{BB962C8B-B14F-4D97-AF65-F5344CB8AC3E}">
        <p14:creationId xmlns:p14="http://schemas.microsoft.com/office/powerpoint/2010/main" val="16144144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B66C8A7-F15F-47A1-A55B-76F57FCE4C63}" type="slidenum">
              <a:rPr lang="en-US" smtClean="0"/>
              <a:pPr>
                <a:defRPr/>
              </a:pPr>
              <a:t>6</a:t>
            </a:fld>
            <a:endParaRPr lang="en-US"/>
          </a:p>
        </p:txBody>
      </p:sp>
    </p:spTree>
    <p:extLst>
      <p:ext uri="{BB962C8B-B14F-4D97-AF65-F5344CB8AC3E}">
        <p14:creationId xmlns:p14="http://schemas.microsoft.com/office/powerpoint/2010/main" val="20259040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B66C8A7-F15F-47A1-A55B-76F57FCE4C63}" type="slidenum">
              <a:rPr lang="en-US" smtClean="0"/>
              <a:pPr>
                <a:defRPr/>
              </a:pPr>
              <a:t>7</a:t>
            </a:fld>
            <a:endParaRPr lang="en-US"/>
          </a:p>
        </p:txBody>
      </p:sp>
    </p:spTree>
    <p:extLst>
      <p:ext uri="{BB962C8B-B14F-4D97-AF65-F5344CB8AC3E}">
        <p14:creationId xmlns:p14="http://schemas.microsoft.com/office/powerpoint/2010/main" val="5454124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B66C8A7-F15F-47A1-A55B-76F57FCE4C63}" type="slidenum">
              <a:rPr lang="en-US" smtClean="0"/>
              <a:pPr>
                <a:defRPr/>
              </a:pPr>
              <a:t>8</a:t>
            </a:fld>
            <a:endParaRPr lang="en-US"/>
          </a:p>
        </p:txBody>
      </p:sp>
    </p:spTree>
    <p:extLst>
      <p:ext uri="{BB962C8B-B14F-4D97-AF65-F5344CB8AC3E}">
        <p14:creationId xmlns:p14="http://schemas.microsoft.com/office/powerpoint/2010/main" val="20259040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B66C8A7-F15F-47A1-A55B-76F57FCE4C63}" type="slidenum">
              <a:rPr lang="en-US" smtClean="0"/>
              <a:pPr>
                <a:defRPr/>
              </a:pPr>
              <a:t>9</a:t>
            </a:fld>
            <a:endParaRPr lang="en-US"/>
          </a:p>
        </p:txBody>
      </p:sp>
    </p:spTree>
    <p:extLst>
      <p:ext uri="{BB962C8B-B14F-4D97-AF65-F5344CB8AC3E}">
        <p14:creationId xmlns:p14="http://schemas.microsoft.com/office/powerpoint/2010/main" val="19182715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r>
              <a:rPr lang="en-US"/>
              <a:t>Fellowship In The Gospel</a:t>
            </a:r>
          </a:p>
        </p:txBody>
      </p:sp>
      <p:sp>
        <p:nvSpPr>
          <p:cNvPr id="9" name="Slide Number Placeholder 8"/>
          <p:cNvSpPr>
            <a:spLocks noGrp="1"/>
          </p:cNvSpPr>
          <p:nvPr>
            <p:ph type="sldNum" sz="quarter" idx="12"/>
          </p:nvPr>
        </p:nvSpPr>
        <p:spPr/>
        <p:txBody>
          <a:bodyPr/>
          <a:lstStyle/>
          <a:p>
            <a:pPr>
              <a:defRPr/>
            </a:pPr>
            <a:fld id="{A74721B7-E441-4946-8958-CAFD8DDCBE78}" type="slidenum">
              <a:rPr lang="en-US" smtClean="0"/>
              <a:pPr>
                <a:defRPr/>
              </a:pPr>
              <a:t>‹#›</a:t>
            </a:fld>
            <a:endParaRPr lang="en-US"/>
          </a:p>
        </p:txBody>
      </p:sp>
    </p:spTree>
    <p:extLst>
      <p:ext uri="{BB962C8B-B14F-4D97-AF65-F5344CB8AC3E}">
        <p14:creationId xmlns:p14="http://schemas.microsoft.com/office/powerpoint/2010/main" val="10444906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r>
              <a:rPr lang="en-US"/>
              <a:t>Fellowship In The Gospel</a:t>
            </a:r>
          </a:p>
        </p:txBody>
      </p:sp>
      <p:sp>
        <p:nvSpPr>
          <p:cNvPr id="7" name="Slide Number Placeholder 6"/>
          <p:cNvSpPr>
            <a:spLocks noGrp="1"/>
          </p:cNvSpPr>
          <p:nvPr>
            <p:ph type="sldNum" sz="quarter" idx="12"/>
          </p:nvPr>
        </p:nvSpPr>
        <p:spPr/>
        <p:txBody>
          <a:bodyPr/>
          <a:lstStyle/>
          <a:p>
            <a:pPr>
              <a:defRPr/>
            </a:pPr>
            <a:fld id="{167C8C57-8405-4012-A442-FD5D451A00B6}" type="slidenum">
              <a:rPr lang="en-US" smtClean="0"/>
              <a:pPr>
                <a:defRPr/>
              </a:pPr>
              <a:t>‹#›</a:t>
            </a:fld>
            <a:endParaRPr lang="en-US"/>
          </a:p>
        </p:txBody>
      </p:sp>
    </p:spTree>
    <p:extLst>
      <p:ext uri="{BB962C8B-B14F-4D97-AF65-F5344CB8AC3E}">
        <p14:creationId xmlns:p14="http://schemas.microsoft.com/office/powerpoint/2010/main" val="3248551537"/>
      </p:ext>
    </p:extLst>
  </p:cSld>
  <p:clrMapOvr>
    <a:masterClrMapping/>
  </p:clrMapOvr>
  <p:hf sldNum="0"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r>
              <a:rPr lang="en-US"/>
              <a:t>Fellowship In The Gospel</a:t>
            </a:r>
          </a:p>
        </p:txBody>
      </p:sp>
      <p:sp>
        <p:nvSpPr>
          <p:cNvPr id="7" name="Slide Number Placeholder 6"/>
          <p:cNvSpPr>
            <a:spLocks noGrp="1"/>
          </p:cNvSpPr>
          <p:nvPr>
            <p:ph type="sldNum" sz="quarter" idx="12"/>
          </p:nvPr>
        </p:nvSpPr>
        <p:spPr/>
        <p:txBody>
          <a:bodyPr/>
          <a:lstStyle/>
          <a:p>
            <a:pPr>
              <a:defRPr/>
            </a:pPr>
            <a:fld id="{167C8C57-8405-4012-A442-FD5D451A00B6}" type="slidenum">
              <a:rPr lang="en-US" smtClean="0"/>
              <a:pPr>
                <a:defRPr/>
              </a:pPr>
              <a:t>‹#›</a:t>
            </a:fld>
            <a:endParaRPr lang="en-US"/>
          </a:p>
        </p:txBody>
      </p:sp>
    </p:spTree>
    <p:extLst>
      <p:ext uri="{BB962C8B-B14F-4D97-AF65-F5344CB8AC3E}">
        <p14:creationId xmlns:p14="http://schemas.microsoft.com/office/powerpoint/2010/main" val="4071319834"/>
      </p:ext>
    </p:extLst>
  </p:cSld>
  <p:clrMapOvr>
    <a:masterClrMapping/>
  </p:clrMapOvr>
  <p:hf sldNum="0"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r>
              <a:rPr lang="en-US"/>
              <a:t>Fellowship In The Gospel</a:t>
            </a:r>
          </a:p>
        </p:txBody>
      </p:sp>
      <p:sp>
        <p:nvSpPr>
          <p:cNvPr id="7" name="Slide Number Placeholder 6"/>
          <p:cNvSpPr>
            <a:spLocks noGrp="1"/>
          </p:cNvSpPr>
          <p:nvPr>
            <p:ph type="sldNum" sz="quarter" idx="12"/>
          </p:nvPr>
        </p:nvSpPr>
        <p:spPr/>
        <p:txBody>
          <a:bodyPr/>
          <a:lstStyle/>
          <a:p>
            <a:pPr>
              <a:defRPr/>
            </a:pPr>
            <a:fld id="{167C8C57-8405-4012-A442-FD5D451A00B6}" type="slidenum">
              <a:rPr lang="en-US" smtClean="0"/>
              <a:pPr>
                <a:defRPr/>
              </a:pPr>
              <a:t>‹#›</a:t>
            </a:fld>
            <a:endParaRPr lang="en-US"/>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718484753"/>
      </p:ext>
    </p:extLst>
  </p:cSld>
  <p:clrMapOvr>
    <a:masterClrMapping/>
  </p:clrMapOvr>
  <p:hf sldNum="0"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r>
              <a:rPr lang="en-US"/>
              <a:t>Fellowship In The Gospel</a:t>
            </a:r>
          </a:p>
        </p:txBody>
      </p:sp>
      <p:sp>
        <p:nvSpPr>
          <p:cNvPr id="7" name="Slide Number Placeholder 6"/>
          <p:cNvSpPr>
            <a:spLocks noGrp="1"/>
          </p:cNvSpPr>
          <p:nvPr>
            <p:ph type="sldNum" sz="quarter" idx="12"/>
          </p:nvPr>
        </p:nvSpPr>
        <p:spPr/>
        <p:txBody>
          <a:bodyPr/>
          <a:lstStyle/>
          <a:p>
            <a:pPr>
              <a:defRPr/>
            </a:pPr>
            <a:fld id="{167C8C57-8405-4012-A442-FD5D451A00B6}" type="slidenum">
              <a:rPr lang="en-US" smtClean="0"/>
              <a:pPr>
                <a:defRPr/>
              </a:pPr>
              <a:t>‹#›</a:t>
            </a:fld>
            <a:endParaRPr lang="en-US"/>
          </a:p>
        </p:txBody>
      </p:sp>
    </p:spTree>
    <p:extLst>
      <p:ext uri="{BB962C8B-B14F-4D97-AF65-F5344CB8AC3E}">
        <p14:creationId xmlns:p14="http://schemas.microsoft.com/office/powerpoint/2010/main" val="843281349"/>
      </p:ext>
    </p:extLst>
  </p:cSld>
  <p:clrMapOvr>
    <a:masterClrMapping/>
  </p:clrMapOvr>
  <p:hf sldNum="0"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r>
              <a:rPr lang="en-US"/>
              <a:t>Fellowship In The Gospel</a:t>
            </a:r>
          </a:p>
        </p:txBody>
      </p:sp>
      <p:sp>
        <p:nvSpPr>
          <p:cNvPr id="5" name="Slide Number Placeholder 4"/>
          <p:cNvSpPr>
            <a:spLocks noGrp="1"/>
          </p:cNvSpPr>
          <p:nvPr>
            <p:ph type="sldNum" sz="quarter" idx="12"/>
          </p:nvPr>
        </p:nvSpPr>
        <p:spPr/>
        <p:txBody>
          <a:bodyPr/>
          <a:lstStyle/>
          <a:p>
            <a:pPr>
              <a:defRPr/>
            </a:pPr>
            <a:fld id="{167C8C57-8405-4012-A442-FD5D451A00B6}" type="slidenum">
              <a:rPr lang="en-US" smtClean="0"/>
              <a:pPr>
                <a:defRPr/>
              </a:pPr>
              <a:t>‹#›</a:t>
            </a:fld>
            <a:endParaRPr lang="en-US"/>
          </a:p>
        </p:txBody>
      </p:sp>
    </p:spTree>
    <p:extLst>
      <p:ext uri="{BB962C8B-B14F-4D97-AF65-F5344CB8AC3E}">
        <p14:creationId xmlns:p14="http://schemas.microsoft.com/office/powerpoint/2010/main" val="3486065318"/>
      </p:ext>
    </p:extLst>
  </p:cSld>
  <p:clrMapOvr>
    <a:masterClrMapping/>
  </p:clrMapOvr>
  <p:hf sldNum="0" hd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r>
              <a:rPr lang="en-US"/>
              <a:t>Fellowship In The Gospel</a:t>
            </a:r>
          </a:p>
        </p:txBody>
      </p:sp>
      <p:sp>
        <p:nvSpPr>
          <p:cNvPr id="5" name="Slide Number Placeholder 4"/>
          <p:cNvSpPr>
            <a:spLocks noGrp="1"/>
          </p:cNvSpPr>
          <p:nvPr>
            <p:ph type="sldNum" sz="quarter" idx="12"/>
          </p:nvPr>
        </p:nvSpPr>
        <p:spPr/>
        <p:txBody>
          <a:bodyPr/>
          <a:lstStyle/>
          <a:p>
            <a:pPr>
              <a:defRPr/>
            </a:pPr>
            <a:fld id="{167C8C57-8405-4012-A442-FD5D451A00B6}" type="slidenum">
              <a:rPr lang="en-US" smtClean="0"/>
              <a:pPr>
                <a:defRPr/>
              </a:pPr>
              <a:t>‹#›</a:t>
            </a:fld>
            <a:endParaRPr lang="en-US"/>
          </a:p>
        </p:txBody>
      </p:sp>
    </p:spTree>
    <p:extLst>
      <p:ext uri="{BB962C8B-B14F-4D97-AF65-F5344CB8AC3E}">
        <p14:creationId xmlns:p14="http://schemas.microsoft.com/office/powerpoint/2010/main" val="939172585"/>
      </p:ext>
    </p:extLst>
  </p:cSld>
  <p:clrMapOvr>
    <a:masterClrMapping/>
  </p:clrMapOvr>
  <p:hf sldNum="0" hd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a:t>Fellowship In The Gospel</a:t>
            </a:r>
          </a:p>
        </p:txBody>
      </p:sp>
      <p:sp>
        <p:nvSpPr>
          <p:cNvPr id="6" name="Slide Number Placeholder 5"/>
          <p:cNvSpPr>
            <a:spLocks noGrp="1"/>
          </p:cNvSpPr>
          <p:nvPr>
            <p:ph type="sldNum" sz="quarter" idx="12"/>
          </p:nvPr>
        </p:nvSpPr>
        <p:spPr/>
        <p:txBody>
          <a:bodyPr/>
          <a:lstStyle/>
          <a:p>
            <a:pPr>
              <a:defRPr/>
            </a:pPr>
            <a:fld id="{701C9024-5F9F-4105-AB01-90216EA4B4C6}" type="slidenum">
              <a:rPr lang="en-US" smtClean="0"/>
              <a:pPr>
                <a:defRPr/>
              </a:pPr>
              <a:t>‹#›</a:t>
            </a:fld>
            <a:endParaRPr lang="en-US"/>
          </a:p>
        </p:txBody>
      </p:sp>
    </p:spTree>
    <p:extLst>
      <p:ext uri="{BB962C8B-B14F-4D97-AF65-F5344CB8AC3E}">
        <p14:creationId xmlns:p14="http://schemas.microsoft.com/office/powerpoint/2010/main" val="38582631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a:t>Fellowship In The Gospel</a:t>
            </a:r>
          </a:p>
        </p:txBody>
      </p:sp>
      <p:sp>
        <p:nvSpPr>
          <p:cNvPr id="6" name="Slide Number Placeholder 5"/>
          <p:cNvSpPr>
            <a:spLocks noGrp="1"/>
          </p:cNvSpPr>
          <p:nvPr>
            <p:ph type="sldNum" sz="quarter" idx="12"/>
          </p:nvPr>
        </p:nvSpPr>
        <p:spPr/>
        <p:txBody>
          <a:bodyPr/>
          <a:lstStyle/>
          <a:p>
            <a:pPr>
              <a:defRPr/>
            </a:pPr>
            <a:fld id="{43EB7003-83B1-4907-8C3D-B8E0073E25C4}" type="slidenum">
              <a:rPr lang="en-US" smtClean="0"/>
              <a:pPr>
                <a:defRPr/>
              </a:pPr>
              <a:t>‹#›</a:t>
            </a:fld>
            <a:endParaRPr lang="en-US"/>
          </a:p>
        </p:txBody>
      </p:sp>
    </p:spTree>
    <p:extLst>
      <p:ext uri="{BB962C8B-B14F-4D97-AF65-F5344CB8AC3E}">
        <p14:creationId xmlns:p14="http://schemas.microsoft.com/office/powerpoint/2010/main" val="35906908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a:t>Fellowship In The Gospel</a:t>
            </a:r>
          </a:p>
        </p:txBody>
      </p:sp>
      <p:sp>
        <p:nvSpPr>
          <p:cNvPr id="6" name="Slide Number Placeholder 5"/>
          <p:cNvSpPr>
            <a:spLocks noGrp="1"/>
          </p:cNvSpPr>
          <p:nvPr>
            <p:ph type="sldNum" sz="quarter" idx="12"/>
          </p:nvPr>
        </p:nvSpPr>
        <p:spPr/>
        <p:txBody>
          <a:bodyPr/>
          <a:lstStyle/>
          <a:p>
            <a:pPr>
              <a:defRPr/>
            </a:pPr>
            <a:fld id="{57944196-5DDB-4458-8924-2C18A7AB131D}" type="slidenum">
              <a:rPr lang="en-US" smtClean="0"/>
              <a:pPr>
                <a:defRPr/>
              </a:pPr>
              <a:t>‹#›</a:t>
            </a:fld>
            <a:endParaRPr lang="en-US"/>
          </a:p>
        </p:txBody>
      </p:sp>
    </p:spTree>
    <p:extLst>
      <p:ext uri="{BB962C8B-B14F-4D97-AF65-F5344CB8AC3E}">
        <p14:creationId xmlns:p14="http://schemas.microsoft.com/office/powerpoint/2010/main" val="532964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a:t>Fellowship In The Gospel</a:t>
            </a:r>
          </a:p>
        </p:txBody>
      </p:sp>
      <p:sp>
        <p:nvSpPr>
          <p:cNvPr id="6" name="Slide Number Placeholder 5"/>
          <p:cNvSpPr>
            <a:spLocks noGrp="1"/>
          </p:cNvSpPr>
          <p:nvPr>
            <p:ph type="sldNum" sz="quarter" idx="12"/>
          </p:nvPr>
        </p:nvSpPr>
        <p:spPr/>
        <p:txBody>
          <a:bodyPr/>
          <a:lstStyle/>
          <a:p>
            <a:pPr>
              <a:defRPr/>
            </a:pPr>
            <a:fld id="{3AE261E5-64DA-47AC-907C-B65C4F62CAAF}" type="slidenum">
              <a:rPr lang="en-US" smtClean="0"/>
              <a:pPr>
                <a:defRPr/>
              </a:pPr>
              <a:t>‹#›</a:t>
            </a:fld>
            <a:endParaRPr lang="en-US"/>
          </a:p>
        </p:txBody>
      </p:sp>
    </p:spTree>
    <p:extLst>
      <p:ext uri="{BB962C8B-B14F-4D97-AF65-F5344CB8AC3E}">
        <p14:creationId xmlns:p14="http://schemas.microsoft.com/office/powerpoint/2010/main" val="41625768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r>
              <a:rPr lang="en-US"/>
              <a:t>Fellowship In The Gospel</a:t>
            </a:r>
          </a:p>
        </p:txBody>
      </p:sp>
      <p:sp>
        <p:nvSpPr>
          <p:cNvPr id="7" name="Slide Number Placeholder 6"/>
          <p:cNvSpPr>
            <a:spLocks noGrp="1"/>
          </p:cNvSpPr>
          <p:nvPr>
            <p:ph type="sldNum" sz="quarter" idx="12"/>
          </p:nvPr>
        </p:nvSpPr>
        <p:spPr/>
        <p:txBody>
          <a:bodyPr/>
          <a:lstStyle/>
          <a:p>
            <a:pPr>
              <a:defRPr/>
            </a:pPr>
            <a:fld id="{825774E0-69CD-404B-A5F8-0D15670D1A2B}" type="slidenum">
              <a:rPr lang="en-US" smtClean="0"/>
              <a:pPr>
                <a:defRPr/>
              </a:pPr>
              <a:t>‹#›</a:t>
            </a:fld>
            <a:endParaRPr lang="en-US"/>
          </a:p>
        </p:txBody>
      </p:sp>
    </p:spTree>
    <p:extLst>
      <p:ext uri="{BB962C8B-B14F-4D97-AF65-F5344CB8AC3E}">
        <p14:creationId xmlns:p14="http://schemas.microsoft.com/office/powerpoint/2010/main" val="30054050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r>
              <a:rPr lang="en-US"/>
              <a:t>Fellowship In The Gospel</a:t>
            </a:r>
          </a:p>
        </p:txBody>
      </p:sp>
      <p:sp>
        <p:nvSpPr>
          <p:cNvPr id="9" name="Slide Number Placeholder 8"/>
          <p:cNvSpPr>
            <a:spLocks noGrp="1"/>
          </p:cNvSpPr>
          <p:nvPr>
            <p:ph type="sldNum" sz="quarter" idx="12"/>
          </p:nvPr>
        </p:nvSpPr>
        <p:spPr/>
        <p:txBody>
          <a:bodyPr/>
          <a:lstStyle/>
          <a:p>
            <a:pPr>
              <a:defRPr/>
            </a:pPr>
            <a:fld id="{293CF321-C7F8-4A37-9A19-8087C737B64B}" type="slidenum">
              <a:rPr lang="en-US" smtClean="0"/>
              <a:pPr>
                <a:defRPr/>
              </a:pPr>
              <a:t>‹#›</a:t>
            </a:fld>
            <a:endParaRPr lang="en-US"/>
          </a:p>
        </p:txBody>
      </p:sp>
    </p:spTree>
    <p:extLst>
      <p:ext uri="{BB962C8B-B14F-4D97-AF65-F5344CB8AC3E}">
        <p14:creationId xmlns:p14="http://schemas.microsoft.com/office/powerpoint/2010/main" val="39280448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r>
              <a:rPr lang="en-US"/>
              <a:t>Fellowship In The Gospel</a:t>
            </a:r>
          </a:p>
        </p:txBody>
      </p:sp>
      <p:sp>
        <p:nvSpPr>
          <p:cNvPr id="5" name="Slide Number Placeholder 4"/>
          <p:cNvSpPr>
            <a:spLocks noGrp="1"/>
          </p:cNvSpPr>
          <p:nvPr>
            <p:ph type="sldNum" sz="quarter" idx="12"/>
          </p:nvPr>
        </p:nvSpPr>
        <p:spPr/>
        <p:txBody>
          <a:bodyPr/>
          <a:lstStyle/>
          <a:p>
            <a:pPr>
              <a:defRPr/>
            </a:pPr>
            <a:fld id="{70703801-D45B-4A6D-9724-998D58A3F32F}" type="slidenum">
              <a:rPr lang="en-US" smtClean="0"/>
              <a:pPr>
                <a:defRPr/>
              </a:pPr>
              <a:t>‹#›</a:t>
            </a:fld>
            <a:endParaRPr lang="en-US"/>
          </a:p>
        </p:txBody>
      </p:sp>
    </p:spTree>
    <p:extLst>
      <p:ext uri="{BB962C8B-B14F-4D97-AF65-F5344CB8AC3E}">
        <p14:creationId xmlns:p14="http://schemas.microsoft.com/office/powerpoint/2010/main" val="1695945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r>
              <a:rPr lang="en-US"/>
              <a:t>Fellowship In The Gospel</a:t>
            </a:r>
          </a:p>
        </p:txBody>
      </p:sp>
      <p:sp>
        <p:nvSpPr>
          <p:cNvPr id="4" name="Slide Number Placeholder 3"/>
          <p:cNvSpPr>
            <a:spLocks noGrp="1"/>
          </p:cNvSpPr>
          <p:nvPr>
            <p:ph type="sldNum" sz="quarter" idx="12"/>
          </p:nvPr>
        </p:nvSpPr>
        <p:spPr/>
        <p:txBody>
          <a:bodyPr/>
          <a:lstStyle/>
          <a:p>
            <a:pPr>
              <a:defRPr/>
            </a:pPr>
            <a:fld id="{1A53DB06-EC93-40DE-85EA-BEE3EF7319A4}" type="slidenum">
              <a:rPr lang="en-US" smtClean="0"/>
              <a:pPr>
                <a:defRPr/>
              </a:pPr>
              <a:t>‹#›</a:t>
            </a:fld>
            <a:endParaRPr lang="en-US"/>
          </a:p>
        </p:txBody>
      </p:sp>
    </p:spTree>
    <p:extLst>
      <p:ext uri="{BB962C8B-B14F-4D97-AF65-F5344CB8AC3E}">
        <p14:creationId xmlns:p14="http://schemas.microsoft.com/office/powerpoint/2010/main" val="42190309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r>
              <a:rPr lang="en-US"/>
              <a:t>Fellowship In The Gospel</a:t>
            </a:r>
          </a:p>
        </p:txBody>
      </p:sp>
      <p:sp>
        <p:nvSpPr>
          <p:cNvPr id="7" name="Slide Number Placeholder 6"/>
          <p:cNvSpPr>
            <a:spLocks noGrp="1"/>
          </p:cNvSpPr>
          <p:nvPr>
            <p:ph type="sldNum" sz="quarter" idx="12"/>
          </p:nvPr>
        </p:nvSpPr>
        <p:spPr/>
        <p:txBody>
          <a:bodyPr/>
          <a:lstStyle/>
          <a:p>
            <a:pPr>
              <a:defRPr/>
            </a:pPr>
            <a:fld id="{752D167A-6CD6-488C-A5D9-384FBA77BEDA}" type="slidenum">
              <a:rPr lang="en-US" smtClean="0"/>
              <a:pPr>
                <a:defRPr/>
              </a:pPr>
              <a:t>‹#›</a:t>
            </a:fld>
            <a:endParaRPr lang="en-US"/>
          </a:p>
        </p:txBody>
      </p:sp>
    </p:spTree>
    <p:extLst>
      <p:ext uri="{BB962C8B-B14F-4D97-AF65-F5344CB8AC3E}">
        <p14:creationId xmlns:p14="http://schemas.microsoft.com/office/powerpoint/2010/main" val="4196934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r>
              <a:rPr lang="en-US"/>
              <a:t>Fellowship In The Gospel</a:t>
            </a:r>
          </a:p>
        </p:txBody>
      </p:sp>
      <p:sp>
        <p:nvSpPr>
          <p:cNvPr id="7" name="Slide Number Placeholder 6"/>
          <p:cNvSpPr>
            <a:spLocks noGrp="1"/>
          </p:cNvSpPr>
          <p:nvPr>
            <p:ph type="sldNum" sz="quarter" idx="12"/>
          </p:nvPr>
        </p:nvSpPr>
        <p:spPr/>
        <p:txBody>
          <a:bodyPr/>
          <a:lstStyle/>
          <a:p>
            <a:pPr>
              <a:defRPr/>
            </a:pPr>
            <a:fld id="{11B1F845-825B-4980-B0BE-D96B4BC5021E}" type="slidenum">
              <a:rPr lang="en-US" smtClean="0"/>
              <a:pPr>
                <a:defRPr/>
              </a:pPr>
              <a:t>‹#›</a:t>
            </a:fld>
            <a:endParaRPr lang="en-US"/>
          </a:p>
        </p:txBody>
      </p:sp>
    </p:spTree>
    <p:extLst>
      <p:ext uri="{BB962C8B-B14F-4D97-AF65-F5344CB8AC3E}">
        <p14:creationId xmlns:p14="http://schemas.microsoft.com/office/powerpoint/2010/main" val="127633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pPr>
              <a:defRPr/>
            </a:pPr>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pPr>
              <a:defRPr/>
            </a:pPr>
            <a:r>
              <a:rPr lang="en-US"/>
              <a:t>Fellowship In The Gospel</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pPr>
              <a:defRPr/>
            </a:pPr>
            <a:fld id="{167C8C57-8405-4012-A442-FD5D451A00B6}" type="slidenum">
              <a:rPr lang="en-US" smtClean="0"/>
              <a:pPr>
                <a:defRPr/>
              </a:pPr>
              <a:t>‹#›</a:t>
            </a:fld>
            <a:endParaRPr lang="en-US"/>
          </a:p>
        </p:txBody>
      </p:sp>
    </p:spTree>
    <p:extLst>
      <p:ext uri="{BB962C8B-B14F-4D97-AF65-F5344CB8AC3E}">
        <p14:creationId xmlns:p14="http://schemas.microsoft.com/office/powerpoint/2010/main" val="2260654757"/>
      </p:ext>
    </p:extLst>
  </p:cSld>
  <p:clrMap bg1="dk1" tx1="lt1" bg2="dk2" tx2="lt2" accent1="accent1" accent2="accent2" accent3="accent3" accent4="accent4" accent5="accent5" accent6="accent6" hlink="hlink" folHlink="folHlink"/>
  <p:sldLayoutIdLst>
    <p:sldLayoutId id="2147483770" r:id="rId1"/>
    <p:sldLayoutId id="2147483771" r:id="rId2"/>
    <p:sldLayoutId id="2147483772" r:id="rId3"/>
    <p:sldLayoutId id="2147483773" r:id="rId4"/>
    <p:sldLayoutId id="2147483774" r:id="rId5"/>
    <p:sldLayoutId id="2147483775" r:id="rId6"/>
    <p:sldLayoutId id="2147483776" r:id="rId7"/>
    <p:sldLayoutId id="2147483777" r:id="rId8"/>
    <p:sldLayoutId id="2147483778" r:id="rId9"/>
    <p:sldLayoutId id="2147483779" r:id="rId10"/>
    <p:sldLayoutId id="2147483780" r:id="rId11"/>
    <p:sldLayoutId id="2147483781" r:id="rId12"/>
    <p:sldLayoutId id="2147483782" r:id="rId13"/>
    <p:sldLayoutId id="2147483783" r:id="rId14"/>
    <p:sldLayoutId id="2147483784" r:id="rId15"/>
    <p:sldLayoutId id="2147483785" r:id="rId16"/>
    <p:sldLayoutId id="2147483786" r:id="rId17"/>
  </p:sldLayoutIdLst>
  <p:hf sldNum="0" hdr="0" dt="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1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7.jpg"/></Relationships>
</file>

<file path=ppt/slides/_rels/slide1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8.jpg"/></Relationships>
</file>

<file path=ppt/slides/_rels/slide1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0" name="Rectangle 12"/>
          <p:cNvSpPr>
            <a:spLocks noGrp="1" noChangeArrowheads="1"/>
          </p:cNvSpPr>
          <p:nvPr>
            <p:ph type="ctrTitle"/>
          </p:nvPr>
        </p:nvSpPr>
        <p:spPr>
          <a:xfrm>
            <a:off x="152400" y="152400"/>
            <a:ext cx="11887200" cy="3352800"/>
          </a:xfrm>
        </p:spPr>
        <p:txBody>
          <a:bodyPr>
            <a:prstTxWarp prst="textPlain">
              <a:avLst/>
            </a:prstTxWarp>
            <a:scene3d>
              <a:camera prst="orthographicFront"/>
              <a:lightRig rig="threePt" dir="t"/>
            </a:scene3d>
            <a:sp3d extrusionH="57150">
              <a:bevelT w="38100" h="38100" prst="slope"/>
            </a:sp3d>
          </a:bodyPr>
          <a:lstStyle/>
          <a:p>
            <a:pPr algn="ctr" eaLnBrk="1" hangingPunct="1">
              <a:defRPr/>
            </a:pPr>
            <a:r>
              <a:rPr lang="en-US" sz="4000" b="1" u="sng" dirty="0">
                <a:solidFill>
                  <a:srgbClr val="66FFFF"/>
                </a:solidFill>
                <a:latin typeface="Arial" panose="020B0604020202020204" pitchFamily="34" charset="0"/>
                <a:cs typeface="Arial" panose="020B0604020202020204" pitchFamily="34" charset="0"/>
              </a:rPr>
              <a:t>Fellowship In The Gospel</a:t>
            </a:r>
            <a:br>
              <a:rPr lang="en-US" sz="4000" b="1" u="sng" dirty="0">
                <a:solidFill>
                  <a:srgbClr val="66FFFF"/>
                </a:solidFill>
                <a:latin typeface="Arial" panose="020B0604020202020204" pitchFamily="34" charset="0"/>
                <a:cs typeface="Arial" panose="020B0604020202020204" pitchFamily="34" charset="0"/>
              </a:rPr>
            </a:br>
            <a:br>
              <a:rPr lang="en-US" sz="4000" b="1" u="sng" dirty="0">
                <a:solidFill>
                  <a:srgbClr val="66FFFF"/>
                </a:solidFill>
                <a:latin typeface="Arial" panose="020B0604020202020204" pitchFamily="34" charset="0"/>
                <a:cs typeface="Arial" panose="020B0604020202020204" pitchFamily="34" charset="0"/>
              </a:rPr>
            </a:br>
            <a:br>
              <a:rPr lang="en-US" sz="2800" dirty="0">
                <a:latin typeface="Arial" panose="020B0604020202020204" pitchFamily="34" charset="0"/>
                <a:cs typeface="Arial" panose="020B0604020202020204" pitchFamily="34" charset="0"/>
              </a:rPr>
            </a:br>
            <a:r>
              <a:rPr lang="en-US" sz="2800" b="1" dirty="0">
                <a:solidFill>
                  <a:schemeClr val="hlink"/>
                </a:solidFill>
                <a:latin typeface="Arial" panose="020B0604020202020204" pitchFamily="34" charset="0"/>
                <a:cs typeface="Arial" panose="020B0604020202020204" pitchFamily="34" charset="0"/>
              </a:rPr>
              <a:t>Text: I John 1:3-4</a:t>
            </a:r>
            <a:br>
              <a:rPr lang="en-US" sz="2800" b="1" dirty="0">
                <a:solidFill>
                  <a:schemeClr val="hlink"/>
                </a:solidFill>
                <a:latin typeface="Arial" panose="020B0604020202020204" pitchFamily="34" charset="0"/>
                <a:cs typeface="Arial" panose="020B0604020202020204" pitchFamily="34" charset="0"/>
              </a:rPr>
            </a:br>
            <a:br>
              <a:rPr lang="en-US" sz="2800" b="1" dirty="0">
                <a:solidFill>
                  <a:schemeClr val="hlink"/>
                </a:solidFill>
                <a:latin typeface="Arial" panose="020B0604020202020204" pitchFamily="34" charset="0"/>
                <a:cs typeface="Arial" panose="020B0604020202020204" pitchFamily="34" charset="0"/>
              </a:rPr>
            </a:br>
            <a:endParaRPr lang="en-US" sz="2800" b="1" dirty="0">
              <a:solidFill>
                <a:schemeClr val="tx1"/>
              </a:solidFill>
              <a:latin typeface="Arial" panose="020B0604020202020204" pitchFamily="34" charset="0"/>
              <a:cs typeface="Arial" panose="020B0604020202020204" pitchFamily="34" charset="0"/>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62300" y="2812408"/>
            <a:ext cx="5867400" cy="3893192"/>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97401B5D-5F4D-4BE0-A1C7-4E16FE77B2B0}"/>
              </a:ext>
            </a:extLst>
          </p:cNvPr>
          <p:cNvPicPr>
            <a:picLocks noChangeAspect="1"/>
          </p:cNvPicPr>
          <p:nvPr/>
        </p:nvPicPr>
        <p:blipFill rotWithShape="1">
          <a:blip r:embed="rId3">
            <a:extLst>
              <a:ext uri="{28A0092B-C50C-407E-A947-70E740481C1C}">
                <a14:useLocalDpi xmlns:a14="http://schemas.microsoft.com/office/drawing/2010/main" val="0"/>
              </a:ext>
            </a:extLst>
          </a:blip>
          <a:srcRect l="27398" r="36660" b="-1"/>
          <a:stretch/>
        </p:blipFill>
        <p:spPr>
          <a:xfrm>
            <a:off x="7848600" y="10"/>
            <a:ext cx="4343400" cy="6857990"/>
          </a:xfrm>
          <a:prstGeom prst="rect">
            <a:avLst/>
          </a:prstGeom>
        </p:spPr>
      </p:pic>
      <p:sp>
        <p:nvSpPr>
          <p:cNvPr id="134146" name="Rectangle 2"/>
          <p:cNvSpPr>
            <a:spLocks noGrp="1" noChangeArrowheads="1"/>
          </p:cNvSpPr>
          <p:nvPr>
            <p:ph type="title"/>
          </p:nvPr>
        </p:nvSpPr>
        <p:spPr>
          <a:xfrm>
            <a:off x="-20782" y="18255"/>
            <a:ext cx="7848600" cy="1325563"/>
          </a:xfrm>
        </p:spPr>
        <p:txBody>
          <a:bodyPr vert="horz" lIns="91440" tIns="45720" rIns="91440" bIns="45720" rtlCol="0" anchor="ctr">
            <a:normAutofit/>
          </a:bodyPr>
          <a:lstStyle/>
          <a:p>
            <a:pPr algn="ctr">
              <a:defRPr/>
            </a:pPr>
            <a:r>
              <a:rPr lang="en-US" sz="4000" b="1" u="sng" dirty="0">
                <a:latin typeface="Arial" panose="020B0604020202020204" pitchFamily="34" charset="0"/>
                <a:cs typeface="Arial" panose="020B0604020202020204" pitchFamily="34" charset="0"/>
              </a:rPr>
              <a:t>Fellowship With God</a:t>
            </a:r>
          </a:p>
        </p:txBody>
      </p:sp>
      <p:sp>
        <p:nvSpPr>
          <p:cNvPr id="5" name="Footer Placeholder 3"/>
          <p:cNvSpPr>
            <a:spLocks noGrp="1"/>
          </p:cNvSpPr>
          <p:nvPr>
            <p:ph type="ftr" sz="quarter" idx="11"/>
          </p:nvPr>
        </p:nvSpPr>
        <p:spPr>
          <a:xfrm>
            <a:off x="0" y="6467917"/>
            <a:ext cx="1981200" cy="365125"/>
          </a:xfrm>
        </p:spPr>
        <p:txBody>
          <a:bodyPr vert="horz" lIns="91440" tIns="45720" rIns="91440" bIns="45720" rtlCol="0" anchor="ctr">
            <a:normAutofit/>
          </a:bodyPr>
          <a:lstStyle/>
          <a:p>
            <a:pPr defTabSz="914400">
              <a:spcAft>
                <a:spcPts val="600"/>
              </a:spcAft>
              <a:defRPr/>
            </a:pPr>
            <a:r>
              <a:rPr lang="en-US" kern="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latin typeface="+mn-lt"/>
                <a:ea typeface="+mn-ea"/>
                <a:cs typeface="+mn-cs"/>
              </a:rPr>
              <a:t>Fellowship In The Gospel</a:t>
            </a:r>
          </a:p>
        </p:txBody>
      </p:sp>
      <p:sp>
        <p:nvSpPr>
          <p:cNvPr id="7" name="Text Box 6">
            <a:extLst>
              <a:ext uri="{FF2B5EF4-FFF2-40B4-BE49-F238E27FC236}">
                <a16:creationId xmlns:a16="http://schemas.microsoft.com/office/drawing/2014/main" id="{39D5E234-C1FD-428A-A0ED-05450067555A}"/>
              </a:ext>
            </a:extLst>
          </p:cNvPr>
          <p:cNvSpPr txBox="1">
            <a:spLocks noChangeArrowheads="1"/>
          </p:cNvSpPr>
          <p:nvPr/>
        </p:nvSpPr>
        <p:spPr bwMode="auto">
          <a:xfrm>
            <a:off x="127256" y="1874728"/>
            <a:ext cx="7555089" cy="3108543"/>
          </a:xfrm>
          <a:prstGeom prst="rect">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square">
            <a:spAutoFit/>
          </a:bodyPr>
          <a:lstStyle>
            <a:lvl1pPr marL="457200" indent="-457200" eaLnBrk="0" hangingPunct="0">
              <a:defRPr sz="2400" b="1">
                <a:solidFill>
                  <a:srgbClr val="66FFFF"/>
                </a:solidFill>
                <a:latin typeface="Tahoma" pitchFamily="34" charset="0"/>
                <a:cs typeface="Times New Roman" pitchFamily="18" charset="0"/>
              </a:defRPr>
            </a:lvl1pPr>
            <a:lvl2pPr marL="742950" indent="-285750" eaLnBrk="0" hangingPunct="0">
              <a:defRPr sz="2400" b="1">
                <a:solidFill>
                  <a:srgbClr val="66FFFF"/>
                </a:solidFill>
                <a:latin typeface="Tahoma" pitchFamily="34" charset="0"/>
                <a:cs typeface="Times New Roman" pitchFamily="18" charset="0"/>
              </a:defRPr>
            </a:lvl2pPr>
            <a:lvl3pPr marL="1143000" indent="-228600" eaLnBrk="0" hangingPunct="0">
              <a:defRPr sz="2400" b="1">
                <a:solidFill>
                  <a:srgbClr val="66FFFF"/>
                </a:solidFill>
                <a:latin typeface="Tahoma" pitchFamily="34" charset="0"/>
                <a:cs typeface="Times New Roman" pitchFamily="18" charset="0"/>
              </a:defRPr>
            </a:lvl3pPr>
            <a:lvl4pPr marL="1600200" indent="-228600" eaLnBrk="0" hangingPunct="0">
              <a:defRPr sz="2400" b="1">
                <a:solidFill>
                  <a:srgbClr val="66FFFF"/>
                </a:solidFill>
                <a:latin typeface="Tahoma" pitchFamily="34" charset="0"/>
                <a:cs typeface="Times New Roman" pitchFamily="18" charset="0"/>
              </a:defRPr>
            </a:lvl4pPr>
            <a:lvl5pPr marL="2057400" indent="-228600" eaLnBrk="0" hangingPunct="0">
              <a:defRPr sz="2400" b="1">
                <a:solidFill>
                  <a:srgbClr val="66FFFF"/>
                </a:solidFill>
                <a:latin typeface="Tahoma" pitchFamily="34" charset="0"/>
                <a:cs typeface="Times New Roman" pitchFamily="18" charset="0"/>
              </a:defRPr>
            </a:lvl5pPr>
            <a:lvl6pPr marL="25146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6pPr>
            <a:lvl7pPr marL="29718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7pPr>
            <a:lvl8pPr marL="34290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8pPr>
            <a:lvl9pPr marL="38862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9pPr>
          </a:lstStyle>
          <a:p>
            <a:pPr marL="0" indent="0" algn="l">
              <a:buClr>
                <a:schemeClr val="accent1"/>
              </a:buClr>
              <a:buSzPct val="115000"/>
            </a:pPr>
            <a:r>
              <a:rPr lang="en-US" sz="3600" dirty="0">
                <a:solidFill>
                  <a:srgbClr val="7030A0"/>
                </a:solidFill>
              </a:rPr>
              <a:t>I John 1:3</a:t>
            </a:r>
            <a:endParaRPr lang="en-US" sz="3600" b="0" dirty="0">
              <a:solidFill>
                <a:srgbClr val="002060"/>
              </a:solidFill>
            </a:endParaRPr>
          </a:p>
          <a:p>
            <a:pPr algn="l">
              <a:buClr>
                <a:schemeClr val="accent1"/>
              </a:buClr>
              <a:buSzPct val="115000"/>
            </a:pPr>
            <a:r>
              <a:rPr lang="en-US" sz="3200" b="0" dirty="0">
                <a:solidFill>
                  <a:srgbClr val="002060"/>
                </a:solidFill>
              </a:rPr>
              <a:t>3. “What we have seen and heard we proclaim to you also, so that you too may have fellowship with us; and indeed our fellowship is with the Father…”</a:t>
            </a:r>
          </a:p>
        </p:txBody>
      </p:sp>
    </p:spTree>
    <p:extLst>
      <p:ext uri="{BB962C8B-B14F-4D97-AF65-F5344CB8AC3E}">
        <p14:creationId xmlns:p14="http://schemas.microsoft.com/office/powerpoint/2010/main" val="3346387328"/>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lum/>
            <a:extLst/>
          </a:blip>
          <a:srcRect/>
          <a:stretch>
            <a:fillRect/>
          </a:stretch>
        </a:blipFill>
        <a:effectLst/>
      </p:bgPr>
    </p:bg>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97401B5D-5F4D-4BE0-A1C7-4E16FE77B2B0}"/>
              </a:ext>
            </a:extLst>
          </p:cNvPr>
          <p:cNvPicPr>
            <a:picLocks noChangeAspect="1"/>
          </p:cNvPicPr>
          <p:nvPr/>
        </p:nvPicPr>
        <p:blipFill rotWithShape="1">
          <a:blip r:embed="rId4">
            <a:extLst>
              <a:ext uri="{28A0092B-C50C-407E-A947-70E740481C1C}">
                <a14:useLocalDpi xmlns:a14="http://schemas.microsoft.com/office/drawing/2010/main" val="0"/>
              </a:ext>
            </a:extLst>
          </a:blip>
          <a:srcRect l="27398" r="36660" b="-1"/>
          <a:stretch/>
        </p:blipFill>
        <p:spPr>
          <a:xfrm>
            <a:off x="7848600" y="10"/>
            <a:ext cx="4343400" cy="6857990"/>
          </a:xfrm>
          <a:prstGeom prst="rect">
            <a:avLst/>
          </a:prstGeom>
        </p:spPr>
      </p:pic>
      <p:sp>
        <p:nvSpPr>
          <p:cNvPr id="134146" name="Rectangle 2"/>
          <p:cNvSpPr>
            <a:spLocks noGrp="1" noChangeArrowheads="1"/>
          </p:cNvSpPr>
          <p:nvPr>
            <p:ph type="title"/>
          </p:nvPr>
        </p:nvSpPr>
        <p:spPr>
          <a:xfrm>
            <a:off x="-20782" y="18255"/>
            <a:ext cx="7848600" cy="1325563"/>
          </a:xfrm>
        </p:spPr>
        <p:txBody>
          <a:bodyPr vert="horz" lIns="91440" tIns="45720" rIns="91440" bIns="45720" rtlCol="0" anchor="ctr">
            <a:normAutofit/>
          </a:bodyPr>
          <a:lstStyle/>
          <a:p>
            <a:pPr algn="ctr">
              <a:defRPr/>
            </a:pPr>
            <a:r>
              <a:rPr lang="en-US" sz="4000" b="1" u="sng" dirty="0">
                <a:latin typeface="Arial" panose="020B0604020202020204" pitchFamily="34" charset="0"/>
                <a:cs typeface="Arial" panose="020B0604020202020204" pitchFamily="34" charset="0"/>
              </a:rPr>
              <a:t>Fellowship With God</a:t>
            </a:r>
          </a:p>
        </p:txBody>
      </p:sp>
      <p:sp>
        <p:nvSpPr>
          <p:cNvPr id="5" name="Footer Placeholder 3"/>
          <p:cNvSpPr>
            <a:spLocks noGrp="1"/>
          </p:cNvSpPr>
          <p:nvPr>
            <p:ph type="ftr" sz="quarter" idx="11"/>
          </p:nvPr>
        </p:nvSpPr>
        <p:spPr>
          <a:xfrm>
            <a:off x="0" y="6467917"/>
            <a:ext cx="1981200" cy="365125"/>
          </a:xfrm>
        </p:spPr>
        <p:txBody>
          <a:bodyPr vert="horz" lIns="91440" tIns="45720" rIns="91440" bIns="45720" rtlCol="0" anchor="ctr">
            <a:normAutofit/>
          </a:bodyPr>
          <a:lstStyle/>
          <a:p>
            <a:pPr defTabSz="914400">
              <a:spcAft>
                <a:spcPts val="600"/>
              </a:spcAft>
              <a:defRPr/>
            </a:pPr>
            <a:r>
              <a:rPr lang="en-US" kern="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latin typeface="+mn-lt"/>
                <a:ea typeface="+mn-ea"/>
                <a:cs typeface="+mn-cs"/>
              </a:rPr>
              <a:t>Fellowship In The Gospel</a:t>
            </a:r>
          </a:p>
        </p:txBody>
      </p:sp>
      <p:sp>
        <p:nvSpPr>
          <p:cNvPr id="13" name="Text Box 3">
            <a:extLst>
              <a:ext uri="{FF2B5EF4-FFF2-40B4-BE49-F238E27FC236}">
                <a16:creationId xmlns:a16="http://schemas.microsoft.com/office/drawing/2014/main" id="{83E6EE78-8653-44E7-A261-9BE1621E6B17}"/>
              </a:ext>
            </a:extLst>
          </p:cNvPr>
          <p:cNvSpPr txBox="1">
            <a:spLocks noChangeArrowheads="1"/>
          </p:cNvSpPr>
          <p:nvPr/>
        </p:nvSpPr>
        <p:spPr bwMode="auto">
          <a:xfrm>
            <a:off x="0" y="1207874"/>
            <a:ext cx="7827818"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eaLnBrk="0" hangingPunct="0">
              <a:defRPr sz="2400" b="1">
                <a:solidFill>
                  <a:srgbClr val="66FFFF"/>
                </a:solidFill>
                <a:latin typeface="Tahoma" pitchFamily="34" charset="0"/>
                <a:cs typeface="Times New Roman" pitchFamily="18" charset="0"/>
              </a:defRPr>
            </a:lvl1pPr>
            <a:lvl2pPr marL="742950" indent="-285750" eaLnBrk="0" hangingPunct="0">
              <a:defRPr sz="2400" b="1">
                <a:solidFill>
                  <a:srgbClr val="66FFFF"/>
                </a:solidFill>
                <a:latin typeface="Tahoma" pitchFamily="34" charset="0"/>
                <a:cs typeface="Times New Roman" pitchFamily="18" charset="0"/>
              </a:defRPr>
            </a:lvl2pPr>
            <a:lvl3pPr marL="1143000" indent="-228600" eaLnBrk="0" hangingPunct="0">
              <a:defRPr sz="2400" b="1">
                <a:solidFill>
                  <a:srgbClr val="66FFFF"/>
                </a:solidFill>
                <a:latin typeface="Tahoma" pitchFamily="34" charset="0"/>
                <a:cs typeface="Times New Roman" pitchFamily="18" charset="0"/>
              </a:defRPr>
            </a:lvl3pPr>
            <a:lvl4pPr marL="1600200" indent="-228600" eaLnBrk="0" hangingPunct="0">
              <a:defRPr sz="2400" b="1">
                <a:solidFill>
                  <a:srgbClr val="66FFFF"/>
                </a:solidFill>
                <a:latin typeface="Tahoma" pitchFamily="34" charset="0"/>
                <a:cs typeface="Times New Roman" pitchFamily="18" charset="0"/>
              </a:defRPr>
            </a:lvl4pPr>
            <a:lvl5pPr marL="2057400" indent="-228600" eaLnBrk="0" hangingPunct="0">
              <a:defRPr sz="2400" b="1">
                <a:solidFill>
                  <a:srgbClr val="66FFFF"/>
                </a:solidFill>
                <a:latin typeface="Tahoma" pitchFamily="34" charset="0"/>
                <a:cs typeface="Times New Roman" pitchFamily="18" charset="0"/>
              </a:defRPr>
            </a:lvl5pPr>
            <a:lvl6pPr marL="25146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6pPr>
            <a:lvl7pPr marL="29718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7pPr>
            <a:lvl8pPr marL="34290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8pPr>
            <a:lvl9pPr marL="38862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9pPr>
          </a:lstStyle>
          <a:p>
            <a:pPr algn="ctr" eaLnBrk="1" hangingPunct="1"/>
            <a:r>
              <a:rPr lang="en-US" sz="3200" dirty="0">
                <a:solidFill>
                  <a:srgbClr val="FFFF00"/>
                </a:solidFill>
              </a:rPr>
              <a:t>Through the blood of Christ and</a:t>
            </a:r>
          </a:p>
          <a:p>
            <a:pPr algn="ctr" eaLnBrk="1" hangingPunct="1"/>
            <a:r>
              <a:rPr lang="en-US" sz="3200" dirty="0">
                <a:solidFill>
                  <a:srgbClr val="FFFF00"/>
                </a:solidFill>
              </a:rPr>
              <a:t>walking in His light (obedience), we</a:t>
            </a:r>
          </a:p>
          <a:p>
            <a:pPr algn="ctr" eaLnBrk="1" hangingPunct="1"/>
            <a:r>
              <a:rPr lang="en-US" sz="3200" dirty="0">
                <a:solidFill>
                  <a:srgbClr val="FFFF00"/>
                </a:solidFill>
              </a:rPr>
              <a:t>have fellowship with God and with</a:t>
            </a:r>
          </a:p>
          <a:p>
            <a:pPr algn="ctr" eaLnBrk="1" hangingPunct="1"/>
            <a:r>
              <a:rPr lang="en-US" sz="3200" dirty="0">
                <a:solidFill>
                  <a:srgbClr val="FFFF00"/>
                </a:solidFill>
              </a:rPr>
              <a:t>One another – I Jn. 1:6-7:</a:t>
            </a:r>
          </a:p>
          <a:p>
            <a:pPr algn="ctr" eaLnBrk="1" hangingPunct="1"/>
            <a:r>
              <a:rPr lang="en-US" sz="3200" dirty="0">
                <a:solidFill>
                  <a:srgbClr val="FFFF00"/>
                </a:solidFill>
              </a:rPr>
              <a:t>“Fellowship” </a:t>
            </a:r>
            <a:r>
              <a:rPr lang="en-US" sz="3200" i="1" dirty="0">
                <a:solidFill>
                  <a:srgbClr val="FFFF00"/>
                </a:solidFill>
              </a:rPr>
              <a:t>(G2842 </a:t>
            </a:r>
            <a:r>
              <a:rPr lang="en-US" sz="3200" i="1" dirty="0" err="1">
                <a:solidFill>
                  <a:srgbClr val="FFFF00"/>
                </a:solidFill>
              </a:rPr>
              <a:t>koinōnia</a:t>
            </a:r>
            <a:r>
              <a:rPr lang="en-US" sz="3200" i="1" dirty="0">
                <a:solidFill>
                  <a:srgbClr val="FFFF00"/>
                </a:solidFill>
              </a:rPr>
              <a:t>)</a:t>
            </a:r>
          </a:p>
        </p:txBody>
      </p:sp>
      <p:sp>
        <p:nvSpPr>
          <p:cNvPr id="14" name="Text Box 3">
            <a:extLst>
              <a:ext uri="{FF2B5EF4-FFF2-40B4-BE49-F238E27FC236}">
                <a16:creationId xmlns:a16="http://schemas.microsoft.com/office/drawing/2014/main" id="{2D9A51ED-4401-4AB4-A0C1-73036BBE0387}"/>
              </a:ext>
            </a:extLst>
          </p:cNvPr>
          <p:cNvSpPr txBox="1">
            <a:spLocks noChangeArrowheads="1"/>
          </p:cNvSpPr>
          <p:nvPr/>
        </p:nvSpPr>
        <p:spPr bwMode="auto">
          <a:xfrm>
            <a:off x="2822" y="4267200"/>
            <a:ext cx="7848600" cy="2062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eaLnBrk="0" hangingPunct="0">
              <a:defRPr sz="2400" b="1">
                <a:solidFill>
                  <a:srgbClr val="66FFFF"/>
                </a:solidFill>
                <a:latin typeface="Tahoma" pitchFamily="34" charset="0"/>
                <a:cs typeface="Times New Roman" pitchFamily="18" charset="0"/>
              </a:defRPr>
            </a:lvl1pPr>
            <a:lvl2pPr marL="742950" indent="-285750" eaLnBrk="0" hangingPunct="0">
              <a:defRPr sz="2400" b="1">
                <a:solidFill>
                  <a:srgbClr val="66FFFF"/>
                </a:solidFill>
                <a:latin typeface="Tahoma" pitchFamily="34" charset="0"/>
                <a:cs typeface="Times New Roman" pitchFamily="18" charset="0"/>
              </a:defRPr>
            </a:lvl2pPr>
            <a:lvl3pPr marL="1143000" indent="-228600" eaLnBrk="0" hangingPunct="0">
              <a:defRPr sz="2400" b="1">
                <a:solidFill>
                  <a:srgbClr val="66FFFF"/>
                </a:solidFill>
                <a:latin typeface="Tahoma" pitchFamily="34" charset="0"/>
                <a:cs typeface="Times New Roman" pitchFamily="18" charset="0"/>
              </a:defRPr>
            </a:lvl3pPr>
            <a:lvl4pPr marL="1600200" indent="-228600" eaLnBrk="0" hangingPunct="0">
              <a:defRPr sz="2400" b="1">
                <a:solidFill>
                  <a:srgbClr val="66FFFF"/>
                </a:solidFill>
                <a:latin typeface="Tahoma" pitchFamily="34" charset="0"/>
                <a:cs typeface="Times New Roman" pitchFamily="18" charset="0"/>
              </a:defRPr>
            </a:lvl4pPr>
            <a:lvl5pPr marL="2057400" indent="-228600" eaLnBrk="0" hangingPunct="0">
              <a:defRPr sz="2400" b="1">
                <a:solidFill>
                  <a:srgbClr val="66FFFF"/>
                </a:solidFill>
                <a:latin typeface="Tahoma" pitchFamily="34" charset="0"/>
                <a:cs typeface="Times New Roman" pitchFamily="18" charset="0"/>
              </a:defRPr>
            </a:lvl5pPr>
            <a:lvl6pPr marL="25146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6pPr>
            <a:lvl7pPr marL="29718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7pPr>
            <a:lvl8pPr marL="34290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8pPr>
            <a:lvl9pPr marL="38862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9pPr>
          </a:lstStyle>
          <a:p>
            <a:pPr algn="ctr" eaLnBrk="1" hangingPunct="1"/>
            <a:r>
              <a:rPr lang="en-US" sz="3200" dirty="0">
                <a:solidFill>
                  <a:srgbClr val="FFFF00"/>
                </a:solidFill>
              </a:rPr>
              <a:t>Through obedience we are “called</a:t>
            </a:r>
          </a:p>
          <a:p>
            <a:pPr algn="ctr" eaLnBrk="1" hangingPunct="1"/>
            <a:r>
              <a:rPr lang="en-US" sz="3200" dirty="0">
                <a:solidFill>
                  <a:srgbClr val="FFFF00"/>
                </a:solidFill>
              </a:rPr>
              <a:t>the children of God” (I Jn. 3:1-2, 22;</a:t>
            </a:r>
          </a:p>
          <a:p>
            <a:pPr algn="ctr" eaLnBrk="1" hangingPunct="1"/>
            <a:r>
              <a:rPr lang="en-US" sz="3200" i="1" dirty="0">
                <a:solidFill>
                  <a:srgbClr val="FFFF00"/>
                </a:solidFill>
              </a:rPr>
              <a:t>Rom. 8:14-17) </a:t>
            </a:r>
            <a:r>
              <a:rPr lang="en-US" sz="3200" dirty="0">
                <a:solidFill>
                  <a:srgbClr val="FFFF00"/>
                </a:solidFill>
              </a:rPr>
              <a:t>– fellow workers with God! (I Cor. 3:9)</a:t>
            </a:r>
            <a:endParaRPr lang="en-US" sz="3200" i="1" dirty="0">
              <a:solidFill>
                <a:srgbClr val="FFFF00"/>
              </a:solidFill>
            </a:endParaRPr>
          </a:p>
        </p:txBody>
      </p:sp>
    </p:spTree>
    <p:extLst>
      <p:ext uri="{BB962C8B-B14F-4D97-AF65-F5344CB8AC3E}">
        <p14:creationId xmlns:p14="http://schemas.microsoft.com/office/powerpoint/2010/main" val="1449105806"/>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fade">
                                      <p:cBhvr>
                                        <p:cTn id="1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97401B5D-5F4D-4BE0-A1C7-4E16FE77B2B0}"/>
              </a:ext>
            </a:extLst>
          </p:cNvPr>
          <p:cNvPicPr>
            <a:picLocks noChangeAspect="1"/>
          </p:cNvPicPr>
          <p:nvPr/>
        </p:nvPicPr>
        <p:blipFill rotWithShape="1">
          <a:blip r:embed="rId3">
            <a:extLst>
              <a:ext uri="{28A0092B-C50C-407E-A947-70E740481C1C}">
                <a14:useLocalDpi xmlns:a14="http://schemas.microsoft.com/office/drawing/2010/main" val="0"/>
              </a:ext>
            </a:extLst>
          </a:blip>
          <a:srcRect l="27398" r="36660" b="-1"/>
          <a:stretch/>
        </p:blipFill>
        <p:spPr>
          <a:xfrm>
            <a:off x="7848600" y="10"/>
            <a:ext cx="4343400" cy="6857990"/>
          </a:xfrm>
          <a:prstGeom prst="rect">
            <a:avLst/>
          </a:prstGeom>
        </p:spPr>
      </p:pic>
      <p:sp>
        <p:nvSpPr>
          <p:cNvPr id="134146" name="Rectangle 2"/>
          <p:cNvSpPr>
            <a:spLocks noGrp="1" noChangeArrowheads="1"/>
          </p:cNvSpPr>
          <p:nvPr>
            <p:ph type="title"/>
          </p:nvPr>
        </p:nvSpPr>
        <p:spPr>
          <a:xfrm>
            <a:off x="-20782" y="18255"/>
            <a:ext cx="7848600" cy="1325563"/>
          </a:xfrm>
        </p:spPr>
        <p:txBody>
          <a:bodyPr vert="horz" lIns="91440" tIns="45720" rIns="91440" bIns="45720" rtlCol="0" anchor="ctr">
            <a:normAutofit/>
          </a:bodyPr>
          <a:lstStyle/>
          <a:p>
            <a:pPr algn="ctr">
              <a:defRPr/>
            </a:pPr>
            <a:r>
              <a:rPr lang="en-US" sz="4000" b="1" u="sng" dirty="0">
                <a:latin typeface="Arial" panose="020B0604020202020204" pitchFamily="34" charset="0"/>
                <a:cs typeface="Arial" panose="020B0604020202020204" pitchFamily="34" charset="0"/>
              </a:rPr>
              <a:t>Fellowship With God</a:t>
            </a:r>
          </a:p>
        </p:txBody>
      </p:sp>
      <p:sp>
        <p:nvSpPr>
          <p:cNvPr id="5" name="Footer Placeholder 3"/>
          <p:cNvSpPr>
            <a:spLocks noGrp="1"/>
          </p:cNvSpPr>
          <p:nvPr>
            <p:ph type="ftr" sz="quarter" idx="11"/>
          </p:nvPr>
        </p:nvSpPr>
        <p:spPr>
          <a:xfrm>
            <a:off x="0" y="6467917"/>
            <a:ext cx="1981200" cy="365125"/>
          </a:xfrm>
        </p:spPr>
        <p:txBody>
          <a:bodyPr vert="horz" lIns="91440" tIns="45720" rIns="91440" bIns="45720" rtlCol="0" anchor="ctr">
            <a:normAutofit/>
          </a:bodyPr>
          <a:lstStyle/>
          <a:p>
            <a:pPr defTabSz="914400">
              <a:spcAft>
                <a:spcPts val="600"/>
              </a:spcAft>
              <a:defRPr/>
            </a:pPr>
            <a:r>
              <a:rPr lang="en-US" kern="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latin typeface="+mn-lt"/>
                <a:ea typeface="+mn-ea"/>
                <a:cs typeface="+mn-cs"/>
              </a:rPr>
              <a:t>Fellowship In The Gospel</a:t>
            </a:r>
          </a:p>
        </p:txBody>
      </p:sp>
      <p:sp>
        <p:nvSpPr>
          <p:cNvPr id="7" name="Text Box 3">
            <a:extLst>
              <a:ext uri="{FF2B5EF4-FFF2-40B4-BE49-F238E27FC236}">
                <a16:creationId xmlns:a16="http://schemas.microsoft.com/office/drawing/2014/main" id="{DFB31C60-3D3B-4D85-A0B2-47D4F121EA09}"/>
              </a:ext>
            </a:extLst>
          </p:cNvPr>
          <p:cNvSpPr txBox="1">
            <a:spLocks noChangeArrowheads="1"/>
          </p:cNvSpPr>
          <p:nvPr/>
        </p:nvSpPr>
        <p:spPr bwMode="auto">
          <a:xfrm>
            <a:off x="0" y="1343818"/>
            <a:ext cx="7827818" cy="470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eaLnBrk="0" hangingPunct="0">
              <a:defRPr sz="2400" b="1">
                <a:solidFill>
                  <a:srgbClr val="66FFFF"/>
                </a:solidFill>
                <a:latin typeface="Tahoma" pitchFamily="34" charset="0"/>
                <a:cs typeface="Times New Roman" pitchFamily="18" charset="0"/>
              </a:defRPr>
            </a:lvl1pPr>
            <a:lvl2pPr marL="742950" indent="-285750" eaLnBrk="0" hangingPunct="0">
              <a:defRPr sz="2400" b="1">
                <a:solidFill>
                  <a:srgbClr val="66FFFF"/>
                </a:solidFill>
                <a:latin typeface="Tahoma" pitchFamily="34" charset="0"/>
                <a:cs typeface="Times New Roman" pitchFamily="18" charset="0"/>
              </a:defRPr>
            </a:lvl2pPr>
            <a:lvl3pPr marL="1143000" indent="-228600" eaLnBrk="0" hangingPunct="0">
              <a:defRPr sz="2400" b="1">
                <a:solidFill>
                  <a:srgbClr val="66FFFF"/>
                </a:solidFill>
                <a:latin typeface="Tahoma" pitchFamily="34" charset="0"/>
                <a:cs typeface="Times New Roman" pitchFamily="18" charset="0"/>
              </a:defRPr>
            </a:lvl3pPr>
            <a:lvl4pPr marL="1600200" indent="-228600" eaLnBrk="0" hangingPunct="0">
              <a:defRPr sz="2400" b="1">
                <a:solidFill>
                  <a:srgbClr val="66FFFF"/>
                </a:solidFill>
                <a:latin typeface="Tahoma" pitchFamily="34" charset="0"/>
                <a:cs typeface="Times New Roman" pitchFamily="18" charset="0"/>
              </a:defRPr>
            </a:lvl4pPr>
            <a:lvl5pPr marL="2057400" indent="-228600" eaLnBrk="0" hangingPunct="0">
              <a:defRPr sz="2400" b="1">
                <a:solidFill>
                  <a:srgbClr val="66FFFF"/>
                </a:solidFill>
                <a:latin typeface="Tahoma" pitchFamily="34" charset="0"/>
                <a:cs typeface="Times New Roman" pitchFamily="18" charset="0"/>
              </a:defRPr>
            </a:lvl5pPr>
            <a:lvl6pPr marL="25146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6pPr>
            <a:lvl7pPr marL="29718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7pPr>
            <a:lvl8pPr marL="34290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8pPr>
            <a:lvl9pPr marL="38862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9pPr>
          </a:lstStyle>
          <a:p>
            <a:pPr algn="l" eaLnBrk="1" hangingPunct="1"/>
            <a:r>
              <a:rPr lang="en-US" sz="3600" dirty="0">
                <a:solidFill>
                  <a:srgbClr val="FFFF00"/>
                </a:solidFill>
              </a:rPr>
              <a:t>By our fellowship with God we</a:t>
            </a:r>
          </a:p>
          <a:p>
            <a:pPr algn="l" eaLnBrk="1" hangingPunct="1"/>
            <a:r>
              <a:rPr lang="en-US" sz="3600" dirty="0">
                <a:solidFill>
                  <a:srgbClr val="FFFF00"/>
                </a:solidFill>
              </a:rPr>
              <a:t>have fellowship with one</a:t>
            </a:r>
          </a:p>
          <a:p>
            <a:pPr algn="l" eaLnBrk="1" hangingPunct="1"/>
            <a:r>
              <a:rPr lang="en-US" sz="3600" dirty="0">
                <a:solidFill>
                  <a:srgbClr val="FFFF00"/>
                </a:solidFill>
              </a:rPr>
              <a:t>another: </a:t>
            </a:r>
          </a:p>
          <a:p>
            <a:pPr algn="l">
              <a:buClr>
                <a:schemeClr val="accent1"/>
              </a:buClr>
              <a:buSzPct val="115000"/>
              <a:buFont typeface="Wingdings" pitchFamily="2" charset="2"/>
              <a:buChar char="Ø"/>
            </a:pPr>
            <a:r>
              <a:rPr lang="en-US" sz="3200" dirty="0">
                <a:solidFill>
                  <a:srgbClr val="FFFFFF"/>
                </a:solidFill>
              </a:rPr>
              <a:t>Acts 2:42, 46-47: </a:t>
            </a:r>
            <a:r>
              <a:rPr lang="en-US" sz="3200" b="0" dirty="0">
                <a:solidFill>
                  <a:srgbClr val="FFFFFF"/>
                </a:solidFill>
              </a:rPr>
              <a:t>Early saints are an example of “being of one mind” together!</a:t>
            </a:r>
          </a:p>
          <a:p>
            <a:pPr algn="l">
              <a:buClr>
                <a:schemeClr val="accent1"/>
              </a:buClr>
              <a:buSzPct val="115000"/>
              <a:buFont typeface="Wingdings" pitchFamily="2" charset="2"/>
              <a:buChar char="Ø"/>
            </a:pPr>
            <a:r>
              <a:rPr lang="en-US" sz="3200" dirty="0">
                <a:solidFill>
                  <a:srgbClr val="FFFFFF"/>
                </a:solidFill>
              </a:rPr>
              <a:t>Rom. 15:26: </a:t>
            </a:r>
            <a:r>
              <a:rPr lang="en-US" sz="3200" b="0" dirty="0">
                <a:solidFill>
                  <a:srgbClr val="FFFFFF"/>
                </a:solidFill>
              </a:rPr>
              <a:t>Churches from all over shared in the contribution to the needy saints in Jerusalem </a:t>
            </a:r>
            <a:r>
              <a:rPr lang="en-US" sz="3200" b="0" i="1" dirty="0">
                <a:solidFill>
                  <a:srgbClr val="FFFFFF"/>
                </a:solidFill>
              </a:rPr>
              <a:t>(II Cor. 8:1-5).</a:t>
            </a:r>
            <a:endParaRPr lang="en-US" sz="3200" b="0" dirty="0">
              <a:solidFill>
                <a:srgbClr val="FFFFFF"/>
              </a:solidFill>
            </a:endParaRPr>
          </a:p>
        </p:txBody>
      </p:sp>
    </p:spTree>
    <p:extLst>
      <p:ext uri="{BB962C8B-B14F-4D97-AF65-F5344CB8AC3E}">
        <p14:creationId xmlns:p14="http://schemas.microsoft.com/office/powerpoint/2010/main" val="2076813718"/>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7">
                                            <p:txEl>
                                              <p:pRg st="1" end="1"/>
                                            </p:txEl>
                                          </p:spTgt>
                                        </p:tgtEl>
                                        <p:attrNameLst>
                                          <p:attrName>style.visibility</p:attrName>
                                        </p:attrNameLst>
                                      </p:cBhvr>
                                      <p:to>
                                        <p:strVal val="visible"/>
                                      </p:to>
                                    </p:set>
                                    <p:animEffect transition="in" filter="fade">
                                      <p:cBhvr>
                                        <p:cTn id="10" dur="500"/>
                                        <p:tgtEl>
                                          <p:spTgt spid="7">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animEffect transition="in" filter="fade">
                                      <p:cBhvr>
                                        <p:cTn id="13" dur="500"/>
                                        <p:tgtEl>
                                          <p:spTgt spid="7">
                                            <p:txEl>
                                              <p:pRg st="2" end="2"/>
                                            </p:txEl>
                                          </p:spTgt>
                                        </p:tgtEl>
                                      </p:cBhvr>
                                    </p:animEffect>
                                  </p:childTnLst>
                                </p:cTn>
                              </p:par>
                            </p:childTnLst>
                          </p:cTn>
                        </p:par>
                        <p:par>
                          <p:cTn id="14" fill="hold">
                            <p:stCondLst>
                              <p:cond delay="500"/>
                            </p:stCondLst>
                            <p:childTnLst>
                              <p:par>
                                <p:cTn id="15" presetID="22" presetClass="entr" presetSubtype="8" fill="hold" nodeType="after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animEffect transition="in" filter="wipe(left)">
                                      <p:cBhvr>
                                        <p:cTn id="17" dur="500"/>
                                        <p:tgtEl>
                                          <p:spTgt spid="7">
                                            <p:txEl>
                                              <p:pRg st="3" end="3"/>
                                            </p:txEl>
                                          </p:spTgt>
                                        </p:tgtEl>
                                      </p:cBhvr>
                                    </p:animEffect>
                                  </p:childTnLst>
                                </p:cTn>
                              </p:par>
                            </p:childTnLst>
                          </p:cTn>
                        </p:par>
                        <p:par>
                          <p:cTn id="18" fill="hold">
                            <p:stCondLst>
                              <p:cond delay="1000"/>
                            </p:stCondLst>
                            <p:childTnLst>
                              <p:par>
                                <p:cTn id="19" presetID="22" presetClass="entr" presetSubtype="8" fill="hold" nodeType="afterEffect">
                                  <p:stCondLst>
                                    <p:cond delay="0"/>
                                  </p:stCondLst>
                                  <p:childTnLst>
                                    <p:set>
                                      <p:cBhvr>
                                        <p:cTn id="20" dur="1" fill="hold">
                                          <p:stCondLst>
                                            <p:cond delay="0"/>
                                          </p:stCondLst>
                                        </p:cTn>
                                        <p:tgtEl>
                                          <p:spTgt spid="7">
                                            <p:txEl>
                                              <p:pRg st="4" end="4"/>
                                            </p:txEl>
                                          </p:spTgt>
                                        </p:tgtEl>
                                        <p:attrNameLst>
                                          <p:attrName>style.visibility</p:attrName>
                                        </p:attrNameLst>
                                      </p:cBhvr>
                                      <p:to>
                                        <p:strVal val="visible"/>
                                      </p:to>
                                    </p:set>
                                    <p:animEffect transition="in" filter="wipe(left)">
                                      <p:cBhvr>
                                        <p:cTn id="21"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lum/>
            <a:extLst/>
          </a:blip>
          <a:srcRect/>
          <a:stretch>
            <a:fillRect/>
          </a:stretch>
        </a:blipFill>
        <a:effectLst/>
      </p:bgPr>
    </p:bg>
    <p:spTree>
      <p:nvGrpSpPr>
        <p:cNvPr id="1" name=""/>
        <p:cNvGrpSpPr/>
        <p:nvPr/>
      </p:nvGrpSpPr>
      <p:grpSpPr>
        <a:xfrm>
          <a:off x="0" y="0"/>
          <a:ext cx="0" cy="0"/>
          <a:chOff x="0" y="0"/>
          <a:chExt cx="0" cy="0"/>
        </a:xfrm>
      </p:grpSpPr>
      <p:pic>
        <p:nvPicPr>
          <p:cNvPr id="6" name="Picture 5" descr="Water next to the ocean&#10;&#10;Description generated with high confidence">
            <a:extLst>
              <a:ext uri="{FF2B5EF4-FFF2-40B4-BE49-F238E27FC236}">
                <a16:creationId xmlns:a16="http://schemas.microsoft.com/office/drawing/2014/main" id="{9B2F332C-E442-4F03-9D77-989723BDC7B5}"/>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15536" r="17797"/>
          <a:stretch/>
        </p:blipFill>
        <p:spPr>
          <a:xfrm>
            <a:off x="6096000" y="10"/>
            <a:ext cx="6096000" cy="6857990"/>
          </a:xfrm>
          <a:prstGeom prst="rect">
            <a:avLst/>
          </a:prstGeom>
        </p:spPr>
      </p:pic>
      <p:sp useBgFill="1">
        <p:nvSpPr>
          <p:cNvPr id="71" name="Rectangle 70">
            <a:extLst>
              <a:ext uri="{FF2B5EF4-FFF2-40B4-BE49-F238E27FC236}">
                <a16:creationId xmlns:a16="http://schemas.microsoft.com/office/drawing/2014/main" id="{229B61F6-561C-44B1-809D-51A2F295F32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96000" cy="6858000"/>
          </a:xfrm>
          <a:prstGeom prst="rect">
            <a:avLst/>
          </a:prstGeom>
          <a:ln>
            <a:noFill/>
          </a:ln>
          <a:effectLst>
            <a:outerShdw blurRad="139700" dist="508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146" name="Rectangle 2"/>
          <p:cNvSpPr>
            <a:spLocks noGrp="1" noChangeArrowheads="1"/>
          </p:cNvSpPr>
          <p:nvPr>
            <p:ph type="title"/>
          </p:nvPr>
        </p:nvSpPr>
        <p:spPr>
          <a:xfrm>
            <a:off x="0" y="10"/>
            <a:ext cx="6096000" cy="1325563"/>
          </a:xfrm>
        </p:spPr>
        <p:txBody>
          <a:bodyPr vert="horz" lIns="91440" tIns="45720" rIns="91440" bIns="45720" rtlCol="0" anchor="ctr">
            <a:normAutofit/>
          </a:bodyPr>
          <a:lstStyle/>
          <a:p>
            <a:pPr algn="ctr">
              <a:defRPr/>
            </a:pPr>
            <a:r>
              <a:rPr lang="en-US" sz="4000" b="1" u="sng" dirty="0">
                <a:latin typeface="Arial" panose="020B0604020202020204" pitchFamily="34" charset="0"/>
                <a:cs typeface="Arial" panose="020B0604020202020204" pitchFamily="34" charset="0"/>
              </a:rPr>
              <a:t>Fellowship With God</a:t>
            </a:r>
          </a:p>
        </p:txBody>
      </p:sp>
      <p:sp>
        <p:nvSpPr>
          <p:cNvPr id="5" name="Footer Placeholder 3"/>
          <p:cNvSpPr>
            <a:spLocks noGrp="1"/>
          </p:cNvSpPr>
          <p:nvPr>
            <p:ph type="ftr" sz="quarter" idx="11"/>
          </p:nvPr>
        </p:nvSpPr>
        <p:spPr>
          <a:xfrm>
            <a:off x="0" y="6492875"/>
            <a:ext cx="4572877" cy="365125"/>
          </a:xfrm>
        </p:spPr>
        <p:txBody>
          <a:bodyPr vert="horz" lIns="91440" tIns="45720" rIns="91440" bIns="45720" rtlCol="0" anchor="ctr">
            <a:normAutofit/>
          </a:bodyPr>
          <a:lstStyle/>
          <a:p>
            <a:pPr algn="l" defTabSz="914400">
              <a:spcAft>
                <a:spcPts val="600"/>
              </a:spcAft>
              <a:defRPr/>
            </a:pPr>
            <a:r>
              <a:rPr lang="en-US" kern="1200" dirty="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latin typeface="+mn-lt"/>
                <a:ea typeface="+mn-ea"/>
                <a:cs typeface="+mn-cs"/>
              </a:rPr>
              <a:t>Fellowship In The Gospel</a:t>
            </a:r>
          </a:p>
        </p:txBody>
      </p:sp>
      <p:sp>
        <p:nvSpPr>
          <p:cNvPr id="8" name="Text Box 10">
            <a:extLst>
              <a:ext uri="{FF2B5EF4-FFF2-40B4-BE49-F238E27FC236}">
                <a16:creationId xmlns:a16="http://schemas.microsoft.com/office/drawing/2014/main" id="{A6EEC3E4-0DCC-4A8F-9ECF-68ED5D493AD4}"/>
              </a:ext>
            </a:extLst>
          </p:cNvPr>
          <p:cNvSpPr txBox="1">
            <a:spLocks noChangeArrowheads="1"/>
          </p:cNvSpPr>
          <p:nvPr/>
        </p:nvSpPr>
        <p:spPr bwMode="auto">
          <a:xfrm>
            <a:off x="0" y="2644170"/>
            <a:ext cx="6096000" cy="1569660"/>
          </a:xfrm>
          <a:prstGeom prst="rect">
            <a:avLst/>
          </a:prstGeom>
          <a:ln/>
        </p:spPr>
        <p:style>
          <a:lnRef idx="0">
            <a:schemeClr val="accent2"/>
          </a:lnRef>
          <a:fillRef idx="3">
            <a:schemeClr val="accent2"/>
          </a:fillRef>
          <a:effectRef idx="3">
            <a:schemeClr val="accent2"/>
          </a:effectRef>
          <a:fontRef idx="minor">
            <a:schemeClr val="lt1"/>
          </a:fontRef>
        </p:style>
        <p:txBody>
          <a:bodyPr wrap="square">
            <a:spAutoFit/>
          </a:bodyPr>
          <a:lstStyle>
            <a:lvl1pPr marL="457200" indent="-457200" eaLnBrk="0" hangingPunct="0">
              <a:defRPr sz="2400" b="1">
                <a:solidFill>
                  <a:srgbClr val="66FFFF"/>
                </a:solidFill>
                <a:latin typeface="Tahoma" pitchFamily="34" charset="0"/>
                <a:cs typeface="Times New Roman" pitchFamily="18" charset="0"/>
              </a:defRPr>
            </a:lvl1pPr>
            <a:lvl2pPr marL="742950" indent="-285750" eaLnBrk="0" hangingPunct="0">
              <a:defRPr sz="2400" b="1">
                <a:solidFill>
                  <a:srgbClr val="66FFFF"/>
                </a:solidFill>
                <a:latin typeface="Tahoma" pitchFamily="34" charset="0"/>
                <a:cs typeface="Times New Roman" pitchFamily="18" charset="0"/>
              </a:defRPr>
            </a:lvl2pPr>
            <a:lvl3pPr marL="1143000" indent="-228600" eaLnBrk="0" hangingPunct="0">
              <a:defRPr sz="2400" b="1">
                <a:solidFill>
                  <a:srgbClr val="66FFFF"/>
                </a:solidFill>
                <a:latin typeface="Tahoma" pitchFamily="34" charset="0"/>
                <a:cs typeface="Times New Roman" pitchFamily="18" charset="0"/>
              </a:defRPr>
            </a:lvl3pPr>
            <a:lvl4pPr marL="1600200" indent="-228600" eaLnBrk="0" hangingPunct="0">
              <a:defRPr sz="2400" b="1">
                <a:solidFill>
                  <a:srgbClr val="66FFFF"/>
                </a:solidFill>
                <a:latin typeface="Tahoma" pitchFamily="34" charset="0"/>
                <a:cs typeface="Times New Roman" pitchFamily="18" charset="0"/>
              </a:defRPr>
            </a:lvl4pPr>
            <a:lvl5pPr marL="2057400" indent="-228600" eaLnBrk="0" hangingPunct="0">
              <a:defRPr sz="2400" b="1">
                <a:solidFill>
                  <a:srgbClr val="66FFFF"/>
                </a:solidFill>
                <a:latin typeface="Tahoma" pitchFamily="34" charset="0"/>
                <a:cs typeface="Times New Roman" pitchFamily="18" charset="0"/>
              </a:defRPr>
            </a:lvl5pPr>
            <a:lvl6pPr marL="25146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6pPr>
            <a:lvl7pPr marL="29718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7pPr>
            <a:lvl8pPr marL="34290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8pPr>
            <a:lvl9pPr marL="38862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9pPr>
          </a:lstStyle>
          <a:p>
            <a:pPr algn="ctr" eaLnBrk="1" hangingPunct="1"/>
            <a:r>
              <a:rPr lang="en-US" sz="3200" dirty="0">
                <a:solidFill>
                  <a:srgbClr val="0000FF"/>
                </a:solidFill>
              </a:rPr>
              <a:t>By obedience to the gospel we have fellowship with God as His children!</a:t>
            </a:r>
          </a:p>
        </p:txBody>
      </p:sp>
    </p:spTree>
    <p:extLst>
      <p:ext uri="{BB962C8B-B14F-4D97-AF65-F5344CB8AC3E}">
        <p14:creationId xmlns:p14="http://schemas.microsoft.com/office/powerpoint/2010/main" val="1775313052"/>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anim calcmode="lin" valueType="num">
                                      <p:cBhvr>
                                        <p:cTn id="9" dur="1000" fill="hold"/>
                                        <p:tgtEl>
                                          <p:spTgt spid="8"/>
                                        </p:tgtEl>
                                        <p:attrNameLst>
                                          <p:attrName>style.rotation</p:attrName>
                                        </p:attrNameLst>
                                      </p:cBhvr>
                                      <p:tavLst>
                                        <p:tav tm="0">
                                          <p:val>
                                            <p:fltVal val="90"/>
                                          </p:val>
                                        </p:tav>
                                        <p:tav tm="100000">
                                          <p:val>
                                            <p:fltVal val="0"/>
                                          </p:val>
                                        </p:tav>
                                      </p:tavLst>
                                    </p:anim>
                                    <p:animEffect transition="in" filter="fade">
                                      <p:cBhvr>
                                        <p:cTn id="10"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lum/>
            <a:extLst/>
          </a:blip>
          <a:srcRect/>
          <a:stretch>
            <a:fillRect/>
          </a:stretch>
        </a:blip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229B61F6-561C-44B1-809D-51A2F295F32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96000" cy="6858000"/>
          </a:xfrm>
          <a:prstGeom prst="rect">
            <a:avLst/>
          </a:prstGeom>
          <a:ln>
            <a:noFill/>
          </a:ln>
          <a:effectLst>
            <a:outerShdw blurRad="139700" dist="508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146" name="Rectangle 2"/>
          <p:cNvSpPr>
            <a:spLocks noGrp="1" noChangeArrowheads="1"/>
          </p:cNvSpPr>
          <p:nvPr>
            <p:ph type="title"/>
          </p:nvPr>
        </p:nvSpPr>
        <p:spPr>
          <a:xfrm>
            <a:off x="6095999" y="35425"/>
            <a:ext cx="6095999" cy="955176"/>
          </a:xfrm>
        </p:spPr>
        <p:txBody>
          <a:bodyPr vert="horz" lIns="91440" tIns="45720" rIns="91440" bIns="45720" rtlCol="0" anchor="ctr">
            <a:normAutofit/>
          </a:bodyPr>
          <a:lstStyle/>
          <a:p>
            <a:pPr algn="ctr">
              <a:defRPr/>
            </a:pPr>
            <a:r>
              <a:rPr lang="en-US" sz="4000" b="1" u="sng" dirty="0">
                <a:latin typeface="Arial" panose="020B0604020202020204" pitchFamily="34" charset="0"/>
                <a:cs typeface="Arial" panose="020B0604020202020204" pitchFamily="34" charset="0"/>
              </a:rPr>
              <a:t>Fellowship With Christ</a:t>
            </a:r>
          </a:p>
        </p:txBody>
      </p:sp>
      <p:sp>
        <p:nvSpPr>
          <p:cNvPr id="5" name="Footer Placeholder 3"/>
          <p:cNvSpPr>
            <a:spLocks noGrp="1"/>
          </p:cNvSpPr>
          <p:nvPr>
            <p:ph type="ftr" sz="quarter" idx="11"/>
          </p:nvPr>
        </p:nvSpPr>
        <p:spPr>
          <a:xfrm>
            <a:off x="10287000" y="6492865"/>
            <a:ext cx="1904999" cy="365125"/>
          </a:xfrm>
        </p:spPr>
        <p:txBody>
          <a:bodyPr vert="horz" lIns="91440" tIns="45720" rIns="91440" bIns="45720" rtlCol="0" anchor="ctr">
            <a:normAutofit/>
          </a:bodyPr>
          <a:lstStyle/>
          <a:p>
            <a:pPr algn="l" defTabSz="914400">
              <a:spcAft>
                <a:spcPts val="600"/>
              </a:spcAft>
              <a:defRPr/>
            </a:pPr>
            <a:r>
              <a:rPr lang="en-US" kern="1200" dirty="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latin typeface="+mn-lt"/>
                <a:ea typeface="+mn-ea"/>
                <a:cs typeface="+mn-cs"/>
              </a:rPr>
              <a:t>Fellowship In The Gospel</a:t>
            </a:r>
          </a:p>
        </p:txBody>
      </p:sp>
      <p:pic>
        <p:nvPicPr>
          <p:cNvPr id="3" name="Picture 2" descr="A person jumping in the air&#10;&#10;Description generated with high confidence">
            <a:extLst>
              <a:ext uri="{FF2B5EF4-FFF2-40B4-BE49-F238E27FC236}">
                <a16:creationId xmlns:a16="http://schemas.microsoft.com/office/drawing/2014/main" id="{E4DC591F-19C9-4B48-8A9E-4D74D683B621}"/>
              </a:ext>
            </a:extLst>
          </p:cNvPr>
          <p:cNvPicPr>
            <a:picLocks noChangeAspect="1"/>
          </p:cNvPicPr>
          <p:nvPr/>
        </p:nvPicPr>
        <p:blipFill rotWithShape="1">
          <a:blip r:embed="rId4">
            <a:extLst>
              <a:ext uri="{28A0092B-C50C-407E-A947-70E740481C1C}">
                <a14:useLocalDpi xmlns:a14="http://schemas.microsoft.com/office/drawing/2010/main" val="0"/>
              </a:ext>
            </a:extLst>
          </a:blip>
          <a:srcRect l="21977" r="18689" b="-1"/>
          <a:stretch/>
        </p:blipFill>
        <p:spPr>
          <a:xfrm>
            <a:off x="0" y="0"/>
            <a:ext cx="6096000" cy="6857990"/>
          </a:xfrm>
          <a:prstGeom prst="rect">
            <a:avLst/>
          </a:prstGeom>
        </p:spPr>
      </p:pic>
      <p:sp>
        <p:nvSpPr>
          <p:cNvPr id="17" name="Text Box 6">
            <a:extLst>
              <a:ext uri="{FF2B5EF4-FFF2-40B4-BE49-F238E27FC236}">
                <a16:creationId xmlns:a16="http://schemas.microsoft.com/office/drawing/2014/main" id="{04959DC4-6CF2-4648-844B-AF3B6ABE3BB5}"/>
              </a:ext>
            </a:extLst>
          </p:cNvPr>
          <p:cNvSpPr txBox="1">
            <a:spLocks noChangeArrowheads="1"/>
          </p:cNvSpPr>
          <p:nvPr/>
        </p:nvSpPr>
        <p:spPr bwMode="auto">
          <a:xfrm>
            <a:off x="6210299" y="1382281"/>
            <a:ext cx="5867400" cy="4093428"/>
          </a:xfrm>
          <a:prstGeom prst="rect">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square">
            <a:spAutoFit/>
          </a:bodyPr>
          <a:lstStyle>
            <a:lvl1pPr marL="457200" indent="-457200" eaLnBrk="0" hangingPunct="0">
              <a:defRPr sz="2400" b="1">
                <a:solidFill>
                  <a:srgbClr val="66FFFF"/>
                </a:solidFill>
                <a:latin typeface="Tahoma" pitchFamily="34" charset="0"/>
                <a:cs typeface="Times New Roman" pitchFamily="18" charset="0"/>
              </a:defRPr>
            </a:lvl1pPr>
            <a:lvl2pPr marL="742950" indent="-285750" eaLnBrk="0" hangingPunct="0">
              <a:defRPr sz="2400" b="1">
                <a:solidFill>
                  <a:srgbClr val="66FFFF"/>
                </a:solidFill>
                <a:latin typeface="Tahoma" pitchFamily="34" charset="0"/>
                <a:cs typeface="Times New Roman" pitchFamily="18" charset="0"/>
              </a:defRPr>
            </a:lvl2pPr>
            <a:lvl3pPr marL="1143000" indent="-228600" eaLnBrk="0" hangingPunct="0">
              <a:defRPr sz="2400" b="1">
                <a:solidFill>
                  <a:srgbClr val="66FFFF"/>
                </a:solidFill>
                <a:latin typeface="Tahoma" pitchFamily="34" charset="0"/>
                <a:cs typeface="Times New Roman" pitchFamily="18" charset="0"/>
              </a:defRPr>
            </a:lvl3pPr>
            <a:lvl4pPr marL="1600200" indent="-228600" eaLnBrk="0" hangingPunct="0">
              <a:defRPr sz="2400" b="1">
                <a:solidFill>
                  <a:srgbClr val="66FFFF"/>
                </a:solidFill>
                <a:latin typeface="Tahoma" pitchFamily="34" charset="0"/>
                <a:cs typeface="Times New Roman" pitchFamily="18" charset="0"/>
              </a:defRPr>
            </a:lvl4pPr>
            <a:lvl5pPr marL="2057400" indent="-228600" eaLnBrk="0" hangingPunct="0">
              <a:defRPr sz="2400" b="1">
                <a:solidFill>
                  <a:srgbClr val="66FFFF"/>
                </a:solidFill>
                <a:latin typeface="Tahoma" pitchFamily="34" charset="0"/>
                <a:cs typeface="Times New Roman" pitchFamily="18" charset="0"/>
              </a:defRPr>
            </a:lvl5pPr>
            <a:lvl6pPr marL="25146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6pPr>
            <a:lvl7pPr marL="29718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7pPr>
            <a:lvl8pPr marL="34290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8pPr>
            <a:lvl9pPr marL="38862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9pPr>
          </a:lstStyle>
          <a:p>
            <a:pPr marL="0" indent="0" algn="l">
              <a:buClr>
                <a:schemeClr val="accent1"/>
              </a:buClr>
              <a:buSzPct val="115000"/>
            </a:pPr>
            <a:r>
              <a:rPr lang="en-US" sz="3600" dirty="0">
                <a:solidFill>
                  <a:srgbClr val="7030A0"/>
                </a:solidFill>
              </a:rPr>
              <a:t>I John 1:3</a:t>
            </a:r>
            <a:endParaRPr lang="en-US" sz="3600" b="0" dirty="0">
              <a:solidFill>
                <a:srgbClr val="002060"/>
              </a:solidFill>
            </a:endParaRPr>
          </a:p>
          <a:p>
            <a:pPr algn="l">
              <a:buClr>
                <a:schemeClr val="accent1"/>
              </a:buClr>
              <a:buSzPct val="115000"/>
            </a:pPr>
            <a:r>
              <a:rPr lang="en-US" sz="3200" b="0" dirty="0">
                <a:solidFill>
                  <a:srgbClr val="002060"/>
                </a:solidFill>
              </a:rPr>
              <a:t>3. “What we have seen and heard we proclaim to you also, so that you too may have fellowship with us; and indeed our fellowship is with the Father, and with His Son Jesus Christ.”</a:t>
            </a:r>
          </a:p>
        </p:txBody>
      </p:sp>
    </p:spTree>
    <p:extLst>
      <p:ext uri="{BB962C8B-B14F-4D97-AF65-F5344CB8AC3E}">
        <p14:creationId xmlns:p14="http://schemas.microsoft.com/office/powerpoint/2010/main" val="116916957"/>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a:xfrm>
            <a:off x="6095999" y="35425"/>
            <a:ext cx="6095999" cy="648385"/>
          </a:xfrm>
        </p:spPr>
        <p:txBody>
          <a:bodyPr vert="horz" lIns="91440" tIns="45720" rIns="91440" bIns="45720" rtlCol="0" anchor="ctr">
            <a:normAutofit/>
          </a:bodyPr>
          <a:lstStyle/>
          <a:p>
            <a:pPr algn="ctr">
              <a:defRPr/>
            </a:pPr>
            <a:r>
              <a:rPr lang="en-US" sz="4000" b="1" u="sng" dirty="0">
                <a:latin typeface="Arial" panose="020B0604020202020204" pitchFamily="34" charset="0"/>
                <a:cs typeface="Arial" panose="020B0604020202020204" pitchFamily="34" charset="0"/>
              </a:rPr>
              <a:t>Fellowship With Christ</a:t>
            </a:r>
          </a:p>
        </p:txBody>
      </p:sp>
      <p:sp>
        <p:nvSpPr>
          <p:cNvPr id="5" name="Footer Placeholder 3"/>
          <p:cNvSpPr>
            <a:spLocks noGrp="1"/>
          </p:cNvSpPr>
          <p:nvPr>
            <p:ph type="ftr" sz="quarter" idx="11"/>
          </p:nvPr>
        </p:nvSpPr>
        <p:spPr>
          <a:xfrm>
            <a:off x="10287000" y="6492865"/>
            <a:ext cx="1904999" cy="365125"/>
          </a:xfrm>
        </p:spPr>
        <p:txBody>
          <a:bodyPr vert="horz" lIns="91440" tIns="45720" rIns="91440" bIns="45720" rtlCol="0" anchor="ctr">
            <a:normAutofit/>
          </a:bodyPr>
          <a:lstStyle/>
          <a:p>
            <a:pPr algn="l" defTabSz="914400">
              <a:spcAft>
                <a:spcPts val="600"/>
              </a:spcAft>
              <a:defRPr/>
            </a:pPr>
            <a:r>
              <a:rPr lang="en-US" kern="1200" dirty="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latin typeface="+mn-lt"/>
                <a:ea typeface="+mn-ea"/>
                <a:cs typeface="+mn-cs"/>
              </a:rPr>
              <a:t>Fellowship In The Gospel</a:t>
            </a:r>
          </a:p>
        </p:txBody>
      </p:sp>
      <p:pic>
        <p:nvPicPr>
          <p:cNvPr id="3" name="Picture 2" descr="A person jumping in the air&#10;&#10;Description generated with high confidence">
            <a:extLst>
              <a:ext uri="{FF2B5EF4-FFF2-40B4-BE49-F238E27FC236}">
                <a16:creationId xmlns:a16="http://schemas.microsoft.com/office/drawing/2014/main" id="{E4DC591F-19C9-4B48-8A9E-4D74D683B621}"/>
              </a:ext>
            </a:extLst>
          </p:cNvPr>
          <p:cNvPicPr>
            <a:picLocks noChangeAspect="1"/>
          </p:cNvPicPr>
          <p:nvPr/>
        </p:nvPicPr>
        <p:blipFill rotWithShape="1">
          <a:blip r:embed="rId3">
            <a:extLst>
              <a:ext uri="{28A0092B-C50C-407E-A947-70E740481C1C}">
                <a14:useLocalDpi xmlns:a14="http://schemas.microsoft.com/office/drawing/2010/main" val="0"/>
              </a:ext>
            </a:extLst>
          </a:blip>
          <a:srcRect l="21977" r="18689" b="-1"/>
          <a:stretch/>
        </p:blipFill>
        <p:spPr>
          <a:xfrm>
            <a:off x="0" y="0"/>
            <a:ext cx="6096000" cy="6857990"/>
          </a:xfrm>
          <a:prstGeom prst="rect">
            <a:avLst/>
          </a:prstGeom>
        </p:spPr>
      </p:pic>
      <p:sp>
        <p:nvSpPr>
          <p:cNvPr id="7" name="Text Box 3">
            <a:extLst>
              <a:ext uri="{FF2B5EF4-FFF2-40B4-BE49-F238E27FC236}">
                <a16:creationId xmlns:a16="http://schemas.microsoft.com/office/drawing/2014/main" id="{56B97DCC-14DA-4DBF-A3B1-44FBE69DE4D6}"/>
              </a:ext>
            </a:extLst>
          </p:cNvPr>
          <p:cNvSpPr txBox="1">
            <a:spLocks noChangeArrowheads="1"/>
          </p:cNvSpPr>
          <p:nvPr/>
        </p:nvSpPr>
        <p:spPr bwMode="auto">
          <a:xfrm>
            <a:off x="6096000" y="967786"/>
            <a:ext cx="6096000" cy="550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eaLnBrk="0" hangingPunct="0">
              <a:defRPr sz="2400" b="1">
                <a:solidFill>
                  <a:srgbClr val="66FFFF"/>
                </a:solidFill>
                <a:latin typeface="Tahoma" pitchFamily="34" charset="0"/>
                <a:cs typeface="Times New Roman" pitchFamily="18" charset="0"/>
              </a:defRPr>
            </a:lvl1pPr>
            <a:lvl2pPr marL="742950" indent="-285750" eaLnBrk="0" hangingPunct="0">
              <a:defRPr sz="2400" b="1">
                <a:solidFill>
                  <a:srgbClr val="66FFFF"/>
                </a:solidFill>
                <a:latin typeface="Tahoma" pitchFamily="34" charset="0"/>
                <a:cs typeface="Times New Roman" pitchFamily="18" charset="0"/>
              </a:defRPr>
            </a:lvl2pPr>
            <a:lvl3pPr marL="1143000" indent="-228600" eaLnBrk="0" hangingPunct="0">
              <a:defRPr sz="2400" b="1">
                <a:solidFill>
                  <a:srgbClr val="66FFFF"/>
                </a:solidFill>
                <a:latin typeface="Tahoma" pitchFamily="34" charset="0"/>
                <a:cs typeface="Times New Roman" pitchFamily="18" charset="0"/>
              </a:defRPr>
            </a:lvl3pPr>
            <a:lvl4pPr marL="1600200" indent="-228600" eaLnBrk="0" hangingPunct="0">
              <a:defRPr sz="2400" b="1">
                <a:solidFill>
                  <a:srgbClr val="66FFFF"/>
                </a:solidFill>
                <a:latin typeface="Tahoma" pitchFamily="34" charset="0"/>
                <a:cs typeface="Times New Roman" pitchFamily="18" charset="0"/>
              </a:defRPr>
            </a:lvl4pPr>
            <a:lvl5pPr marL="2057400" indent="-228600" eaLnBrk="0" hangingPunct="0">
              <a:defRPr sz="2400" b="1">
                <a:solidFill>
                  <a:srgbClr val="66FFFF"/>
                </a:solidFill>
                <a:latin typeface="Tahoma" pitchFamily="34" charset="0"/>
                <a:cs typeface="Times New Roman" pitchFamily="18" charset="0"/>
              </a:defRPr>
            </a:lvl5pPr>
            <a:lvl6pPr marL="25146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6pPr>
            <a:lvl7pPr marL="29718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7pPr>
            <a:lvl8pPr marL="34290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8pPr>
            <a:lvl9pPr marL="38862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9pPr>
          </a:lstStyle>
          <a:p>
            <a:pPr algn="l" eaLnBrk="1" hangingPunct="1"/>
            <a:r>
              <a:rPr lang="nn-NO" sz="3200" dirty="0">
                <a:solidFill>
                  <a:srgbClr val="FFFF00"/>
                </a:solidFill>
              </a:rPr>
              <a:t>I Cor. 1:9-10; Phil. 1:27;</a:t>
            </a:r>
          </a:p>
          <a:p>
            <a:pPr algn="l" eaLnBrk="1" hangingPunct="1"/>
            <a:r>
              <a:rPr lang="nn-NO" sz="3200" dirty="0">
                <a:solidFill>
                  <a:srgbClr val="FFFF00"/>
                </a:solidFill>
              </a:rPr>
              <a:t>Rom. 15:5-6; Phil. 3:10</a:t>
            </a:r>
            <a:r>
              <a:rPr lang="en-US" sz="3200" dirty="0">
                <a:solidFill>
                  <a:srgbClr val="FFFF00"/>
                </a:solidFill>
              </a:rPr>
              <a:t>: </a:t>
            </a:r>
          </a:p>
          <a:p>
            <a:pPr algn="l">
              <a:buClr>
                <a:schemeClr val="accent1"/>
              </a:buClr>
              <a:buSzPct val="115000"/>
              <a:buFont typeface="Wingdings" pitchFamily="2" charset="2"/>
              <a:buChar char="Ø"/>
            </a:pPr>
            <a:r>
              <a:rPr lang="en-US" sz="3200" b="0" dirty="0">
                <a:solidFill>
                  <a:srgbClr val="FFFFFF"/>
                </a:solidFill>
              </a:rPr>
              <a:t>“fellowship” with Christ</a:t>
            </a:r>
          </a:p>
          <a:p>
            <a:pPr algn="l">
              <a:buClr>
                <a:schemeClr val="accent1"/>
              </a:buClr>
              <a:buSzPct val="115000"/>
              <a:buFont typeface="Wingdings" pitchFamily="2" charset="2"/>
              <a:buChar char="Ø"/>
            </a:pPr>
            <a:r>
              <a:rPr lang="en-US" sz="3200" b="0" dirty="0">
                <a:solidFill>
                  <a:srgbClr val="FFFFFF"/>
                </a:solidFill>
              </a:rPr>
              <a:t>“strive together” </a:t>
            </a:r>
          </a:p>
          <a:p>
            <a:pPr algn="l">
              <a:buClr>
                <a:schemeClr val="accent1"/>
              </a:buClr>
              <a:buSzPct val="115000"/>
              <a:buFont typeface="Wingdings" pitchFamily="2" charset="2"/>
              <a:buChar char="Ø"/>
            </a:pPr>
            <a:r>
              <a:rPr lang="en-US" sz="3200" b="0" dirty="0">
                <a:solidFill>
                  <a:srgbClr val="FFFFFF"/>
                </a:solidFill>
              </a:rPr>
              <a:t>“same mind” </a:t>
            </a:r>
          </a:p>
          <a:p>
            <a:pPr algn="l">
              <a:buClr>
                <a:schemeClr val="accent1"/>
              </a:buClr>
              <a:buSzPct val="115000"/>
              <a:buFont typeface="Wingdings" pitchFamily="2" charset="2"/>
              <a:buChar char="Ø"/>
            </a:pPr>
            <a:r>
              <a:rPr lang="en-US" sz="3200" b="0" dirty="0">
                <a:solidFill>
                  <a:srgbClr val="FFFFFF"/>
                </a:solidFill>
              </a:rPr>
              <a:t>“same judgment”</a:t>
            </a:r>
          </a:p>
          <a:p>
            <a:pPr algn="l">
              <a:buClr>
                <a:schemeClr val="accent1"/>
              </a:buClr>
              <a:buSzPct val="115000"/>
              <a:buFont typeface="Wingdings" pitchFamily="2" charset="2"/>
              <a:buChar char="Ø"/>
            </a:pPr>
            <a:r>
              <a:rPr lang="en-US" sz="3200" b="0" dirty="0">
                <a:solidFill>
                  <a:srgbClr val="FFFFFF"/>
                </a:solidFill>
              </a:rPr>
              <a:t>“standing firm in one spirit”</a:t>
            </a:r>
          </a:p>
          <a:p>
            <a:pPr algn="l">
              <a:buClr>
                <a:schemeClr val="accent1"/>
              </a:buClr>
              <a:buSzPct val="115000"/>
              <a:buFont typeface="Wingdings" pitchFamily="2" charset="2"/>
              <a:buChar char="Ø"/>
            </a:pPr>
            <a:r>
              <a:rPr lang="en-US" sz="3200" b="0" dirty="0">
                <a:solidFill>
                  <a:srgbClr val="FFFFFF"/>
                </a:solidFill>
              </a:rPr>
              <a:t>“with one mind striving together for the faith of the gospel” </a:t>
            </a:r>
          </a:p>
          <a:p>
            <a:pPr algn="l">
              <a:buClr>
                <a:schemeClr val="accent1"/>
              </a:buClr>
              <a:buSzPct val="115000"/>
              <a:buFont typeface="Wingdings" pitchFamily="2" charset="2"/>
              <a:buChar char="Ø"/>
            </a:pPr>
            <a:r>
              <a:rPr lang="en-US" sz="3200" b="0" dirty="0">
                <a:solidFill>
                  <a:srgbClr val="FFFFFF"/>
                </a:solidFill>
              </a:rPr>
              <a:t>“fellowship in His sufferings”</a:t>
            </a:r>
          </a:p>
        </p:txBody>
      </p:sp>
    </p:spTree>
    <p:extLst>
      <p:ext uri="{BB962C8B-B14F-4D97-AF65-F5344CB8AC3E}">
        <p14:creationId xmlns:p14="http://schemas.microsoft.com/office/powerpoint/2010/main" val="1276941749"/>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7">
                                            <p:txEl>
                                              <p:pRg st="1" end="1"/>
                                            </p:txEl>
                                          </p:spTgt>
                                        </p:tgtEl>
                                        <p:attrNameLst>
                                          <p:attrName>style.visibility</p:attrName>
                                        </p:attrNameLst>
                                      </p:cBhvr>
                                      <p:to>
                                        <p:strVal val="visible"/>
                                      </p:to>
                                    </p:set>
                                    <p:animEffect transition="in" filter="fade">
                                      <p:cBhvr>
                                        <p:cTn id="10" dur="500"/>
                                        <p:tgtEl>
                                          <p:spTgt spid="7">
                                            <p:txEl>
                                              <p:pRg st="1" end="1"/>
                                            </p:txEl>
                                          </p:spTgt>
                                        </p:tgtEl>
                                      </p:cBhvr>
                                    </p:animEffect>
                                  </p:childTnLst>
                                </p:cTn>
                              </p:par>
                            </p:childTnLst>
                          </p:cTn>
                        </p:par>
                        <p:par>
                          <p:cTn id="11" fill="hold">
                            <p:stCondLst>
                              <p:cond delay="500"/>
                            </p:stCondLst>
                            <p:childTnLst>
                              <p:par>
                                <p:cTn id="12" presetID="22" presetClass="entr" presetSubtype="8" fill="hold" nodeType="afterEffect">
                                  <p:stCondLst>
                                    <p:cond delay="0"/>
                                  </p:stCondLst>
                                  <p:childTnLst>
                                    <p:set>
                                      <p:cBhvr>
                                        <p:cTn id="13" dur="1" fill="hold">
                                          <p:stCondLst>
                                            <p:cond delay="0"/>
                                          </p:stCondLst>
                                        </p:cTn>
                                        <p:tgtEl>
                                          <p:spTgt spid="7">
                                            <p:txEl>
                                              <p:pRg st="2" end="2"/>
                                            </p:txEl>
                                          </p:spTgt>
                                        </p:tgtEl>
                                        <p:attrNameLst>
                                          <p:attrName>style.visibility</p:attrName>
                                        </p:attrNameLst>
                                      </p:cBhvr>
                                      <p:to>
                                        <p:strVal val="visible"/>
                                      </p:to>
                                    </p:set>
                                    <p:animEffect transition="in" filter="wipe(left)">
                                      <p:cBhvr>
                                        <p:cTn id="14" dur="500"/>
                                        <p:tgtEl>
                                          <p:spTgt spid="7">
                                            <p:txEl>
                                              <p:pRg st="2" end="2"/>
                                            </p:txEl>
                                          </p:spTgt>
                                        </p:tgtEl>
                                      </p:cBhvr>
                                    </p:animEffect>
                                  </p:childTnLst>
                                </p:cTn>
                              </p:par>
                            </p:childTnLst>
                          </p:cTn>
                        </p:par>
                        <p:par>
                          <p:cTn id="15" fill="hold">
                            <p:stCondLst>
                              <p:cond delay="1000"/>
                            </p:stCondLst>
                            <p:childTnLst>
                              <p:par>
                                <p:cTn id="16" presetID="22" presetClass="entr" presetSubtype="8" fill="hold" nodeType="afterEffect">
                                  <p:stCondLst>
                                    <p:cond delay="0"/>
                                  </p:stCondLst>
                                  <p:childTnLst>
                                    <p:set>
                                      <p:cBhvr>
                                        <p:cTn id="17" dur="1" fill="hold">
                                          <p:stCondLst>
                                            <p:cond delay="0"/>
                                          </p:stCondLst>
                                        </p:cTn>
                                        <p:tgtEl>
                                          <p:spTgt spid="7">
                                            <p:txEl>
                                              <p:pRg st="3" end="3"/>
                                            </p:txEl>
                                          </p:spTgt>
                                        </p:tgtEl>
                                        <p:attrNameLst>
                                          <p:attrName>style.visibility</p:attrName>
                                        </p:attrNameLst>
                                      </p:cBhvr>
                                      <p:to>
                                        <p:strVal val="visible"/>
                                      </p:to>
                                    </p:set>
                                    <p:animEffect transition="in" filter="wipe(left)">
                                      <p:cBhvr>
                                        <p:cTn id="18" dur="500"/>
                                        <p:tgtEl>
                                          <p:spTgt spid="7">
                                            <p:txEl>
                                              <p:pRg st="3" end="3"/>
                                            </p:txEl>
                                          </p:spTgt>
                                        </p:tgtEl>
                                      </p:cBhvr>
                                    </p:animEffect>
                                  </p:childTnLst>
                                </p:cTn>
                              </p:par>
                            </p:childTnLst>
                          </p:cTn>
                        </p:par>
                        <p:par>
                          <p:cTn id="19" fill="hold">
                            <p:stCondLst>
                              <p:cond delay="1500"/>
                            </p:stCondLst>
                            <p:childTnLst>
                              <p:par>
                                <p:cTn id="20" presetID="22" presetClass="entr" presetSubtype="8" fill="hold" nodeType="afterEffect">
                                  <p:stCondLst>
                                    <p:cond delay="0"/>
                                  </p:stCondLst>
                                  <p:childTnLst>
                                    <p:set>
                                      <p:cBhvr>
                                        <p:cTn id="21" dur="1" fill="hold">
                                          <p:stCondLst>
                                            <p:cond delay="0"/>
                                          </p:stCondLst>
                                        </p:cTn>
                                        <p:tgtEl>
                                          <p:spTgt spid="7">
                                            <p:txEl>
                                              <p:pRg st="4" end="4"/>
                                            </p:txEl>
                                          </p:spTgt>
                                        </p:tgtEl>
                                        <p:attrNameLst>
                                          <p:attrName>style.visibility</p:attrName>
                                        </p:attrNameLst>
                                      </p:cBhvr>
                                      <p:to>
                                        <p:strVal val="visible"/>
                                      </p:to>
                                    </p:set>
                                    <p:animEffect transition="in" filter="wipe(left)">
                                      <p:cBhvr>
                                        <p:cTn id="22" dur="500"/>
                                        <p:tgtEl>
                                          <p:spTgt spid="7">
                                            <p:txEl>
                                              <p:pRg st="4" end="4"/>
                                            </p:txEl>
                                          </p:spTgt>
                                        </p:tgtEl>
                                      </p:cBhvr>
                                    </p:animEffect>
                                  </p:childTnLst>
                                </p:cTn>
                              </p:par>
                            </p:childTnLst>
                          </p:cTn>
                        </p:par>
                        <p:par>
                          <p:cTn id="23" fill="hold">
                            <p:stCondLst>
                              <p:cond delay="2000"/>
                            </p:stCondLst>
                            <p:childTnLst>
                              <p:par>
                                <p:cTn id="24" presetID="22" presetClass="entr" presetSubtype="8" fill="hold" nodeType="afterEffect">
                                  <p:stCondLst>
                                    <p:cond delay="0"/>
                                  </p:stCondLst>
                                  <p:childTnLst>
                                    <p:set>
                                      <p:cBhvr>
                                        <p:cTn id="25" dur="1" fill="hold">
                                          <p:stCondLst>
                                            <p:cond delay="0"/>
                                          </p:stCondLst>
                                        </p:cTn>
                                        <p:tgtEl>
                                          <p:spTgt spid="7">
                                            <p:txEl>
                                              <p:pRg st="5" end="5"/>
                                            </p:txEl>
                                          </p:spTgt>
                                        </p:tgtEl>
                                        <p:attrNameLst>
                                          <p:attrName>style.visibility</p:attrName>
                                        </p:attrNameLst>
                                      </p:cBhvr>
                                      <p:to>
                                        <p:strVal val="visible"/>
                                      </p:to>
                                    </p:set>
                                    <p:animEffect transition="in" filter="wipe(left)">
                                      <p:cBhvr>
                                        <p:cTn id="26" dur="500"/>
                                        <p:tgtEl>
                                          <p:spTgt spid="7">
                                            <p:txEl>
                                              <p:pRg st="5" end="5"/>
                                            </p:txEl>
                                          </p:spTgt>
                                        </p:tgtEl>
                                      </p:cBhvr>
                                    </p:animEffect>
                                  </p:childTnLst>
                                </p:cTn>
                              </p:par>
                            </p:childTnLst>
                          </p:cTn>
                        </p:par>
                        <p:par>
                          <p:cTn id="27" fill="hold">
                            <p:stCondLst>
                              <p:cond delay="2500"/>
                            </p:stCondLst>
                            <p:childTnLst>
                              <p:par>
                                <p:cTn id="28" presetID="22" presetClass="entr" presetSubtype="8" fill="hold" nodeType="afterEffect">
                                  <p:stCondLst>
                                    <p:cond delay="0"/>
                                  </p:stCondLst>
                                  <p:childTnLst>
                                    <p:set>
                                      <p:cBhvr>
                                        <p:cTn id="29" dur="1" fill="hold">
                                          <p:stCondLst>
                                            <p:cond delay="0"/>
                                          </p:stCondLst>
                                        </p:cTn>
                                        <p:tgtEl>
                                          <p:spTgt spid="7">
                                            <p:txEl>
                                              <p:pRg st="6" end="6"/>
                                            </p:txEl>
                                          </p:spTgt>
                                        </p:tgtEl>
                                        <p:attrNameLst>
                                          <p:attrName>style.visibility</p:attrName>
                                        </p:attrNameLst>
                                      </p:cBhvr>
                                      <p:to>
                                        <p:strVal val="visible"/>
                                      </p:to>
                                    </p:set>
                                    <p:animEffect transition="in" filter="wipe(left)">
                                      <p:cBhvr>
                                        <p:cTn id="30" dur="500"/>
                                        <p:tgtEl>
                                          <p:spTgt spid="7">
                                            <p:txEl>
                                              <p:pRg st="6" end="6"/>
                                            </p:txEl>
                                          </p:spTgt>
                                        </p:tgtEl>
                                      </p:cBhvr>
                                    </p:animEffect>
                                  </p:childTnLst>
                                </p:cTn>
                              </p:par>
                            </p:childTnLst>
                          </p:cTn>
                        </p:par>
                        <p:par>
                          <p:cTn id="31" fill="hold">
                            <p:stCondLst>
                              <p:cond delay="3000"/>
                            </p:stCondLst>
                            <p:childTnLst>
                              <p:par>
                                <p:cTn id="32" presetID="22" presetClass="entr" presetSubtype="8" fill="hold" nodeType="afterEffect">
                                  <p:stCondLst>
                                    <p:cond delay="0"/>
                                  </p:stCondLst>
                                  <p:childTnLst>
                                    <p:set>
                                      <p:cBhvr>
                                        <p:cTn id="33" dur="1" fill="hold">
                                          <p:stCondLst>
                                            <p:cond delay="0"/>
                                          </p:stCondLst>
                                        </p:cTn>
                                        <p:tgtEl>
                                          <p:spTgt spid="7">
                                            <p:txEl>
                                              <p:pRg st="7" end="7"/>
                                            </p:txEl>
                                          </p:spTgt>
                                        </p:tgtEl>
                                        <p:attrNameLst>
                                          <p:attrName>style.visibility</p:attrName>
                                        </p:attrNameLst>
                                      </p:cBhvr>
                                      <p:to>
                                        <p:strVal val="visible"/>
                                      </p:to>
                                    </p:set>
                                    <p:animEffect transition="in" filter="wipe(left)">
                                      <p:cBhvr>
                                        <p:cTn id="34" dur="500"/>
                                        <p:tgtEl>
                                          <p:spTgt spid="7">
                                            <p:txEl>
                                              <p:pRg st="7" end="7"/>
                                            </p:txEl>
                                          </p:spTgt>
                                        </p:tgtEl>
                                      </p:cBhvr>
                                    </p:animEffect>
                                  </p:childTnLst>
                                </p:cTn>
                              </p:par>
                            </p:childTnLst>
                          </p:cTn>
                        </p:par>
                        <p:par>
                          <p:cTn id="35" fill="hold">
                            <p:stCondLst>
                              <p:cond delay="3500"/>
                            </p:stCondLst>
                            <p:childTnLst>
                              <p:par>
                                <p:cTn id="36" presetID="22" presetClass="entr" presetSubtype="8" fill="hold" nodeType="afterEffect">
                                  <p:stCondLst>
                                    <p:cond delay="0"/>
                                  </p:stCondLst>
                                  <p:childTnLst>
                                    <p:set>
                                      <p:cBhvr>
                                        <p:cTn id="37" dur="1" fill="hold">
                                          <p:stCondLst>
                                            <p:cond delay="0"/>
                                          </p:stCondLst>
                                        </p:cTn>
                                        <p:tgtEl>
                                          <p:spTgt spid="7">
                                            <p:txEl>
                                              <p:pRg st="8" end="8"/>
                                            </p:txEl>
                                          </p:spTgt>
                                        </p:tgtEl>
                                        <p:attrNameLst>
                                          <p:attrName>style.visibility</p:attrName>
                                        </p:attrNameLst>
                                      </p:cBhvr>
                                      <p:to>
                                        <p:strVal val="visible"/>
                                      </p:to>
                                    </p:set>
                                    <p:animEffect transition="in" filter="wipe(left)">
                                      <p:cBhvr>
                                        <p:cTn id="38" dur="500"/>
                                        <p:tgtEl>
                                          <p:spTgt spid="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lum/>
            <a:extLst/>
          </a:blip>
          <a:srcRect/>
          <a:stretch>
            <a:fillRect/>
          </a:stretch>
        </a:blipFill>
        <a:effectLst/>
      </p:bgPr>
    </p:bg>
    <p:spTree>
      <p:nvGrpSpPr>
        <p:cNvPr id="1" name=""/>
        <p:cNvGrpSpPr/>
        <p:nvPr/>
      </p:nvGrpSpPr>
      <p:grpSpPr>
        <a:xfrm>
          <a:off x="0" y="0"/>
          <a:ext cx="0" cy="0"/>
          <a:chOff x="0" y="0"/>
          <a:chExt cx="0" cy="0"/>
        </a:xfrm>
      </p:grpSpPr>
      <p:pic>
        <p:nvPicPr>
          <p:cNvPr id="9" name="Picture 8" descr="A picture containing indoor, table, food, glass&#10;&#10;Description generated with very high confidence">
            <a:extLst>
              <a:ext uri="{FF2B5EF4-FFF2-40B4-BE49-F238E27FC236}">
                <a16:creationId xmlns:a16="http://schemas.microsoft.com/office/drawing/2014/main" id="{66CDD836-197E-4558-B2BA-E0761F6A7E08}"/>
              </a:ext>
            </a:extLst>
          </p:cNvPr>
          <p:cNvPicPr>
            <a:picLocks noChangeAspect="1"/>
          </p:cNvPicPr>
          <p:nvPr/>
        </p:nvPicPr>
        <p:blipFill rotWithShape="1">
          <a:blip r:embed="rId4">
            <a:extLst>
              <a:ext uri="{28A0092B-C50C-407E-A947-70E740481C1C}">
                <a14:useLocalDpi xmlns:a14="http://schemas.microsoft.com/office/drawing/2010/main" val="0"/>
              </a:ext>
            </a:extLst>
          </a:blip>
          <a:srcRect l="2227" r="27010"/>
          <a:stretch/>
        </p:blipFill>
        <p:spPr>
          <a:xfrm>
            <a:off x="20" y="10"/>
            <a:ext cx="4343380" cy="6857990"/>
          </a:xfrm>
          <a:prstGeom prst="rect">
            <a:avLst/>
          </a:prstGeom>
        </p:spPr>
      </p:pic>
      <p:sp>
        <p:nvSpPr>
          <p:cNvPr id="134146" name="Rectangle 2"/>
          <p:cNvSpPr>
            <a:spLocks noGrp="1" noChangeArrowheads="1"/>
          </p:cNvSpPr>
          <p:nvPr>
            <p:ph type="title"/>
          </p:nvPr>
        </p:nvSpPr>
        <p:spPr>
          <a:xfrm>
            <a:off x="4343400" y="-13411"/>
            <a:ext cx="7848580" cy="927811"/>
          </a:xfrm>
        </p:spPr>
        <p:txBody>
          <a:bodyPr vert="horz" lIns="91440" tIns="45720" rIns="91440" bIns="45720" rtlCol="0" anchor="ctr">
            <a:normAutofit/>
          </a:bodyPr>
          <a:lstStyle/>
          <a:p>
            <a:pPr algn="ctr">
              <a:defRPr/>
            </a:pPr>
            <a:r>
              <a:rPr lang="en-US" sz="4000" b="1" u="sng" dirty="0">
                <a:latin typeface="Arial" panose="020B0604020202020204" pitchFamily="34" charset="0"/>
                <a:cs typeface="Arial" panose="020B0604020202020204" pitchFamily="34" charset="0"/>
              </a:rPr>
              <a:t>Fellowship With Christ</a:t>
            </a:r>
          </a:p>
        </p:txBody>
      </p:sp>
      <p:sp>
        <p:nvSpPr>
          <p:cNvPr id="5" name="Footer Placeholder 3"/>
          <p:cNvSpPr>
            <a:spLocks noGrp="1"/>
          </p:cNvSpPr>
          <p:nvPr>
            <p:ph type="ftr" sz="quarter" idx="11"/>
          </p:nvPr>
        </p:nvSpPr>
        <p:spPr>
          <a:xfrm>
            <a:off x="10134600" y="6492875"/>
            <a:ext cx="2057380" cy="365125"/>
          </a:xfrm>
        </p:spPr>
        <p:txBody>
          <a:bodyPr vert="horz" lIns="91440" tIns="45720" rIns="91440" bIns="45720" rtlCol="0" anchor="ctr">
            <a:normAutofit/>
          </a:bodyPr>
          <a:lstStyle/>
          <a:p>
            <a:pPr defTabSz="914400">
              <a:spcAft>
                <a:spcPts val="600"/>
              </a:spcAft>
              <a:defRPr/>
            </a:pPr>
            <a:r>
              <a:rPr lang="en-US" kern="1200" dirty="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latin typeface="+mn-lt"/>
                <a:ea typeface="+mn-ea"/>
                <a:cs typeface="+mn-cs"/>
              </a:rPr>
              <a:t>Fellowship In The Gospel</a:t>
            </a:r>
          </a:p>
        </p:txBody>
      </p:sp>
      <p:sp>
        <p:nvSpPr>
          <p:cNvPr id="10" name="Text Box 6">
            <a:extLst>
              <a:ext uri="{FF2B5EF4-FFF2-40B4-BE49-F238E27FC236}">
                <a16:creationId xmlns:a16="http://schemas.microsoft.com/office/drawing/2014/main" id="{6BA72EDB-D695-4E62-A2D0-961E3CD482EE}"/>
              </a:ext>
            </a:extLst>
          </p:cNvPr>
          <p:cNvSpPr txBox="1">
            <a:spLocks noChangeArrowheads="1"/>
          </p:cNvSpPr>
          <p:nvPr/>
        </p:nvSpPr>
        <p:spPr bwMode="auto">
          <a:xfrm>
            <a:off x="4495800" y="2367171"/>
            <a:ext cx="7620000" cy="2123658"/>
          </a:xfrm>
          <a:prstGeom prst="rect">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square">
            <a:spAutoFit/>
          </a:bodyPr>
          <a:lstStyle>
            <a:lvl1pPr marL="457200" indent="-457200" eaLnBrk="0" hangingPunct="0">
              <a:defRPr sz="2400" b="1">
                <a:solidFill>
                  <a:srgbClr val="66FFFF"/>
                </a:solidFill>
                <a:latin typeface="Tahoma" pitchFamily="34" charset="0"/>
                <a:cs typeface="Times New Roman" pitchFamily="18" charset="0"/>
              </a:defRPr>
            </a:lvl1pPr>
            <a:lvl2pPr marL="742950" indent="-285750" eaLnBrk="0" hangingPunct="0">
              <a:defRPr sz="2400" b="1">
                <a:solidFill>
                  <a:srgbClr val="66FFFF"/>
                </a:solidFill>
                <a:latin typeface="Tahoma" pitchFamily="34" charset="0"/>
                <a:cs typeface="Times New Roman" pitchFamily="18" charset="0"/>
              </a:defRPr>
            </a:lvl2pPr>
            <a:lvl3pPr marL="1143000" indent="-228600" eaLnBrk="0" hangingPunct="0">
              <a:defRPr sz="2400" b="1">
                <a:solidFill>
                  <a:srgbClr val="66FFFF"/>
                </a:solidFill>
                <a:latin typeface="Tahoma" pitchFamily="34" charset="0"/>
                <a:cs typeface="Times New Roman" pitchFamily="18" charset="0"/>
              </a:defRPr>
            </a:lvl3pPr>
            <a:lvl4pPr marL="1600200" indent="-228600" eaLnBrk="0" hangingPunct="0">
              <a:defRPr sz="2400" b="1">
                <a:solidFill>
                  <a:srgbClr val="66FFFF"/>
                </a:solidFill>
                <a:latin typeface="Tahoma" pitchFamily="34" charset="0"/>
                <a:cs typeface="Times New Roman" pitchFamily="18" charset="0"/>
              </a:defRPr>
            </a:lvl4pPr>
            <a:lvl5pPr marL="2057400" indent="-228600" eaLnBrk="0" hangingPunct="0">
              <a:defRPr sz="2400" b="1">
                <a:solidFill>
                  <a:srgbClr val="66FFFF"/>
                </a:solidFill>
                <a:latin typeface="Tahoma" pitchFamily="34" charset="0"/>
                <a:cs typeface="Times New Roman" pitchFamily="18" charset="0"/>
              </a:defRPr>
            </a:lvl5pPr>
            <a:lvl6pPr marL="25146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6pPr>
            <a:lvl7pPr marL="29718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7pPr>
            <a:lvl8pPr marL="34290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8pPr>
            <a:lvl9pPr marL="38862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9pPr>
          </a:lstStyle>
          <a:p>
            <a:pPr marL="0" indent="0" algn="l">
              <a:buClr>
                <a:schemeClr val="accent1"/>
              </a:buClr>
              <a:buSzPct val="115000"/>
            </a:pPr>
            <a:r>
              <a:rPr lang="en-US" sz="3600" dirty="0">
                <a:solidFill>
                  <a:srgbClr val="7030A0"/>
                </a:solidFill>
              </a:rPr>
              <a:t>I Cor. 11:26</a:t>
            </a:r>
            <a:endParaRPr lang="en-US" sz="3600" b="0" dirty="0">
              <a:solidFill>
                <a:srgbClr val="002060"/>
              </a:solidFill>
            </a:endParaRPr>
          </a:p>
          <a:p>
            <a:pPr algn="l">
              <a:buClr>
                <a:schemeClr val="accent1"/>
              </a:buClr>
              <a:buSzPct val="115000"/>
            </a:pPr>
            <a:r>
              <a:rPr lang="en-US" sz="3200" b="0" dirty="0">
                <a:solidFill>
                  <a:srgbClr val="002060"/>
                </a:solidFill>
              </a:rPr>
              <a:t>26.  For as often as you eat this bread and drink the cup, you proclaim the Lord's death until He comes.</a:t>
            </a:r>
          </a:p>
        </p:txBody>
      </p:sp>
    </p:spTree>
    <p:extLst>
      <p:ext uri="{BB962C8B-B14F-4D97-AF65-F5344CB8AC3E}">
        <p14:creationId xmlns:p14="http://schemas.microsoft.com/office/powerpoint/2010/main" val="1420742119"/>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A picture containing indoor, table, food, glass&#10;&#10;Description generated with very high confidence">
            <a:extLst>
              <a:ext uri="{FF2B5EF4-FFF2-40B4-BE49-F238E27FC236}">
                <a16:creationId xmlns:a16="http://schemas.microsoft.com/office/drawing/2014/main" id="{66CDD836-197E-4558-B2BA-E0761F6A7E08}"/>
              </a:ext>
            </a:extLst>
          </p:cNvPr>
          <p:cNvPicPr>
            <a:picLocks noChangeAspect="1"/>
          </p:cNvPicPr>
          <p:nvPr/>
        </p:nvPicPr>
        <p:blipFill rotWithShape="1">
          <a:blip r:embed="rId3">
            <a:extLst>
              <a:ext uri="{28A0092B-C50C-407E-A947-70E740481C1C}">
                <a14:useLocalDpi xmlns:a14="http://schemas.microsoft.com/office/drawing/2010/main" val="0"/>
              </a:ext>
            </a:extLst>
          </a:blip>
          <a:srcRect l="2227" r="27010"/>
          <a:stretch/>
        </p:blipFill>
        <p:spPr>
          <a:xfrm>
            <a:off x="20" y="10"/>
            <a:ext cx="4343380" cy="6857990"/>
          </a:xfrm>
          <a:prstGeom prst="rect">
            <a:avLst/>
          </a:prstGeom>
        </p:spPr>
      </p:pic>
      <p:sp>
        <p:nvSpPr>
          <p:cNvPr id="134146" name="Rectangle 2"/>
          <p:cNvSpPr>
            <a:spLocks noGrp="1" noChangeArrowheads="1"/>
          </p:cNvSpPr>
          <p:nvPr>
            <p:ph type="title"/>
          </p:nvPr>
        </p:nvSpPr>
        <p:spPr>
          <a:xfrm>
            <a:off x="4343400" y="-13411"/>
            <a:ext cx="7848580" cy="927811"/>
          </a:xfrm>
        </p:spPr>
        <p:txBody>
          <a:bodyPr vert="horz" lIns="91440" tIns="45720" rIns="91440" bIns="45720" rtlCol="0" anchor="ctr">
            <a:normAutofit/>
          </a:bodyPr>
          <a:lstStyle/>
          <a:p>
            <a:pPr algn="ctr">
              <a:defRPr/>
            </a:pPr>
            <a:r>
              <a:rPr lang="en-US" sz="4000" b="1" u="sng" dirty="0">
                <a:latin typeface="Arial" panose="020B0604020202020204" pitchFamily="34" charset="0"/>
                <a:cs typeface="Arial" panose="020B0604020202020204" pitchFamily="34" charset="0"/>
              </a:rPr>
              <a:t>Fellowship With Christ</a:t>
            </a:r>
          </a:p>
        </p:txBody>
      </p:sp>
      <p:sp>
        <p:nvSpPr>
          <p:cNvPr id="5" name="Footer Placeholder 3"/>
          <p:cNvSpPr>
            <a:spLocks noGrp="1"/>
          </p:cNvSpPr>
          <p:nvPr>
            <p:ph type="ftr" sz="quarter" idx="11"/>
          </p:nvPr>
        </p:nvSpPr>
        <p:spPr>
          <a:xfrm>
            <a:off x="10134600" y="6492875"/>
            <a:ext cx="2057380" cy="365125"/>
          </a:xfrm>
        </p:spPr>
        <p:txBody>
          <a:bodyPr vert="horz" lIns="91440" tIns="45720" rIns="91440" bIns="45720" rtlCol="0" anchor="ctr">
            <a:normAutofit/>
          </a:bodyPr>
          <a:lstStyle/>
          <a:p>
            <a:pPr defTabSz="914400">
              <a:spcAft>
                <a:spcPts val="600"/>
              </a:spcAft>
              <a:defRPr/>
            </a:pPr>
            <a:r>
              <a:rPr lang="en-US" kern="1200" dirty="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latin typeface="+mn-lt"/>
                <a:ea typeface="+mn-ea"/>
                <a:cs typeface="+mn-cs"/>
              </a:rPr>
              <a:t>Fellowship In The Gospel</a:t>
            </a:r>
          </a:p>
        </p:txBody>
      </p:sp>
      <p:sp>
        <p:nvSpPr>
          <p:cNvPr id="6" name="Text Box 6">
            <a:extLst>
              <a:ext uri="{FF2B5EF4-FFF2-40B4-BE49-F238E27FC236}">
                <a16:creationId xmlns:a16="http://schemas.microsoft.com/office/drawing/2014/main" id="{7AE0CB77-7D20-4095-A7BB-13FC5824DFDB}"/>
              </a:ext>
            </a:extLst>
          </p:cNvPr>
          <p:cNvSpPr txBox="1">
            <a:spLocks noChangeArrowheads="1"/>
          </p:cNvSpPr>
          <p:nvPr/>
        </p:nvSpPr>
        <p:spPr bwMode="auto">
          <a:xfrm>
            <a:off x="4394190" y="1164481"/>
            <a:ext cx="7747000" cy="5078313"/>
          </a:xfrm>
          <a:prstGeom prst="rect">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square">
            <a:spAutoFit/>
          </a:bodyPr>
          <a:lstStyle>
            <a:lvl1pPr marL="457200" indent="-457200" eaLnBrk="0" hangingPunct="0">
              <a:defRPr sz="2400" b="1">
                <a:solidFill>
                  <a:srgbClr val="66FFFF"/>
                </a:solidFill>
                <a:latin typeface="Tahoma" pitchFamily="34" charset="0"/>
                <a:cs typeface="Times New Roman" pitchFamily="18" charset="0"/>
              </a:defRPr>
            </a:lvl1pPr>
            <a:lvl2pPr marL="742950" indent="-285750" eaLnBrk="0" hangingPunct="0">
              <a:defRPr sz="2400" b="1">
                <a:solidFill>
                  <a:srgbClr val="66FFFF"/>
                </a:solidFill>
                <a:latin typeface="Tahoma" pitchFamily="34" charset="0"/>
                <a:cs typeface="Times New Roman" pitchFamily="18" charset="0"/>
              </a:defRPr>
            </a:lvl2pPr>
            <a:lvl3pPr marL="1143000" indent="-228600" eaLnBrk="0" hangingPunct="0">
              <a:defRPr sz="2400" b="1">
                <a:solidFill>
                  <a:srgbClr val="66FFFF"/>
                </a:solidFill>
                <a:latin typeface="Tahoma" pitchFamily="34" charset="0"/>
                <a:cs typeface="Times New Roman" pitchFamily="18" charset="0"/>
              </a:defRPr>
            </a:lvl3pPr>
            <a:lvl4pPr marL="1600200" indent="-228600" eaLnBrk="0" hangingPunct="0">
              <a:defRPr sz="2400" b="1">
                <a:solidFill>
                  <a:srgbClr val="66FFFF"/>
                </a:solidFill>
                <a:latin typeface="Tahoma" pitchFamily="34" charset="0"/>
                <a:cs typeface="Times New Roman" pitchFamily="18" charset="0"/>
              </a:defRPr>
            </a:lvl4pPr>
            <a:lvl5pPr marL="2057400" indent="-228600" eaLnBrk="0" hangingPunct="0">
              <a:defRPr sz="2400" b="1">
                <a:solidFill>
                  <a:srgbClr val="66FFFF"/>
                </a:solidFill>
                <a:latin typeface="Tahoma" pitchFamily="34" charset="0"/>
                <a:cs typeface="Times New Roman" pitchFamily="18" charset="0"/>
              </a:defRPr>
            </a:lvl5pPr>
            <a:lvl6pPr marL="25146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6pPr>
            <a:lvl7pPr marL="29718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7pPr>
            <a:lvl8pPr marL="34290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8pPr>
            <a:lvl9pPr marL="38862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9pPr>
          </a:lstStyle>
          <a:p>
            <a:pPr marL="0" indent="0" algn="l">
              <a:buClr>
                <a:schemeClr val="accent1"/>
              </a:buClr>
              <a:buSzPct val="115000"/>
            </a:pPr>
            <a:r>
              <a:rPr lang="en-US" sz="3600" dirty="0">
                <a:solidFill>
                  <a:srgbClr val="7030A0"/>
                </a:solidFill>
              </a:rPr>
              <a:t>I Cor. 10:16-21 (vss. 16-17)</a:t>
            </a:r>
            <a:endParaRPr lang="en-US" sz="3600" b="0" dirty="0">
              <a:solidFill>
                <a:srgbClr val="002060"/>
              </a:solidFill>
            </a:endParaRPr>
          </a:p>
          <a:p>
            <a:pPr algn="l">
              <a:buClr>
                <a:schemeClr val="accent1"/>
              </a:buClr>
              <a:buSzPct val="115000"/>
            </a:pPr>
            <a:r>
              <a:rPr lang="en-US" sz="3200" b="0" dirty="0">
                <a:solidFill>
                  <a:srgbClr val="002060"/>
                </a:solidFill>
              </a:rPr>
              <a:t>16.  Is not </a:t>
            </a:r>
            <a:r>
              <a:rPr lang="en-US" sz="3200" cap="all" dirty="0">
                <a:ln w="9000" cmpd="sng">
                  <a:solidFill>
                    <a:schemeClr val="accent4">
                      <a:shade val="50000"/>
                      <a:satMod val="120000"/>
                    </a:schemeClr>
                  </a:solidFill>
                  <a:prstDash val="solid"/>
                </a:ln>
                <a:solidFill>
                  <a:srgbClr val="0000FF"/>
                </a:solidFill>
                <a:effectLst>
                  <a:reflection blurRad="12700" stA="28000" endPos="45000" dist="1000" dir="5400000" sy="-100000" algn="bl" rotWithShape="0"/>
                </a:effectLst>
              </a:rPr>
              <a:t>the cup of blessing </a:t>
            </a:r>
            <a:r>
              <a:rPr lang="en-US" sz="3200" b="0" dirty="0">
                <a:solidFill>
                  <a:srgbClr val="002060"/>
                </a:solidFill>
              </a:rPr>
              <a:t>which we bless </a:t>
            </a:r>
            <a:r>
              <a:rPr lang="en-US" sz="3200" cap="all" dirty="0">
                <a:ln w="9000" cmpd="sng">
                  <a:solidFill>
                    <a:schemeClr val="accent4">
                      <a:shade val="50000"/>
                      <a:satMod val="120000"/>
                    </a:schemeClr>
                  </a:solidFill>
                  <a:prstDash val="solid"/>
                </a:ln>
                <a:solidFill>
                  <a:srgbClr val="0000FF"/>
                </a:solidFill>
                <a:effectLst>
                  <a:reflection blurRad="12700" stA="28000" endPos="45000" dist="1000" dir="5400000" sy="-100000" algn="bl" rotWithShape="0"/>
                </a:effectLst>
              </a:rPr>
              <a:t>a sharing in the blood of Christ</a:t>
            </a:r>
            <a:r>
              <a:rPr lang="en-US" sz="3200" b="0" dirty="0">
                <a:solidFill>
                  <a:srgbClr val="002060"/>
                </a:solidFill>
              </a:rPr>
              <a:t>? Is not </a:t>
            </a:r>
            <a:r>
              <a:rPr lang="en-US" sz="3200" cap="all" dirty="0">
                <a:ln w="9000" cmpd="sng">
                  <a:solidFill>
                    <a:schemeClr val="accent4">
                      <a:shade val="50000"/>
                      <a:satMod val="120000"/>
                    </a:schemeClr>
                  </a:solidFill>
                  <a:prstDash val="solid"/>
                </a:ln>
                <a:solidFill>
                  <a:srgbClr val="0000FF"/>
                </a:solidFill>
                <a:effectLst>
                  <a:reflection blurRad="12700" stA="28000" endPos="45000" dist="1000" dir="5400000" sy="-100000" algn="bl" rotWithShape="0"/>
                </a:effectLst>
              </a:rPr>
              <a:t>the bread </a:t>
            </a:r>
            <a:r>
              <a:rPr lang="en-US" sz="3200" b="0" dirty="0">
                <a:solidFill>
                  <a:srgbClr val="002060"/>
                </a:solidFill>
              </a:rPr>
              <a:t>which we </a:t>
            </a:r>
            <a:r>
              <a:rPr lang="en-US" sz="3200" b="0" dirty="0">
                <a:solidFill>
                  <a:srgbClr val="0000FF"/>
                </a:solidFill>
              </a:rPr>
              <a:t>break </a:t>
            </a:r>
            <a:r>
              <a:rPr lang="en-US" sz="3200" cap="all" dirty="0">
                <a:ln w="9000" cmpd="sng">
                  <a:solidFill>
                    <a:schemeClr val="accent4">
                      <a:shade val="50000"/>
                      <a:satMod val="120000"/>
                    </a:schemeClr>
                  </a:solidFill>
                  <a:prstDash val="solid"/>
                </a:ln>
                <a:solidFill>
                  <a:srgbClr val="0000FF"/>
                </a:solidFill>
                <a:effectLst>
                  <a:reflection blurRad="12700" stA="28000" endPos="45000" dist="1000" dir="5400000" sy="-100000" algn="bl" rotWithShape="0"/>
                </a:effectLst>
              </a:rPr>
              <a:t>a sharing in the body of Christ</a:t>
            </a:r>
            <a:r>
              <a:rPr lang="en-US" sz="3200" b="0" dirty="0">
                <a:solidFill>
                  <a:srgbClr val="002060"/>
                </a:solidFill>
              </a:rPr>
              <a:t>? </a:t>
            </a:r>
            <a:r>
              <a:rPr lang="en-US" sz="3200" b="0" i="1" dirty="0">
                <a:solidFill>
                  <a:srgbClr val="002060"/>
                </a:solidFill>
              </a:rPr>
              <a:t>(G2842 </a:t>
            </a:r>
            <a:r>
              <a:rPr lang="en-US" sz="3200" b="0" i="1" dirty="0" err="1">
                <a:solidFill>
                  <a:srgbClr val="002060"/>
                </a:solidFill>
              </a:rPr>
              <a:t>koinōnia</a:t>
            </a:r>
            <a:r>
              <a:rPr lang="en-US" sz="3200" b="0" i="1" dirty="0">
                <a:solidFill>
                  <a:srgbClr val="002060"/>
                </a:solidFill>
              </a:rPr>
              <a:t>)</a:t>
            </a:r>
          </a:p>
          <a:p>
            <a:pPr algn="l">
              <a:buClr>
                <a:schemeClr val="accent1"/>
              </a:buClr>
              <a:buSzPct val="115000"/>
            </a:pPr>
            <a:r>
              <a:rPr lang="en-US" sz="3200" b="0" dirty="0">
                <a:solidFill>
                  <a:srgbClr val="002060"/>
                </a:solidFill>
              </a:rPr>
              <a:t>17.  Since there is one bread, we who are many are one body; for we </a:t>
            </a:r>
            <a:r>
              <a:rPr lang="en-US" sz="3200" cap="all" dirty="0">
                <a:ln w="9000" cmpd="sng">
                  <a:solidFill>
                    <a:schemeClr val="accent4">
                      <a:shade val="50000"/>
                      <a:satMod val="120000"/>
                    </a:schemeClr>
                  </a:solidFill>
                  <a:prstDash val="solid"/>
                </a:ln>
                <a:solidFill>
                  <a:srgbClr val="0000FF"/>
                </a:solidFill>
                <a:effectLst>
                  <a:reflection blurRad="12700" stA="28000" endPos="45000" dist="1000" dir="5400000" sy="-100000" algn="bl" rotWithShape="0"/>
                </a:effectLst>
              </a:rPr>
              <a:t>all partake of the one bread</a:t>
            </a:r>
            <a:r>
              <a:rPr lang="en-US" sz="3200" b="0" dirty="0">
                <a:solidFill>
                  <a:srgbClr val="002060"/>
                </a:solidFill>
              </a:rPr>
              <a:t>.</a:t>
            </a:r>
          </a:p>
        </p:txBody>
      </p:sp>
    </p:spTree>
    <p:extLst>
      <p:ext uri="{BB962C8B-B14F-4D97-AF65-F5344CB8AC3E}">
        <p14:creationId xmlns:p14="http://schemas.microsoft.com/office/powerpoint/2010/main" val="2657759906"/>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 calcmode="lin" valueType="num">
                                      <p:cBhvr additive="base">
                                        <p:cTn id="11" dur="500" fill="hold"/>
                                        <p:tgtEl>
                                          <p:spTgt spid="6">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 calcmode="lin" valueType="num">
                                      <p:cBhvr additive="base">
                                        <p:cTn id="17" dur="500" fill="hold"/>
                                        <p:tgtEl>
                                          <p:spTgt spid="6">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6">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A picture containing indoor, table, food, glass&#10;&#10;Description generated with very high confidence">
            <a:extLst>
              <a:ext uri="{FF2B5EF4-FFF2-40B4-BE49-F238E27FC236}">
                <a16:creationId xmlns:a16="http://schemas.microsoft.com/office/drawing/2014/main" id="{66CDD836-197E-4558-B2BA-E0761F6A7E08}"/>
              </a:ext>
            </a:extLst>
          </p:cNvPr>
          <p:cNvPicPr>
            <a:picLocks noChangeAspect="1"/>
          </p:cNvPicPr>
          <p:nvPr/>
        </p:nvPicPr>
        <p:blipFill rotWithShape="1">
          <a:blip r:embed="rId3">
            <a:extLst>
              <a:ext uri="{28A0092B-C50C-407E-A947-70E740481C1C}">
                <a14:useLocalDpi xmlns:a14="http://schemas.microsoft.com/office/drawing/2010/main" val="0"/>
              </a:ext>
            </a:extLst>
          </a:blip>
          <a:srcRect l="2227" r="27010"/>
          <a:stretch/>
        </p:blipFill>
        <p:spPr>
          <a:xfrm>
            <a:off x="20" y="10"/>
            <a:ext cx="4343380" cy="6857990"/>
          </a:xfrm>
          <a:prstGeom prst="rect">
            <a:avLst/>
          </a:prstGeom>
        </p:spPr>
      </p:pic>
      <p:sp>
        <p:nvSpPr>
          <p:cNvPr id="134146" name="Rectangle 2"/>
          <p:cNvSpPr>
            <a:spLocks noGrp="1" noChangeArrowheads="1"/>
          </p:cNvSpPr>
          <p:nvPr>
            <p:ph type="title"/>
          </p:nvPr>
        </p:nvSpPr>
        <p:spPr>
          <a:xfrm>
            <a:off x="4343400" y="-13411"/>
            <a:ext cx="7848580" cy="927811"/>
          </a:xfrm>
        </p:spPr>
        <p:txBody>
          <a:bodyPr vert="horz" lIns="91440" tIns="45720" rIns="91440" bIns="45720" rtlCol="0" anchor="ctr">
            <a:normAutofit/>
          </a:bodyPr>
          <a:lstStyle/>
          <a:p>
            <a:pPr algn="ctr">
              <a:defRPr/>
            </a:pPr>
            <a:r>
              <a:rPr lang="en-US" sz="4000" b="1" u="sng" dirty="0">
                <a:latin typeface="Arial" panose="020B0604020202020204" pitchFamily="34" charset="0"/>
                <a:cs typeface="Arial" panose="020B0604020202020204" pitchFamily="34" charset="0"/>
              </a:rPr>
              <a:t>Fellowship With Christ</a:t>
            </a:r>
          </a:p>
        </p:txBody>
      </p:sp>
      <p:sp>
        <p:nvSpPr>
          <p:cNvPr id="5" name="Footer Placeholder 3"/>
          <p:cNvSpPr>
            <a:spLocks noGrp="1"/>
          </p:cNvSpPr>
          <p:nvPr>
            <p:ph type="ftr" sz="quarter" idx="11"/>
          </p:nvPr>
        </p:nvSpPr>
        <p:spPr>
          <a:xfrm>
            <a:off x="10134600" y="6492875"/>
            <a:ext cx="2057380" cy="365125"/>
          </a:xfrm>
        </p:spPr>
        <p:txBody>
          <a:bodyPr vert="horz" lIns="91440" tIns="45720" rIns="91440" bIns="45720" rtlCol="0" anchor="ctr">
            <a:normAutofit/>
          </a:bodyPr>
          <a:lstStyle/>
          <a:p>
            <a:pPr defTabSz="914400">
              <a:spcAft>
                <a:spcPts val="600"/>
              </a:spcAft>
              <a:defRPr/>
            </a:pPr>
            <a:r>
              <a:rPr lang="en-US" kern="1200" dirty="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latin typeface="+mn-lt"/>
                <a:ea typeface="+mn-ea"/>
                <a:cs typeface="+mn-cs"/>
              </a:rPr>
              <a:t>Fellowship In The Gospel</a:t>
            </a:r>
          </a:p>
        </p:txBody>
      </p:sp>
      <p:sp>
        <p:nvSpPr>
          <p:cNvPr id="6" name="Text Box 6">
            <a:extLst>
              <a:ext uri="{FF2B5EF4-FFF2-40B4-BE49-F238E27FC236}">
                <a16:creationId xmlns:a16="http://schemas.microsoft.com/office/drawing/2014/main" id="{7AE0CB77-7D20-4095-A7BB-13FC5824DFDB}"/>
              </a:ext>
            </a:extLst>
          </p:cNvPr>
          <p:cNvSpPr txBox="1">
            <a:spLocks noChangeArrowheads="1"/>
          </p:cNvSpPr>
          <p:nvPr/>
        </p:nvSpPr>
        <p:spPr bwMode="auto">
          <a:xfrm>
            <a:off x="4419600" y="1628507"/>
            <a:ext cx="7747000" cy="3600986"/>
          </a:xfrm>
          <a:prstGeom prst="rect">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square">
            <a:spAutoFit/>
          </a:bodyPr>
          <a:lstStyle>
            <a:lvl1pPr marL="457200" indent="-457200" eaLnBrk="0" hangingPunct="0">
              <a:defRPr sz="2400" b="1">
                <a:solidFill>
                  <a:srgbClr val="66FFFF"/>
                </a:solidFill>
                <a:latin typeface="Tahoma" pitchFamily="34" charset="0"/>
                <a:cs typeface="Times New Roman" pitchFamily="18" charset="0"/>
              </a:defRPr>
            </a:lvl1pPr>
            <a:lvl2pPr marL="742950" indent="-285750" eaLnBrk="0" hangingPunct="0">
              <a:defRPr sz="2400" b="1">
                <a:solidFill>
                  <a:srgbClr val="66FFFF"/>
                </a:solidFill>
                <a:latin typeface="Tahoma" pitchFamily="34" charset="0"/>
                <a:cs typeface="Times New Roman" pitchFamily="18" charset="0"/>
              </a:defRPr>
            </a:lvl2pPr>
            <a:lvl3pPr marL="1143000" indent="-228600" eaLnBrk="0" hangingPunct="0">
              <a:defRPr sz="2400" b="1">
                <a:solidFill>
                  <a:srgbClr val="66FFFF"/>
                </a:solidFill>
                <a:latin typeface="Tahoma" pitchFamily="34" charset="0"/>
                <a:cs typeface="Times New Roman" pitchFamily="18" charset="0"/>
              </a:defRPr>
            </a:lvl3pPr>
            <a:lvl4pPr marL="1600200" indent="-228600" eaLnBrk="0" hangingPunct="0">
              <a:defRPr sz="2400" b="1">
                <a:solidFill>
                  <a:srgbClr val="66FFFF"/>
                </a:solidFill>
                <a:latin typeface="Tahoma" pitchFamily="34" charset="0"/>
                <a:cs typeface="Times New Roman" pitchFamily="18" charset="0"/>
              </a:defRPr>
            </a:lvl4pPr>
            <a:lvl5pPr marL="2057400" indent="-228600" eaLnBrk="0" hangingPunct="0">
              <a:defRPr sz="2400" b="1">
                <a:solidFill>
                  <a:srgbClr val="66FFFF"/>
                </a:solidFill>
                <a:latin typeface="Tahoma" pitchFamily="34" charset="0"/>
                <a:cs typeface="Times New Roman" pitchFamily="18" charset="0"/>
              </a:defRPr>
            </a:lvl5pPr>
            <a:lvl6pPr marL="25146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6pPr>
            <a:lvl7pPr marL="29718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7pPr>
            <a:lvl8pPr marL="34290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8pPr>
            <a:lvl9pPr marL="38862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9pPr>
          </a:lstStyle>
          <a:p>
            <a:pPr marL="0" indent="0" algn="l">
              <a:buClr>
                <a:schemeClr val="accent1"/>
              </a:buClr>
              <a:buSzPct val="115000"/>
            </a:pPr>
            <a:r>
              <a:rPr lang="en-US" sz="3600" dirty="0">
                <a:solidFill>
                  <a:srgbClr val="7030A0"/>
                </a:solidFill>
              </a:rPr>
              <a:t>I Cor. 10:16-21 (vss. 18-19)</a:t>
            </a:r>
            <a:endParaRPr lang="en-US" sz="3600" b="0" dirty="0">
              <a:solidFill>
                <a:srgbClr val="002060"/>
              </a:solidFill>
            </a:endParaRPr>
          </a:p>
          <a:p>
            <a:pPr algn="l">
              <a:buClr>
                <a:schemeClr val="accent1"/>
              </a:buClr>
              <a:buSzPct val="115000"/>
            </a:pPr>
            <a:r>
              <a:rPr lang="en-US" sz="3200" b="0" dirty="0">
                <a:solidFill>
                  <a:srgbClr val="002060"/>
                </a:solidFill>
              </a:rPr>
              <a:t>18.  Look at the nation Israel; are not </a:t>
            </a:r>
            <a:r>
              <a:rPr lang="en-US" sz="3200" cap="all" dirty="0">
                <a:ln w="9000" cmpd="sng">
                  <a:solidFill>
                    <a:schemeClr val="accent4">
                      <a:shade val="50000"/>
                      <a:satMod val="120000"/>
                    </a:schemeClr>
                  </a:solidFill>
                  <a:prstDash val="solid"/>
                </a:ln>
                <a:solidFill>
                  <a:srgbClr val="0000FF"/>
                </a:solidFill>
                <a:effectLst>
                  <a:reflection blurRad="12700" stA="28000" endPos="45000" dist="1000" dir="5400000" sy="-100000" algn="bl" rotWithShape="0"/>
                </a:effectLst>
              </a:rPr>
              <a:t>those who eat the sacrifices sharers in the altar</a:t>
            </a:r>
            <a:r>
              <a:rPr lang="en-US" sz="3200" b="0" dirty="0">
                <a:solidFill>
                  <a:srgbClr val="002060"/>
                </a:solidFill>
              </a:rPr>
              <a:t>?</a:t>
            </a:r>
          </a:p>
          <a:p>
            <a:pPr algn="l">
              <a:buClr>
                <a:schemeClr val="accent1"/>
              </a:buClr>
              <a:buSzPct val="115000"/>
            </a:pPr>
            <a:r>
              <a:rPr lang="en-US" sz="3200" b="0" dirty="0">
                <a:solidFill>
                  <a:srgbClr val="002060"/>
                </a:solidFill>
              </a:rPr>
              <a:t>19.  What do I mean then? That a thing sacrificed to idols is anything, or that an idol is anything?</a:t>
            </a:r>
          </a:p>
        </p:txBody>
      </p:sp>
    </p:spTree>
    <p:extLst>
      <p:ext uri="{BB962C8B-B14F-4D97-AF65-F5344CB8AC3E}">
        <p14:creationId xmlns:p14="http://schemas.microsoft.com/office/powerpoint/2010/main" val="2530777330"/>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 calcmode="lin" valueType="num">
                                      <p:cBhvr additive="base">
                                        <p:cTn id="11" dur="500" fill="hold"/>
                                        <p:tgtEl>
                                          <p:spTgt spid="6">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6">
                                            <p:txEl>
                                              <p:pRg st="1" end="1"/>
                                            </p:txEl>
                                          </p:spTgt>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 presetClass="entr" presetSubtype="8" fill="hold" nodeType="afterEffect">
                                  <p:stCondLst>
                                    <p:cond delay="0"/>
                                  </p:stCondLst>
                                  <p:childTnLst>
                                    <p:set>
                                      <p:cBhvr>
                                        <p:cTn id="15" dur="1" fill="hold">
                                          <p:stCondLst>
                                            <p:cond delay="0"/>
                                          </p:stCondLst>
                                        </p:cTn>
                                        <p:tgtEl>
                                          <p:spTgt spid="6">
                                            <p:txEl>
                                              <p:pRg st="2" end="2"/>
                                            </p:txEl>
                                          </p:spTgt>
                                        </p:tgtEl>
                                        <p:attrNameLst>
                                          <p:attrName>style.visibility</p:attrName>
                                        </p:attrNameLst>
                                      </p:cBhvr>
                                      <p:to>
                                        <p:strVal val="visible"/>
                                      </p:to>
                                    </p:set>
                                    <p:anim calcmode="lin" valueType="num">
                                      <p:cBhvr additive="base">
                                        <p:cTn id="16" dur="500" fill="hold"/>
                                        <p:tgtEl>
                                          <p:spTgt spid="6">
                                            <p:txEl>
                                              <p:pRg st="2" end="2"/>
                                            </p:txEl>
                                          </p:spTgt>
                                        </p:tgtEl>
                                        <p:attrNameLst>
                                          <p:attrName>ppt_x</p:attrName>
                                        </p:attrNameLst>
                                      </p:cBhvr>
                                      <p:tavLst>
                                        <p:tav tm="0">
                                          <p:val>
                                            <p:strVal val="0-#ppt_w/2"/>
                                          </p:val>
                                        </p:tav>
                                        <p:tav tm="100000">
                                          <p:val>
                                            <p:strVal val="#ppt_x"/>
                                          </p:val>
                                        </p:tav>
                                      </p:tavLst>
                                    </p:anim>
                                    <p:anim calcmode="lin" valueType="num">
                                      <p:cBhvr additive="base">
                                        <p:cTn id="17" dur="500" fill="hold"/>
                                        <p:tgtEl>
                                          <p:spTgt spid="6">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A picture containing indoor, table, food, glass&#10;&#10;Description generated with very high confidence">
            <a:extLst>
              <a:ext uri="{FF2B5EF4-FFF2-40B4-BE49-F238E27FC236}">
                <a16:creationId xmlns:a16="http://schemas.microsoft.com/office/drawing/2014/main" id="{66CDD836-197E-4558-B2BA-E0761F6A7E08}"/>
              </a:ext>
            </a:extLst>
          </p:cNvPr>
          <p:cNvPicPr>
            <a:picLocks noChangeAspect="1"/>
          </p:cNvPicPr>
          <p:nvPr/>
        </p:nvPicPr>
        <p:blipFill rotWithShape="1">
          <a:blip r:embed="rId3">
            <a:extLst>
              <a:ext uri="{28A0092B-C50C-407E-A947-70E740481C1C}">
                <a14:useLocalDpi xmlns:a14="http://schemas.microsoft.com/office/drawing/2010/main" val="0"/>
              </a:ext>
            </a:extLst>
          </a:blip>
          <a:srcRect l="2227" r="27010"/>
          <a:stretch/>
        </p:blipFill>
        <p:spPr>
          <a:xfrm>
            <a:off x="20" y="10"/>
            <a:ext cx="4343380" cy="6857990"/>
          </a:xfrm>
          <a:prstGeom prst="rect">
            <a:avLst/>
          </a:prstGeom>
        </p:spPr>
      </p:pic>
      <p:sp>
        <p:nvSpPr>
          <p:cNvPr id="134146" name="Rectangle 2"/>
          <p:cNvSpPr>
            <a:spLocks noGrp="1" noChangeArrowheads="1"/>
          </p:cNvSpPr>
          <p:nvPr>
            <p:ph type="title"/>
          </p:nvPr>
        </p:nvSpPr>
        <p:spPr>
          <a:xfrm>
            <a:off x="4343400" y="-13411"/>
            <a:ext cx="7848580" cy="699211"/>
          </a:xfrm>
        </p:spPr>
        <p:txBody>
          <a:bodyPr vert="horz" lIns="91440" tIns="45720" rIns="91440" bIns="45720" rtlCol="0" anchor="ctr">
            <a:normAutofit/>
          </a:bodyPr>
          <a:lstStyle/>
          <a:p>
            <a:pPr algn="ctr">
              <a:defRPr/>
            </a:pPr>
            <a:r>
              <a:rPr lang="en-US" sz="4000" b="1" u="sng" dirty="0">
                <a:latin typeface="Arial" panose="020B0604020202020204" pitchFamily="34" charset="0"/>
                <a:cs typeface="Arial" panose="020B0604020202020204" pitchFamily="34" charset="0"/>
              </a:rPr>
              <a:t>Fellowship With Christ</a:t>
            </a:r>
          </a:p>
        </p:txBody>
      </p:sp>
      <p:sp>
        <p:nvSpPr>
          <p:cNvPr id="5" name="Footer Placeholder 3"/>
          <p:cNvSpPr>
            <a:spLocks noGrp="1"/>
          </p:cNvSpPr>
          <p:nvPr>
            <p:ph type="ftr" sz="quarter" idx="11"/>
          </p:nvPr>
        </p:nvSpPr>
        <p:spPr>
          <a:xfrm>
            <a:off x="10134600" y="6492875"/>
            <a:ext cx="2057380" cy="365125"/>
          </a:xfrm>
        </p:spPr>
        <p:txBody>
          <a:bodyPr vert="horz" lIns="91440" tIns="45720" rIns="91440" bIns="45720" rtlCol="0" anchor="ctr">
            <a:normAutofit/>
          </a:bodyPr>
          <a:lstStyle/>
          <a:p>
            <a:pPr defTabSz="914400">
              <a:spcAft>
                <a:spcPts val="600"/>
              </a:spcAft>
              <a:defRPr/>
            </a:pPr>
            <a:r>
              <a:rPr lang="en-US" kern="1200" dirty="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latin typeface="+mn-lt"/>
                <a:ea typeface="+mn-ea"/>
                <a:cs typeface="+mn-cs"/>
              </a:rPr>
              <a:t>Fellowship In The Gospel</a:t>
            </a:r>
          </a:p>
        </p:txBody>
      </p:sp>
      <p:sp>
        <p:nvSpPr>
          <p:cNvPr id="6" name="Text Box 6">
            <a:extLst>
              <a:ext uri="{FF2B5EF4-FFF2-40B4-BE49-F238E27FC236}">
                <a16:creationId xmlns:a16="http://schemas.microsoft.com/office/drawing/2014/main" id="{7AE0CB77-7D20-4095-A7BB-13FC5824DFDB}"/>
              </a:ext>
            </a:extLst>
          </p:cNvPr>
          <p:cNvSpPr txBox="1">
            <a:spLocks noChangeArrowheads="1"/>
          </p:cNvSpPr>
          <p:nvPr/>
        </p:nvSpPr>
        <p:spPr bwMode="auto">
          <a:xfrm>
            <a:off x="4413946" y="686246"/>
            <a:ext cx="7747000" cy="6063198"/>
          </a:xfrm>
          <a:prstGeom prst="rect">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square">
            <a:spAutoFit/>
          </a:bodyPr>
          <a:lstStyle>
            <a:lvl1pPr marL="457200" indent="-457200" eaLnBrk="0" hangingPunct="0">
              <a:defRPr sz="2400" b="1">
                <a:solidFill>
                  <a:srgbClr val="66FFFF"/>
                </a:solidFill>
                <a:latin typeface="Tahoma" pitchFamily="34" charset="0"/>
                <a:cs typeface="Times New Roman" pitchFamily="18" charset="0"/>
              </a:defRPr>
            </a:lvl1pPr>
            <a:lvl2pPr marL="742950" indent="-285750" eaLnBrk="0" hangingPunct="0">
              <a:defRPr sz="2400" b="1">
                <a:solidFill>
                  <a:srgbClr val="66FFFF"/>
                </a:solidFill>
                <a:latin typeface="Tahoma" pitchFamily="34" charset="0"/>
                <a:cs typeface="Times New Roman" pitchFamily="18" charset="0"/>
              </a:defRPr>
            </a:lvl2pPr>
            <a:lvl3pPr marL="1143000" indent="-228600" eaLnBrk="0" hangingPunct="0">
              <a:defRPr sz="2400" b="1">
                <a:solidFill>
                  <a:srgbClr val="66FFFF"/>
                </a:solidFill>
                <a:latin typeface="Tahoma" pitchFamily="34" charset="0"/>
                <a:cs typeface="Times New Roman" pitchFamily="18" charset="0"/>
              </a:defRPr>
            </a:lvl3pPr>
            <a:lvl4pPr marL="1600200" indent="-228600" eaLnBrk="0" hangingPunct="0">
              <a:defRPr sz="2400" b="1">
                <a:solidFill>
                  <a:srgbClr val="66FFFF"/>
                </a:solidFill>
                <a:latin typeface="Tahoma" pitchFamily="34" charset="0"/>
                <a:cs typeface="Times New Roman" pitchFamily="18" charset="0"/>
              </a:defRPr>
            </a:lvl4pPr>
            <a:lvl5pPr marL="2057400" indent="-228600" eaLnBrk="0" hangingPunct="0">
              <a:defRPr sz="2400" b="1">
                <a:solidFill>
                  <a:srgbClr val="66FFFF"/>
                </a:solidFill>
                <a:latin typeface="Tahoma" pitchFamily="34" charset="0"/>
                <a:cs typeface="Times New Roman" pitchFamily="18" charset="0"/>
              </a:defRPr>
            </a:lvl5pPr>
            <a:lvl6pPr marL="25146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6pPr>
            <a:lvl7pPr marL="29718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7pPr>
            <a:lvl8pPr marL="34290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8pPr>
            <a:lvl9pPr marL="38862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9pPr>
          </a:lstStyle>
          <a:p>
            <a:pPr marL="0" indent="0" algn="l">
              <a:buClr>
                <a:schemeClr val="accent1"/>
              </a:buClr>
              <a:buSzPct val="115000"/>
            </a:pPr>
            <a:r>
              <a:rPr lang="en-US" sz="3600" dirty="0">
                <a:solidFill>
                  <a:srgbClr val="7030A0"/>
                </a:solidFill>
              </a:rPr>
              <a:t>I Cor. 10:16-21 (vss. 18-19)</a:t>
            </a:r>
            <a:endParaRPr lang="en-US" sz="3600" b="0" dirty="0">
              <a:solidFill>
                <a:srgbClr val="002060"/>
              </a:solidFill>
            </a:endParaRPr>
          </a:p>
          <a:p>
            <a:pPr algn="l">
              <a:buClr>
                <a:schemeClr val="accent1"/>
              </a:buClr>
              <a:buSzPct val="115000"/>
            </a:pPr>
            <a:r>
              <a:rPr lang="en-US" sz="3200" b="0" dirty="0">
                <a:solidFill>
                  <a:srgbClr val="002060"/>
                </a:solidFill>
              </a:rPr>
              <a:t>20.  No, but I say that the things which the Gentiles sacrifice, they sacrifice to demons and not to God; and </a:t>
            </a:r>
            <a:r>
              <a:rPr lang="en-US" sz="3200" cap="all" dirty="0">
                <a:ln w="9000" cmpd="sng">
                  <a:solidFill>
                    <a:schemeClr val="accent4">
                      <a:shade val="50000"/>
                      <a:satMod val="120000"/>
                    </a:schemeClr>
                  </a:solidFill>
                  <a:prstDash val="solid"/>
                </a:ln>
                <a:solidFill>
                  <a:srgbClr val="0000FF"/>
                </a:solidFill>
                <a:effectLst>
                  <a:reflection blurRad="12700" stA="28000" endPos="45000" dist="1000" dir="5400000" sy="-100000" algn="bl" rotWithShape="0"/>
                </a:effectLst>
              </a:rPr>
              <a:t>I do not want you to become sharers in demons</a:t>
            </a:r>
            <a:r>
              <a:rPr lang="en-US" sz="3200" b="0" dirty="0">
                <a:solidFill>
                  <a:srgbClr val="002060"/>
                </a:solidFill>
              </a:rPr>
              <a:t>. </a:t>
            </a:r>
            <a:r>
              <a:rPr lang="en-US" sz="3200" b="0" i="1" dirty="0">
                <a:solidFill>
                  <a:srgbClr val="002060"/>
                </a:solidFill>
              </a:rPr>
              <a:t>(G2844 </a:t>
            </a:r>
            <a:r>
              <a:rPr lang="en-US" sz="3200" b="0" i="1" dirty="0" err="1">
                <a:solidFill>
                  <a:srgbClr val="002060"/>
                </a:solidFill>
              </a:rPr>
              <a:t>koinonos</a:t>
            </a:r>
            <a:r>
              <a:rPr lang="en-US" sz="3200" b="0" i="1" dirty="0">
                <a:solidFill>
                  <a:srgbClr val="002060"/>
                </a:solidFill>
              </a:rPr>
              <a:t>) </a:t>
            </a:r>
          </a:p>
          <a:p>
            <a:pPr algn="l">
              <a:buClr>
                <a:schemeClr val="accent1"/>
              </a:buClr>
              <a:buSzPct val="115000"/>
            </a:pPr>
            <a:r>
              <a:rPr lang="en-US" sz="3200" b="0" dirty="0">
                <a:solidFill>
                  <a:srgbClr val="002060"/>
                </a:solidFill>
              </a:rPr>
              <a:t>21.  You cannot drink the cup of the Lord and the cup of demons; </a:t>
            </a:r>
            <a:r>
              <a:rPr lang="en-US" sz="3200" cap="all" dirty="0">
                <a:ln w="9000" cmpd="sng">
                  <a:solidFill>
                    <a:schemeClr val="accent4">
                      <a:shade val="50000"/>
                      <a:satMod val="120000"/>
                    </a:schemeClr>
                  </a:solidFill>
                  <a:prstDash val="solid"/>
                </a:ln>
                <a:solidFill>
                  <a:srgbClr val="0000FF"/>
                </a:solidFill>
                <a:effectLst>
                  <a:reflection blurRad="12700" stA="28000" endPos="45000" dist="1000" dir="5400000" sy="-100000" algn="bl" rotWithShape="0"/>
                </a:effectLst>
              </a:rPr>
              <a:t>you cannot partake of the table of the Lord and the table of demons</a:t>
            </a:r>
            <a:r>
              <a:rPr lang="en-US" sz="3200" b="0" dirty="0">
                <a:solidFill>
                  <a:srgbClr val="002060"/>
                </a:solidFill>
              </a:rPr>
              <a:t>.</a:t>
            </a:r>
          </a:p>
        </p:txBody>
      </p:sp>
    </p:spTree>
    <p:extLst>
      <p:ext uri="{BB962C8B-B14F-4D97-AF65-F5344CB8AC3E}">
        <p14:creationId xmlns:p14="http://schemas.microsoft.com/office/powerpoint/2010/main" val="628262137"/>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 calcmode="lin" valueType="num">
                                      <p:cBhvr additive="base">
                                        <p:cTn id="11" dur="500" fill="hold"/>
                                        <p:tgtEl>
                                          <p:spTgt spid="6">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6">
                                            <p:txEl>
                                              <p:pRg st="1" end="1"/>
                                            </p:txEl>
                                          </p:spTgt>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 presetClass="entr" presetSubtype="8" fill="hold" nodeType="afterEffect">
                                  <p:stCondLst>
                                    <p:cond delay="0"/>
                                  </p:stCondLst>
                                  <p:childTnLst>
                                    <p:set>
                                      <p:cBhvr>
                                        <p:cTn id="15" dur="1" fill="hold">
                                          <p:stCondLst>
                                            <p:cond delay="0"/>
                                          </p:stCondLst>
                                        </p:cTn>
                                        <p:tgtEl>
                                          <p:spTgt spid="6">
                                            <p:txEl>
                                              <p:pRg st="2" end="2"/>
                                            </p:txEl>
                                          </p:spTgt>
                                        </p:tgtEl>
                                        <p:attrNameLst>
                                          <p:attrName>style.visibility</p:attrName>
                                        </p:attrNameLst>
                                      </p:cBhvr>
                                      <p:to>
                                        <p:strVal val="visible"/>
                                      </p:to>
                                    </p:set>
                                    <p:anim calcmode="lin" valueType="num">
                                      <p:cBhvr additive="base">
                                        <p:cTn id="16" dur="500" fill="hold"/>
                                        <p:tgtEl>
                                          <p:spTgt spid="6">
                                            <p:txEl>
                                              <p:pRg st="2" end="2"/>
                                            </p:txEl>
                                          </p:spTgt>
                                        </p:tgtEl>
                                        <p:attrNameLst>
                                          <p:attrName>ppt_x</p:attrName>
                                        </p:attrNameLst>
                                      </p:cBhvr>
                                      <p:tavLst>
                                        <p:tav tm="0">
                                          <p:val>
                                            <p:strVal val="0-#ppt_w/2"/>
                                          </p:val>
                                        </p:tav>
                                        <p:tav tm="100000">
                                          <p:val>
                                            <p:strVal val="#ppt_x"/>
                                          </p:val>
                                        </p:tav>
                                      </p:tavLst>
                                    </p:anim>
                                    <p:anim calcmode="lin" valueType="num">
                                      <p:cBhvr additive="base">
                                        <p:cTn id="17" dur="500" fill="hold"/>
                                        <p:tgtEl>
                                          <p:spTgt spid="6">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a:xfrm>
            <a:off x="0" y="0"/>
            <a:ext cx="12192000" cy="609600"/>
          </a:xfrm>
        </p:spPr>
        <p:txBody>
          <a:bodyPr>
            <a:noAutofit/>
          </a:bodyPr>
          <a:lstStyle/>
          <a:p>
            <a:pPr algn="ctr" eaLnBrk="1" hangingPunct="1">
              <a:defRPr/>
            </a:pPr>
            <a:r>
              <a:rPr lang="en-US" sz="4000" b="1" u="sng" dirty="0">
                <a:solidFill>
                  <a:srgbClr val="66FFFF"/>
                </a:solidFill>
                <a:latin typeface="Arial" panose="020B0604020202020204" pitchFamily="34" charset="0"/>
                <a:cs typeface="Arial" panose="020B0604020202020204" pitchFamily="34" charset="0"/>
              </a:rPr>
              <a:t>Intro</a:t>
            </a:r>
          </a:p>
        </p:txBody>
      </p:sp>
      <p:sp>
        <p:nvSpPr>
          <p:cNvPr id="5" name="Footer Placeholder 3"/>
          <p:cNvSpPr>
            <a:spLocks noGrp="1"/>
          </p:cNvSpPr>
          <p:nvPr>
            <p:ph type="ftr" sz="quarter" idx="11"/>
          </p:nvPr>
        </p:nvSpPr>
        <p:spPr>
          <a:xfrm>
            <a:off x="3733800" y="6629400"/>
            <a:ext cx="4114800" cy="228600"/>
          </a:xfrm>
        </p:spPr>
        <p:txBody>
          <a:bodyPr/>
          <a:lstStyle/>
          <a:p>
            <a:pPr>
              <a:defRPr/>
            </a:pPr>
            <a:r>
              <a:rPr lang="en-US"/>
              <a:t>Fellowship In The Gospel</a:t>
            </a:r>
            <a:endParaRPr lang="en-US" dirty="0"/>
          </a:p>
        </p:txBody>
      </p:sp>
      <p:sp>
        <p:nvSpPr>
          <p:cNvPr id="10" name="Text Box 3"/>
          <p:cNvSpPr txBox="1">
            <a:spLocks noChangeArrowheads="1"/>
          </p:cNvSpPr>
          <p:nvPr/>
        </p:nvSpPr>
        <p:spPr bwMode="auto">
          <a:xfrm>
            <a:off x="0" y="914401"/>
            <a:ext cx="12192000"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eaLnBrk="0" hangingPunct="0">
              <a:defRPr sz="2400" b="1">
                <a:solidFill>
                  <a:srgbClr val="66FFFF"/>
                </a:solidFill>
                <a:latin typeface="Tahoma" pitchFamily="34" charset="0"/>
                <a:cs typeface="Times New Roman" pitchFamily="18" charset="0"/>
              </a:defRPr>
            </a:lvl1pPr>
            <a:lvl2pPr marL="742950" indent="-285750" eaLnBrk="0" hangingPunct="0">
              <a:defRPr sz="2400" b="1">
                <a:solidFill>
                  <a:srgbClr val="66FFFF"/>
                </a:solidFill>
                <a:latin typeface="Tahoma" pitchFamily="34" charset="0"/>
                <a:cs typeface="Times New Roman" pitchFamily="18" charset="0"/>
              </a:defRPr>
            </a:lvl2pPr>
            <a:lvl3pPr marL="1143000" indent="-228600" eaLnBrk="0" hangingPunct="0">
              <a:defRPr sz="2400" b="1">
                <a:solidFill>
                  <a:srgbClr val="66FFFF"/>
                </a:solidFill>
                <a:latin typeface="Tahoma" pitchFamily="34" charset="0"/>
                <a:cs typeface="Times New Roman" pitchFamily="18" charset="0"/>
              </a:defRPr>
            </a:lvl3pPr>
            <a:lvl4pPr marL="1600200" indent="-228600" eaLnBrk="0" hangingPunct="0">
              <a:defRPr sz="2400" b="1">
                <a:solidFill>
                  <a:srgbClr val="66FFFF"/>
                </a:solidFill>
                <a:latin typeface="Tahoma" pitchFamily="34" charset="0"/>
                <a:cs typeface="Times New Roman" pitchFamily="18" charset="0"/>
              </a:defRPr>
            </a:lvl4pPr>
            <a:lvl5pPr marL="2057400" indent="-228600" eaLnBrk="0" hangingPunct="0">
              <a:defRPr sz="2400" b="1">
                <a:solidFill>
                  <a:srgbClr val="66FFFF"/>
                </a:solidFill>
                <a:latin typeface="Tahoma" pitchFamily="34" charset="0"/>
                <a:cs typeface="Times New Roman" pitchFamily="18" charset="0"/>
              </a:defRPr>
            </a:lvl5pPr>
            <a:lvl6pPr marL="25146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6pPr>
            <a:lvl7pPr marL="29718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7pPr>
            <a:lvl8pPr marL="34290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8pPr>
            <a:lvl9pPr marL="38862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9pPr>
          </a:lstStyle>
          <a:p>
            <a:pPr algn="l" eaLnBrk="1" hangingPunct="1"/>
            <a:r>
              <a:rPr lang="en-US" i="1" dirty="0">
                <a:solidFill>
                  <a:srgbClr val="FFFF00"/>
                </a:solidFill>
              </a:rPr>
              <a:t>“</a:t>
            </a:r>
            <a:r>
              <a:rPr lang="en-US" sz="3200" i="1" dirty="0" err="1">
                <a:solidFill>
                  <a:srgbClr val="FFFF00"/>
                </a:solidFill>
              </a:rPr>
              <a:t>Koinos</a:t>
            </a:r>
            <a:r>
              <a:rPr lang="en-US" sz="3200" i="1" dirty="0">
                <a:solidFill>
                  <a:srgbClr val="FFFF00"/>
                </a:solidFill>
              </a:rPr>
              <a:t>”  (G2839) </a:t>
            </a:r>
            <a:r>
              <a:rPr lang="en-US" sz="3200" dirty="0">
                <a:solidFill>
                  <a:srgbClr val="FFFF00"/>
                </a:solidFill>
              </a:rPr>
              <a:t>in the N.T. can properly be defined as </a:t>
            </a:r>
          </a:p>
          <a:p>
            <a:pPr algn="l" eaLnBrk="1" hangingPunct="1"/>
            <a:r>
              <a:rPr lang="en-US" sz="3200" dirty="0">
                <a:solidFill>
                  <a:srgbClr val="FFFF00"/>
                </a:solidFill>
              </a:rPr>
              <a:t>“sharing something with someone, an associate, partner,</a:t>
            </a:r>
          </a:p>
          <a:p>
            <a:pPr algn="l" eaLnBrk="1" hangingPunct="1"/>
            <a:r>
              <a:rPr lang="en-US" sz="3200" dirty="0">
                <a:solidFill>
                  <a:srgbClr val="FFFF00"/>
                </a:solidFill>
              </a:rPr>
              <a:t>companion, partaker”</a:t>
            </a:r>
          </a:p>
          <a:p>
            <a:pPr algn="l">
              <a:buClr>
                <a:schemeClr val="accent1"/>
              </a:buClr>
              <a:buSzPct val="115000"/>
              <a:buFont typeface="Wingdings" pitchFamily="2" charset="2"/>
              <a:buChar char="Ø"/>
            </a:pPr>
            <a:r>
              <a:rPr lang="en-US" sz="3200" dirty="0">
                <a:solidFill>
                  <a:srgbClr val="FFFFFF"/>
                </a:solidFill>
              </a:rPr>
              <a:t>Luke 5:10: </a:t>
            </a:r>
            <a:r>
              <a:rPr lang="en-US" sz="3200" b="0" dirty="0">
                <a:solidFill>
                  <a:srgbClr val="FFFFFF"/>
                </a:solidFill>
              </a:rPr>
              <a:t>James and John were “partners” with Peter </a:t>
            </a:r>
            <a:r>
              <a:rPr lang="en-US" sz="3200" b="0" i="1" dirty="0">
                <a:solidFill>
                  <a:srgbClr val="FFFFFF"/>
                </a:solidFill>
              </a:rPr>
              <a:t>(G2844 </a:t>
            </a:r>
            <a:r>
              <a:rPr lang="en-US" sz="3200" b="0" i="1" dirty="0" err="1">
                <a:solidFill>
                  <a:srgbClr val="FFFFFF"/>
                </a:solidFill>
              </a:rPr>
              <a:t>koinonos</a:t>
            </a:r>
            <a:r>
              <a:rPr lang="en-US" sz="3200" b="0" i="1" dirty="0">
                <a:solidFill>
                  <a:srgbClr val="FFFFFF"/>
                </a:solidFill>
              </a:rPr>
              <a:t>)</a:t>
            </a:r>
          </a:p>
        </p:txBody>
      </p:sp>
      <p:sp>
        <p:nvSpPr>
          <p:cNvPr id="12" name="Text Box 3"/>
          <p:cNvSpPr txBox="1">
            <a:spLocks noChangeArrowheads="1"/>
          </p:cNvSpPr>
          <p:nvPr/>
        </p:nvSpPr>
        <p:spPr bwMode="auto">
          <a:xfrm>
            <a:off x="0" y="3468946"/>
            <a:ext cx="12236067"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rIns="91440">
            <a:spAutoFit/>
          </a:bodyPr>
          <a:lstStyle>
            <a:lvl1pPr marL="457200" indent="-457200" eaLnBrk="0" hangingPunct="0">
              <a:defRPr sz="2400" b="1">
                <a:solidFill>
                  <a:srgbClr val="66FFFF"/>
                </a:solidFill>
                <a:latin typeface="Tahoma" pitchFamily="34" charset="0"/>
                <a:cs typeface="Times New Roman" pitchFamily="18" charset="0"/>
              </a:defRPr>
            </a:lvl1pPr>
            <a:lvl2pPr marL="742950" indent="-285750" eaLnBrk="0" hangingPunct="0">
              <a:defRPr sz="2400" b="1">
                <a:solidFill>
                  <a:srgbClr val="66FFFF"/>
                </a:solidFill>
                <a:latin typeface="Tahoma" pitchFamily="34" charset="0"/>
                <a:cs typeface="Times New Roman" pitchFamily="18" charset="0"/>
              </a:defRPr>
            </a:lvl2pPr>
            <a:lvl3pPr marL="1143000" indent="-228600" eaLnBrk="0" hangingPunct="0">
              <a:defRPr sz="2400" b="1">
                <a:solidFill>
                  <a:srgbClr val="66FFFF"/>
                </a:solidFill>
                <a:latin typeface="Tahoma" pitchFamily="34" charset="0"/>
                <a:cs typeface="Times New Roman" pitchFamily="18" charset="0"/>
              </a:defRPr>
            </a:lvl3pPr>
            <a:lvl4pPr marL="1600200" indent="-228600" eaLnBrk="0" hangingPunct="0">
              <a:defRPr sz="2400" b="1">
                <a:solidFill>
                  <a:srgbClr val="66FFFF"/>
                </a:solidFill>
                <a:latin typeface="Tahoma" pitchFamily="34" charset="0"/>
                <a:cs typeface="Times New Roman" pitchFamily="18" charset="0"/>
              </a:defRPr>
            </a:lvl4pPr>
            <a:lvl5pPr marL="2057400" indent="-228600" eaLnBrk="0" hangingPunct="0">
              <a:defRPr sz="2400" b="1">
                <a:solidFill>
                  <a:srgbClr val="66FFFF"/>
                </a:solidFill>
                <a:latin typeface="Tahoma" pitchFamily="34" charset="0"/>
                <a:cs typeface="Times New Roman" pitchFamily="18" charset="0"/>
              </a:defRPr>
            </a:lvl5pPr>
            <a:lvl6pPr marL="25146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6pPr>
            <a:lvl7pPr marL="29718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7pPr>
            <a:lvl8pPr marL="34290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8pPr>
            <a:lvl9pPr marL="38862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9pPr>
          </a:lstStyle>
          <a:p>
            <a:pPr algn="l">
              <a:buClr>
                <a:schemeClr val="accent1"/>
              </a:buClr>
              <a:buSzPct val="115000"/>
              <a:buFont typeface="Wingdings" pitchFamily="2" charset="2"/>
              <a:buChar char="Ø"/>
            </a:pPr>
            <a:r>
              <a:rPr lang="en-US" sz="3200" dirty="0">
                <a:solidFill>
                  <a:srgbClr val="FFFFFF"/>
                </a:solidFill>
              </a:rPr>
              <a:t>Heb. 2:14: </a:t>
            </a:r>
            <a:r>
              <a:rPr lang="en-US" sz="3200" b="0" dirty="0">
                <a:solidFill>
                  <a:srgbClr val="FFFFFF"/>
                </a:solidFill>
              </a:rPr>
              <a:t>Jesus, in order to destroy the power of Satan over mankind, shared with man “flesh and blood” that He might deliver man through His death – “Share” </a:t>
            </a:r>
            <a:r>
              <a:rPr lang="en-US" sz="3200" b="0" i="1" dirty="0">
                <a:solidFill>
                  <a:srgbClr val="FFFFFF"/>
                </a:solidFill>
              </a:rPr>
              <a:t>(G2841 </a:t>
            </a:r>
            <a:r>
              <a:rPr lang="en-US" sz="3200" b="0" i="1" dirty="0" err="1">
                <a:solidFill>
                  <a:srgbClr val="FFFFFF"/>
                </a:solidFill>
              </a:rPr>
              <a:t>koinoneo</a:t>
            </a:r>
            <a:r>
              <a:rPr lang="en-US" sz="3200" b="0" i="1" dirty="0">
                <a:solidFill>
                  <a:srgbClr val="FFFFFF"/>
                </a:solidFill>
              </a:rPr>
              <a:t>).</a:t>
            </a:r>
          </a:p>
          <a:p>
            <a:pPr algn="l">
              <a:buClr>
                <a:schemeClr val="accent1"/>
              </a:buClr>
              <a:buSzPct val="115000"/>
              <a:buFont typeface="Wingdings" pitchFamily="2" charset="2"/>
              <a:buChar char="Ø"/>
            </a:pPr>
            <a:r>
              <a:rPr lang="en-US" sz="3200" dirty="0">
                <a:solidFill>
                  <a:srgbClr val="FFFFFF"/>
                </a:solidFill>
              </a:rPr>
              <a:t>II Pet. 1:4: </a:t>
            </a:r>
            <a:r>
              <a:rPr lang="en-US" sz="3200" b="0" dirty="0">
                <a:solidFill>
                  <a:srgbClr val="FFFFFF"/>
                </a:solidFill>
              </a:rPr>
              <a:t>We become “partakers” (sharers) of the divine nature – “Partakers” </a:t>
            </a:r>
            <a:r>
              <a:rPr lang="en-US" sz="3200" b="0" i="1" dirty="0">
                <a:solidFill>
                  <a:srgbClr val="FFFFFF"/>
                </a:solidFill>
              </a:rPr>
              <a:t>(G2844)</a:t>
            </a:r>
          </a:p>
        </p:txBody>
      </p:sp>
    </p:spTree>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500"/>
                                        <p:tgtEl>
                                          <p:spTgt spid="10">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0">
                                            <p:txEl>
                                              <p:pRg st="1" end="1"/>
                                            </p:txEl>
                                          </p:spTgt>
                                        </p:tgtEl>
                                        <p:attrNameLst>
                                          <p:attrName>style.visibility</p:attrName>
                                        </p:attrNameLst>
                                      </p:cBhvr>
                                      <p:to>
                                        <p:strVal val="visible"/>
                                      </p:to>
                                    </p:set>
                                    <p:animEffect transition="in" filter="fade">
                                      <p:cBhvr>
                                        <p:cTn id="10" dur="500"/>
                                        <p:tgtEl>
                                          <p:spTgt spid="10">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0">
                                            <p:txEl>
                                              <p:pRg st="2" end="2"/>
                                            </p:txEl>
                                          </p:spTgt>
                                        </p:tgtEl>
                                        <p:attrNameLst>
                                          <p:attrName>style.visibility</p:attrName>
                                        </p:attrNameLst>
                                      </p:cBhvr>
                                      <p:to>
                                        <p:strVal val="visible"/>
                                      </p:to>
                                    </p:set>
                                    <p:animEffect transition="in" filter="fade">
                                      <p:cBhvr>
                                        <p:cTn id="13" dur="500"/>
                                        <p:tgtEl>
                                          <p:spTgt spid="10">
                                            <p:txEl>
                                              <p:pRg st="2" end="2"/>
                                            </p:txEl>
                                          </p:spTgt>
                                        </p:tgtEl>
                                      </p:cBhvr>
                                    </p:animEffect>
                                  </p:childTnLst>
                                </p:cTn>
                              </p:par>
                            </p:childTnLst>
                          </p:cTn>
                        </p:par>
                        <p:par>
                          <p:cTn id="14" fill="hold">
                            <p:stCondLst>
                              <p:cond delay="500"/>
                            </p:stCondLst>
                            <p:childTnLst>
                              <p:par>
                                <p:cTn id="15" presetID="22" presetClass="entr" presetSubtype="8" fill="hold" nodeType="afterEffect">
                                  <p:stCondLst>
                                    <p:cond delay="0"/>
                                  </p:stCondLst>
                                  <p:childTnLst>
                                    <p:set>
                                      <p:cBhvr>
                                        <p:cTn id="16" dur="1" fill="hold">
                                          <p:stCondLst>
                                            <p:cond delay="0"/>
                                          </p:stCondLst>
                                        </p:cTn>
                                        <p:tgtEl>
                                          <p:spTgt spid="10">
                                            <p:txEl>
                                              <p:pRg st="3" end="3"/>
                                            </p:txEl>
                                          </p:spTgt>
                                        </p:tgtEl>
                                        <p:attrNameLst>
                                          <p:attrName>style.visibility</p:attrName>
                                        </p:attrNameLst>
                                      </p:cBhvr>
                                      <p:to>
                                        <p:strVal val="visible"/>
                                      </p:to>
                                    </p:set>
                                    <p:animEffect transition="in" filter="wipe(left)">
                                      <p:cBhvr>
                                        <p:cTn id="17" dur="500"/>
                                        <p:tgtEl>
                                          <p:spTgt spid="10">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2">
                                            <p:txEl>
                                              <p:pRg st="0" end="0"/>
                                            </p:txEl>
                                          </p:spTgt>
                                        </p:tgtEl>
                                        <p:attrNameLst>
                                          <p:attrName>style.visibility</p:attrName>
                                        </p:attrNameLst>
                                      </p:cBhvr>
                                      <p:to>
                                        <p:strVal val="visible"/>
                                      </p:to>
                                    </p:set>
                                    <p:animEffect transition="in" filter="wipe(left)">
                                      <p:cBhvr>
                                        <p:cTn id="22" dur="500"/>
                                        <p:tgtEl>
                                          <p:spTgt spid="12">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2">
                                            <p:txEl>
                                              <p:pRg st="1" end="1"/>
                                            </p:txEl>
                                          </p:spTgt>
                                        </p:tgtEl>
                                        <p:attrNameLst>
                                          <p:attrName>style.visibility</p:attrName>
                                        </p:attrNameLst>
                                      </p:cBhvr>
                                      <p:to>
                                        <p:strVal val="visible"/>
                                      </p:to>
                                    </p:set>
                                    <p:animEffect transition="in" filter="wipe(left)">
                                      <p:cBhvr>
                                        <p:cTn id="27" dur="500"/>
                                        <p:tgtEl>
                                          <p:spTgt spid="1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a:xfrm>
            <a:off x="6095999" y="35425"/>
            <a:ext cx="6095999" cy="648385"/>
          </a:xfrm>
        </p:spPr>
        <p:txBody>
          <a:bodyPr vert="horz" lIns="91440" tIns="45720" rIns="91440" bIns="45720" rtlCol="0" anchor="ctr">
            <a:normAutofit/>
          </a:bodyPr>
          <a:lstStyle/>
          <a:p>
            <a:pPr algn="ctr">
              <a:defRPr/>
            </a:pPr>
            <a:r>
              <a:rPr lang="en-US" sz="4000" b="1" u="sng" dirty="0">
                <a:latin typeface="Arial" panose="020B0604020202020204" pitchFamily="34" charset="0"/>
                <a:cs typeface="Arial" panose="020B0604020202020204" pitchFamily="34" charset="0"/>
              </a:rPr>
              <a:t>Fellowship With Christ</a:t>
            </a:r>
          </a:p>
        </p:txBody>
      </p:sp>
      <p:sp>
        <p:nvSpPr>
          <p:cNvPr id="5" name="Footer Placeholder 3"/>
          <p:cNvSpPr>
            <a:spLocks noGrp="1"/>
          </p:cNvSpPr>
          <p:nvPr>
            <p:ph type="ftr" sz="quarter" idx="11"/>
          </p:nvPr>
        </p:nvSpPr>
        <p:spPr>
          <a:xfrm>
            <a:off x="10287000" y="6492865"/>
            <a:ext cx="1904999" cy="365125"/>
          </a:xfrm>
        </p:spPr>
        <p:txBody>
          <a:bodyPr vert="horz" lIns="91440" tIns="45720" rIns="91440" bIns="45720" rtlCol="0" anchor="ctr">
            <a:normAutofit/>
          </a:bodyPr>
          <a:lstStyle/>
          <a:p>
            <a:pPr algn="l" defTabSz="914400">
              <a:spcAft>
                <a:spcPts val="600"/>
              </a:spcAft>
              <a:defRPr/>
            </a:pPr>
            <a:r>
              <a:rPr lang="en-US" kern="1200" dirty="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latin typeface="+mn-lt"/>
                <a:ea typeface="+mn-ea"/>
                <a:cs typeface="+mn-cs"/>
              </a:rPr>
              <a:t>Fellowship In The Gospel</a:t>
            </a:r>
          </a:p>
        </p:txBody>
      </p:sp>
      <p:pic>
        <p:nvPicPr>
          <p:cNvPr id="3" name="Picture 2" descr="A person jumping in the air&#10;&#10;Description generated with high confidence">
            <a:extLst>
              <a:ext uri="{FF2B5EF4-FFF2-40B4-BE49-F238E27FC236}">
                <a16:creationId xmlns:a16="http://schemas.microsoft.com/office/drawing/2014/main" id="{E4DC591F-19C9-4B48-8A9E-4D74D683B621}"/>
              </a:ext>
            </a:extLst>
          </p:cNvPr>
          <p:cNvPicPr>
            <a:picLocks noChangeAspect="1"/>
          </p:cNvPicPr>
          <p:nvPr/>
        </p:nvPicPr>
        <p:blipFill rotWithShape="1">
          <a:blip r:embed="rId3">
            <a:extLst>
              <a:ext uri="{28A0092B-C50C-407E-A947-70E740481C1C}">
                <a14:useLocalDpi xmlns:a14="http://schemas.microsoft.com/office/drawing/2010/main" val="0"/>
              </a:ext>
            </a:extLst>
          </a:blip>
          <a:srcRect l="21977" r="18689" b="-1"/>
          <a:stretch/>
        </p:blipFill>
        <p:spPr>
          <a:xfrm>
            <a:off x="0" y="0"/>
            <a:ext cx="6096000" cy="6857990"/>
          </a:xfrm>
          <a:prstGeom prst="rect">
            <a:avLst/>
          </a:prstGeom>
        </p:spPr>
      </p:pic>
      <p:sp>
        <p:nvSpPr>
          <p:cNvPr id="6" name="Text Box 10">
            <a:extLst>
              <a:ext uri="{FF2B5EF4-FFF2-40B4-BE49-F238E27FC236}">
                <a16:creationId xmlns:a16="http://schemas.microsoft.com/office/drawing/2014/main" id="{7C3A1342-8404-4E71-9DED-38A4691D0E06}"/>
              </a:ext>
            </a:extLst>
          </p:cNvPr>
          <p:cNvSpPr txBox="1">
            <a:spLocks noChangeArrowheads="1"/>
          </p:cNvSpPr>
          <p:nvPr/>
        </p:nvSpPr>
        <p:spPr bwMode="auto">
          <a:xfrm>
            <a:off x="6091084" y="2644165"/>
            <a:ext cx="6096000" cy="1569660"/>
          </a:xfrm>
          <a:prstGeom prst="rect">
            <a:avLst/>
          </a:prstGeom>
          <a:ln/>
        </p:spPr>
        <p:style>
          <a:lnRef idx="0">
            <a:schemeClr val="accent2"/>
          </a:lnRef>
          <a:fillRef idx="3">
            <a:schemeClr val="accent2"/>
          </a:fillRef>
          <a:effectRef idx="3">
            <a:schemeClr val="accent2"/>
          </a:effectRef>
          <a:fontRef idx="minor">
            <a:schemeClr val="lt1"/>
          </a:fontRef>
        </p:style>
        <p:txBody>
          <a:bodyPr wrap="square">
            <a:spAutoFit/>
          </a:bodyPr>
          <a:lstStyle>
            <a:lvl1pPr marL="457200" indent="-457200" eaLnBrk="0" hangingPunct="0">
              <a:defRPr sz="2400" b="1">
                <a:solidFill>
                  <a:srgbClr val="66FFFF"/>
                </a:solidFill>
                <a:latin typeface="Tahoma" pitchFamily="34" charset="0"/>
                <a:cs typeface="Times New Roman" pitchFamily="18" charset="0"/>
              </a:defRPr>
            </a:lvl1pPr>
            <a:lvl2pPr marL="742950" indent="-285750" eaLnBrk="0" hangingPunct="0">
              <a:defRPr sz="2400" b="1">
                <a:solidFill>
                  <a:srgbClr val="66FFFF"/>
                </a:solidFill>
                <a:latin typeface="Tahoma" pitchFamily="34" charset="0"/>
                <a:cs typeface="Times New Roman" pitchFamily="18" charset="0"/>
              </a:defRPr>
            </a:lvl2pPr>
            <a:lvl3pPr marL="1143000" indent="-228600" eaLnBrk="0" hangingPunct="0">
              <a:defRPr sz="2400" b="1">
                <a:solidFill>
                  <a:srgbClr val="66FFFF"/>
                </a:solidFill>
                <a:latin typeface="Tahoma" pitchFamily="34" charset="0"/>
                <a:cs typeface="Times New Roman" pitchFamily="18" charset="0"/>
              </a:defRPr>
            </a:lvl3pPr>
            <a:lvl4pPr marL="1600200" indent="-228600" eaLnBrk="0" hangingPunct="0">
              <a:defRPr sz="2400" b="1">
                <a:solidFill>
                  <a:srgbClr val="66FFFF"/>
                </a:solidFill>
                <a:latin typeface="Tahoma" pitchFamily="34" charset="0"/>
                <a:cs typeface="Times New Roman" pitchFamily="18" charset="0"/>
              </a:defRPr>
            </a:lvl4pPr>
            <a:lvl5pPr marL="2057400" indent="-228600" eaLnBrk="0" hangingPunct="0">
              <a:defRPr sz="2400" b="1">
                <a:solidFill>
                  <a:srgbClr val="66FFFF"/>
                </a:solidFill>
                <a:latin typeface="Tahoma" pitchFamily="34" charset="0"/>
                <a:cs typeface="Times New Roman" pitchFamily="18" charset="0"/>
              </a:defRPr>
            </a:lvl5pPr>
            <a:lvl6pPr marL="25146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6pPr>
            <a:lvl7pPr marL="29718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7pPr>
            <a:lvl8pPr marL="34290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8pPr>
            <a:lvl9pPr marL="38862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9pPr>
          </a:lstStyle>
          <a:p>
            <a:pPr marL="0" indent="0" algn="ctr" eaLnBrk="1" hangingPunct="1"/>
            <a:r>
              <a:rPr lang="en-US" sz="3200" dirty="0">
                <a:solidFill>
                  <a:srgbClr val="0000FF"/>
                </a:solidFill>
              </a:rPr>
              <a:t>By obedience to the gospel we have fellowship with Christ and with one another!</a:t>
            </a:r>
          </a:p>
        </p:txBody>
      </p:sp>
    </p:spTree>
    <p:extLst>
      <p:ext uri="{BB962C8B-B14F-4D97-AF65-F5344CB8AC3E}">
        <p14:creationId xmlns:p14="http://schemas.microsoft.com/office/powerpoint/2010/main" val="908723346"/>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style.rotation</p:attrName>
                                        </p:attrNameLst>
                                      </p:cBhvr>
                                      <p:tavLst>
                                        <p:tav tm="0">
                                          <p:val>
                                            <p:fltVal val="90"/>
                                          </p:val>
                                        </p:tav>
                                        <p:tav tm="100000">
                                          <p:val>
                                            <p:fltVal val="0"/>
                                          </p:val>
                                        </p:tav>
                                      </p:tavLst>
                                    </p:anim>
                                    <p:animEffect transition="in" filter="fade">
                                      <p:cBhvr>
                                        <p:cTn id="10"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blip>
          <a:srcRect/>
          <a:stretch>
            <a:fillRect/>
          </a:stretch>
        </a:blipFill>
        <a:effectLst/>
      </p:bgPr>
    </p:bg>
    <p:spTree>
      <p:nvGrpSpPr>
        <p:cNvPr id="1" name=""/>
        <p:cNvGrpSpPr/>
        <p:nvPr/>
      </p:nvGrpSpPr>
      <p:grpSpPr>
        <a:xfrm>
          <a:off x="0" y="0"/>
          <a:ext cx="0" cy="0"/>
          <a:chOff x="0" y="0"/>
          <a:chExt cx="0" cy="0"/>
        </a:xfrm>
      </p:grpSpPr>
      <p:pic>
        <p:nvPicPr>
          <p:cNvPr id="14" name="Picture 13" descr="A group of people standing in front of a crowd&#10;&#10;Description generated with very high confidence">
            <a:extLst>
              <a:ext uri="{FF2B5EF4-FFF2-40B4-BE49-F238E27FC236}">
                <a16:creationId xmlns:a16="http://schemas.microsoft.com/office/drawing/2014/main" id="{503A0FB0-1D4C-4A45-9349-46B8BB500B68}"/>
              </a:ext>
            </a:extLst>
          </p:cNvPr>
          <p:cNvPicPr>
            <a:picLocks noChangeAspect="1"/>
          </p:cNvPicPr>
          <p:nvPr/>
        </p:nvPicPr>
        <p:blipFill rotWithShape="1">
          <a:blip r:embed="rId3">
            <a:extLst>
              <a:ext uri="{28A0092B-C50C-407E-A947-70E740481C1C}">
                <a14:useLocalDpi xmlns:a14="http://schemas.microsoft.com/office/drawing/2010/main" val="0"/>
              </a:ext>
            </a:extLst>
          </a:blip>
          <a:srcRect l="14244" r="18111"/>
          <a:stretch/>
        </p:blipFill>
        <p:spPr>
          <a:xfrm>
            <a:off x="7552944" y="10"/>
            <a:ext cx="4639056" cy="6857990"/>
          </a:xfrm>
          <a:prstGeom prst="rect">
            <a:avLst/>
          </a:prstGeom>
        </p:spPr>
      </p:pic>
      <p:sp useBgFill="1">
        <p:nvSpPr>
          <p:cNvPr id="71" name="Rectangle 70">
            <a:extLst>
              <a:ext uri="{FF2B5EF4-FFF2-40B4-BE49-F238E27FC236}">
                <a16:creationId xmlns:a16="http://schemas.microsoft.com/office/drawing/2014/main" id="{97E60398-905F-436C-AB6F-00D742F6258D}"/>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552944" cy="6858000"/>
          </a:xfrm>
          <a:prstGeom prst="rect">
            <a:avLst/>
          </a:prstGeom>
          <a:ln>
            <a:noFill/>
          </a:ln>
          <a:effectLst>
            <a:outerShdw blurRad="139700" dist="508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146" name="Rectangle 2"/>
          <p:cNvSpPr>
            <a:spLocks noGrp="1" noChangeArrowheads="1"/>
          </p:cNvSpPr>
          <p:nvPr>
            <p:ph type="title"/>
          </p:nvPr>
        </p:nvSpPr>
        <p:spPr>
          <a:xfrm>
            <a:off x="0" y="-7407"/>
            <a:ext cx="7552944" cy="845608"/>
          </a:xfrm>
        </p:spPr>
        <p:txBody>
          <a:bodyPr vert="horz" lIns="91440" tIns="45720" rIns="91440" bIns="45720" rtlCol="0" anchor="ctr">
            <a:normAutofit/>
          </a:bodyPr>
          <a:lstStyle/>
          <a:p>
            <a:pPr algn="ctr">
              <a:defRPr/>
            </a:pPr>
            <a:r>
              <a:rPr lang="en-US" sz="4000" b="1" u="sng" dirty="0">
                <a:latin typeface="Arial" panose="020B0604020202020204" pitchFamily="34" charset="0"/>
                <a:cs typeface="Arial" panose="020B0604020202020204" pitchFamily="34" charset="0"/>
              </a:rPr>
              <a:t>Conclusion</a:t>
            </a:r>
          </a:p>
        </p:txBody>
      </p:sp>
      <p:sp>
        <p:nvSpPr>
          <p:cNvPr id="5" name="Footer Placeholder 3"/>
          <p:cNvSpPr>
            <a:spLocks noGrp="1"/>
          </p:cNvSpPr>
          <p:nvPr>
            <p:ph type="ftr" sz="quarter" idx="11"/>
          </p:nvPr>
        </p:nvSpPr>
        <p:spPr>
          <a:xfrm>
            <a:off x="0" y="6462182"/>
            <a:ext cx="1828800" cy="365125"/>
          </a:xfrm>
        </p:spPr>
        <p:txBody>
          <a:bodyPr vert="horz" lIns="91440" tIns="45720" rIns="91440" bIns="45720" rtlCol="0" anchor="ctr">
            <a:normAutofit/>
          </a:bodyPr>
          <a:lstStyle/>
          <a:p>
            <a:pPr algn="r" defTabSz="914400">
              <a:spcAft>
                <a:spcPts val="600"/>
              </a:spcAft>
              <a:defRPr/>
            </a:pPr>
            <a:r>
              <a:rPr lang="en-US" kern="1200" dirty="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latin typeface="+mn-lt"/>
                <a:ea typeface="+mn-ea"/>
                <a:cs typeface="+mn-cs"/>
              </a:rPr>
              <a:t>Fellowship In The Gospel</a:t>
            </a:r>
          </a:p>
        </p:txBody>
      </p:sp>
      <p:sp>
        <p:nvSpPr>
          <p:cNvPr id="16" name="Text Box 6">
            <a:extLst>
              <a:ext uri="{FF2B5EF4-FFF2-40B4-BE49-F238E27FC236}">
                <a16:creationId xmlns:a16="http://schemas.microsoft.com/office/drawing/2014/main" id="{7D86E737-73A3-4333-8000-522812BEABC4}"/>
              </a:ext>
            </a:extLst>
          </p:cNvPr>
          <p:cNvSpPr txBox="1">
            <a:spLocks noChangeArrowheads="1"/>
          </p:cNvSpPr>
          <p:nvPr/>
        </p:nvSpPr>
        <p:spPr bwMode="auto">
          <a:xfrm>
            <a:off x="67057" y="994321"/>
            <a:ext cx="7400543" cy="1631216"/>
          </a:xfrm>
          <a:prstGeom prst="rect">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square">
            <a:spAutoFit/>
          </a:bodyPr>
          <a:lstStyle>
            <a:lvl1pPr marL="457200" indent="-457200" eaLnBrk="0" hangingPunct="0">
              <a:defRPr sz="2400" b="1">
                <a:solidFill>
                  <a:srgbClr val="66FFFF"/>
                </a:solidFill>
                <a:latin typeface="Tahoma" pitchFamily="34" charset="0"/>
                <a:cs typeface="Times New Roman" pitchFamily="18" charset="0"/>
              </a:defRPr>
            </a:lvl1pPr>
            <a:lvl2pPr marL="742950" indent="-285750" eaLnBrk="0" hangingPunct="0">
              <a:defRPr sz="2400" b="1">
                <a:solidFill>
                  <a:srgbClr val="66FFFF"/>
                </a:solidFill>
                <a:latin typeface="Tahoma" pitchFamily="34" charset="0"/>
                <a:cs typeface="Times New Roman" pitchFamily="18" charset="0"/>
              </a:defRPr>
            </a:lvl2pPr>
            <a:lvl3pPr marL="1143000" indent="-228600" eaLnBrk="0" hangingPunct="0">
              <a:defRPr sz="2400" b="1">
                <a:solidFill>
                  <a:srgbClr val="66FFFF"/>
                </a:solidFill>
                <a:latin typeface="Tahoma" pitchFamily="34" charset="0"/>
                <a:cs typeface="Times New Roman" pitchFamily="18" charset="0"/>
              </a:defRPr>
            </a:lvl3pPr>
            <a:lvl4pPr marL="1600200" indent="-228600" eaLnBrk="0" hangingPunct="0">
              <a:defRPr sz="2400" b="1">
                <a:solidFill>
                  <a:srgbClr val="66FFFF"/>
                </a:solidFill>
                <a:latin typeface="Tahoma" pitchFamily="34" charset="0"/>
                <a:cs typeface="Times New Roman" pitchFamily="18" charset="0"/>
              </a:defRPr>
            </a:lvl4pPr>
            <a:lvl5pPr marL="2057400" indent="-228600" eaLnBrk="0" hangingPunct="0">
              <a:defRPr sz="2400" b="1">
                <a:solidFill>
                  <a:srgbClr val="66FFFF"/>
                </a:solidFill>
                <a:latin typeface="Tahoma" pitchFamily="34" charset="0"/>
                <a:cs typeface="Times New Roman" pitchFamily="18" charset="0"/>
              </a:defRPr>
            </a:lvl5pPr>
            <a:lvl6pPr marL="25146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6pPr>
            <a:lvl7pPr marL="29718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7pPr>
            <a:lvl8pPr marL="34290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8pPr>
            <a:lvl9pPr marL="38862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9pPr>
          </a:lstStyle>
          <a:p>
            <a:pPr marL="0" indent="0" algn="l">
              <a:buClr>
                <a:schemeClr val="accent1"/>
              </a:buClr>
              <a:buSzPct val="115000"/>
            </a:pPr>
            <a:r>
              <a:rPr lang="en-US" sz="3600" dirty="0">
                <a:solidFill>
                  <a:srgbClr val="7030A0"/>
                </a:solidFill>
              </a:rPr>
              <a:t>I John 1:4</a:t>
            </a:r>
          </a:p>
          <a:p>
            <a:pPr algn="l">
              <a:buClr>
                <a:schemeClr val="accent1"/>
              </a:buClr>
              <a:buSzPct val="115000"/>
            </a:pPr>
            <a:r>
              <a:rPr lang="en-US" sz="3200" b="0" dirty="0">
                <a:solidFill>
                  <a:srgbClr val="002060"/>
                </a:solidFill>
              </a:rPr>
              <a:t>4.  These things we write, so that our joy may be made complete.</a:t>
            </a:r>
          </a:p>
        </p:txBody>
      </p:sp>
      <p:sp>
        <p:nvSpPr>
          <p:cNvPr id="17" name="Text Box 3">
            <a:extLst>
              <a:ext uri="{FF2B5EF4-FFF2-40B4-BE49-F238E27FC236}">
                <a16:creationId xmlns:a16="http://schemas.microsoft.com/office/drawing/2014/main" id="{CCEFA5A3-FB64-453F-A566-C7319A49C5A1}"/>
              </a:ext>
            </a:extLst>
          </p:cNvPr>
          <p:cNvSpPr txBox="1">
            <a:spLocks noChangeArrowheads="1"/>
          </p:cNvSpPr>
          <p:nvPr/>
        </p:nvSpPr>
        <p:spPr bwMode="auto">
          <a:xfrm>
            <a:off x="0" y="2770882"/>
            <a:ext cx="7552944"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eaLnBrk="0" hangingPunct="0">
              <a:defRPr sz="2400" b="1">
                <a:solidFill>
                  <a:srgbClr val="66FFFF"/>
                </a:solidFill>
                <a:latin typeface="Tahoma" pitchFamily="34" charset="0"/>
                <a:cs typeface="Times New Roman" pitchFamily="18" charset="0"/>
              </a:defRPr>
            </a:lvl1pPr>
            <a:lvl2pPr marL="742950" indent="-285750" eaLnBrk="0" hangingPunct="0">
              <a:defRPr sz="2400" b="1">
                <a:solidFill>
                  <a:srgbClr val="66FFFF"/>
                </a:solidFill>
                <a:latin typeface="Tahoma" pitchFamily="34" charset="0"/>
                <a:cs typeface="Times New Roman" pitchFamily="18" charset="0"/>
              </a:defRPr>
            </a:lvl2pPr>
            <a:lvl3pPr marL="1143000" indent="-228600" eaLnBrk="0" hangingPunct="0">
              <a:defRPr sz="2400" b="1">
                <a:solidFill>
                  <a:srgbClr val="66FFFF"/>
                </a:solidFill>
                <a:latin typeface="Tahoma" pitchFamily="34" charset="0"/>
                <a:cs typeface="Times New Roman" pitchFamily="18" charset="0"/>
              </a:defRPr>
            </a:lvl3pPr>
            <a:lvl4pPr marL="1600200" indent="-228600" eaLnBrk="0" hangingPunct="0">
              <a:defRPr sz="2400" b="1">
                <a:solidFill>
                  <a:srgbClr val="66FFFF"/>
                </a:solidFill>
                <a:latin typeface="Tahoma" pitchFamily="34" charset="0"/>
                <a:cs typeface="Times New Roman" pitchFamily="18" charset="0"/>
              </a:defRPr>
            </a:lvl4pPr>
            <a:lvl5pPr marL="2057400" indent="-228600" eaLnBrk="0" hangingPunct="0">
              <a:defRPr sz="2400" b="1">
                <a:solidFill>
                  <a:srgbClr val="66FFFF"/>
                </a:solidFill>
                <a:latin typeface="Tahoma" pitchFamily="34" charset="0"/>
                <a:cs typeface="Times New Roman" pitchFamily="18" charset="0"/>
              </a:defRPr>
            </a:lvl5pPr>
            <a:lvl6pPr marL="25146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6pPr>
            <a:lvl7pPr marL="29718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7pPr>
            <a:lvl8pPr marL="34290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8pPr>
            <a:lvl9pPr marL="38862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9pPr>
          </a:lstStyle>
          <a:p>
            <a:pPr marL="0" indent="0" algn="l" eaLnBrk="1" hangingPunct="1"/>
            <a:r>
              <a:rPr lang="en-US" sz="3200" dirty="0">
                <a:solidFill>
                  <a:srgbClr val="FFFF00"/>
                </a:solidFill>
              </a:rPr>
              <a:t>Complete joy is the immediate blessing of fellowship – The joy of:</a:t>
            </a:r>
            <a:endParaRPr lang="en-US" sz="3200" i="1" dirty="0">
              <a:solidFill>
                <a:srgbClr val="FFFF00"/>
              </a:solidFill>
            </a:endParaRPr>
          </a:p>
        </p:txBody>
      </p:sp>
      <p:sp>
        <p:nvSpPr>
          <p:cNvPr id="18" name="Text Box 3">
            <a:extLst>
              <a:ext uri="{FF2B5EF4-FFF2-40B4-BE49-F238E27FC236}">
                <a16:creationId xmlns:a16="http://schemas.microsoft.com/office/drawing/2014/main" id="{276C2F93-88BD-45D6-A58D-0937BCA717FD}"/>
              </a:ext>
            </a:extLst>
          </p:cNvPr>
          <p:cNvSpPr txBox="1">
            <a:spLocks noChangeArrowheads="1"/>
          </p:cNvSpPr>
          <p:nvPr/>
        </p:nvSpPr>
        <p:spPr bwMode="auto">
          <a:xfrm>
            <a:off x="0" y="3848100"/>
            <a:ext cx="7552944"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eaLnBrk="0" hangingPunct="0">
              <a:defRPr sz="2400" b="1">
                <a:solidFill>
                  <a:srgbClr val="66FFFF"/>
                </a:solidFill>
                <a:latin typeface="Tahoma" pitchFamily="34" charset="0"/>
                <a:cs typeface="Times New Roman" pitchFamily="18" charset="0"/>
              </a:defRPr>
            </a:lvl1pPr>
            <a:lvl2pPr marL="742950" indent="-285750" eaLnBrk="0" hangingPunct="0">
              <a:defRPr sz="2400" b="1">
                <a:solidFill>
                  <a:srgbClr val="66FFFF"/>
                </a:solidFill>
                <a:latin typeface="Tahoma" pitchFamily="34" charset="0"/>
                <a:cs typeface="Times New Roman" pitchFamily="18" charset="0"/>
              </a:defRPr>
            </a:lvl2pPr>
            <a:lvl3pPr marL="1143000" indent="-228600" eaLnBrk="0" hangingPunct="0">
              <a:defRPr sz="2400" b="1">
                <a:solidFill>
                  <a:srgbClr val="66FFFF"/>
                </a:solidFill>
                <a:latin typeface="Tahoma" pitchFamily="34" charset="0"/>
                <a:cs typeface="Times New Roman" pitchFamily="18" charset="0"/>
              </a:defRPr>
            </a:lvl3pPr>
            <a:lvl4pPr marL="1600200" indent="-228600" eaLnBrk="0" hangingPunct="0">
              <a:defRPr sz="2400" b="1">
                <a:solidFill>
                  <a:srgbClr val="66FFFF"/>
                </a:solidFill>
                <a:latin typeface="Tahoma" pitchFamily="34" charset="0"/>
                <a:cs typeface="Times New Roman" pitchFamily="18" charset="0"/>
              </a:defRPr>
            </a:lvl4pPr>
            <a:lvl5pPr marL="2057400" indent="-228600" eaLnBrk="0" hangingPunct="0">
              <a:defRPr sz="2400" b="1">
                <a:solidFill>
                  <a:srgbClr val="66FFFF"/>
                </a:solidFill>
                <a:latin typeface="Tahoma" pitchFamily="34" charset="0"/>
                <a:cs typeface="Times New Roman" pitchFamily="18" charset="0"/>
              </a:defRPr>
            </a:lvl5pPr>
            <a:lvl6pPr marL="25146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6pPr>
            <a:lvl7pPr marL="29718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7pPr>
            <a:lvl8pPr marL="34290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8pPr>
            <a:lvl9pPr marL="38862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9pPr>
          </a:lstStyle>
          <a:p>
            <a:pPr algn="l">
              <a:buClr>
                <a:schemeClr val="accent1"/>
              </a:buClr>
              <a:buSzPct val="115000"/>
              <a:buFont typeface="Wingdings" pitchFamily="2" charset="2"/>
              <a:buChar char="Ø"/>
            </a:pPr>
            <a:r>
              <a:rPr lang="en-US" sz="3200" dirty="0">
                <a:solidFill>
                  <a:srgbClr val="FFFFFF"/>
                </a:solidFill>
              </a:rPr>
              <a:t>Forgiveness – I Jn. 2:1-2</a:t>
            </a:r>
          </a:p>
          <a:p>
            <a:pPr algn="l">
              <a:buClr>
                <a:schemeClr val="accent1"/>
              </a:buClr>
              <a:buSzPct val="115000"/>
              <a:buFont typeface="Wingdings" pitchFamily="2" charset="2"/>
              <a:buChar char="Ø"/>
            </a:pPr>
            <a:r>
              <a:rPr lang="en-US" sz="3200" dirty="0">
                <a:solidFill>
                  <a:srgbClr val="FFFFFF"/>
                </a:solidFill>
              </a:rPr>
              <a:t>Hope – I Jn. 3:3</a:t>
            </a:r>
          </a:p>
          <a:p>
            <a:pPr algn="l">
              <a:buClr>
                <a:schemeClr val="accent1"/>
              </a:buClr>
              <a:buSzPct val="115000"/>
              <a:buFont typeface="Wingdings" pitchFamily="2" charset="2"/>
              <a:buChar char="Ø"/>
            </a:pPr>
            <a:r>
              <a:rPr lang="en-US" sz="3200" dirty="0">
                <a:solidFill>
                  <a:srgbClr val="FFFFFF"/>
                </a:solidFill>
              </a:rPr>
              <a:t>Brotherly love – I Jn. 3:13-14, 17-18, 23</a:t>
            </a:r>
          </a:p>
          <a:p>
            <a:pPr algn="l">
              <a:buClr>
                <a:schemeClr val="accent1"/>
              </a:buClr>
              <a:buSzPct val="115000"/>
              <a:buFont typeface="Wingdings" pitchFamily="2" charset="2"/>
              <a:buChar char="Ø"/>
            </a:pPr>
            <a:r>
              <a:rPr lang="en-US" sz="3200" dirty="0">
                <a:solidFill>
                  <a:srgbClr val="FFFFFF"/>
                </a:solidFill>
              </a:rPr>
              <a:t>Victory – I Jn. 5:4</a:t>
            </a:r>
          </a:p>
        </p:txBody>
      </p:sp>
    </p:spTree>
    <p:extLst>
      <p:ext uri="{BB962C8B-B14F-4D97-AF65-F5344CB8AC3E}">
        <p14:creationId xmlns:p14="http://schemas.microsoft.com/office/powerpoint/2010/main" val="817565459"/>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fade">
                                      <p:cBhvr>
                                        <p:cTn id="11" dur="500"/>
                                        <p:tgtEl>
                                          <p:spTgt spid="17"/>
                                        </p:tgtEl>
                                      </p:cBhvr>
                                    </p:animEffect>
                                  </p:childTnLst>
                                </p:cTn>
                              </p:par>
                            </p:childTnLst>
                          </p:cTn>
                        </p:par>
                        <p:par>
                          <p:cTn id="12" fill="hold">
                            <p:stCondLst>
                              <p:cond delay="500"/>
                            </p:stCondLst>
                            <p:childTnLst>
                              <p:par>
                                <p:cTn id="13" presetID="22" presetClass="entr" presetSubtype="8" fill="hold" nodeType="afterEffect">
                                  <p:stCondLst>
                                    <p:cond delay="0"/>
                                  </p:stCondLst>
                                  <p:childTnLst>
                                    <p:set>
                                      <p:cBhvr>
                                        <p:cTn id="14" dur="1" fill="hold">
                                          <p:stCondLst>
                                            <p:cond delay="0"/>
                                          </p:stCondLst>
                                        </p:cTn>
                                        <p:tgtEl>
                                          <p:spTgt spid="18">
                                            <p:txEl>
                                              <p:pRg st="0" end="0"/>
                                            </p:txEl>
                                          </p:spTgt>
                                        </p:tgtEl>
                                        <p:attrNameLst>
                                          <p:attrName>style.visibility</p:attrName>
                                        </p:attrNameLst>
                                      </p:cBhvr>
                                      <p:to>
                                        <p:strVal val="visible"/>
                                      </p:to>
                                    </p:set>
                                    <p:animEffect transition="in" filter="wipe(left)">
                                      <p:cBhvr>
                                        <p:cTn id="15" dur="500"/>
                                        <p:tgtEl>
                                          <p:spTgt spid="18">
                                            <p:txEl>
                                              <p:pRg st="0" end="0"/>
                                            </p:txEl>
                                          </p:spTgt>
                                        </p:tgtEl>
                                      </p:cBhvr>
                                    </p:animEffect>
                                  </p:childTnLst>
                                </p:cTn>
                              </p:par>
                            </p:childTnLst>
                          </p:cTn>
                        </p:par>
                        <p:par>
                          <p:cTn id="16" fill="hold">
                            <p:stCondLst>
                              <p:cond delay="1000"/>
                            </p:stCondLst>
                            <p:childTnLst>
                              <p:par>
                                <p:cTn id="17" presetID="22" presetClass="entr" presetSubtype="8" fill="hold" nodeType="afterEffect">
                                  <p:stCondLst>
                                    <p:cond delay="0"/>
                                  </p:stCondLst>
                                  <p:childTnLst>
                                    <p:set>
                                      <p:cBhvr>
                                        <p:cTn id="18" dur="1" fill="hold">
                                          <p:stCondLst>
                                            <p:cond delay="0"/>
                                          </p:stCondLst>
                                        </p:cTn>
                                        <p:tgtEl>
                                          <p:spTgt spid="18">
                                            <p:txEl>
                                              <p:pRg st="1" end="1"/>
                                            </p:txEl>
                                          </p:spTgt>
                                        </p:tgtEl>
                                        <p:attrNameLst>
                                          <p:attrName>style.visibility</p:attrName>
                                        </p:attrNameLst>
                                      </p:cBhvr>
                                      <p:to>
                                        <p:strVal val="visible"/>
                                      </p:to>
                                    </p:set>
                                    <p:animEffect transition="in" filter="wipe(left)">
                                      <p:cBhvr>
                                        <p:cTn id="19" dur="500"/>
                                        <p:tgtEl>
                                          <p:spTgt spid="18">
                                            <p:txEl>
                                              <p:pRg st="1" end="1"/>
                                            </p:txEl>
                                          </p:spTgt>
                                        </p:tgtEl>
                                      </p:cBhvr>
                                    </p:animEffect>
                                  </p:childTnLst>
                                </p:cTn>
                              </p:par>
                            </p:childTnLst>
                          </p:cTn>
                        </p:par>
                        <p:par>
                          <p:cTn id="20" fill="hold">
                            <p:stCondLst>
                              <p:cond delay="1500"/>
                            </p:stCondLst>
                            <p:childTnLst>
                              <p:par>
                                <p:cTn id="21" presetID="22" presetClass="entr" presetSubtype="8" fill="hold" nodeType="afterEffect">
                                  <p:stCondLst>
                                    <p:cond delay="0"/>
                                  </p:stCondLst>
                                  <p:childTnLst>
                                    <p:set>
                                      <p:cBhvr>
                                        <p:cTn id="22" dur="1" fill="hold">
                                          <p:stCondLst>
                                            <p:cond delay="0"/>
                                          </p:stCondLst>
                                        </p:cTn>
                                        <p:tgtEl>
                                          <p:spTgt spid="18">
                                            <p:txEl>
                                              <p:pRg st="2" end="2"/>
                                            </p:txEl>
                                          </p:spTgt>
                                        </p:tgtEl>
                                        <p:attrNameLst>
                                          <p:attrName>style.visibility</p:attrName>
                                        </p:attrNameLst>
                                      </p:cBhvr>
                                      <p:to>
                                        <p:strVal val="visible"/>
                                      </p:to>
                                    </p:set>
                                    <p:animEffect transition="in" filter="wipe(left)">
                                      <p:cBhvr>
                                        <p:cTn id="23" dur="500"/>
                                        <p:tgtEl>
                                          <p:spTgt spid="18">
                                            <p:txEl>
                                              <p:pRg st="2" end="2"/>
                                            </p:txEl>
                                          </p:spTgt>
                                        </p:tgtEl>
                                      </p:cBhvr>
                                    </p:animEffect>
                                  </p:childTnLst>
                                </p:cTn>
                              </p:par>
                            </p:childTnLst>
                          </p:cTn>
                        </p:par>
                        <p:par>
                          <p:cTn id="24" fill="hold">
                            <p:stCondLst>
                              <p:cond delay="2000"/>
                            </p:stCondLst>
                            <p:childTnLst>
                              <p:par>
                                <p:cTn id="25" presetID="22" presetClass="entr" presetSubtype="8" fill="hold" nodeType="afterEffect">
                                  <p:stCondLst>
                                    <p:cond delay="0"/>
                                  </p:stCondLst>
                                  <p:childTnLst>
                                    <p:set>
                                      <p:cBhvr>
                                        <p:cTn id="26" dur="1" fill="hold">
                                          <p:stCondLst>
                                            <p:cond delay="0"/>
                                          </p:stCondLst>
                                        </p:cTn>
                                        <p:tgtEl>
                                          <p:spTgt spid="18">
                                            <p:txEl>
                                              <p:pRg st="3" end="3"/>
                                            </p:txEl>
                                          </p:spTgt>
                                        </p:tgtEl>
                                        <p:attrNameLst>
                                          <p:attrName>style.visibility</p:attrName>
                                        </p:attrNameLst>
                                      </p:cBhvr>
                                      <p:to>
                                        <p:strVal val="visible"/>
                                      </p:to>
                                    </p:set>
                                    <p:animEffect transition="in" filter="wipe(left)">
                                      <p:cBhvr>
                                        <p:cTn id="27" dur="500"/>
                                        <p:tgtEl>
                                          <p:spTgt spid="1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descr="A group of people standing in front of a crowd&#10;&#10;Description generated with very high confidence">
            <a:extLst>
              <a:ext uri="{FF2B5EF4-FFF2-40B4-BE49-F238E27FC236}">
                <a16:creationId xmlns:a16="http://schemas.microsoft.com/office/drawing/2014/main" id="{503A0FB0-1D4C-4A45-9349-46B8BB500B68}"/>
              </a:ext>
            </a:extLst>
          </p:cNvPr>
          <p:cNvPicPr>
            <a:picLocks noChangeAspect="1"/>
          </p:cNvPicPr>
          <p:nvPr/>
        </p:nvPicPr>
        <p:blipFill rotWithShape="1">
          <a:blip r:embed="rId2">
            <a:extLst>
              <a:ext uri="{28A0092B-C50C-407E-A947-70E740481C1C}">
                <a14:useLocalDpi xmlns:a14="http://schemas.microsoft.com/office/drawing/2010/main" val="0"/>
              </a:ext>
            </a:extLst>
          </a:blip>
          <a:srcRect l="14244" r="18111"/>
          <a:stretch/>
        </p:blipFill>
        <p:spPr>
          <a:xfrm>
            <a:off x="7552944" y="10"/>
            <a:ext cx="4639056" cy="6857990"/>
          </a:xfrm>
          <a:prstGeom prst="rect">
            <a:avLst/>
          </a:prstGeom>
        </p:spPr>
      </p:pic>
      <p:sp>
        <p:nvSpPr>
          <p:cNvPr id="134146" name="Rectangle 2"/>
          <p:cNvSpPr>
            <a:spLocks noGrp="1" noChangeArrowheads="1"/>
          </p:cNvSpPr>
          <p:nvPr>
            <p:ph type="title"/>
          </p:nvPr>
        </p:nvSpPr>
        <p:spPr>
          <a:xfrm>
            <a:off x="0" y="-7407"/>
            <a:ext cx="7552944" cy="845608"/>
          </a:xfrm>
        </p:spPr>
        <p:txBody>
          <a:bodyPr vert="horz" lIns="91440" tIns="45720" rIns="91440" bIns="45720" rtlCol="0" anchor="ctr">
            <a:normAutofit/>
          </a:bodyPr>
          <a:lstStyle/>
          <a:p>
            <a:pPr algn="ctr">
              <a:defRPr/>
            </a:pPr>
            <a:r>
              <a:rPr lang="en-US" sz="4000" b="1" u="sng" dirty="0">
                <a:latin typeface="Arial" panose="020B0604020202020204" pitchFamily="34" charset="0"/>
                <a:cs typeface="Arial" panose="020B0604020202020204" pitchFamily="34" charset="0"/>
              </a:rPr>
              <a:t>Conclusion</a:t>
            </a:r>
          </a:p>
        </p:txBody>
      </p:sp>
      <p:sp>
        <p:nvSpPr>
          <p:cNvPr id="5" name="Footer Placeholder 3"/>
          <p:cNvSpPr>
            <a:spLocks noGrp="1"/>
          </p:cNvSpPr>
          <p:nvPr>
            <p:ph type="ftr" sz="quarter" idx="11"/>
          </p:nvPr>
        </p:nvSpPr>
        <p:spPr>
          <a:xfrm>
            <a:off x="0" y="6462182"/>
            <a:ext cx="1828800" cy="365125"/>
          </a:xfrm>
        </p:spPr>
        <p:txBody>
          <a:bodyPr vert="horz" lIns="91440" tIns="45720" rIns="91440" bIns="45720" rtlCol="0" anchor="ctr">
            <a:normAutofit/>
          </a:bodyPr>
          <a:lstStyle/>
          <a:p>
            <a:pPr algn="r" defTabSz="914400">
              <a:spcAft>
                <a:spcPts val="600"/>
              </a:spcAft>
              <a:defRPr/>
            </a:pPr>
            <a:r>
              <a:rPr lang="en-US" kern="1200" dirty="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latin typeface="+mn-lt"/>
                <a:ea typeface="+mn-ea"/>
                <a:cs typeface="+mn-cs"/>
              </a:rPr>
              <a:t>Fellowship In The Gospel</a:t>
            </a:r>
          </a:p>
        </p:txBody>
      </p:sp>
      <p:sp>
        <p:nvSpPr>
          <p:cNvPr id="16" name="Text Box 6">
            <a:extLst>
              <a:ext uri="{FF2B5EF4-FFF2-40B4-BE49-F238E27FC236}">
                <a16:creationId xmlns:a16="http://schemas.microsoft.com/office/drawing/2014/main" id="{7D86E737-73A3-4333-8000-522812BEABC4}"/>
              </a:ext>
            </a:extLst>
          </p:cNvPr>
          <p:cNvSpPr txBox="1">
            <a:spLocks noChangeArrowheads="1"/>
          </p:cNvSpPr>
          <p:nvPr/>
        </p:nvSpPr>
        <p:spPr bwMode="auto">
          <a:xfrm>
            <a:off x="76201" y="2367171"/>
            <a:ext cx="7400543" cy="2123658"/>
          </a:xfrm>
          <a:prstGeom prst="rect">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square">
            <a:spAutoFit/>
          </a:bodyPr>
          <a:lstStyle>
            <a:lvl1pPr marL="457200" indent="-457200" eaLnBrk="0" hangingPunct="0">
              <a:defRPr sz="2400" b="1">
                <a:solidFill>
                  <a:srgbClr val="66FFFF"/>
                </a:solidFill>
                <a:latin typeface="Tahoma" pitchFamily="34" charset="0"/>
                <a:cs typeface="Times New Roman" pitchFamily="18" charset="0"/>
              </a:defRPr>
            </a:lvl1pPr>
            <a:lvl2pPr marL="742950" indent="-285750" eaLnBrk="0" hangingPunct="0">
              <a:defRPr sz="2400" b="1">
                <a:solidFill>
                  <a:srgbClr val="66FFFF"/>
                </a:solidFill>
                <a:latin typeface="Tahoma" pitchFamily="34" charset="0"/>
                <a:cs typeface="Times New Roman" pitchFamily="18" charset="0"/>
              </a:defRPr>
            </a:lvl2pPr>
            <a:lvl3pPr marL="1143000" indent="-228600" eaLnBrk="0" hangingPunct="0">
              <a:defRPr sz="2400" b="1">
                <a:solidFill>
                  <a:srgbClr val="66FFFF"/>
                </a:solidFill>
                <a:latin typeface="Tahoma" pitchFamily="34" charset="0"/>
                <a:cs typeface="Times New Roman" pitchFamily="18" charset="0"/>
              </a:defRPr>
            </a:lvl3pPr>
            <a:lvl4pPr marL="1600200" indent="-228600" eaLnBrk="0" hangingPunct="0">
              <a:defRPr sz="2400" b="1">
                <a:solidFill>
                  <a:srgbClr val="66FFFF"/>
                </a:solidFill>
                <a:latin typeface="Tahoma" pitchFamily="34" charset="0"/>
                <a:cs typeface="Times New Roman" pitchFamily="18" charset="0"/>
              </a:defRPr>
            </a:lvl4pPr>
            <a:lvl5pPr marL="2057400" indent="-228600" eaLnBrk="0" hangingPunct="0">
              <a:defRPr sz="2400" b="1">
                <a:solidFill>
                  <a:srgbClr val="66FFFF"/>
                </a:solidFill>
                <a:latin typeface="Tahoma" pitchFamily="34" charset="0"/>
                <a:cs typeface="Times New Roman" pitchFamily="18" charset="0"/>
              </a:defRPr>
            </a:lvl5pPr>
            <a:lvl6pPr marL="25146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6pPr>
            <a:lvl7pPr marL="29718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7pPr>
            <a:lvl8pPr marL="34290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8pPr>
            <a:lvl9pPr marL="38862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9pPr>
          </a:lstStyle>
          <a:p>
            <a:pPr marL="0" indent="0" algn="l">
              <a:buClr>
                <a:schemeClr val="accent1"/>
              </a:buClr>
              <a:buSzPct val="115000"/>
            </a:pPr>
            <a:r>
              <a:rPr lang="en-US" sz="3600" dirty="0">
                <a:solidFill>
                  <a:srgbClr val="7030A0"/>
                </a:solidFill>
              </a:rPr>
              <a:t>III John 4</a:t>
            </a:r>
          </a:p>
          <a:p>
            <a:pPr>
              <a:buClr>
                <a:schemeClr val="accent1"/>
              </a:buClr>
              <a:buSzPct val="115000"/>
            </a:pPr>
            <a:r>
              <a:rPr lang="en-US" sz="3200" b="0" dirty="0">
                <a:solidFill>
                  <a:srgbClr val="002060"/>
                </a:solidFill>
              </a:rPr>
              <a:t>4. I have no greater joy than this, to hear of my children walking in the truth.</a:t>
            </a:r>
          </a:p>
        </p:txBody>
      </p:sp>
    </p:spTree>
    <p:extLst>
      <p:ext uri="{BB962C8B-B14F-4D97-AF65-F5344CB8AC3E}">
        <p14:creationId xmlns:p14="http://schemas.microsoft.com/office/powerpoint/2010/main" val="1924124925"/>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blip>
          <a:srcRect/>
          <a:stretch>
            <a:fillRect/>
          </a:stretch>
        </a:blipFill>
        <a:effectLst/>
      </p:bgPr>
    </p:bg>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91D9CE4D-C98A-4604-8538-841435F583CE}"/>
              </a:ext>
            </a:extLst>
          </p:cNvPr>
          <p:cNvPicPr>
            <a:picLocks noChangeAspect="1"/>
          </p:cNvPicPr>
          <p:nvPr/>
        </p:nvPicPr>
        <p:blipFill rotWithShape="1">
          <a:blip r:embed="rId3">
            <a:extLst>
              <a:ext uri="{28A0092B-C50C-407E-A947-70E740481C1C}">
                <a14:useLocalDpi xmlns:a14="http://schemas.microsoft.com/office/drawing/2010/main" val="0"/>
              </a:ext>
            </a:extLst>
          </a:blip>
          <a:srcRect t="30015" b="30757"/>
          <a:stretch/>
        </p:blipFill>
        <p:spPr>
          <a:xfrm>
            <a:off x="20" y="10"/>
            <a:ext cx="12191980" cy="3443533"/>
          </a:xfrm>
          <a:prstGeom prst="rect">
            <a:avLst/>
          </a:prstGeom>
        </p:spPr>
      </p:pic>
      <p:sp>
        <p:nvSpPr>
          <p:cNvPr id="176130" name="Rectangle 2"/>
          <p:cNvSpPr>
            <a:spLocks noGrp="1" noChangeArrowheads="1"/>
          </p:cNvSpPr>
          <p:nvPr>
            <p:ph type="title"/>
          </p:nvPr>
        </p:nvSpPr>
        <p:spPr>
          <a:xfrm>
            <a:off x="9601200" y="0"/>
            <a:ext cx="2590800" cy="1295400"/>
          </a:xfrm>
        </p:spPr>
        <p:txBody>
          <a:bodyPr vert="horz" wrap="none" lIns="91440" tIns="45720" rIns="91440" bIns="45720" rtlCol="0" anchor="t">
            <a:normAutofit/>
          </a:bodyPr>
          <a:lstStyle/>
          <a:p>
            <a:pPr algn="ctr">
              <a:defRPr/>
            </a:pPr>
            <a:r>
              <a:rPr lang="en-US" sz="4000" b="1" u="sng" spc="-300" dirty="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Arial" panose="020B0604020202020204" pitchFamily="34" charset="0"/>
                <a:cs typeface="Arial" panose="020B0604020202020204" pitchFamily="34" charset="0"/>
              </a:rPr>
              <a:t>Conclusion</a:t>
            </a:r>
          </a:p>
        </p:txBody>
      </p:sp>
      <p:sp>
        <p:nvSpPr>
          <p:cNvPr id="8" name="Footer Placeholder 3"/>
          <p:cNvSpPr>
            <a:spLocks noGrp="1"/>
          </p:cNvSpPr>
          <p:nvPr>
            <p:ph type="ftr" sz="quarter" idx="11"/>
          </p:nvPr>
        </p:nvSpPr>
        <p:spPr>
          <a:xfrm>
            <a:off x="-27689" y="6489979"/>
            <a:ext cx="2209800" cy="365125"/>
          </a:xfrm>
        </p:spPr>
        <p:txBody>
          <a:bodyPr vert="horz" lIns="91440" tIns="45720" rIns="91440" bIns="45720" rtlCol="0" anchor="ctr">
            <a:normAutofit/>
          </a:bodyPr>
          <a:lstStyle/>
          <a:p>
            <a:pPr defTabSz="914400">
              <a:spcAft>
                <a:spcPts val="600"/>
              </a:spcAft>
              <a:defRPr/>
            </a:pPr>
            <a:r>
              <a:rPr lang="en-US" kern="1200" dirty="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latin typeface="+mn-lt"/>
                <a:ea typeface="+mn-ea"/>
                <a:cs typeface="+mn-cs"/>
              </a:rPr>
              <a:t>Fellowship In The Gospel</a:t>
            </a:r>
          </a:p>
        </p:txBody>
      </p:sp>
      <p:sp>
        <p:nvSpPr>
          <p:cNvPr id="13" name="Text Box 3">
            <a:extLst>
              <a:ext uri="{FF2B5EF4-FFF2-40B4-BE49-F238E27FC236}">
                <a16:creationId xmlns:a16="http://schemas.microsoft.com/office/drawing/2014/main" id="{16629FBC-9C4D-42D2-B973-41E0870BF64C}"/>
              </a:ext>
            </a:extLst>
          </p:cNvPr>
          <p:cNvSpPr txBox="1">
            <a:spLocks noChangeArrowheads="1"/>
          </p:cNvSpPr>
          <p:nvPr/>
        </p:nvSpPr>
        <p:spPr bwMode="auto">
          <a:xfrm>
            <a:off x="0" y="3916157"/>
            <a:ext cx="12172758" cy="2123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eaLnBrk="0" hangingPunct="0">
              <a:defRPr sz="2400" b="1">
                <a:solidFill>
                  <a:srgbClr val="66FFFF"/>
                </a:solidFill>
                <a:latin typeface="Tahoma" pitchFamily="34" charset="0"/>
                <a:cs typeface="Times New Roman" pitchFamily="18" charset="0"/>
              </a:defRPr>
            </a:lvl1pPr>
            <a:lvl2pPr marL="742950" indent="-285750" eaLnBrk="0" hangingPunct="0">
              <a:defRPr sz="2400" b="1">
                <a:solidFill>
                  <a:srgbClr val="66FFFF"/>
                </a:solidFill>
                <a:latin typeface="Tahoma" pitchFamily="34" charset="0"/>
                <a:cs typeface="Times New Roman" pitchFamily="18" charset="0"/>
              </a:defRPr>
            </a:lvl2pPr>
            <a:lvl3pPr marL="1143000" indent="-228600" eaLnBrk="0" hangingPunct="0">
              <a:defRPr sz="2400" b="1">
                <a:solidFill>
                  <a:srgbClr val="66FFFF"/>
                </a:solidFill>
                <a:latin typeface="Tahoma" pitchFamily="34" charset="0"/>
                <a:cs typeface="Times New Roman" pitchFamily="18" charset="0"/>
              </a:defRPr>
            </a:lvl3pPr>
            <a:lvl4pPr marL="1600200" indent="-228600" eaLnBrk="0" hangingPunct="0">
              <a:defRPr sz="2400" b="1">
                <a:solidFill>
                  <a:srgbClr val="66FFFF"/>
                </a:solidFill>
                <a:latin typeface="Tahoma" pitchFamily="34" charset="0"/>
                <a:cs typeface="Times New Roman" pitchFamily="18" charset="0"/>
              </a:defRPr>
            </a:lvl4pPr>
            <a:lvl5pPr marL="2057400" indent="-228600" eaLnBrk="0" hangingPunct="0">
              <a:defRPr sz="2400" b="1">
                <a:solidFill>
                  <a:srgbClr val="66FFFF"/>
                </a:solidFill>
                <a:latin typeface="Tahoma" pitchFamily="34" charset="0"/>
                <a:cs typeface="Times New Roman" pitchFamily="18" charset="0"/>
              </a:defRPr>
            </a:lvl5pPr>
            <a:lvl6pPr marL="25146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6pPr>
            <a:lvl7pPr marL="29718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7pPr>
            <a:lvl8pPr marL="34290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8pPr>
            <a:lvl9pPr marL="38862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9pPr>
          </a:lstStyle>
          <a:p>
            <a:pPr marL="0" indent="0" algn="ctr" eaLnBrk="1" hangingPunct="1"/>
            <a:r>
              <a:rPr lang="en-US" sz="4400" dirty="0">
                <a:solidFill>
                  <a:srgbClr val="FFFF00"/>
                </a:solidFill>
              </a:rPr>
              <a:t>By walking in the Light (I Jn. 1:7) we have fellowship with Jesus and with one another!</a:t>
            </a:r>
            <a:endParaRPr lang="en-US" sz="4400" i="1" dirty="0">
              <a:solidFill>
                <a:srgbClr val="FFFF00"/>
              </a:solidFill>
            </a:endParaRPr>
          </a:p>
        </p:txBody>
      </p:sp>
    </p:spTree>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blip>
          <a:srcRect/>
          <a:stretch>
            <a:fillRect/>
          </a:stretch>
        </a:blip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04430C9F-EA98-4A3A-9568-A72ADDD60B2D}"/>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9578" b="21952"/>
          <a:stretch/>
        </p:blipFill>
        <p:spPr>
          <a:xfrm>
            <a:off x="20" y="10"/>
            <a:ext cx="12191980" cy="3443533"/>
          </a:xfrm>
          <a:prstGeom prst="rect">
            <a:avLst/>
          </a:prstGeom>
        </p:spPr>
      </p:pic>
      <p:sp>
        <p:nvSpPr>
          <p:cNvPr id="176130" name="Rectangle 2"/>
          <p:cNvSpPr>
            <a:spLocks noGrp="1" noChangeArrowheads="1"/>
          </p:cNvSpPr>
          <p:nvPr>
            <p:ph type="title"/>
          </p:nvPr>
        </p:nvSpPr>
        <p:spPr>
          <a:xfrm>
            <a:off x="0" y="0"/>
            <a:ext cx="2971800" cy="793772"/>
          </a:xfrm>
        </p:spPr>
        <p:txBody>
          <a:bodyPr vert="horz" wrap="none" lIns="91440" tIns="45720" rIns="91440" bIns="45720" rtlCol="0" anchor="t">
            <a:normAutofit/>
          </a:bodyPr>
          <a:lstStyle/>
          <a:p>
            <a:pPr algn="ctr">
              <a:defRPr/>
            </a:pPr>
            <a:r>
              <a:rPr lang="en-US" sz="4000" b="1" u="sng" spc="-300" dirty="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Arial" panose="020B0604020202020204" pitchFamily="34" charset="0"/>
                <a:cs typeface="Arial" panose="020B0604020202020204" pitchFamily="34" charset="0"/>
              </a:rPr>
              <a:t>Conclusion</a:t>
            </a:r>
          </a:p>
        </p:txBody>
      </p:sp>
      <p:sp>
        <p:nvSpPr>
          <p:cNvPr id="8" name="Footer Placeholder 3"/>
          <p:cNvSpPr>
            <a:spLocks noGrp="1"/>
          </p:cNvSpPr>
          <p:nvPr>
            <p:ph type="ftr" sz="quarter" idx="11"/>
          </p:nvPr>
        </p:nvSpPr>
        <p:spPr>
          <a:xfrm>
            <a:off x="-22558" y="6492875"/>
            <a:ext cx="1851358" cy="365125"/>
          </a:xfrm>
        </p:spPr>
        <p:txBody>
          <a:bodyPr vert="horz" lIns="91440" tIns="45720" rIns="91440" bIns="45720" rtlCol="0" anchor="ctr">
            <a:normAutofit/>
          </a:bodyPr>
          <a:lstStyle/>
          <a:p>
            <a:pPr defTabSz="914400">
              <a:spcAft>
                <a:spcPts val="600"/>
              </a:spcAft>
              <a:defRPr/>
            </a:pPr>
            <a:r>
              <a:rPr lang="en-US" kern="1200" dirty="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latin typeface="+mn-lt"/>
                <a:ea typeface="+mn-ea"/>
                <a:cs typeface="+mn-cs"/>
              </a:rPr>
              <a:t>Fellowship In The Gospel</a:t>
            </a:r>
          </a:p>
        </p:txBody>
      </p:sp>
      <p:sp>
        <p:nvSpPr>
          <p:cNvPr id="9" name="Text Box 8">
            <a:extLst>
              <a:ext uri="{FF2B5EF4-FFF2-40B4-BE49-F238E27FC236}">
                <a16:creationId xmlns:a16="http://schemas.microsoft.com/office/drawing/2014/main" id="{16F25A4E-1540-465F-B9FE-9DCF703CEAE2}"/>
              </a:ext>
            </a:extLst>
          </p:cNvPr>
          <p:cNvSpPr txBox="1">
            <a:spLocks noChangeArrowheads="1"/>
          </p:cNvSpPr>
          <p:nvPr/>
        </p:nvSpPr>
        <p:spPr bwMode="auto">
          <a:xfrm>
            <a:off x="79022" y="3913908"/>
            <a:ext cx="12039600" cy="2123658"/>
          </a:xfrm>
          <a:prstGeom prst="rect">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square">
            <a:spAutoFit/>
          </a:bodyPr>
          <a:lstStyle>
            <a:lvl1pPr marL="457200" indent="-457200" eaLnBrk="0" hangingPunct="0">
              <a:defRPr sz="2400" b="1">
                <a:solidFill>
                  <a:srgbClr val="66FFFF"/>
                </a:solidFill>
                <a:latin typeface="Tahoma" pitchFamily="34" charset="0"/>
                <a:cs typeface="Times New Roman" pitchFamily="18" charset="0"/>
              </a:defRPr>
            </a:lvl1pPr>
            <a:lvl2pPr marL="742950" indent="-285750" eaLnBrk="0" hangingPunct="0">
              <a:defRPr sz="2400" b="1">
                <a:solidFill>
                  <a:srgbClr val="66FFFF"/>
                </a:solidFill>
                <a:latin typeface="Tahoma" pitchFamily="34" charset="0"/>
                <a:cs typeface="Times New Roman" pitchFamily="18" charset="0"/>
              </a:defRPr>
            </a:lvl2pPr>
            <a:lvl3pPr marL="1143000" indent="-228600" eaLnBrk="0" hangingPunct="0">
              <a:defRPr sz="2400" b="1">
                <a:solidFill>
                  <a:srgbClr val="66FFFF"/>
                </a:solidFill>
                <a:latin typeface="Tahoma" pitchFamily="34" charset="0"/>
                <a:cs typeface="Times New Roman" pitchFamily="18" charset="0"/>
              </a:defRPr>
            </a:lvl3pPr>
            <a:lvl4pPr marL="1600200" indent="-228600" eaLnBrk="0" hangingPunct="0">
              <a:defRPr sz="2400" b="1">
                <a:solidFill>
                  <a:srgbClr val="66FFFF"/>
                </a:solidFill>
                <a:latin typeface="Tahoma" pitchFamily="34" charset="0"/>
                <a:cs typeface="Times New Roman" pitchFamily="18" charset="0"/>
              </a:defRPr>
            </a:lvl4pPr>
            <a:lvl5pPr marL="2057400" indent="-228600" eaLnBrk="0" hangingPunct="0">
              <a:defRPr sz="2400" b="1">
                <a:solidFill>
                  <a:srgbClr val="66FFFF"/>
                </a:solidFill>
                <a:latin typeface="Tahoma" pitchFamily="34" charset="0"/>
                <a:cs typeface="Times New Roman" pitchFamily="18" charset="0"/>
              </a:defRPr>
            </a:lvl5pPr>
            <a:lvl6pPr marL="25146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6pPr>
            <a:lvl7pPr marL="29718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7pPr>
            <a:lvl8pPr marL="34290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8pPr>
            <a:lvl9pPr marL="38862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9pPr>
          </a:lstStyle>
          <a:p>
            <a:pPr algn="ctr" eaLnBrk="1" hangingPunct="1"/>
            <a:r>
              <a:rPr lang="en-US" sz="4400" dirty="0">
                <a:solidFill>
                  <a:srgbClr val="0000FF"/>
                </a:solidFill>
              </a:rPr>
              <a:t>Obedience to the gospel grants joy because we gain fellowship with the apostles, God, and Jesus!</a:t>
            </a:r>
          </a:p>
        </p:txBody>
      </p:sp>
    </p:spTree>
    <p:extLst>
      <p:ext uri="{BB962C8B-B14F-4D97-AF65-F5344CB8AC3E}">
        <p14:creationId xmlns:p14="http://schemas.microsoft.com/office/powerpoint/2010/main" val="3590873005"/>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7"/>
          <p:cNvSpPr>
            <a:spLocks noChangeArrowheads="1"/>
          </p:cNvSpPr>
          <p:nvPr/>
        </p:nvSpPr>
        <p:spPr bwMode="auto">
          <a:xfrm>
            <a:off x="0" y="5004619"/>
            <a:ext cx="12192000" cy="609600"/>
          </a:xfrm>
          <a:prstGeom prst="rect">
            <a:avLst/>
          </a:prstGeom>
          <a:solidFill>
            <a:srgbClr val="66FFFF"/>
          </a:solidFill>
          <a:ln w="9525">
            <a:solidFill>
              <a:schemeClr val="tx1"/>
            </a:solidFill>
            <a:miter lim="800000"/>
            <a:headEnd/>
            <a:tailEnd/>
          </a:ln>
        </p:spPr>
        <p:txBody>
          <a:bodyPr wrap="none" anchor="ctr"/>
          <a:lstStyle/>
          <a:p>
            <a:endParaRPr lang="en-US"/>
          </a:p>
        </p:txBody>
      </p:sp>
      <p:sp>
        <p:nvSpPr>
          <p:cNvPr id="11267" name="Rectangle 2"/>
          <p:cNvSpPr>
            <a:spLocks noGrp="1" noChangeArrowheads="1"/>
          </p:cNvSpPr>
          <p:nvPr>
            <p:ph type="title"/>
          </p:nvPr>
        </p:nvSpPr>
        <p:spPr>
          <a:xfrm>
            <a:off x="0" y="0"/>
            <a:ext cx="12192000" cy="990600"/>
          </a:xfrm>
          <a:solidFill>
            <a:srgbClr val="66FFFF"/>
          </a:solidFill>
        </p:spPr>
        <p:txBody>
          <a:bodyPr/>
          <a:lstStyle/>
          <a:p>
            <a:pPr algn="ctr" eaLnBrk="1" hangingPunct="1"/>
            <a:r>
              <a:rPr lang="en-US" sz="4600" b="1" u="sng" dirty="0">
                <a:solidFill>
                  <a:srgbClr val="0000FF"/>
                </a:solidFill>
                <a:latin typeface="Ameretto"/>
              </a:rPr>
              <a:t>“What Must I Do To Be Saved?”</a:t>
            </a:r>
          </a:p>
        </p:txBody>
      </p:sp>
      <p:sp>
        <p:nvSpPr>
          <p:cNvPr id="6147" name="Text Box 3"/>
          <p:cNvSpPr txBox="1">
            <a:spLocks noChangeArrowheads="1"/>
          </p:cNvSpPr>
          <p:nvPr/>
        </p:nvSpPr>
        <p:spPr bwMode="auto">
          <a:xfrm>
            <a:off x="2057400" y="990600"/>
            <a:ext cx="8382000" cy="3970318"/>
          </a:xfrm>
          <a:prstGeom prst="rect">
            <a:avLst/>
          </a:prstGeom>
          <a:noFill/>
          <a:ln w="9525">
            <a:noFill/>
            <a:miter lim="800000"/>
            <a:headEnd/>
            <a:tailEnd/>
          </a:ln>
          <a:effectLst/>
        </p:spPr>
        <p:txBody>
          <a:bodyPr>
            <a:spAutoFit/>
          </a:bodyPr>
          <a:lstStyle/>
          <a:p>
            <a:pPr algn="ctr">
              <a:spcBef>
                <a:spcPct val="20000"/>
              </a:spcBef>
              <a:defRPr/>
            </a:pPr>
            <a:r>
              <a:rPr lang="en-US" sz="3600" dirty="0">
                <a:ea typeface="Tahoma" pitchFamily="34" charset="0"/>
                <a:cs typeface="Tahoma" pitchFamily="34" charset="0"/>
              </a:rPr>
              <a:t>Hear The Gospel (Jn. 5:24; Rom. 10:17)</a:t>
            </a:r>
          </a:p>
          <a:p>
            <a:pPr algn="ctr">
              <a:spcBef>
                <a:spcPct val="20000"/>
              </a:spcBef>
              <a:defRPr/>
            </a:pPr>
            <a:r>
              <a:rPr lang="en-US" sz="3600" dirty="0">
                <a:ea typeface="Tahoma" pitchFamily="34" charset="0"/>
                <a:cs typeface="Tahoma" pitchFamily="34" charset="0"/>
              </a:rPr>
              <a:t>Believe In Christ (Jn. 3:16-18; Jn. 8:24)</a:t>
            </a:r>
          </a:p>
          <a:p>
            <a:pPr algn="ctr">
              <a:spcBef>
                <a:spcPct val="20000"/>
              </a:spcBef>
              <a:defRPr/>
            </a:pPr>
            <a:r>
              <a:rPr lang="en-US" sz="3600" dirty="0">
                <a:ea typeface="Tahoma" pitchFamily="34" charset="0"/>
                <a:cs typeface="Tahoma" pitchFamily="34" charset="0"/>
              </a:rPr>
              <a:t>Repent Of Sins (Lk. 13:35; Acts 2:38)</a:t>
            </a:r>
          </a:p>
          <a:p>
            <a:pPr algn="ctr">
              <a:spcBef>
                <a:spcPct val="20000"/>
              </a:spcBef>
              <a:defRPr/>
            </a:pPr>
            <a:r>
              <a:rPr lang="en-US" sz="3600" dirty="0">
                <a:ea typeface="Tahoma" pitchFamily="34" charset="0"/>
                <a:cs typeface="Tahoma" pitchFamily="34" charset="0"/>
              </a:rPr>
              <a:t>Confess Christ (Mt. 10:32; Rom. 10:10)</a:t>
            </a:r>
          </a:p>
          <a:p>
            <a:pPr algn="ctr">
              <a:spcBef>
                <a:spcPct val="20000"/>
              </a:spcBef>
              <a:defRPr/>
            </a:pPr>
            <a:r>
              <a:rPr lang="en-US" sz="3600" dirty="0">
                <a:ea typeface="Tahoma" pitchFamily="34" charset="0"/>
                <a:cs typeface="Tahoma" pitchFamily="34" charset="0"/>
              </a:rPr>
              <a:t>Be Baptized (Mk. 16:16; Acts 22:16)</a:t>
            </a:r>
          </a:p>
          <a:p>
            <a:pPr algn="ctr">
              <a:spcBef>
                <a:spcPct val="20000"/>
              </a:spcBef>
              <a:defRPr/>
            </a:pPr>
            <a:r>
              <a:rPr lang="en-US" sz="3600" dirty="0">
                <a:ea typeface="Tahoma" pitchFamily="34" charset="0"/>
                <a:cs typeface="Tahoma" pitchFamily="34" charset="0"/>
              </a:rPr>
              <a:t>Remain Faithful (Jn. 8:31; Rev. 2:10)</a:t>
            </a:r>
          </a:p>
        </p:txBody>
      </p:sp>
      <p:sp>
        <p:nvSpPr>
          <p:cNvPr id="6148" name="Text Box 4"/>
          <p:cNvSpPr txBox="1">
            <a:spLocks noChangeArrowheads="1"/>
          </p:cNvSpPr>
          <p:nvPr/>
        </p:nvSpPr>
        <p:spPr bwMode="auto">
          <a:xfrm>
            <a:off x="76200" y="4876800"/>
            <a:ext cx="12039600" cy="1261884"/>
          </a:xfrm>
          <a:prstGeom prst="rect">
            <a:avLst/>
          </a:prstGeom>
          <a:noFill/>
          <a:ln w="9525">
            <a:noFill/>
            <a:miter lim="800000"/>
            <a:headEnd/>
            <a:tailEnd/>
          </a:ln>
          <a:effectLst/>
        </p:spPr>
        <p:txBody>
          <a:bodyPr wrap="square">
            <a:spAutoFit/>
          </a:bodyPr>
          <a:lstStyle/>
          <a:p>
            <a:pPr algn="ctr" fontAlgn="auto">
              <a:spcBef>
                <a:spcPts val="0"/>
              </a:spcBef>
              <a:spcAft>
                <a:spcPts val="0"/>
              </a:spcAft>
              <a:defRPr/>
            </a:pPr>
            <a:r>
              <a:rPr lang="en-US" sz="4000" u="sng" dirty="0">
                <a:solidFill>
                  <a:srgbClr val="0000FF"/>
                </a:solidFill>
                <a:effectLst>
                  <a:outerShdw blurRad="38100" dist="38100" dir="2700000" algn="tl">
                    <a:srgbClr val="FFFFFF"/>
                  </a:outerShdw>
                </a:effectLst>
                <a:latin typeface="Calisto MT" pitchFamily="18" charset="0"/>
              </a:rPr>
              <a:t>For The Erring Child of God:</a:t>
            </a:r>
            <a:r>
              <a:rPr lang="en-US" sz="4000" dirty="0">
                <a:solidFill>
                  <a:srgbClr val="0000FF"/>
                </a:solidFill>
                <a:effectLst>
                  <a:outerShdw blurRad="38100" dist="38100" dir="2700000" algn="tl">
                    <a:srgbClr val="FFFFFF"/>
                  </a:outerShdw>
                </a:effectLst>
                <a:latin typeface="Calisto MT" pitchFamily="18" charset="0"/>
              </a:rPr>
              <a:t> </a:t>
            </a:r>
          </a:p>
          <a:p>
            <a:pPr fontAlgn="auto">
              <a:spcBef>
                <a:spcPts val="0"/>
              </a:spcBef>
              <a:spcAft>
                <a:spcPts val="0"/>
              </a:spcAft>
              <a:defRPr/>
            </a:pPr>
            <a:r>
              <a:rPr lang="en-US" sz="3600" dirty="0">
                <a:latin typeface="Calisto MT" pitchFamily="18" charset="0"/>
              </a:rPr>
              <a:t>Repent (Acts 8:22), Confess (I Jn. 1:9), Pray (Acts 8:22)</a:t>
            </a:r>
          </a:p>
        </p:txBody>
      </p:sp>
      <p:sp>
        <p:nvSpPr>
          <p:cNvPr id="11270" name="Line 5"/>
          <p:cNvSpPr>
            <a:spLocks noChangeShapeType="1"/>
          </p:cNvSpPr>
          <p:nvPr/>
        </p:nvSpPr>
        <p:spPr bwMode="auto">
          <a:xfrm>
            <a:off x="2057400" y="838200"/>
            <a:ext cx="8153400" cy="0"/>
          </a:xfrm>
          <a:prstGeom prst="line">
            <a:avLst/>
          </a:prstGeom>
          <a:noFill/>
          <a:ln w="28575">
            <a:solidFill>
              <a:schemeClr val="tx1"/>
            </a:solidFill>
            <a:round/>
            <a:headEnd/>
            <a:tailEnd/>
          </a:ln>
        </p:spPr>
        <p:txBody>
          <a:bodyPr/>
          <a:lstStyle/>
          <a:p>
            <a:endParaRPr lang="en-US"/>
          </a:p>
        </p:txBody>
      </p:sp>
      <p:pic>
        <p:nvPicPr>
          <p:cNvPr id="8" name="Picture 7" descr="A person lying in the water&#10;&#10;Description generated with high confidence">
            <a:extLst>
              <a:ext uri="{FF2B5EF4-FFF2-40B4-BE49-F238E27FC236}">
                <a16:creationId xmlns:a16="http://schemas.microsoft.com/office/drawing/2014/main" id="{A6771704-87C0-40B0-BEB2-6046CFE43194}"/>
              </a:ext>
            </a:extLst>
          </p:cNvPr>
          <p:cNvPicPr>
            <a:picLocks noChangeAspect="1"/>
          </p:cNvPicPr>
          <p:nvPr/>
        </p:nvPicPr>
        <p:blipFill rotWithShape="1">
          <a:blip r:embed="rId3">
            <a:duotone>
              <a:prstClr val="black"/>
              <a:schemeClr val="tx2">
                <a:tint val="45000"/>
                <a:satMod val="400000"/>
              </a:schemeClr>
            </a:duotone>
            <a:alphaModFix amt="12000"/>
            <a:extLst>
              <a:ext uri="{28A0092B-C50C-407E-A947-70E740481C1C}">
                <a14:useLocalDpi xmlns:a14="http://schemas.microsoft.com/office/drawing/2010/main" val="0"/>
              </a:ext>
            </a:extLst>
          </a:blip>
          <a:srcRect t="881"/>
          <a:stretch/>
        </p:blipFill>
        <p:spPr>
          <a:xfrm>
            <a:off x="20" y="1"/>
            <a:ext cx="12191980" cy="6858000"/>
          </a:xfrm>
          <a:prstGeom prst="rect">
            <a:avLst/>
          </a:prstGeom>
        </p:spPr>
      </p:pic>
    </p:spTree>
    <p:extLst>
      <p:ext uri="{BB962C8B-B14F-4D97-AF65-F5344CB8AC3E}">
        <p14:creationId xmlns:p14="http://schemas.microsoft.com/office/powerpoint/2010/main" val="3703151444"/>
      </p:ext>
    </p:extLst>
  </p:cSld>
  <p:clrMapOvr>
    <a:masterClrMapping/>
  </p:clrMapOvr>
  <mc:AlternateContent xmlns:mc="http://schemas.openxmlformats.org/markup-compatibility/2006" xmlns:p14="http://schemas.microsoft.com/office/powerpoint/2010/main">
    <mc:Choice Requires="p14">
      <p:transition spd="slow" p14:dur="3000" advTm="210000">
        <p14:shred/>
      </p:transition>
    </mc:Choice>
    <mc:Fallback xmlns="">
      <p:transition spd="slow" advTm="210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nodeType="after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circle(out)">
                                      <p:cBhvr>
                                        <p:cTn id="7" dur="2000"/>
                                        <p:tgtEl>
                                          <p:spTgt spid="6147">
                                            <p:txEl>
                                              <p:pRg st="0" end="0"/>
                                            </p:txEl>
                                          </p:spTgt>
                                        </p:tgtEl>
                                      </p:cBhvr>
                                    </p:animEffect>
                                  </p:childTnLst>
                                </p:cTn>
                              </p:par>
                            </p:childTnLst>
                          </p:cTn>
                        </p:par>
                        <p:par>
                          <p:cTn id="8" fill="hold">
                            <p:stCondLst>
                              <p:cond delay="2000"/>
                            </p:stCondLst>
                            <p:childTnLst>
                              <p:par>
                                <p:cTn id="9" presetID="6" presetClass="entr" presetSubtype="32" fill="hold" nodeType="after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animEffect transition="in" filter="circle(out)">
                                      <p:cBhvr>
                                        <p:cTn id="11" dur="2000"/>
                                        <p:tgtEl>
                                          <p:spTgt spid="6147">
                                            <p:txEl>
                                              <p:pRg st="1" end="1"/>
                                            </p:txEl>
                                          </p:spTgt>
                                        </p:tgtEl>
                                      </p:cBhvr>
                                    </p:animEffect>
                                  </p:childTnLst>
                                </p:cTn>
                              </p:par>
                            </p:childTnLst>
                          </p:cTn>
                        </p:par>
                        <p:par>
                          <p:cTn id="12" fill="hold">
                            <p:stCondLst>
                              <p:cond delay="4000"/>
                            </p:stCondLst>
                            <p:childTnLst>
                              <p:par>
                                <p:cTn id="13" presetID="6" presetClass="entr" presetSubtype="32" fill="hold" nodeType="afterEffect">
                                  <p:stCondLst>
                                    <p:cond delay="0"/>
                                  </p:stCondLst>
                                  <p:childTnLst>
                                    <p:set>
                                      <p:cBhvr>
                                        <p:cTn id="14" dur="1" fill="hold">
                                          <p:stCondLst>
                                            <p:cond delay="0"/>
                                          </p:stCondLst>
                                        </p:cTn>
                                        <p:tgtEl>
                                          <p:spTgt spid="6147">
                                            <p:txEl>
                                              <p:pRg st="2" end="2"/>
                                            </p:txEl>
                                          </p:spTgt>
                                        </p:tgtEl>
                                        <p:attrNameLst>
                                          <p:attrName>style.visibility</p:attrName>
                                        </p:attrNameLst>
                                      </p:cBhvr>
                                      <p:to>
                                        <p:strVal val="visible"/>
                                      </p:to>
                                    </p:set>
                                    <p:animEffect transition="in" filter="circle(out)">
                                      <p:cBhvr>
                                        <p:cTn id="15" dur="2000"/>
                                        <p:tgtEl>
                                          <p:spTgt spid="6147">
                                            <p:txEl>
                                              <p:pRg st="2" end="2"/>
                                            </p:txEl>
                                          </p:spTgt>
                                        </p:tgtEl>
                                      </p:cBhvr>
                                    </p:animEffect>
                                  </p:childTnLst>
                                </p:cTn>
                              </p:par>
                            </p:childTnLst>
                          </p:cTn>
                        </p:par>
                        <p:par>
                          <p:cTn id="16" fill="hold">
                            <p:stCondLst>
                              <p:cond delay="6000"/>
                            </p:stCondLst>
                            <p:childTnLst>
                              <p:par>
                                <p:cTn id="17" presetID="6" presetClass="entr" presetSubtype="32" fill="hold" nodeType="afterEffect">
                                  <p:stCondLst>
                                    <p:cond delay="0"/>
                                  </p:stCondLst>
                                  <p:childTnLst>
                                    <p:set>
                                      <p:cBhvr>
                                        <p:cTn id="18" dur="1" fill="hold">
                                          <p:stCondLst>
                                            <p:cond delay="0"/>
                                          </p:stCondLst>
                                        </p:cTn>
                                        <p:tgtEl>
                                          <p:spTgt spid="6147">
                                            <p:txEl>
                                              <p:pRg st="3" end="3"/>
                                            </p:txEl>
                                          </p:spTgt>
                                        </p:tgtEl>
                                        <p:attrNameLst>
                                          <p:attrName>style.visibility</p:attrName>
                                        </p:attrNameLst>
                                      </p:cBhvr>
                                      <p:to>
                                        <p:strVal val="visible"/>
                                      </p:to>
                                    </p:set>
                                    <p:animEffect transition="in" filter="circle(out)">
                                      <p:cBhvr>
                                        <p:cTn id="19" dur="2000"/>
                                        <p:tgtEl>
                                          <p:spTgt spid="6147">
                                            <p:txEl>
                                              <p:pRg st="3" end="3"/>
                                            </p:txEl>
                                          </p:spTgt>
                                        </p:tgtEl>
                                      </p:cBhvr>
                                    </p:animEffect>
                                  </p:childTnLst>
                                </p:cTn>
                              </p:par>
                            </p:childTnLst>
                          </p:cTn>
                        </p:par>
                        <p:par>
                          <p:cTn id="20" fill="hold">
                            <p:stCondLst>
                              <p:cond delay="8000"/>
                            </p:stCondLst>
                            <p:childTnLst>
                              <p:par>
                                <p:cTn id="21" presetID="6" presetClass="entr" presetSubtype="32" fill="hold" nodeType="afterEffect">
                                  <p:stCondLst>
                                    <p:cond delay="0"/>
                                  </p:stCondLst>
                                  <p:childTnLst>
                                    <p:set>
                                      <p:cBhvr>
                                        <p:cTn id="22" dur="1" fill="hold">
                                          <p:stCondLst>
                                            <p:cond delay="0"/>
                                          </p:stCondLst>
                                        </p:cTn>
                                        <p:tgtEl>
                                          <p:spTgt spid="6147">
                                            <p:txEl>
                                              <p:pRg st="4" end="4"/>
                                            </p:txEl>
                                          </p:spTgt>
                                        </p:tgtEl>
                                        <p:attrNameLst>
                                          <p:attrName>style.visibility</p:attrName>
                                        </p:attrNameLst>
                                      </p:cBhvr>
                                      <p:to>
                                        <p:strVal val="visible"/>
                                      </p:to>
                                    </p:set>
                                    <p:animEffect transition="in" filter="circle(out)">
                                      <p:cBhvr>
                                        <p:cTn id="23" dur="2000"/>
                                        <p:tgtEl>
                                          <p:spTgt spid="6147">
                                            <p:txEl>
                                              <p:pRg st="4" end="4"/>
                                            </p:txEl>
                                          </p:spTgt>
                                        </p:tgtEl>
                                      </p:cBhvr>
                                    </p:animEffect>
                                  </p:childTnLst>
                                </p:cTn>
                              </p:par>
                            </p:childTnLst>
                          </p:cTn>
                        </p:par>
                        <p:par>
                          <p:cTn id="24" fill="hold">
                            <p:stCondLst>
                              <p:cond delay="10000"/>
                            </p:stCondLst>
                            <p:childTnLst>
                              <p:par>
                                <p:cTn id="25" presetID="6" presetClass="entr" presetSubtype="32" fill="hold" nodeType="afterEffect">
                                  <p:stCondLst>
                                    <p:cond delay="0"/>
                                  </p:stCondLst>
                                  <p:childTnLst>
                                    <p:set>
                                      <p:cBhvr>
                                        <p:cTn id="26" dur="1" fill="hold">
                                          <p:stCondLst>
                                            <p:cond delay="0"/>
                                          </p:stCondLst>
                                        </p:cTn>
                                        <p:tgtEl>
                                          <p:spTgt spid="6147">
                                            <p:txEl>
                                              <p:pRg st="5" end="5"/>
                                            </p:txEl>
                                          </p:spTgt>
                                        </p:tgtEl>
                                        <p:attrNameLst>
                                          <p:attrName>style.visibility</p:attrName>
                                        </p:attrNameLst>
                                      </p:cBhvr>
                                      <p:to>
                                        <p:strVal val="visible"/>
                                      </p:to>
                                    </p:set>
                                    <p:animEffect transition="in" filter="circle(out)">
                                      <p:cBhvr>
                                        <p:cTn id="27" dur="2000"/>
                                        <p:tgtEl>
                                          <p:spTgt spid="6147">
                                            <p:txEl>
                                              <p:pRg st="5" end="5"/>
                                            </p:txEl>
                                          </p:spTgt>
                                        </p:tgtEl>
                                      </p:cBhvr>
                                    </p:animEffect>
                                  </p:childTnLst>
                                </p:cTn>
                              </p:par>
                            </p:childTnLst>
                          </p:cTn>
                        </p:par>
                        <p:par>
                          <p:cTn id="28" fill="hold">
                            <p:stCondLst>
                              <p:cond delay="12000"/>
                            </p:stCondLst>
                            <p:childTnLst>
                              <p:par>
                                <p:cTn id="29" presetID="6" presetClass="entr" presetSubtype="16" fill="hold" grpId="0" nodeType="afterEffect">
                                  <p:stCondLst>
                                    <p:cond delay="0"/>
                                  </p:stCondLst>
                                  <p:childTnLst>
                                    <p:set>
                                      <p:cBhvr>
                                        <p:cTn id="30" dur="1" fill="hold">
                                          <p:stCondLst>
                                            <p:cond delay="0"/>
                                          </p:stCondLst>
                                        </p:cTn>
                                        <p:tgtEl>
                                          <p:spTgt spid="11266"/>
                                        </p:tgtEl>
                                        <p:attrNameLst>
                                          <p:attrName>style.visibility</p:attrName>
                                        </p:attrNameLst>
                                      </p:cBhvr>
                                      <p:to>
                                        <p:strVal val="visible"/>
                                      </p:to>
                                    </p:set>
                                    <p:animEffect transition="in" filter="circle(in)">
                                      <p:cBhvr>
                                        <p:cTn id="31" dur="2000"/>
                                        <p:tgtEl>
                                          <p:spTgt spid="11266"/>
                                        </p:tgtEl>
                                      </p:cBhvr>
                                    </p:animEffect>
                                  </p:childTnLst>
                                </p:cTn>
                              </p:par>
                            </p:childTnLst>
                          </p:cTn>
                        </p:par>
                        <p:par>
                          <p:cTn id="32" fill="hold">
                            <p:stCondLst>
                              <p:cond delay="14000"/>
                            </p:stCondLst>
                            <p:childTnLst>
                              <p:par>
                                <p:cTn id="33" presetID="6" presetClass="entr" presetSubtype="32" fill="hold" grpId="0" nodeType="afterEffect">
                                  <p:stCondLst>
                                    <p:cond delay="0"/>
                                  </p:stCondLst>
                                  <p:childTnLst>
                                    <p:set>
                                      <p:cBhvr>
                                        <p:cTn id="34" dur="1" fill="hold">
                                          <p:stCondLst>
                                            <p:cond delay="0"/>
                                          </p:stCondLst>
                                        </p:cTn>
                                        <p:tgtEl>
                                          <p:spTgt spid="6148"/>
                                        </p:tgtEl>
                                        <p:attrNameLst>
                                          <p:attrName>style.visibility</p:attrName>
                                        </p:attrNameLst>
                                      </p:cBhvr>
                                      <p:to>
                                        <p:strVal val="visible"/>
                                      </p:to>
                                    </p:set>
                                    <p:animEffect transition="in" filter="circle(out)">
                                      <p:cBhvr>
                                        <p:cTn id="35" dur="2000"/>
                                        <p:tgtEl>
                                          <p:spTgt spid="61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animBg="1"/>
      <p:bldP spid="614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a:xfrm>
            <a:off x="0" y="0"/>
            <a:ext cx="12192000" cy="609600"/>
          </a:xfrm>
        </p:spPr>
        <p:txBody>
          <a:bodyPr>
            <a:noAutofit/>
          </a:bodyPr>
          <a:lstStyle/>
          <a:p>
            <a:pPr algn="ctr" eaLnBrk="1" hangingPunct="1">
              <a:defRPr/>
            </a:pPr>
            <a:r>
              <a:rPr lang="en-US" sz="4000" b="1" u="sng" dirty="0">
                <a:solidFill>
                  <a:srgbClr val="66FFFF"/>
                </a:solidFill>
                <a:latin typeface="Arial" panose="020B0604020202020204" pitchFamily="34" charset="0"/>
                <a:cs typeface="Arial" panose="020B0604020202020204" pitchFamily="34" charset="0"/>
              </a:rPr>
              <a:t>Intro</a:t>
            </a:r>
          </a:p>
        </p:txBody>
      </p:sp>
      <p:sp>
        <p:nvSpPr>
          <p:cNvPr id="5" name="Footer Placeholder 3"/>
          <p:cNvSpPr>
            <a:spLocks noGrp="1"/>
          </p:cNvSpPr>
          <p:nvPr>
            <p:ph type="ftr" sz="quarter" idx="11"/>
          </p:nvPr>
        </p:nvSpPr>
        <p:spPr>
          <a:xfrm>
            <a:off x="3733800" y="6629400"/>
            <a:ext cx="4114800" cy="228600"/>
          </a:xfrm>
        </p:spPr>
        <p:txBody>
          <a:bodyPr/>
          <a:lstStyle/>
          <a:p>
            <a:pPr>
              <a:defRPr/>
            </a:pPr>
            <a:r>
              <a:rPr lang="en-US"/>
              <a:t>Fellowship In The Gospel</a:t>
            </a:r>
            <a:endParaRPr lang="en-US" dirty="0"/>
          </a:p>
        </p:txBody>
      </p:sp>
      <p:sp>
        <p:nvSpPr>
          <p:cNvPr id="10" name="Text Box 3"/>
          <p:cNvSpPr txBox="1">
            <a:spLocks noChangeArrowheads="1"/>
          </p:cNvSpPr>
          <p:nvPr/>
        </p:nvSpPr>
        <p:spPr bwMode="auto">
          <a:xfrm>
            <a:off x="0" y="632179"/>
            <a:ext cx="121920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eaLnBrk="0" hangingPunct="0">
              <a:defRPr sz="2400" b="1">
                <a:solidFill>
                  <a:srgbClr val="66FFFF"/>
                </a:solidFill>
                <a:latin typeface="Tahoma" pitchFamily="34" charset="0"/>
                <a:cs typeface="Times New Roman" pitchFamily="18" charset="0"/>
              </a:defRPr>
            </a:lvl1pPr>
            <a:lvl2pPr marL="742950" indent="-285750" eaLnBrk="0" hangingPunct="0">
              <a:defRPr sz="2400" b="1">
                <a:solidFill>
                  <a:srgbClr val="66FFFF"/>
                </a:solidFill>
                <a:latin typeface="Tahoma" pitchFamily="34" charset="0"/>
                <a:cs typeface="Times New Roman" pitchFamily="18" charset="0"/>
              </a:defRPr>
            </a:lvl2pPr>
            <a:lvl3pPr marL="1143000" indent="-228600" eaLnBrk="0" hangingPunct="0">
              <a:defRPr sz="2400" b="1">
                <a:solidFill>
                  <a:srgbClr val="66FFFF"/>
                </a:solidFill>
                <a:latin typeface="Tahoma" pitchFamily="34" charset="0"/>
                <a:cs typeface="Times New Roman" pitchFamily="18" charset="0"/>
              </a:defRPr>
            </a:lvl3pPr>
            <a:lvl4pPr marL="1600200" indent="-228600" eaLnBrk="0" hangingPunct="0">
              <a:defRPr sz="2400" b="1">
                <a:solidFill>
                  <a:srgbClr val="66FFFF"/>
                </a:solidFill>
                <a:latin typeface="Tahoma" pitchFamily="34" charset="0"/>
                <a:cs typeface="Times New Roman" pitchFamily="18" charset="0"/>
              </a:defRPr>
            </a:lvl4pPr>
            <a:lvl5pPr marL="2057400" indent="-228600" eaLnBrk="0" hangingPunct="0">
              <a:defRPr sz="2400" b="1">
                <a:solidFill>
                  <a:srgbClr val="66FFFF"/>
                </a:solidFill>
                <a:latin typeface="Tahoma" pitchFamily="34" charset="0"/>
                <a:cs typeface="Times New Roman" pitchFamily="18" charset="0"/>
              </a:defRPr>
            </a:lvl5pPr>
            <a:lvl6pPr marL="25146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6pPr>
            <a:lvl7pPr marL="29718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7pPr>
            <a:lvl8pPr marL="34290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8pPr>
            <a:lvl9pPr marL="38862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9pPr>
          </a:lstStyle>
          <a:p>
            <a:pPr algn="l" eaLnBrk="1" hangingPunct="1"/>
            <a:r>
              <a:rPr lang="en-US" i="1" dirty="0">
                <a:solidFill>
                  <a:srgbClr val="FFFF00"/>
                </a:solidFill>
              </a:rPr>
              <a:t>“</a:t>
            </a:r>
            <a:r>
              <a:rPr lang="en-US" sz="3200" i="1" dirty="0" err="1">
                <a:solidFill>
                  <a:srgbClr val="FFFF00"/>
                </a:solidFill>
              </a:rPr>
              <a:t>Koinos</a:t>
            </a:r>
            <a:r>
              <a:rPr lang="en-US" sz="3200" i="1" dirty="0">
                <a:solidFill>
                  <a:srgbClr val="FFFF00"/>
                </a:solidFill>
              </a:rPr>
              <a:t>”  (G2839) </a:t>
            </a:r>
            <a:r>
              <a:rPr lang="en-US" sz="3200" dirty="0">
                <a:solidFill>
                  <a:srgbClr val="FFFF00"/>
                </a:solidFill>
              </a:rPr>
              <a:t>in the N.T. can properly be defined as </a:t>
            </a:r>
          </a:p>
          <a:p>
            <a:pPr algn="l" eaLnBrk="1" hangingPunct="1"/>
            <a:r>
              <a:rPr lang="en-US" sz="3200" dirty="0">
                <a:solidFill>
                  <a:srgbClr val="FFFF00"/>
                </a:solidFill>
              </a:rPr>
              <a:t>“sharing something with someone, an associate, partner,</a:t>
            </a:r>
          </a:p>
          <a:p>
            <a:pPr algn="l" eaLnBrk="1" hangingPunct="1"/>
            <a:r>
              <a:rPr lang="en-US" sz="3200" dirty="0">
                <a:solidFill>
                  <a:srgbClr val="FFFF00"/>
                </a:solidFill>
              </a:rPr>
              <a:t>companion, partaker”</a:t>
            </a:r>
            <a:endParaRPr lang="en-US" sz="3200" b="0" i="1" dirty="0">
              <a:solidFill>
                <a:srgbClr val="FFFFFF"/>
              </a:solidFill>
            </a:endParaRPr>
          </a:p>
        </p:txBody>
      </p:sp>
      <p:sp>
        <p:nvSpPr>
          <p:cNvPr id="12" name="Text Box 3"/>
          <p:cNvSpPr txBox="1">
            <a:spLocks noChangeArrowheads="1"/>
          </p:cNvSpPr>
          <p:nvPr/>
        </p:nvSpPr>
        <p:spPr bwMode="auto">
          <a:xfrm>
            <a:off x="0" y="2105085"/>
            <a:ext cx="1219200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rIns="91440">
            <a:spAutoFit/>
          </a:bodyPr>
          <a:lstStyle>
            <a:lvl1pPr marL="457200" indent="-457200" eaLnBrk="0" hangingPunct="0">
              <a:defRPr sz="2400" b="1">
                <a:solidFill>
                  <a:srgbClr val="66FFFF"/>
                </a:solidFill>
                <a:latin typeface="Tahoma" pitchFamily="34" charset="0"/>
                <a:cs typeface="Times New Roman" pitchFamily="18" charset="0"/>
              </a:defRPr>
            </a:lvl1pPr>
            <a:lvl2pPr marL="742950" indent="-285750" eaLnBrk="0" hangingPunct="0">
              <a:defRPr sz="2400" b="1">
                <a:solidFill>
                  <a:srgbClr val="66FFFF"/>
                </a:solidFill>
                <a:latin typeface="Tahoma" pitchFamily="34" charset="0"/>
                <a:cs typeface="Times New Roman" pitchFamily="18" charset="0"/>
              </a:defRPr>
            </a:lvl2pPr>
            <a:lvl3pPr marL="1143000" indent="-228600" eaLnBrk="0" hangingPunct="0">
              <a:defRPr sz="2400" b="1">
                <a:solidFill>
                  <a:srgbClr val="66FFFF"/>
                </a:solidFill>
                <a:latin typeface="Tahoma" pitchFamily="34" charset="0"/>
                <a:cs typeface="Times New Roman" pitchFamily="18" charset="0"/>
              </a:defRPr>
            </a:lvl3pPr>
            <a:lvl4pPr marL="1600200" indent="-228600" eaLnBrk="0" hangingPunct="0">
              <a:defRPr sz="2400" b="1">
                <a:solidFill>
                  <a:srgbClr val="66FFFF"/>
                </a:solidFill>
                <a:latin typeface="Tahoma" pitchFamily="34" charset="0"/>
                <a:cs typeface="Times New Roman" pitchFamily="18" charset="0"/>
              </a:defRPr>
            </a:lvl4pPr>
            <a:lvl5pPr marL="2057400" indent="-228600" eaLnBrk="0" hangingPunct="0">
              <a:defRPr sz="2400" b="1">
                <a:solidFill>
                  <a:srgbClr val="66FFFF"/>
                </a:solidFill>
                <a:latin typeface="Tahoma" pitchFamily="34" charset="0"/>
                <a:cs typeface="Times New Roman" pitchFamily="18" charset="0"/>
              </a:defRPr>
            </a:lvl5pPr>
            <a:lvl6pPr marL="25146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6pPr>
            <a:lvl7pPr marL="29718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7pPr>
            <a:lvl8pPr marL="34290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8pPr>
            <a:lvl9pPr marL="38862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9pPr>
          </a:lstStyle>
          <a:p>
            <a:pPr algn="l">
              <a:buClr>
                <a:schemeClr val="accent1"/>
              </a:buClr>
              <a:buSzPct val="115000"/>
              <a:buFont typeface="Wingdings" pitchFamily="2" charset="2"/>
              <a:buChar char="Ø"/>
            </a:pPr>
            <a:r>
              <a:rPr lang="en-US" sz="3200" dirty="0">
                <a:solidFill>
                  <a:srgbClr val="FFFFFF"/>
                </a:solidFill>
              </a:rPr>
              <a:t>Rom. 11:17: </a:t>
            </a:r>
            <a:r>
              <a:rPr lang="en-US" sz="3200" b="0" dirty="0">
                <a:solidFill>
                  <a:srgbClr val="FFFFFF"/>
                </a:solidFill>
              </a:rPr>
              <a:t>Gentiles became “partakers” of the “rich root” (the full nature) of the olive tree when they were “grafted” in as branches and shared such fullness with the Jews – “Partaker” </a:t>
            </a:r>
            <a:r>
              <a:rPr lang="en-US" sz="3200" b="0" i="1" dirty="0">
                <a:solidFill>
                  <a:srgbClr val="FFFFFF"/>
                </a:solidFill>
              </a:rPr>
              <a:t>(G4791 </a:t>
            </a:r>
            <a:r>
              <a:rPr lang="en-US" sz="3200" b="0" i="1" dirty="0" err="1">
                <a:solidFill>
                  <a:srgbClr val="FFFFFF"/>
                </a:solidFill>
              </a:rPr>
              <a:t>sugkoinōnos</a:t>
            </a:r>
            <a:r>
              <a:rPr lang="en-US" sz="3200" b="0" i="1" dirty="0">
                <a:solidFill>
                  <a:srgbClr val="FFFFFF"/>
                </a:solidFill>
              </a:rPr>
              <a:t>) </a:t>
            </a:r>
          </a:p>
          <a:p>
            <a:pPr algn="l">
              <a:buClr>
                <a:schemeClr val="accent1"/>
              </a:buClr>
              <a:buSzPct val="115000"/>
              <a:buFont typeface="Wingdings" pitchFamily="2" charset="2"/>
              <a:buChar char="Ø"/>
            </a:pPr>
            <a:r>
              <a:rPr lang="en-US" sz="3200" dirty="0">
                <a:solidFill>
                  <a:srgbClr val="FFFFFF"/>
                </a:solidFill>
              </a:rPr>
              <a:t>I Jn. 1:3: </a:t>
            </a:r>
            <a:r>
              <a:rPr lang="en-US" sz="3200" b="0" dirty="0">
                <a:solidFill>
                  <a:srgbClr val="FFFFFF"/>
                </a:solidFill>
              </a:rPr>
              <a:t>We are enabled to enjoy “fellowship” </a:t>
            </a:r>
            <a:r>
              <a:rPr lang="en-US" sz="3200" b="0" i="1" dirty="0">
                <a:solidFill>
                  <a:srgbClr val="FFFFFF"/>
                </a:solidFill>
              </a:rPr>
              <a:t>(G2842 </a:t>
            </a:r>
            <a:r>
              <a:rPr lang="en-US" sz="3200" b="0" i="1" dirty="0" err="1">
                <a:solidFill>
                  <a:srgbClr val="FFFFFF"/>
                </a:solidFill>
              </a:rPr>
              <a:t>koinōnia</a:t>
            </a:r>
            <a:r>
              <a:rPr lang="en-US" sz="3200" b="0" i="1" dirty="0">
                <a:solidFill>
                  <a:srgbClr val="FFFFFF"/>
                </a:solidFill>
              </a:rPr>
              <a:t>)</a:t>
            </a:r>
            <a:r>
              <a:rPr lang="en-US" sz="3200" b="0" dirty="0">
                <a:solidFill>
                  <a:srgbClr val="FFFFFF"/>
                </a:solidFill>
              </a:rPr>
              <a:t> with the Apostles, God and Christ through the Gospel</a:t>
            </a:r>
            <a:endParaRPr lang="en-US" sz="3200" b="0" i="1" dirty="0">
              <a:solidFill>
                <a:srgbClr val="FFFFFF"/>
              </a:solidFill>
            </a:endParaRPr>
          </a:p>
          <a:p>
            <a:pPr algn="l">
              <a:buClr>
                <a:schemeClr val="accent1"/>
              </a:buClr>
              <a:buSzPct val="115000"/>
              <a:buFont typeface="Wingdings" pitchFamily="2" charset="2"/>
              <a:buChar char="Ø"/>
            </a:pPr>
            <a:r>
              <a:rPr lang="en-US" sz="3200" dirty="0">
                <a:solidFill>
                  <a:srgbClr val="FFFFFF"/>
                </a:solidFill>
              </a:rPr>
              <a:t>I Jn. 1:6-7: </a:t>
            </a:r>
            <a:r>
              <a:rPr lang="en-US" sz="3200" b="0" dirty="0">
                <a:solidFill>
                  <a:srgbClr val="FFFFFF"/>
                </a:solidFill>
              </a:rPr>
              <a:t>Through the blood of Christ and walking in His light, we have fellowship with God and with one another </a:t>
            </a:r>
            <a:r>
              <a:rPr lang="en-US" sz="3200" b="0" i="1" dirty="0">
                <a:solidFill>
                  <a:srgbClr val="FFFFFF"/>
                </a:solidFill>
              </a:rPr>
              <a:t>(G2842)</a:t>
            </a:r>
          </a:p>
        </p:txBody>
      </p:sp>
    </p:spTree>
    <p:extLst>
      <p:ext uri="{BB962C8B-B14F-4D97-AF65-F5344CB8AC3E}">
        <p14:creationId xmlns:p14="http://schemas.microsoft.com/office/powerpoint/2010/main" val="2644924385"/>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wipe(left)">
                                      <p:cBhvr>
                                        <p:cTn id="7" dur="500"/>
                                        <p:tgtEl>
                                          <p:spTgt spid="1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2">
                                            <p:txEl>
                                              <p:pRg st="1" end="1"/>
                                            </p:txEl>
                                          </p:spTgt>
                                        </p:tgtEl>
                                        <p:attrNameLst>
                                          <p:attrName>style.visibility</p:attrName>
                                        </p:attrNameLst>
                                      </p:cBhvr>
                                      <p:to>
                                        <p:strVal val="visible"/>
                                      </p:to>
                                    </p:set>
                                    <p:animEffect transition="in" filter="wipe(left)">
                                      <p:cBhvr>
                                        <p:cTn id="12" dur="500"/>
                                        <p:tgtEl>
                                          <p:spTgt spid="1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2">
                                            <p:txEl>
                                              <p:pRg st="2" end="2"/>
                                            </p:txEl>
                                          </p:spTgt>
                                        </p:tgtEl>
                                        <p:attrNameLst>
                                          <p:attrName>style.visibility</p:attrName>
                                        </p:attrNameLst>
                                      </p:cBhvr>
                                      <p:to>
                                        <p:strVal val="visible"/>
                                      </p:to>
                                    </p:set>
                                    <p:animEffect transition="in" filter="wipe(left)">
                                      <p:cBhvr>
                                        <p:cTn id="17" dur="500"/>
                                        <p:tgtEl>
                                          <p:spTgt spid="1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a:xfrm>
            <a:off x="0" y="0"/>
            <a:ext cx="12192000" cy="685800"/>
          </a:xfrm>
        </p:spPr>
        <p:txBody>
          <a:bodyPr>
            <a:normAutofit/>
          </a:bodyPr>
          <a:lstStyle/>
          <a:p>
            <a:pPr algn="ctr" eaLnBrk="1" hangingPunct="1">
              <a:defRPr/>
            </a:pPr>
            <a:r>
              <a:rPr lang="en-US" sz="4000" b="1" u="sng" dirty="0">
                <a:solidFill>
                  <a:srgbClr val="66FFFF"/>
                </a:solidFill>
                <a:latin typeface="Arial" panose="020B0604020202020204" pitchFamily="34" charset="0"/>
                <a:cs typeface="Arial" panose="020B0604020202020204" pitchFamily="34" charset="0"/>
              </a:rPr>
              <a:t>Intro</a:t>
            </a:r>
          </a:p>
        </p:txBody>
      </p:sp>
      <p:sp>
        <p:nvSpPr>
          <p:cNvPr id="5" name="Footer Placeholder 3"/>
          <p:cNvSpPr>
            <a:spLocks noGrp="1"/>
          </p:cNvSpPr>
          <p:nvPr>
            <p:ph type="ftr" sz="quarter" idx="11"/>
          </p:nvPr>
        </p:nvSpPr>
        <p:spPr>
          <a:xfrm>
            <a:off x="3733800" y="6629400"/>
            <a:ext cx="4114800" cy="228600"/>
          </a:xfrm>
        </p:spPr>
        <p:txBody>
          <a:bodyPr/>
          <a:lstStyle/>
          <a:p>
            <a:pPr>
              <a:defRPr/>
            </a:pPr>
            <a:r>
              <a:rPr lang="en-US"/>
              <a:t>Fellowship In The Gospel</a:t>
            </a:r>
            <a:endParaRPr lang="en-US" dirty="0"/>
          </a:p>
        </p:txBody>
      </p:sp>
      <p:sp>
        <p:nvSpPr>
          <p:cNvPr id="8" name="Text Box 6"/>
          <p:cNvSpPr txBox="1">
            <a:spLocks noChangeArrowheads="1"/>
          </p:cNvSpPr>
          <p:nvPr/>
        </p:nvSpPr>
        <p:spPr bwMode="auto">
          <a:xfrm>
            <a:off x="237067" y="73759"/>
            <a:ext cx="11734800" cy="6555641"/>
          </a:xfrm>
          <a:prstGeom prst="rect">
            <a:avLst/>
          </a:prstGeom>
          <a:solidFill>
            <a:schemeClr val="tx1">
              <a:lumMod val="85000"/>
            </a:schemeClr>
          </a:solidFill>
          <a:ln/>
        </p:spPr>
        <p:style>
          <a:lnRef idx="0">
            <a:schemeClr val="accent4"/>
          </a:lnRef>
          <a:fillRef idx="3">
            <a:schemeClr val="accent4"/>
          </a:fillRef>
          <a:effectRef idx="3">
            <a:schemeClr val="accent4"/>
          </a:effectRef>
          <a:fontRef idx="minor">
            <a:schemeClr val="lt1"/>
          </a:fontRef>
        </p:style>
        <p:txBody>
          <a:bodyPr wrap="square">
            <a:spAutoFit/>
          </a:bodyPr>
          <a:lstStyle>
            <a:lvl1pPr marL="457200" indent="-457200" eaLnBrk="0" hangingPunct="0">
              <a:defRPr sz="2400" b="1">
                <a:solidFill>
                  <a:srgbClr val="66FFFF"/>
                </a:solidFill>
                <a:latin typeface="Tahoma" pitchFamily="34" charset="0"/>
                <a:cs typeface="Times New Roman" pitchFamily="18" charset="0"/>
              </a:defRPr>
            </a:lvl1pPr>
            <a:lvl2pPr marL="742950" indent="-285750" eaLnBrk="0" hangingPunct="0">
              <a:defRPr sz="2400" b="1">
                <a:solidFill>
                  <a:srgbClr val="66FFFF"/>
                </a:solidFill>
                <a:latin typeface="Tahoma" pitchFamily="34" charset="0"/>
                <a:cs typeface="Times New Roman" pitchFamily="18" charset="0"/>
              </a:defRPr>
            </a:lvl2pPr>
            <a:lvl3pPr marL="1143000" indent="-228600" eaLnBrk="0" hangingPunct="0">
              <a:defRPr sz="2400" b="1">
                <a:solidFill>
                  <a:srgbClr val="66FFFF"/>
                </a:solidFill>
                <a:latin typeface="Tahoma" pitchFamily="34" charset="0"/>
                <a:cs typeface="Times New Roman" pitchFamily="18" charset="0"/>
              </a:defRPr>
            </a:lvl3pPr>
            <a:lvl4pPr marL="1600200" indent="-228600" eaLnBrk="0" hangingPunct="0">
              <a:defRPr sz="2400" b="1">
                <a:solidFill>
                  <a:srgbClr val="66FFFF"/>
                </a:solidFill>
                <a:latin typeface="Tahoma" pitchFamily="34" charset="0"/>
                <a:cs typeface="Times New Roman" pitchFamily="18" charset="0"/>
              </a:defRPr>
            </a:lvl4pPr>
            <a:lvl5pPr marL="2057400" indent="-228600" eaLnBrk="0" hangingPunct="0">
              <a:defRPr sz="2400" b="1">
                <a:solidFill>
                  <a:srgbClr val="66FFFF"/>
                </a:solidFill>
                <a:latin typeface="Tahoma" pitchFamily="34" charset="0"/>
                <a:cs typeface="Times New Roman" pitchFamily="18" charset="0"/>
              </a:defRPr>
            </a:lvl5pPr>
            <a:lvl6pPr marL="25146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6pPr>
            <a:lvl7pPr marL="29718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7pPr>
            <a:lvl8pPr marL="34290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8pPr>
            <a:lvl9pPr marL="38862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9pPr>
          </a:lstStyle>
          <a:p>
            <a:pPr marL="0" indent="0" algn="l">
              <a:buClr>
                <a:schemeClr val="accent1"/>
              </a:buClr>
              <a:buSzPct val="115000"/>
            </a:pPr>
            <a:r>
              <a:rPr lang="en-US" sz="3600" dirty="0">
                <a:solidFill>
                  <a:srgbClr val="7030A0"/>
                </a:solidFill>
              </a:rPr>
              <a:t>I John 1:1-4</a:t>
            </a:r>
          </a:p>
          <a:p>
            <a:pPr algn="l">
              <a:buClr>
                <a:schemeClr val="accent1"/>
              </a:buClr>
              <a:buSzPct val="115000"/>
            </a:pPr>
            <a:r>
              <a:rPr lang="en-US" sz="3200" b="0" dirty="0">
                <a:solidFill>
                  <a:srgbClr val="002060"/>
                </a:solidFill>
              </a:rPr>
              <a:t>1.  What was from the beginning, </a:t>
            </a:r>
            <a:r>
              <a:rPr lang="en-US" sz="3200" cap="all"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what we have heard</a:t>
            </a:r>
            <a:r>
              <a:rPr lang="en-US" sz="3200" b="0" dirty="0">
                <a:solidFill>
                  <a:srgbClr val="002060"/>
                </a:solidFill>
              </a:rPr>
              <a:t>, </a:t>
            </a:r>
            <a:r>
              <a:rPr lang="en-US" sz="3200" cap="all" dirty="0">
                <a:ln w="9000" cmpd="sng">
                  <a:solidFill>
                    <a:schemeClr val="accent4">
                      <a:shade val="50000"/>
                      <a:satMod val="120000"/>
                    </a:schemeClr>
                  </a:solidFill>
                  <a:prstDash val="solid"/>
                </a:ln>
                <a:solidFill>
                  <a:schemeClr val="bg1"/>
                </a:solidFill>
                <a:effectLst>
                  <a:reflection blurRad="12700" stA="28000" endPos="45000" dist="1000" dir="5400000" sy="-100000" algn="bl" rotWithShape="0"/>
                </a:effectLst>
              </a:rPr>
              <a:t>what we have seen </a:t>
            </a:r>
            <a:r>
              <a:rPr lang="en-US" sz="3200" b="0" dirty="0">
                <a:solidFill>
                  <a:srgbClr val="002060"/>
                </a:solidFill>
              </a:rPr>
              <a:t>with our eyes, what we have </a:t>
            </a:r>
            <a:r>
              <a:rPr lang="en-US" sz="3200" cap="all" dirty="0">
                <a:ln w="9000" cmpd="sng">
                  <a:solidFill>
                    <a:schemeClr val="accent4">
                      <a:shade val="50000"/>
                      <a:satMod val="120000"/>
                    </a:schemeClr>
                  </a:solidFill>
                  <a:prstDash val="solid"/>
                </a:ln>
                <a:solidFill>
                  <a:schemeClr val="bg1"/>
                </a:solidFill>
                <a:effectLst>
                  <a:reflection blurRad="12700" stA="28000" endPos="45000" dist="1000" dir="5400000" sy="-100000" algn="bl" rotWithShape="0"/>
                </a:effectLst>
              </a:rPr>
              <a:t>looked at</a:t>
            </a:r>
            <a:r>
              <a:rPr lang="en-US" sz="3200" b="0" dirty="0">
                <a:solidFill>
                  <a:srgbClr val="002060"/>
                </a:solidFill>
              </a:rPr>
              <a:t> and </a:t>
            </a:r>
            <a:r>
              <a:rPr lang="en-US" sz="3200" cap="all" dirty="0">
                <a:ln w="9000" cmpd="sng">
                  <a:solidFill>
                    <a:schemeClr val="accent4">
                      <a:shade val="50000"/>
                      <a:satMod val="120000"/>
                    </a:schemeClr>
                  </a:solidFill>
                  <a:prstDash val="solid"/>
                </a:ln>
                <a:solidFill>
                  <a:srgbClr val="006600"/>
                </a:solidFill>
                <a:effectLst>
                  <a:reflection blurRad="12700" stA="28000" endPos="45000" dist="1000" dir="5400000" sy="-100000" algn="bl" rotWithShape="0"/>
                </a:effectLst>
              </a:rPr>
              <a:t>touched</a:t>
            </a:r>
            <a:r>
              <a:rPr lang="en-US" sz="3200" b="0" dirty="0">
                <a:solidFill>
                  <a:srgbClr val="002060"/>
                </a:solidFill>
              </a:rPr>
              <a:t> with our hands, concerning the Word of Life--</a:t>
            </a:r>
          </a:p>
          <a:p>
            <a:pPr algn="l">
              <a:buClr>
                <a:schemeClr val="accent1"/>
              </a:buClr>
              <a:buSzPct val="115000"/>
            </a:pPr>
            <a:r>
              <a:rPr lang="en-US" sz="3200" b="0" dirty="0">
                <a:solidFill>
                  <a:srgbClr val="002060"/>
                </a:solidFill>
              </a:rPr>
              <a:t>2.  and the life was manifested, and we have </a:t>
            </a:r>
            <a:r>
              <a:rPr lang="en-US" sz="3200" cap="all" dirty="0">
                <a:ln w="9000" cmpd="sng">
                  <a:solidFill>
                    <a:schemeClr val="accent4">
                      <a:shade val="50000"/>
                      <a:satMod val="120000"/>
                    </a:schemeClr>
                  </a:solidFill>
                  <a:prstDash val="solid"/>
                </a:ln>
                <a:solidFill>
                  <a:schemeClr val="bg1"/>
                </a:solidFill>
                <a:effectLst>
                  <a:reflection blurRad="12700" stA="28000" endPos="45000" dist="1000" dir="5400000" sy="-100000" algn="bl" rotWithShape="0"/>
                </a:effectLst>
              </a:rPr>
              <a:t>seen</a:t>
            </a:r>
            <a:r>
              <a:rPr lang="en-US" sz="3200" b="0" dirty="0">
                <a:solidFill>
                  <a:srgbClr val="002060"/>
                </a:solidFill>
              </a:rPr>
              <a:t> and </a:t>
            </a:r>
            <a:r>
              <a:rPr lang="en-US" sz="3200" b="0" i="1" dirty="0">
                <a:solidFill>
                  <a:srgbClr val="002060"/>
                </a:solidFill>
              </a:rPr>
              <a:t>testify</a:t>
            </a:r>
            <a:r>
              <a:rPr lang="en-US" sz="3200" b="0" dirty="0">
                <a:solidFill>
                  <a:srgbClr val="002060"/>
                </a:solidFill>
              </a:rPr>
              <a:t> and </a:t>
            </a:r>
            <a:r>
              <a:rPr lang="en-US" sz="3200" b="0" i="1" dirty="0">
                <a:solidFill>
                  <a:srgbClr val="002060"/>
                </a:solidFill>
              </a:rPr>
              <a:t>proclaim</a:t>
            </a:r>
            <a:r>
              <a:rPr lang="en-US" sz="3200" b="0" dirty="0">
                <a:solidFill>
                  <a:srgbClr val="002060"/>
                </a:solidFill>
              </a:rPr>
              <a:t> to you the eternal life, which was with the Father and was manifested to us--</a:t>
            </a:r>
          </a:p>
          <a:p>
            <a:pPr algn="l">
              <a:buClr>
                <a:schemeClr val="accent1"/>
              </a:buClr>
              <a:buSzPct val="115000"/>
            </a:pPr>
            <a:r>
              <a:rPr lang="en-US" sz="3200" b="0" dirty="0">
                <a:solidFill>
                  <a:srgbClr val="002060"/>
                </a:solidFill>
              </a:rPr>
              <a:t>3.  what we have </a:t>
            </a:r>
            <a:r>
              <a:rPr lang="en-US" sz="3200" cap="all" dirty="0">
                <a:ln w="9000" cmpd="sng">
                  <a:solidFill>
                    <a:schemeClr val="accent4">
                      <a:shade val="50000"/>
                      <a:satMod val="120000"/>
                    </a:schemeClr>
                  </a:solidFill>
                  <a:prstDash val="solid"/>
                </a:ln>
                <a:solidFill>
                  <a:schemeClr val="bg1"/>
                </a:solidFill>
                <a:effectLst>
                  <a:reflection blurRad="12700" stA="28000" endPos="45000" dist="1000" dir="5400000" sy="-100000" algn="bl" rotWithShape="0"/>
                </a:effectLst>
              </a:rPr>
              <a:t>seen</a:t>
            </a:r>
            <a:r>
              <a:rPr lang="en-US" sz="3200" b="0" dirty="0">
                <a:solidFill>
                  <a:srgbClr val="002060"/>
                </a:solidFill>
              </a:rPr>
              <a:t> and </a:t>
            </a:r>
            <a:r>
              <a:rPr lang="en-US" sz="3200" cap="all"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heard</a:t>
            </a:r>
            <a:r>
              <a:rPr lang="en-US" sz="3200" b="0" dirty="0">
                <a:solidFill>
                  <a:srgbClr val="002060"/>
                </a:solidFill>
              </a:rPr>
              <a:t> we </a:t>
            </a:r>
            <a:r>
              <a:rPr lang="en-US" sz="3200" b="0" i="1" dirty="0">
                <a:solidFill>
                  <a:srgbClr val="002060"/>
                </a:solidFill>
              </a:rPr>
              <a:t>proclaim</a:t>
            </a:r>
            <a:r>
              <a:rPr lang="en-US" sz="3200" b="0" dirty="0">
                <a:solidFill>
                  <a:srgbClr val="002060"/>
                </a:solidFill>
              </a:rPr>
              <a:t> to you also, so that you too may have fellowship with us; and indeed our fellowship is with the Father, and with His Son Jesus Christ.</a:t>
            </a:r>
          </a:p>
          <a:p>
            <a:pPr algn="l">
              <a:buClr>
                <a:schemeClr val="accent1"/>
              </a:buClr>
              <a:buSzPct val="115000"/>
            </a:pPr>
            <a:r>
              <a:rPr lang="en-US" sz="3200" b="0" dirty="0">
                <a:solidFill>
                  <a:srgbClr val="002060"/>
                </a:solidFill>
              </a:rPr>
              <a:t>4.  These things we write, so that our joy may be made complete.</a:t>
            </a:r>
          </a:p>
        </p:txBody>
      </p:sp>
    </p:spTree>
    <p:extLst>
      <p:ext uri="{BB962C8B-B14F-4D97-AF65-F5344CB8AC3E}">
        <p14:creationId xmlns:p14="http://schemas.microsoft.com/office/powerpoint/2010/main" val="3050655025"/>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a:xfrm>
            <a:off x="0" y="0"/>
            <a:ext cx="12192000" cy="685800"/>
          </a:xfrm>
        </p:spPr>
        <p:txBody>
          <a:bodyPr>
            <a:normAutofit/>
          </a:bodyPr>
          <a:lstStyle/>
          <a:p>
            <a:pPr algn="ctr" eaLnBrk="1" hangingPunct="1">
              <a:defRPr/>
            </a:pPr>
            <a:r>
              <a:rPr lang="en-US" sz="4000" b="1" u="sng" dirty="0">
                <a:solidFill>
                  <a:srgbClr val="66FFFF"/>
                </a:solidFill>
                <a:latin typeface="Arial" panose="020B0604020202020204" pitchFamily="34" charset="0"/>
                <a:cs typeface="Arial" panose="020B0604020202020204" pitchFamily="34" charset="0"/>
              </a:rPr>
              <a:t>Intro</a:t>
            </a:r>
          </a:p>
        </p:txBody>
      </p:sp>
      <p:sp>
        <p:nvSpPr>
          <p:cNvPr id="5" name="Footer Placeholder 3"/>
          <p:cNvSpPr>
            <a:spLocks noGrp="1"/>
          </p:cNvSpPr>
          <p:nvPr>
            <p:ph type="ftr" sz="quarter" idx="11"/>
          </p:nvPr>
        </p:nvSpPr>
        <p:spPr>
          <a:xfrm>
            <a:off x="3733800" y="6629400"/>
            <a:ext cx="4114800" cy="228600"/>
          </a:xfrm>
        </p:spPr>
        <p:txBody>
          <a:bodyPr/>
          <a:lstStyle/>
          <a:p>
            <a:pPr>
              <a:defRPr/>
            </a:pPr>
            <a:r>
              <a:rPr lang="en-US" dirty="0"/>
              <a:t>Fellowship In The Gospel</a:t>
            </a:r>
          </a:p>
        </p:txBody>
      </p:sp>
      <p:sp>
        <p:nvSpPr>
          <p:cNvPr id="9" name="Text Box 10"/>
          <p:cNvSpPr txBox="1">
            <a:spLocks noChangeArrowheads="1"/>
          </p:cNvSpPr>
          <p:nvPr/>
        </p:nvSpPr>
        <p:spPr bwMode="auto">
          <a:xfrm>
            <a:off x="0" y="5334000"/>
            <a:ext cx="12192000" cy="584775"/>
          </a:xfrm>
          <a:prstGeom prst="rect">
            <a:avLst/>
          </a:prstGeom>
          <a:ln/>
        </p:spPr>
        <p:style>
          <a:lnRef idx="0">
            <a:schemeClr val="accent2"/>
          </a:lnRef>
          <a:fillRef idx="3">
            <a:schemeClr val="accent2"/>
          </a:fillRef>
          <a:effectRef idx="3">
            <a:schemeClr val="accent2"/>
          </a:effectRef>
          <a:fontRef idx="minor">
            <a:schemeClr val="lt1"/>
          </a:fontRef>
        </p:style>
        <p:txBody>
          <a:bodyPr wrap="square">
            <a:spAutoFit/>
          </a:bodyPr>
          <a:lstStyle>
            <a:lvl1pPr marL="457200" indent="-457200" eaLnBrk="0" hangingPunct="0">
              <a:defRPr sz="2400" b="1">
                <a:solidFill>
                  <a:srgbClr val="66FFFF"/>
                </a:solidFill>
                <a:latin typeface="Tahoma" pitchFamily="34" charset="0"/>
                <a:cs typeface="Times New Roman" pitchFamily="18" charset="0"/>
              </a:defRPr>
            </a:lvl1pPr>
            <a:lvl2pPr marL="742950" indent="-285750" eaLnBrk="0" hangingPunct="0">
              <a:defRPr sz="2400" b="1">
                <a:solidFill>
                  <a:srgbClr val="66FFFF"/>
                </a:solidFill>
                <a:latin typeface="Tahoma" pitchFamily="34" charset="0"/>
                <a:cs typeface="Times New Roman" pitchFamily="18" charset="0"/>
              </a:defRPr>
            </a:lvl2pPr>
            <a:lvl3pPr marL="1143000" indent="-228600" eaLnBrk="0" hangingPunct="0">
              <a:defRPr sz="2400" b="1">
                <a:solidFill>
                  <a:srgbClr val="66FFFF"/>
                </a:solidFill>
                <a:latin typeface="Tahoma" pitchFamily="34" charset="0"/>
                <a:cs typeface="Times New Roman" pitchFamily="18" charset="0"/>
              </a:defRPr>
            </a:lvl3pPr>
            <a:lvl4pPr marL="1600200" indent="-228600" eaLnBrk="0" hangingPunct="0">
              <a:defRPr sz="2400" b="1">
                <a:solidFill>
                  <a:srgbClr val="66FFFF"/>
                </a:solidFill>
                <a:latin typeface="Tahoma" pitchFamily="34" charset="0"/>
                <a:cs typeface="Times New Roman" pitchFamily="18" charset="0"/>
              </a:defRPr>
            </a:lvl4pPr>
            <a:lvl5pPr marL="2057400" indent="-228600" eaLnBrk="0" hangingPunct="0">
              <a:defRPr sz="2400" b="1">
                <a:solidFill>
                  <a:srgbClr val="66FFFF"/>
                </a:solidFill>
                <a:latin typeface="Tahoma" pitchFamily="34" charset="0"/>
                <a:cs typeface="Times New Roman" pitchFamily="18" charset="0"/>
              </a:defRPr>
            </a:lvl5pPr>
            <a:lvl6pPr marL="25146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6pPr>
            <a:lvl7pPr marL="29718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7pPr>
            <a:lvl8pPr marL="34290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8pPr>
            <a:lvl9pPr marL="38862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9pPr>
          </a:lstStyle>
          <a:p>
            <a:pPr algn="ctr" eaLnBrk="1" hangingPunct="1"/>
            <a:r>
              <a:rPr lang="en-US" sz="3200" dirty="0">
                <a:solidFill>
                  <a:srgbClr val="0000FF"/>
                </a:solidFill>
              </a:rPr>
              <a:t>True joy comes from fellowship in the gospel!</a:t>
            </a:r>
          </a:p>
        </p:txBody>
      </p:sp>
      <p:sp>
        <p:nvSpPr>
          <p:cNvPr id="11" name="Text Box 3"/>
          <p:cNvSpPr txBox="1">
            <a:spLocks noChangeArrowheads="1"/>
          </p:cNvSpPr>
          <p:nvPr/>
        </p:nvSpPr>
        <p:spPr bwMode="auto">
          <a:xfrm>
            <a:off x="152400" y="1386372"/>
            <a:ext cx="7669312"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eaLnBrk="0" hangingPunct="0">
              <a:defRPr sz="2400" b="1">
                <a:solidFill>
                  <a:srgbClr val="66FFFF"/>
                </a:solidFill>
                <a:latin typeface="Tahoma" pitchFamily="34" charset="0"/>
                <a:cs typeface="Times New Roman" pitchFamily="18" charset="0"/>
              </a:defRPr>
            </a:lvl1pPr>
            <a:lvl2pPr marL="742950" indent="-285750" eaLnBrk="0" hangingPunct="0">
              <a:defRPr sz="2400" b="1">
                <a:solidFill>
                  <a:srgbClr val="66FFFF"/>
                </a:solidFill>
                <a:latin typeface="Tahoma" pitchFamily="34" charset="0"/>
                <a:cs typeface="Times New Roman" pitchFamily="18" charset="0"/>
              </a:defRPr>
            </a:lvl2pPr>
            <a:lvl3pPr marL="1143000" indent="-228600" eaLnBrk="0" hangingPunct="0">
              <a:defRPr sz="2400" b="1">
                <a:solidFill>
                  <a:srgbClr val="66FFFF"/>
                </a:solidFill>
                <a:latin typeface="Tahoma" pitchFamily="34" charset="0"/>
                <a:cs typeface="Times New Roman" pitchFamily="18" charset="0"/>
              </a:defRPr>
            </a:lvl3pPr>
            <a:lvl4pPr marL="1600200" indent="-228600" eaLnBrk="0" hangingPunct="0">
              <a:defRPr sz="2400" b="1">
                <a:solidFill>
                  <a:srgbClr val="66FFFF"/>
                </a:solidFill>
                <a:latin typeface="Tahoma" pitchFamily="34" charset="0"/>
                <a:cs typeface="Times New Roman" pitchFamily="18" charset="0"/>
              </a:defRPr>
            </a:lvl4pPr>
            <a:lvl5pPr marL="2057400" indent="-228600" eaLnBrk="0" hangingPunct="0">
              <a:defRPr sz="2400" b="1">
                <a:solidFill>
                  <a:srgbClr val="66FFFF"/>
                </a:solidFill>
                <a:latin typeface="Tahoma" pitchFamily="34" charset="0"/>
                <a:cs typeface="Times New Roman" pitchFamily="18" charset="0"/>
              </a:defRPr>
            </a:lvl5pPr>
            <a:lvl6pPr marL="25146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6pPr>
            <a:lvl7pPr marL="29718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7pPr>
            <a:lvl8pPr marL="34290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8pPr>
            <a:lvl9pPr marL="38862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9pPr>
          </a:lstStyle>
          <a:p>
            <a:pPr eaLnBrk="1" hangingPunct="1"/>
            <a:r>
              <a:rPr lang="en-US" sz="3200" dirty="0">
                <a:solidFill>
                  <a:srgbClr val="FFFF00"/>
                </a:solidFill>
              </a:rPr>
              <a:t>John wrote to proclaim that </a:t>
            </a:r>
          </a:p>
          <a:p>
            <a:pPr eaLnBrk="1" hangingPunct="1"/>
            <a:r>
              <a:rPr lang="en-US" sz="3200" dirty="0">
                <a:solidFill>
                  <a:srgbClr val="FFFF00"/>
                </a:solidFill>
              </a:rPr>
              <a:t>through his eye-witness testimony</a:t>
            </a:r>
          </a:p>
          <a:p>
            <a:pPr eaLnBrk="1" hangingPunct="1"/>
            <a:r>
              <a:rPr lang="en-US" sz="3200" dirty="0">
                <a:solidFill>
                  <a:srgbClr val="FFFF00"/>
                </a:solidFill>
              </a:rPr>
              <a:t>those who read it can have</a:t>
            </a:r>
          </a:p>
          <a:p>
            <a:pPr eaLnBrk="1" hangingPunct="1"/>
            <a:r>
              <a:rPr lang="en-US" sz="3200" dirty="0">
                <a:solidFill>
                  <a:srgbClr val="FFFF00"/>
                </a:solidFill>
              </a:rPr>
              <a:t>fellowship with the apostles, with</a:t>
            </a:r>
          </a:p>
          <a:p>
            <a:pPr eaLnBrk="1" hangingPunct="1"/>
            <a:r>
              <a:rPr lang="en-US" sz="3200" dirty="0">
                <a:solidFill>
                  <a:srgbClr val="FFFF00"/>
                </a:solidFill>
              </a:rPr>
              <a:t>God and with Christ!</a:t>
            </a:r>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21712" y="1223230"/>
            <a:ext cx="4341672" cy="2880827"/>
          </a:xfrm>
          <a:prstGeom prst="rect">
            <a:avLst/>
          </a:prstGeom>
        </p:spPr>
      </p:pic>
    </p:spTree>
    <p:extLst>
      <p:ext uri="{BB962C8B-B14F-4D97-AF65-F5344CB8AC3E}">
        <p14:creationId xmlns:p14="http://schemas.microsoft.com/office/powerpoint/2010/main" val="2281639585"/>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500" fill="hold"/>
                                        <p:tgtEl>
                                          <p:spTgt spid="12"/>
                                        </p:tgtEl>
                                        <p:attrNameLst>
                                          <p:attrName>ppt_w</p:attrName>
                                        </p:attrNameLst>
                                      </p:cBhvr>
                                      <p:tavLst>
                                        <p:tav tm="0">
                                          <p:val>
                                            <p:fltVal val="0"/>
                                          </p:val>
                                        </p:tav>
                                        <p:tav tm="100000">
                                          <p:val>
                                            <p:strVal val="#ppt_w"/>
                                          </p:val>
                                        </p:tav>
                                      </p:tavLst>
                                    </p:anim>
                                    <p:anim calcmode="lin" valueType="num">
                                      <p:cBhvr>
                                        <p:cTn id="12" dur="500" fill="hold"/>
                                        <p:tgtEl>
                                          <p:spTgt spid="12"/>
                                        </p:tgtEl>
                                        <p:attrNameLst>
                                          <p:attrName>ppt_h</p:attrName>
                                        </p:attrNameLst>
                                      </p:cBhvr>
                                      <p:tavLst>
                                        <p:tav tm="0">
                                          <p:val>
                                            <p:fltVal val="0"/>
                                          </p:val>
                                        </p:tav>
                                        <p:tav tm="100000">
                                          <p:val>
                                            <p:strVal val="#ppt_h"/>
                                          </p:val>
                                        </p:tav>
                                      </p:tavLst>
                                    </p:anim>
                                    <p:animEffect transition="in" filter="fade">
                                      <p:cBhvr>
                                        <p:cTn id="13" dur="500"/>
                                        <p:tgtEl>
                                          <p:spTgt spid="12"/>
                                        </p:tgtEl>
                                      </p:cBhvr>
                                    </p:animEffect>
                                  </p:childTnLst>
                                </p:cTn>
                              </p:par>
                            </p:childTnLst>
                          </p:cTn>
                        </p:par>
                      </p:childTnLst>
                    </p:cTn>
                  </p:par>
                  <p:par>
                    <p:cTn id="14" fill="hold">
                      <p:stCondLst>
                        <p:cond delay="indefinite"/>
                      </p:stCondLst>
                      <p:childTnLst>
                        <p:par>
                          <p:cTn id="15" fill="hold">
                            <p:stCondLst>
                              <p:cond delay="0"/>
                            </p:stCondLst>
                            <p:childTnLst>
                              <p:par>
                                <p:cTn id="16" presetID="31" presetClass="entr" presetSubtype="0"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 calcmode="lin" valueType="num">
                                      <p:cBhvr>
                                        <p:cTn id="18" dur="1000" fill="hold"/>
                                        <p:tgtEl>
                                          <p:spTgt spid="9"/>
                                        </p:tgtEl>
                                        <p:attrNameLst>
                                          <p:attrName>ppt_w</p:attrName>
                                        </p:attrNameLst>
                                      </p:cBhvr>
                                      <p:tavLst>
                                        <p:tav tm="0">
                                          <p:val>
                                            <p:fltVal val="0"/>
                                          </p:val>
                                        </p:tav>
                                        <p:tav tm="100000">
                                          <p:val>
                                            <p:strVal val="#ppt_w"/>
                                          </p:val>
                                        </p:tav>
                                      </p:tavLst>
                                    </p:anim>
                                    <p:anim calcmode="lin" valueType="num">
                                      <p:cBhvr>
                                        <p:cTn id="19" dur="1000" fill="hold"/>
                                        <p:tgtEl>
                                          <p:spTgt spid="9"/>
                                        </p:tgtEl>
                                        <p:attrNameLst>
                                          <p:attrName>ppt_h</p:attrName>
                                        </p:attrNameLst>
                                      </p:cBhvr>
                                      <p:tavLst>
                                        <p:tav tm="0">
                                          <p:val>
                                            <p:fltVal val="0"/>
                                          </p:val>
                                        </p:tav>
                                        <p:tav tm="100000">
                                          <p:val>
                                            <p:strVal val="#ppt_h"/>
                                          </p:val>
                                        </p:tav>
                                      </p:tavLst>
                                    </p:anim>
                                    <p:anim calcmode="lin" valueType="num">
                                      <p:cBhvr>
                                        <p:cTn id="20" dur="1000" fill="hold"/>
                                        <p:tgtEl>
                                          <p:spTgt spid="9"/>
                                        </p:tgtEl>
                                        <p:attrNameLst>
                                          <p:attrName>style.rotation</p:attrName>
                                        </p:attrNameLst>
                                      </p:cBhvr>
                                      <p:tavLst>
                                        <p:tav tm="0">
                                          <p:val>
                                            <p:fltVal val="90"/>
                                          </p:val>
                                        </p:tav>
                                        <p:tav tm="100000">
                                          <p:val>
                                            <p:fltVal val="0"/>
                                          </p:val>
                                        </p:tav>
                                      </p:tavLst>
                                    </p:anim>
                                    <p:animEffect transition="in" filter="fade">
                                      <p:cBhvr>
                                        <p:cTn id="21"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extLst/>
          </a:blip>
          <a:srcRect/>
          <a:stretch>
            <a:fillRect/>
          </a:stretch>
        </a:blipFill>
        <a:effectLst/>
      </p:bgPr>
    </p:bg>
    <p:spTree>
      <p:nvGrpSpPr>
        <p:cNvPr id="1" name=""/>
        <p:cNvGrpSpPr/>
        <p:nvPr/>
      </p:nvGrpSpPr>
      <p:grpSpPr>
        <a:xfrm>
          <a:off x="0" y="0"/>
          <a:ext cx="0" cy="0"/>
          <a:chOff x="0" y="0"/>
          <a:chExt cx="0" cy="0"/>
        </a:xfrm>
      </p:grpSpPr>
      <p:pic>
        <p:nvPicPr>
          <p:cNvPr id="12" name="Picture 11" descr="A picture containing outdoor object&#10;&#10;Description generated with very high confidence">
            <a:extLst>
              <a:ext uri="{FF2B5EF4-FFF2-40B4-BE49-F238E27FC236}">
                <a16:creationId xmlns:a16="http://schemas.microsoft.com/office/drawing/2014/main" id="{FF29E097-85B6-4BB7-9E45-461CCCA3A667}"/>
              </a:ext>
            </a:extLst>
          </p:cNvPr>
          <p:cNvPicPr>
            <a:picLocks noChangeAspect="1"/>
          </p:cNvPicPr>
          <p:nvPr/>
        </p:nvPicPr>
        <p:blipFill rotWithShape="1">
          <a:blip r:embed="rId4">
            <a:extLst>
              <a:ext uri="{28A0092B-C50C-407E-A947-70E740481C1C}">
                <a14:useLocalDpi xmlns:a14="http://schemas.microsoft.com/office/drawing/2010/main" val="0"/>
              </a:ext>
            </a:extLst>
          </a:blip>
          <a:srcRect l="29604" r="28438" b="-1"/>
          <a:stretch/>
        </p:blipFill>
        <p:spPr>
          <a:xfrm>
            <a:off x="20" y="10"/>
            <a:ext cx="4343380" cy="6857990"/>
          </a:xfrm>
          <a:prstGeom prst="rect">
            <a:avLst/>
          </a:prstGeom>
        </p:spPr>
      </p:pic>
      <p:sp>
        <p:nvSpPr>
          <p:cNvPr id="134146" name="Rectangle 2"/>
          <p:cNvSpPr>
            <a:spLocks noGrp="1" noChangeArrowheads="1"/>
          </p:cNvSpPr>
          <p:nvPr>
            <p:ph type="title"/>
          </p:nvPr>
        </p:nvSpPr>
        <p:spPr>
          <a:xfrm>
            <a:off x="4343400" y="11"/>
            <a:ext cx="7848580" cy="928720"/>
          </a:xfrm>
        </p:spPr>
        <p:txBody>
          <a:bodyPr vert="horz" lIns="91440" tIns="45720" rIns="91440" bIns="45720" rtlCol="0" anchor="ctr">
            <a:normAutofit/>
          </a:bodyPr>
          <a:lstStyle/>
          <a:p>
            <a:pPr algn="ctr">
              <a:defRPr/>
            </a:pPr>
            <a:r>
              <a:rPr lang="en-US" sz="4000" b="1" u="sng" dirty="0">
                <a:latin typeface="Arial" panose="020B0604020202020204" pitchFamily="34" charset="0"/>
                <a:cs typeface="Arial" panose="020B0604020202020204" pitchFamily="34" charset="0"/>
              </a:rPr>
              <a:t>Fellowship With the Apostles</a:t>
            </a:r>
          </a:p>
        </p:txBody>
      </p:sp>
      <p:sp>
        <p:nvSpPr>
          <p:cNvPr id="5" name="Footer Placeholder 3"/>
          <p:cNvSpPr>
            <a:spLocks noGrp="1"/>
          </p:cNvSpPr>
          <p:nvPr>
            <p:ph type="ftr" sz="quarter" idx="11"/>
          </p:nvPr>
        </p:nvSpPr>
        <p:spPr>
          <a:xfrm>
            <a:off x="10058400" y="6489979"/>
            <a:ext cx="2133600" cy="365125"/>
          </a:xfrm>
        </p:spPr>
        <p:txBody>
          <a:bodyPr vert="horz" lIns="91440" tIns="45720" rIns="91440" bIns="45720" rtlCol="0" anchor="ctr">
            <a:normAutofit/>
          </a:bodyPr>
          <a:lstStyle/>
          <a:p>
            <a:pPr defTabSz="914400">
              <a:spcAft>
                <a:spcPts val="600"/>
              </a:spcAft>
              <a:defRPr/>
            </a:pPr>
            <a:r>
              <a:rPr lang="en-US" kern="1200" dirty="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latin typeface="+mn-lt"/>
                <a:ea typeface="+mn-ea"/>
                <a:cs typeface="+mn-cs"/>
              </a:rPr>
              <a:t>Fellowship In The Gospel</a:t>
            </a:r>
          </a:p>
        </p:txBody>
      </p:sp>
      <p:sp>
        <p:nvSpPr>
          <p:cNvPr id="10" name="Text Box 3"/>
          <p:cNvSpPr txBox="1">
            <a:spLocks noChangeArrowheads="1"/>
          </p:cNvSpPr>
          <p:nvPr/>
        </p:nvSpPr>
        <p:spPr bwMode="auto">
          <a:xfrm>
            <a:off x="4329269" y="3962400"/>
            <a:ext cx="7848600" cy="1742302"/>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rmAutofit fontScale="92500" lnSpcReduction="20000"/>
          </a:bodyPr>
          <a:lstStyle>
            <a:lvl1pPr marL="457200" indent="-457200" eaLnBrk="0" hangingPunct="0">
              <a:defRPr sz="2400" b="1">
                <a:solidFill>
                  <a:srgbClr val="66FFFF"/>
                </a:solidFill>
                <a:latin typeface="Tahoma" pitchFamily="34" charset="0"/>
                <a:cs typeface="Times New Roman" pitchFamily="18" charset="0"/>
              </a:defRPr>
            </a:lvl1pPr>
            <a:lvl2pPr marL="742950" indent="-285750" eaLnBrk="0" hangingPunct="0">
              <a:defRPr sz="2400" b="1">
                <a:solidFill>
                  <a:srgbClr val="66FFFF"/>
                </a:solidFill>
                <a:latin typeface="Tahoma" pitchFamily="34" charset="0"/>
                <a:cs typeface="Times New Roman" pitchFamily="18" charset="0"/>
              </a:defRPr>
            </a:lvl2pPr>
            <a:lvl3pPr marL="1143000" indent="-228600" eaLnBrk="0" hangingPunct="0">
              <a:defRPr sz="2400" b="1">
                <a:solidFill>
                  <a:srgbClr val="66FFFF"/>
                </a:solidFill>
                <a:latin typeface="Tahoma" pitchFamily="34" charset="0"/>
                <a:cs typeface="Times New Roman" pitchFamily="18" charset="0"/>
              </a:defRPr>
            </a:lvl3pPr>
            <a:lvl4pPr marL="1600200" indent="-228600" eaLnBrk="0" hangingPunct="0">
              <a:defRPr sz="2400" b="1">
                <a:solidFill>
                  <a:srgbClr val="66FFFF"/>
                </a:solidFill>
                <a:latin typeface="Tahoma" pitchFamily="34" charset="0"/>
                <a:cs typeface="Times New Roman" pitchFamily="18" charset="0"/>
              </a:defRPr>
            </a:lvl4pPr>
            <a:lvl5pPr marL="2057400" indent="-228600" eaLnBrk="0" hangingPunct="0">
              <a:defRPr sz="2400" b="1">
                <a:solidFill>
                  <a:srgbClr val="66FFFF"/>
                </a:solidFill>
                <a:latin typeface="Tahoma" pitchFamily="34" charset="0"/>
                <a:cs typeface="Times New Roman" pitchFamily="18" charset="0"/>
              </a:defRPr>
            </a:lvl5pPr>
            <a:lvl6pPr marL="25146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6pPr>
            <a:lvl7pPr marL="29718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7pPr>
            <a:lvl8pPr marL="34290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8pPr>
            <a:lvl9pPr marL="38862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9pPr>
          </a:lstStyle>
          <a:p>
            <a:pPr marL="914400" indent="-685800" defTabSz="914400" eaLnBrk="1" hangingPunct="1">
              <a:lnSpc>
                <a:spcPct val="90000"/>
              </a:lnSpc>
              <a:spcAft>
                <a:spcPts val="600"/>
              </a:spcAft>
              <a:buClr>
                <a:schemeClr val="accent1"/>
              </a:buClr>
              <a:buSzPct val="115000"/>
              <a:buFont typeface="Wingdings" panose="05000000000000000000" pitchFamily="2" charset="2"/>
              <a:buChar char="v"/>
            </a:pPr>
            <a:r>
              <a:rPr lang="en-US" sz="3200" i="1" dirty="0">
                <a:gradFill>
                  <a:gsLst>
                    <a:gs pos="34000">
                      <a:schemeClr val="tx1">
                        <a:lumMod val="93000"/>
                      </a:schemeClr>
                    </a:gs>
                    <a:gs pos="0">
                      <a:schemeClr val="bg1">
                        <a:lumMod val="25000"/>
                        <a:lumOff val="75000"/>
                      </a:schemeClr>
                    </a:gs>
                    <a:gs pos="100000">
                      <a:schemeClr val="tx2">
                        <a:lumMod val="0"/>
                        <a:lumOff val="100000"/>
                      </a:schemeClr>
                    </a:gs>
                  </a:gsLst>
                  <a:lin ang="4800000" scaled="0"/>
                </a:gradFill>
                <a:ea typeface="Tahoma" panose="020B0604030504040204" pitchFamily="34" charset="0"/>
                <a:cs typeface="Tahoma" panose="020B0604030504040204" pitchFamily="34" charset="0"/>
              </a:rPr>
              <a:t>Lk. 1:2</a:t>
            </a:r>
          </a:p>
          <a:p>
            <a:pPr marL="914400" indent="-685800" defTabSz="914400" eaLnBrk="1" hangingPunct="1">
              <a:lnSpc>
                <a:spcPct val="90000"/>
              </a:lnSpc>
              <a:spcAft>
                <a:spcPts val="600"/>
              </a:spcAft>
              <a:buClr>
                <a:schemeClr val="accent1"/>
              </a:buClr>
              <a:buSzPct val="115000"/>
              <a:buFont typeface="Wingdings" panose="05000000000000000000" pitchFamily="2" charset="2"/>
              <a:buChar char="v"/>
            </a:pPr>
            <a:r>
              <a:rPr lang="en-US" sz="3200" i="1" dirty="0">
                <a:gradFill>
                  <a:gsLst>
                    <a:gs pos="34000">
                      <a:schemeClr val="tx1">
                        <a:lumMod val="93000"/>
                      </a:schemeClr>
                    </a:gs>
                    <a:gs pos="0">
                      <a:schemeClr val="bg1">
                        <a:lumMod val="25000"/>
                        <a:lumOff val="75000"/>
                      </a:schemeClr>
                    </a:gs>
                    <a:gs pos="100000">
                      <a:schemeClr val="tx2">
                        <a:lumMod val="0"/>
                        <a:lumOff val="100000"/>
                      </a:schemeClr>
                    </a:gs>
                  </a:gsLst>
                  <a:lin ang="4800000" scaled="0"/>
                </a:gradFill>
                <a:ea typeface="Tahoma" panose="020B0604030504040204" pitchFamily="34" charset="0"/>
                <a:cs typeface="Tahoma" panose="020B0604030504040204" pitchFamily="34" charset="0"/>
              </a:rPr>
              <a:t>Acts 1:3; 2:32; 4:20</a:t>
            </a:r>
          </a:p>
          <a:p>
            <a:pPr marL="914400" indent="-685800" defTabSz="914400" eaLnBrk="1" hangingPunct="1">
              <a:lnSpc>
                <a:spcPct val="90000"/>
              </a:lnSpc>
              <a:spcAft>
                <a:spcPts val="600"/>
              </a:spcAft>
              <a:buClr>
                <a:schemeClr val="accent1"/>
              </a:buClr>
              <a:buSzPct val="115000"/>
              <a:buFont typeface="Wingdings" panose="05000000000000000000" pitchFamily="2" charset="2"/>
              <a:buChar char="v"/>
            </a:pPr>
            <a:r>
              <a:rPr lang="en-US" sz="3200" i="1" dirty="0">
                <a:gradFill>
                  <a:gsLst>
                    <a:gs pos="34000">
                      <a:schemeClr val="tx1">
                        <a:lumMod val="93000"/>
                      </a:schemeClr>
                    </a:gs>
                    <a:gs pos="0">
                      <a:schemeClr val="bg1">
                        <a:lumMod val="25000"/>
                        <a:lumOff val="75000"/>
                      </a:schemeClr>
                    </a:gs>
                    <a:gs pos="100000">
                      <a:schemeClr val="tx2">
                        <a:lumMod val="0"/>
                        <a:lumOff val="100000"/>
                      </a:schemeClr>
                    </a:gs>
                  </a:gsLst>
                  <a:lin ang="4800000" scaled="0"/>
                </a:gradFill>
                <a:ea typeface="Tahoma" panose="020B0604030504040204" pitchFamily="34" charset="0"/>
                <a:cs typeface="Tahoma" panose="020B0604030504040204" pitchFamily="34" charset="0"/>
              </a:rPr>
              <a:t>Gal. 1:12</a:t>
            </a:r>
          </a:p>
          <a:p>
            <a:pPr marL="914400" indent="-685800" defTabSz="914400" eaLnBrk="1" hangingPunct="1">
              <a:lnSpc>
                <a:spcPct val="90000"/>
              </a:lnSpc>
              <a:spcAft>
                <a:spcPts val="600"/>
              </a:spcAft>
              <a:buClr>
                <a:schemeClr val="accent1"/>
              </a:buClr>
              <a:buSzPct val="115000"/>
              <a:buFont typeface="Wingdings" panose="05000000000000000000" pitchFamily="2" charset="2"/>
              <a:buChar char="v"/>
            </a:pPr>
            <a:r>
              <a:rPr lang="en-US" sz="3200" i="1" dirty="0">
                <a:gradFill>
                  <a:gsLst>
                    <a:gs pos="34000">
                      <a:schemeClr val="tx1">
                        <a:lumMod val="93000"/>
                      </a:schemeClr>
                    </a:gs>
                    <a:gs pos="0">
                      <a:schemeClr val="bg1">
                        <a:lumMod val="25000"/>
                        <a:lumOff val="75000"/>
                      </a:schemeClr>
                    </a:gs>
                    <a:gs pos="100000">
                      <a:schemeClr val="tx2">
                        <a:lumMod val="0"/>
                        <a:lumOff val="100000"/>
                      </a:schemeClr>
                    </a:gs>
                  </a:gsLst>
                  <a:lin ang="4800000" scaled="0"/>
                </a:gradFill>
                <a:ea typeface="Tahoma" panose="020B0604030504040204" pitchFamily="34" charset="0"/>
                <a:cs typeface="Tahoma" panose="020B0604030504040204" pitchFamily="34" charset="0"/>
              </a:rPr>
              <a:t>II Pet. 1:16</a:t>
            </a:r>
            <a:endParaRPr lang="en-US" sz="3200" b="0" i="1" dirty="0">
              <a:gradFill>
                <a:gsLst>
                  <a:gs pos="34000">
                    <a:schemeClr val="tx1">
                      <a:lumMod val="93000"/>
                    </a:schemeClr>
                  </a:gs>
                  <a:gs pos="0">
                    <a:schemeClr val="bg1">
                      <a:lumMod val="25000"/>
                      <a:lumOff val="75000"/>
                    </a:schemeClr>
                  </a:gs>
                  <a:gs pos="100000">
                    <a:schemeClr val="tx2">
                      <a:lumMod val="0"/>
                      <a:lumOff val="100000"/>
                    </a:schemeClr>
                  </a:gs>
                </a:gsLst>
                <a:lin ang="4800000" scaled="0"/>
              </a:gradFill>
              <a:ea typeface="Tahoma" panose="020B0604030504040204" pitchFamily="34" charset="0"/>
              <a:cs typeface="Tahoma" panose="020B0604030504040204" pitchFamily="34" charset="0"/>
            </a:endParaRPr>
          </a:p>
        </p:txBody>
      </p:sp>
      <p:sp>
        <p:nvSpPr>
          <p:cNvPr id="13" name="Text Box 6">
            <a:extLst>
              <a:ext uri="{FF2B5EF4-FFF2-40B4-BE49-F238E27FC236}">
                <a16:creationId xmlns:a16="http://schemas.microsoft.com/office/drawing/2014/main" id="{0E157F8B-FCC6-451B-8E6F-8F8FD3BE9177}"/>
              </a:ext>
            </a:extLst>
          </p:cNvPr>
          <p:cNvSpPr txBox="1">
            <a:spLocks noChangeArrowheads="1"/>
          </p:cNvSpPr>
          <p:nvPr/>
        </p:nvSpPr>
        <p:spPr bwMode="auto">
          <a:xfrm>
            <a:off x="4495799" y="1383736"/>
            <a:ext cx="7543801" cy="2123658"/>
          </a:xfrm>
          <a:prstGeom prst="rect">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square">
            <a:spAutoFit/>
          </a:bodyPr>
          <a:lstStyle>
            <a:lvl1pPr marL="457200" indent="-457200" eaLnBrk="0" hangingPunct="0">
              <a:defRPr sz="2400" b="1">
                <a:solidFill>
                  <a:srgbClr val="66FFFF"/>
                </a:solidFill>
                <a:latin typeface="Tahoma" pitchFamily="34" charset="0"/>
                <a:cs typeface="Times New Roman" pitchFamily="18" charset="0"/>
              </a:defRPr>
            </a:lvl1pPr>
            <a:lvl2pPr marL="742950" indent="-285750" eaLnBrk="0" hangingPunct="0">
              <a:defRPr sz="2400" b="1">
                <a:solidFill>
                  <a:srgbClr val="66FFFF"/>
                </a:solidFill>
                <a:latin typeface="Tahoma" pitchFamily="34" charset="0"/>
                <a:cs typeface="Times New Roman" pitchFamily="18" charset="0"/>
              </a:defRPr>
            </a:lvl2pPr>
            <a:lvl3pPr marL="1143000" indent="-228600" eaLnBrk="0" hangingPunct="0">
              <a:defRPr sz="2400" b="1">
                <a:solidFill>
                  <a:srgbClr val="66FFFF"/>
                </a:solidFill>
                <a:latin typeface="Tahoma" pitchFamily="34" charset="0"/>
                <a:cs typeface="Times New Roman" pitchFamily="18" charset="0"/>
              </a:defRPr>
            </a:lvl3pPr>
            <a:lvl4pPr marL="1600200" indent="-228600" eaLnBrk="0" hangingPunct="0">
              <a:defRPr sz="2400" b="1">
                <a:solidFill>
                  <a:srgbClr val="66FFFF"/>
                </a:solidFill>
                <a:latin typeface="Tahoma" pitchFamily="34" charset="0"/>
                <a:cs typeface="Times New Roman" pitchFamily="18" charset="0"/>
              </a:defRPr>
            </a:lvl4pPr>
            <a:lvl5pPr marL="2057400" indent="-228600" eaLnBrk="0" hangingPunct="0">
              <a:defRPr sz="2400" b="1">
                <a:solidFill>
                  <a:srgbClr val="66FFFF"/>
                </a:solidFill>
                <a:latin typeface="Tahoma" pitchFamily="34" charset="0"/>
                <a:cs typeface="Times New Roman" pitchFamily="18" charset="0"/>
              </a:defRPr>
            </a:lvl5pPr>
            <a:lvl6pPr marL="25146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6pPr>
            <a:lvl7pPr marL="29718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7pPr>
            <a:lvl8pPr marL="34290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8pPr>
            <a:lvl9pPr marL="38862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9pPr>
          </a:lstStyle>
          <a:p>
            <a:pPr marL="0" indent="0" algn="l">
              <a:buClr>
                <a:schemeClr val="accent1"/>
              </a:buClr>
              <a:buSzPct val="115000"/>
            </a:pPr>
            <a:r>
              <a:rPr lang="en-US" sz="3600" dirty="0">
                <a:solidFill>
                  <a:srgbClr val="7030A0"/>
                </a:solidFill>
              </a:rPr>
              <a:t>I John 1:3</a:t>
            </a:r>
            <a:endParaRPr lang="en-US" b="0" i="1" dirty="0">
              <a:solidFill>
                <a:srgbClr val="002060"/>
              </a:solidFill>
            </a:endParaRPr>
          </a:p>
          <a:p>
            <a:pPr algn="l">
              <a:buClr>
                <a:schemeClr val="accent1"/>
              </a:buClr>
              <a:buSzPct val="115000"/>
            </a:pPr>
            <a:r>
              <a:rPr lang="en-US" sz="3200" b="0" dirty="0">
                <a:solidFill>
                  <a:srgbClr val="002060"/>
                </a:solidFill>
              </a:rPr>
              <a:t>3. “What we have seen and heard we proclaim to you also, so that you too may have fellowship with us…”</a:t>
            </a:r>
          </a:p>
        </p:txBody>
      </p:sp>
    </p:spTree>
    <p:extLst>
      <p:ext uri="{BB962C8B-B14F-4D97-AF65-F5344CB8AC3E}">
        <p14:creationId xmlns:p14="http://schemas.microsoft.com/office/powerpoint/2010/main" val="2857375314"/>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wipe(left)">
                                      <p:cBhvr>
                                        <p:cTn id="7" dur="500"/>
                                        <p:tgtEl>
                                          <p:spTgt spid="10">
                                            <p:txEl>
                                              <p:pRg st="0" end="0"/>
                                            </p:txEl>
                                          </p:spTgt>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animEffect transition="in" filter="wipe(left)">
                                      <p:cBhvr>
                                        <p:cTn id="11" dur="500"/>
                                        <p:tgtEl>
                                          <p:spTgt spid="10">
                                            <p:txEl>
                                              <p:pRg st="1" end="1"/>
                                            </p:txEl>
                                          </p:spTgt>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animEffect transition="in" filter="wipe(left)">
                                      <p:cBhvr>
                                        <p:cTn id="15" dur="500"/>
                                        <p:tgtEl>
                                          <p:spTgt spid="10">
                                            <p:txEl>
                                              <p:pRg st="2" end="2"/>
                                            </p:txEl>
                                          </p:spTgt>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10">
                                            <p:txEl>
                                              <p:pRg st="3" end="3"/>
                                            </p:txEl>
                                          </p:spTgt>
                                        </p:tgtEl>
                                        <p:attrNameLst>
                                          <p:attrName>style.visibility</p:attrName>
                                        </p:attrNameLst>
                                      </p:cBhvr>
                                      <p:to>
                                        <p:strVal val="visible"/>
                                      </p:to>
                                    </p:set>
                                    <p:animEffect transition="in" filter="wipe(left)">
                                      <p:cBhvr>
                                        <p:cTn id="19" dur="500"/>
                                        <p:tgtEl>
                                          <p:spTgt spid="1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A picture containing outdoor object&#10;&#10;Description generated with very high confidence">
            <a:extLst>
              <a:ext uri="{FF2B5EF4-FFF2-40B4-BE49-F238E27FC236}">
                <a16:creationId xmlns:a16="http://schemas.microsoft.com/office/drawing/2014/main" id="{FF29E097-85B6-4BB7-9E45-461CCCA3A667}"/>
              </a:ext>
            </a:extLst>
          </p:cNvPr>
          <p:cNvPicPr>
            <a:picLocks noChangeAspect="1"/>
          </p:cNvPicPr>
          <p:nvPr/>
        </p:nvPicPr>
        <p:blipFill rotWithShape="1">
          <a:blip r:embed="rId3">
            <a:extLst>
              <a:ext uri="{28A0092B-C50C-407E-A947-70E740481C1C}">
                <a14:useLocalDpi xmlns:a14="http://schemas.microsoft.com/office/drawing/2010/main" val="0"/>
              </a:ext>
            </a:extLst>
          </a:blip>
          <a:srcRect l="29604" r="28438" b="-1"/>
          <a:stretch/>
        </p:blipFill>
        <p:spPr>
          <a:xfrm>
            <a:off x="20" y="10"/>
            <a:ext cx="4343380" cy="6857990"/>
          </a:xfrm>
          <a:prstGeom prst="rect">
            <a:avLst/>
          </a:prstGeom>
        </p:spPr>
      </p:pic>
      <p:sp>
        <p:nvSpPr>
          <p:cNvPr id="134146" name="Rectangle 2"/>
          <p:cNvSpPr>
            <a:spLocks noGrp="1" noChangeArrowheads="1"/>
          </p:cNvSpPr>
          <p:nvPr>
            <p:ph type="title"/>
          </p:nvPr>
        </p:nvSpPr>
        <p:spPr>
          <a:xfrm>
            <a:off x="4343400" y="11"/>
            <a:ext cx="7848580" cy="838190"/>
          </a:xfrm>
        </p:spPr>
        <p:txBody>
          <a:bodyPr vert="horz" lIns="91440" tIns="45720" rIns="91440" bIns="45720" rtlCol="0" anchor="ctr">
            <a:normAutofit/>
          </a:bodyPr>
          <a:lstStyle/>
          <a:p>
            <a:pPr algn="ctr">
              <a:defRPr/>
            </a:pPr>
            <a:r>
              <a:rPr lang="en-US" sz="4000" b="1" u="sng" dirty="0">
                <a:latin typeface="Arial" panose="020B0604020202020204" pitchFamily="34" charset="0"/>
                <a:cs typeface="Arial" panose="020B0604020202020204" pitchFamily="34" charset="0"/>
              </a:rPr>
              <a:t>Fellowship With the Apostles</a:t>
            </a:r>
          </a:p>
        </p:txBody>
      </p:sp>
      <p:sp>
        <p:nvSpPr>
          <p:cNvPr id="5" name="Footer Placeholder 3"/>
          <p:cNvSpPr>
            <a:spLocks noGrp="1"/>
          </p:cNvSpPr>
          <p:nvPr>
            <p:ph type="ftr" sz="quarter" idx="11"/>
          </p:nvPr>
        </p:nvSpPr>
        <p:spPr>
          <a:xfrm>
            <a:off x="10058400" y="6489979"/>
            <a:ext cx="2133600" cy="365125"/>
          </a:xfrm>
        </p:spPr>
        <p:txBody>
          <a:bodyPr vert="horz" lIns="91440" tIns="45720" rIns="91440" bIns="45720" rtlCol="0" anchor="ctr">
            <a:normAutofit/>
          </a:bodyPr>
          <a:lstStyle/>
          <a:p>
            <a:pPr defTabSz="914400">
              <a:spcAft>
                <a:spcPts val="600"/>
              </a:spcAft>
              <a:defRPr/>
            </a:pPr>
            <a:r>
              <a:rPr lang="en-US" kern="1200" dirty="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latin typeface="+mn-lt"/>
                <a:ea typeface="+mn-ea"/>
                <a:cs typeface="+mn-cs"/>
              </a:rPr>
              <a:t>Fellowship In The Gospel</a:t>
            </a:r>
          </a:p>
        </p:txBody>
      </p:sp>
      <p:sp>
        <p:nvSpPr>
          <p:cNvPr id="7" name="Text Box 3">
            <a:extLst>
              <a:ext uri="{FF2B5EF4-FFF2-40B4-BE49-F238E27FC236}">
                <a16:creationId xmlns:a16="http://schemas.microsoft.com/office/drawing/2014/main" id="{A0E9352B-695A-4CD1-AA23-01660B2473D2}"/>
              </a:ext>
            </a:extLst>
          </p:cNvPr>
          <p:cNvSpPr txBox="1">
            <a:spLocks noChangeArrowheads="1"/>
          </p:cNvSpPr>
          <p:nvPr/>
        </p:nvSpPr>
        <p:spPr bwMode="auto">
          <a:xfrm>
            <a:off x="4363193" y="966254"/>
            <a:ext cx="7848581" cy="56938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eaLnBrk="0" hangingPunct="0">
              <a:defRPr sz="2400" b="1">
                <a:solidFill>
                  <a:srgbClr val="66FFFF"/>
                </a:solidFill>
                <a:latin typeface="Tahoma" pitchFamily="34" charset="0"/>
                <a:cs typeface="Times New Roman" pitchFamily="18" charset="0"/>
              </a:defRPr>
            </a:lvl1pPr>
            <a:lvl2pPr marL="742950" indent="-285750" eaLnBrk="0" hangingPunct="0">
              <a:defRPr sz="2400" b="1">
                <a:solidFill>
                  <a:srgbClr val="66FFFF"/>
                </a:solidFill>
                <a:latin typeface="Tahoma" pitchFamily="34" charset="0"/>
                <a:cs typeface="Times New Roman" pitchFamily="18" charset="0"/>
              </a:defRPr>
            </a:lvl2pPr>
            <a:lvl3pPr marL="1143000" indent="-228600" eaLnBrk="0" hangingPunct="0">
              <a:defRPr sz="2400" b="1">
                <a:solidFill>
                  <a:srgbClr val="66FFFF"/>
                </a:solidFill>
                <a:latin typeface="Tahoma" pitchFamily="34" charset="0"/>
                <a:cs typeface="Times New Roman" pitchFamily="18" charset="0"/>
              </a:defRPr>
            </a:lvl3pPr>
            <a:lvl4pPr marL="1600200" indent="-228600" eaLnBrk="0" hangingPunct="0">
              <a:defRPr sz="2400" b="1">
                <a:solidFill>
                  <a:srgbClr val="66FFFF"/>
                </a:solidFill>
                <a:latin typeface="Tahoma" pitchFamily="34" charset="0"/>
                <a:cs typeface="Times New Roman" pitchFamily="18" charset="0"/>
              </a:defRPr>
            </a:lvl4pPr>
            <a:lvl5pPr marL="2057400" indent="-228600" eaLnBrk="0" hangingPunct="0">
              <a:defRPr sz="2400" b="1">
                <a:solidFill>
                  <a:srgbClr val="66FFFF"/>
                </a:solidFill>
                <a:latin typeface="Tahoma" pitchFamily="34" charset="0"/>
                <a:cs typeface="Times New Roman" pitchFamily="18" charset="0"/>
              </a:defRPr>
            </a:lvl5pPr>
            <a:lvl6pPr marL="25146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6pPr>
            <a:lvl7pPr marL="29718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7pPr>
            <a:lvl8pPr marL="34290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8pPr>
            <a:lvl9pPr marL="38862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9pPr>
          </a:lstStyle>
          <a:p>
            <a:pPr marL="0" indent="0" algn="l" eaLnBrk="1" hangingPunct="1"/>
            <a:r>
              <a:rPr lang="en-US" sz="3600" dirty="0">
                <a:solidFill>
                  <a:srgbClr val="FFFF00"/>
                </a:solidFill>
              </a:rPr>
              <a:t>If we are partners </a:t>
            </a:r>
            <a:r>
              <a:rPr lang="en-US" sz="3600" i="1" dirty="0">
                <a:solidFill>
                  <a:srgbClr val="FFFF00"/>
                </a:solidFill>
              </a:rPr>
              <a:t>(G2842) </a:t>
            </a:r>
            <a:r>
              <a:rPr lang="en-US" sz="3600" dirty="0">
                <a:solidFill>
                  <a:srgbClr val="FFFF00"/>
                </a:solidFill>
              </a:rPr>
              <a:t>with the apostles then we can have the assurances they had: </a:t>
            </a:r>
          </a:p>
          <a:p>
            <a:pPr algn="l">
              <a:buClr>
                <a:schemeClr val="accent1"/>
              </a:buClr>
              <a:buSzPct val="115000"/>
              <a:buFont typeface="Wingdings" pitchFamily="2" charset="2"/>
              <a:buChar char="Ø"/>
            </a:pPr>
            <a:r>
              <a:rPr lang="en-US" sz="3200" dirty="0">
                <a:solidFill>
                  <a:srgbClr val="FFFFFF"/>
                </a:solidFill>
              </a:rPr>
              <a:t>II Tim. 4:6-8; Rev. 2:10: </a:t>
            </a:r>
            <a:r>
              <a:rPr lang="en-US" sz="3200" b="0" dirty="0">
                <a:solidFill>
                  <a:srgbClr val="FFFFFF"/>
                </a:solidFill>
              </a:rPr>
              <a:t>“Crown of Righteousness” / “Life”</a:t>
            </a:r>
          </a:p>
          <a:p>
            <a:pPr algn="l">
              <a:buClr>
                <a:schemeClr val="accent1"/>
              </a:buClr>
              <a:buSzPct val="115000"/>
              <a:buFont typeface="Wingdings" pitchFamily="2" charset="2"/>
              <a:buChar char="Ø"/>
            </a:pPr>
            <a:r>
              <a:rPr lang="en-US" sz="3200" dirty="0">
                <a:solidFill>
                  <a:srgbClr val="FFFFFF"/>
                </a:solidFill>
              </a:rPr>
              <a:t>I Pet. 1:3-4: </a:t>
            </a:r>
            <a:r>
              <a:rPr lang="en-US" sz="3200" b="0" dirty="0">
                <a:solidFill>
                  <a:srgbClr val="FFFFFF"/>
                </a:solidFill>
              </a:rPr>
              <a:t>Inheritance = reservation in Heaven!</a:t>
            </a:r>
          </a:p>
          <a:p>
            <a:pPr algn="l">
              <a:buClr>
                <a:schemeClr val="accent1"/>
              </a:buClr>
              <a:buSzPct val="115000"/>
              <a:buFont typeface="Wingdings" pitchFamily="2" charset="2"/>
              <a:buChar char="Ø"/>
            </a:pPr>
            <a:r>
              <a:rPr lang="en-US" sz="3200" dirty="0">
                <a:solidFill>
                  <a:srgbClr val="FFFFFF"/>
                </a:solidFill>
              </a:rPr>
              <a:t>II Pet. 1:3: </a:t>
            </a:r>
            <a:r>
              <a:rPr lang="en-US" sz="3200" b="0" dirty="0">
                <a:solidFill>
                  <a:srgbClr val="FFFFFF"/>
                </a:solidFill>
              </a:rPr>
              <a:t>The gospel = all things pertaining to life and godliness!</a:t>
            </a:r>
          </a:p>
          <a:p>
            <a:pPr algn="l">
              <a:buClr>
                <a:schemeClr val="accent1"/>
              </a:buClr>
              <a:buSzPct val="115000"/>
              <a:buFont typeface="Wingdings" pitchFamily="2" charset="2"/>
              <a:buChar char="Ø"/>
            </a:pPr>
            <a:r>
              <a:rPr lang="en-US" sz="3200" dirty="0">
                <a:solidFill>
                  <a:srgbClr val="FFFFFF"/>
                </a:solidFill>
              </a:rPr>
              <a:t>I Jn. 2:1-3: </a:t>
            </a:r>
            <a:r>
              <a:rPr lang="en-US" sz="3200" b="0" dirty="0">
                <a:solidFill>
                  <a:srgbClr val="FFFFFF"/>
                </a:solidFill>
              </a:rPr>
              <a:t>Jesus is our Advocate and propitiation for our sins!</a:t>
            </a:r>
          </a:p>
        </p:txBody>
      </p:sp>
    </p:spTree>
    <p:extLst>
      <p:ext uri="{BB962C8B-B14F-4D97-AF65-F5344CB8AC3E}">
        <p14:creationId xmlns:p14="http://schemas.microsoft.com/office/powerpoint/2010/main" val="2731185532"/>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animEffect transition="in" filter="wipe(left)">
                                      <p:cBhvr>
                                        <p:cTn id="11" dur="500"/>
                                        <p:tgtEl>
                                          <p:spTgt spid="7">
                                            <p:txEl>
                                              <p:pRg st="1" end="1"/>
                                            </p:txEl>
                                          </p:spTgt>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animEffect transition="in" filter="wipe(left)">
                                      <p:cBhvr>
                                        <p:cTn id="15" dur="500"/>
                                        <p:tgtEl>
                                          <p:spTgt spid="7">
                                            <p:txEl>
                                              <p:pRg st="2" end="2"/>
                                            </p:txEl>
                                          </p:spTgt>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animEffect transition="in" filter="wipe(left)">
                                      <p:cBhvr>
                                        <p:cTn id="19" dur="500"/>
                                        <p:tgtEl>
                                          <p:spTgt spid="7">
                                            <p:txEl>
                                              <p:pRg st="3" end="3"/>
                                            </p:txEl>
                                          </p:spTgt>
                                        </p:tgtEl>
                                      </p:cBhvr>
                                    </p:animEffect>
                                  </p:childTnLst>
                                </p:cTn>
                              </p:par>
                            </p:childTnLst>
                          </p:cTn>
                        </p:par>
                        <p:par>
                          <p:cTn id="20" fill="hold">
                            <p:stCondLst>
                              <p:cond delay="2000"/>
                            </p:stCondLst>
                            <p:childTnLst>
                              <p:par>
                                <p:cTn id="21" presetID="22" presetClass="entr" presetSubtype="8" fill="hold" nodeType="after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animEffect transition="in" filter="wipe(left)">
                                      <p:cBhvr>
                                        <p:cTn id="23"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extLst/>
          </a:blip>
          <a:srcRect/>
          <a:stretch>
            <a:fillRect/>
          </a:stretch>
        </a:blip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229B61F6-561C-44B1-809D-51A2F295F32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96000" cy="6858000"/>
          </a:xfrm>
          <a:prstGeom prst="rect">
            <a:avLst/>
          </a:prstGeom>
          <a:ln>
            <a:noFill/>
          </a:ln>
          <a:effectLst>
            <a:outerShdw blurRad="139700" dist="508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3"/>
          <p:cNvSpPr>
            <a:spLocks noGrp="1"/>
          </p:cNvSpPr>
          <p:nvPr>
            <p:ph type="ftr" sz="quarter" idx="11"/>
          </p:nvPr>
        </p:nvSpPr>
        <p:spPr>
          <a:xfrm>
            <a:off x="0" y="6516158"/>
            <a:ext cx="4572877" cy="365125"/>
          </a:xfrm>
        </p:spPr>
        <p:txBody>
          <a:bodyPr vert="horz" lIns="91440" tIns="45720" rIns="91440" bIns="45720" rtlCol="0" anchor="ctr">
            <a:normAutofit/>
          </a:bodyPr>
          <a:lstStyle/>
          <a:p>
            <a:pPr algn="l" defTabSz="914400">
              <a:spcAft>
                <a:spcPts val="600"/>
              </a:spcAft>
              <a:defRPr/>
            </a:pPr>
            <a:r>
              <a:rPr lang="en-US" kern="1200" dirty="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latin typeface="+mn-lt"/>
                <a:ea typeface="+mn-ea"/>
                <a:cs typeface="+mn-cs"/>
              </a:rPr>
              <a:t>Fellowship In The Gospel</a:t>
            </a:r>
          </a:p>
        </p:txBody>
      </p:sp>
      <p:sp>
        <p:nvSpPr>
          <p:cNvPr id="14" name="Text Box 3">
            <a:extLst>
              <a:ext uri="{FF2B5EF4-FFF2-40B4-BE49-F238E27FC236}">
                <a16:creationId xmlns:a16="http://schemas.microsoft.com/office/drawing/2014/main" id="{65DE58A6-C1D4-4F97-81CB-61E1F3649300}"/>
              </a:ext>
            </a:extLst>
          </p:cNvPr>
          <p:cNvSpPr txBox="1">
            <a:spLocks noChangeArrowheads="1"/>
          </p:cNvSpPr>
          <p:nvPr/>
        </p:nvSpPr>
        <p:spPr bwMode="auto">
          <a:xfrm>
            <a:off x="6069872" y="1748631"/>
            <a:ext cx="6096000" cy="4351338"/>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rmAutofit/>
          </a:bodyPr>
          <a:lstStyle>
            <a:lvl1pPr marL="457200" indent="-457200" eaLnBrk="0" hangingPunct="0">
              <a:defRPr sz="2400" b="1">
                <a:solidFill>
                  <a:srgbClr val="66FFFF"/>
                </a:solidFill>
                <a:latin typeface="Tahoma" pitchFamily="34" charset="0"/>
                <a:cs typeface="Times New Roman" pitchFamily="18" charset="0"/>
              </a:defRPr>
            </a:lvl1pPr>
            <a:lvl2pPr marL="742950" indent="-285750" eaLnBrk="0" hangingPunct="0">
              <a:defRPr sz="2400" b="1">
                <a:solidFill>
                  <a:srgbClr val="66FFFF"/>
                </a:solidFill>
                <a:latin typeface="Tahoma" pitchFamily="34" charset="0"/>
                <a:cs typeface="Times New Roman" pitchFamily="18" charset="0"/>
              </a:defRPr>
            </a:lvl2pPr>
            <a:lvl3pPr marL="1143000" indent="-228600" eaLnBrk="0" hangingPunct="0">
              <a:defRPr sz="2400" b="1">
                <a:solidFill>
                  <a:srgbClr val="66FFFF"/>
                </a:solidFill>
                <a:latin typeface="Tahoma" pitchFamily="34" charset="0"/>
                <a:cs typeface="Times New Roman" pitchFamily="18" charset="0"/>
              </a:defRPr>
            </a:lvl3pPr>
            <a:lvl4pPr marL="1600200" indent="-228600" eaLnBrk="0" hangingPunct="0">
              <a:defRPr sz="2400" b="1">
                <a:solidFill>
                  <a:srgbClr val="66FFFF"/>
                </a:solidFill>
                <a:latin typeface="Tahoma" pitchFamily="34" charset="0"/>
                <a:cs typeface="Times New Roman" pitchFamily="18" charset="0"/>
              </a:defRPr>
            </a:lvl4pPr>
            <a:lvl5pPr marL="2057400" indent="-228600" eaLnBrk="0" hangingPunct="0">
              <a:defRPr sz="2400" b="1">
                <a:solidFill>
                  <a:srgbClr val="66FFFF"/>
                </a:solidFill>
                <a:latin typeface="Tahoma" pitchFamily="34" charset="0"/>
                <a:cs typeface="Times New Roman" pitchFamily="18" charset="0"/>
              </a:defRPr>
            </a:lvl5pPr>
            <a:lvl6pPr marL="25146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6pPr>
            <a:lvl7pPr marL="29718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7pPr>
            <a:lvl8pPr marL="34290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8pPr>
            <a:lvl9pPr marL="38862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9pPr>
          </a:lstStyle>
          <a:p>
            <a:pPr marL="225425" indent="0" algn="ctr" defTabSz="914400" eaLnBrk="1" hangingPunct="1">
              <a:lnSpc>
                <a:spcPct val="90000"/>
              </a:lnSpc>
              <a:spcAft>
                <a:spcPts val="600"/>
              </a:spcAft>
            </a:pPr>
            <a:r>
              <a:rPr lang="en-US" sz="3200" dirty="0">
                <a:solidFill>
                  <a:srgbClr val="FFFF00"/>
                </a:solidFill>
                <a:latin typeface="Arial" panose="020B0604020202020204" pitchFamily="34" charset="0"/>
                <a:cs typeface="Arial" panose="020B0604020202020204" pitchFamily="34" charset="0"/>
              </a:rPr>
              <a:t>The apostles recorded the truth that they received </a:t>
            </a:r>
          </a:p>
          <a:p>
            <a:pPr marL="225425" indent="0" algn="ctr" defTabSz="914400" eaLnBrk="1" hangingPunct="1">
              <a:lnSpc>
                <a:spcPct val="90000"/>
              </a:lnSpc>
              <a:spcAft>
                <a:spcPts val="600"/>
              </a:spcAft>
            </a:pPr>
            <a:r>
              <a:rPr lang="en-US" sz="3200" dirty="0">
                <a:solidFill>
                  <a:srgbClr val="FFFF00"/>
                </a:solidFill>
                <a:latin typeface="Arial" panose="020B0604020202020204" pitchFamily="34" charset="0"/>
                <a:cs typeface="Arial" panose="020B0604020202020204" pitchFamily="34" charset="0"/>
              </a:rPr>
              <a:t>(Jn. 16:13; Acts 1:5-8; 2:1-4) for future generations so</a:t>
            </a:r>
          </a:p>
          <a:p>
            <a:pPr marL="225425" lvl="1" indent="0" algn="ctr" defTabSz="914400" eaLnBrk="1" hangingPunct="1">
              <a:lnSpc>
                <a:spcPct val="90000"/>
              </a:lnSpc>
              <a:spcAft>
                <a:spcPts val="600"/>
              </a:spcAft>
            </a:pPr>
            <a:r>
              <a:rPr lang="en-US" sz="3200" dirty="0">
                <a:solidFill>
                  <a:srgbClr val="FFFF00"/>
                </a:solidFill>
                <a:latin typeface="Arial" panose="020B0604020202020204" pitchFamily="34" charset="0"/>
                <a:cs typeface="Arial" panose="020B0604020202020204" pitchFamily="34" charset="0"/>
              </a:rPr>
              <a:t>that we may have the same fellowship with God and with Jesus Christ that they themselves enjoyed!</a:t>
            </a:r>
          </a:p>
        </p:txBody>
      </p:sp>
      <p:pic>
        <p:nvPicPr>
          <p:cNvPr id="13" name="Picture 12">
            <a:extLst>
              <a:ext uri="{FF2B5EF4-FFF2-40B4-BE49-F238E27FC236}">
                <a16:creationId xmlns:a16="http://schemas.microsoft.com/office/drawing/2014/main" id="{FA2A48CA-789E-4B61-893A-748135834200}"/>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2599" r="30734"/>
          <a:stretch/>
        </p:blipFill>
        <p:spPr>
          <a:xfrm>
            <a:off x="9195" y="11652"/>
            <a:ext cx="6096000" cy="6857990"/>
          </a:xfrm>
          <a:prstGeom prst="rect">
            <a:avLst/>
          </a:prstGeom>
        </p:spPr>
      </p:pic>
      <p:sp>
        <p:nvSpPr>
          <p:cNvPr id="134146" name="Rectangle 2"/>
          <p:cNvSpPr>
            <a:spLocks noGrp="1" noChangeArrowheads="1"/>
          </p:cNvSpPr>
          <p:nvPr>
            <p:ph type="title"/>
          </p:nvPr>
        </p:nvSpPr>
        <p:spPr>
          <a:xfrm>
            <a:off x="6114390" y="0"/>
            <a:ext cx="6077610" cy="1371599"/>
          </a:xfrm>
        </p:spPr>
        <p:txBody>
          <a:bodyPr vert="horz" lIns="91440" tIns="45720" rIns="91440" bIns="45720" rtlCol="0" anchor="ctr">
            <a:normAutofit/>
          </a:bodyPr>
          <a:lstStyle/>
          <a:p>
            <a:pPr algn="ctr">
              <a:defRPr/>
            </a:pPr>
            <a:r>
              <a:rPr lang="en-US" sz="4000" b="1" u="sng" dirty="0">
                <a:solidFill>
                  <a:schemeClr val="tx1"/>
                </a:solidFill>
                <a:latin typeface="Arial" panose="020B0604020202020204" pitchFamily="34" charset="0"/>
                <a:cs typeface="Arial" panose="020B0604020202020204" pitchFamily="34" charset="0"/>
              </a:rPr>
              <a:t>Fellowship With the Apostles</a:t>
            </a:r>
          </a:p>
        </p:txBody>
      </p:sp>
    </p:spTree>
    <p:extLst>
      <p:ext uri="{BB962C8B-B14F-4D97-AF65-F5344CB8AC3E}">
        <p14:creationId xmlns:p14="http://schemas.microsoft.com/office/powerpoint/2010/main" val="798896"/>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1"/>
          </p:nvPr>
        </p:nvSpPr>
        <p:spPr>
          <a:xfrm>
            <a:off x="0" y="6516158"/>
            <a:ext cx="4572877" cy="365125"/>
          </a:xfrm>
        </p:spPr>
        <p:txBody>
          <a:bodyPr vert="horz" lIns="91440" tIns="45720" rIns="91440" bIns="45720" rtlCol="0" anchor="ctr">
            <a:normAutofit/>
          </a:bodyPr>
          <a:lstStyle/>
          <a:p>
            <a:pPr algn="l" defTabSz="914400">
              <a:spcAft>
                <a:spcPts val="600"/>
              </a:spcAft>
              <a:defRPr/>
            </a:pPr>
            <a:r>
              <a:rPr lang="en-US" kern="1200" dirty="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latin typeface="+mn-lt"/>
                <a:ea typeface="+mn-ea"/>
                <a:cs typeface="+mn-cs"/>
              </a:rPr>
              <a:t>Fellowship In The Gospel</a:t>
            </a:r>
          </a:p>
        </p:txBody>
      </p:sp>
      <p:pic>
        <p:nvPicPr>
          <p:cNvPr id="13" name="Picture 12">
            <a:extLst>
              <a:ext uri="{FF2B5EF4-FFF2-40B4-BE49-F238E27FC236}">
                <a16:creationId xmlns:a16="http://schemas.microsoft.com/office/drawing/2014/main" id="{FA2A48CA-789E-4B61-893A-748135834200}"/>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2599" r="30734"/>
          <a:stretch/>
        </p:blipFill>
        <p:spPr>
          <a:xfrm>
            <a:off x="9195" y="11652"/>
            <a:ext cx="6096000" cy="6857990"/>
          </a:xfrm>
          <a:prstGeom prst="rect">
            <a:avLst/>
          </a:prstGeom>
        </p:spPr>
      </p:pic>
      <p:sp>
        <p:nvSpPr>
          <p:cNvPr id="16" name="Text Box 10">
            <a:extLst>
              <a:ext uri="{FF2B5EF4-FFF2-40B4-BE49-F238E27FC236}">
                <a16:creationId xmlns:a16="http://schemas.microsoft.com/office/drawing/2014/main" id="{49EE7893-2EE3-4FC4-ADA1-D0BF6FFB9D56}"/>
              </a:ext>
            </a:extLst>
          </p:cNvPr>
          <p:cNvSpPr txBox="1">
            <a:spLocks noChangeArrowheads="1"/>
          </p:cNvSpPr>
          <p:nvPr/>
        </p:nvSpPr>
        <p:spPr bwMode="auto">
          <a:xfrm>
            <a:off x="6091084" y="1670932"/>
            <a:ext cx="6096000" cy="3539430"/>
          </a:xfrm>
          <a:prstGeom prst="rect">
            <a:avLst/>
          </a:prstGeom>
          <a:ln/>
        </p:spPr>
        <p:style>
          <a:lnRef idx="0">
            <a:schemeClr val="accent2"/>
          </a:lnRef>
          <a:fillRef idx="3">
            <a:schemeClr val="accent2"/>
          </a:fillRef>
          <a:effectRef idx="3">
            <a:schemeClr val="accent2"/>
          </a:effectRef>
          <a:fontRef idx="minor">
            <a:schemeClr val="lt1"/>
          </a:fontRef>
        </p:style>
        <p:txBody>
          <a:bodyPr wrap="square">
            <a:spAutoFit/>
          </a:bodyPr>
          <a:lstStyle>
            <a:lvl1pPr marL="457200" indent="-457200" eaLnBrk="0" hangingPunct="0">
              <a:defRPr sz="2400" b="1">
                <a:solidFill>
                  <a:srgbClr val="66FFFF"/>
                </a:solidFill>
                <a:latin typeface="Tahoma" pitchFamily="34" charset="0"/>
                <a:cs typeface="Times New Roman" pitchFamily="18" charset="0"/>
              </a:defRPr>
            </a:lvl1pPr>
            <a:lvl2pPr marL="742950" indent="-285750" eaLnBrk="0" hangingPunct="0">
              <a:defRPr sz="2400" b="1">
                <a:solidFill>
                  <a:srgbClr val="66FFFF"/>
                </a:solidFill>
                <a:latin typeface="Tahoma" pitchFamily="34" charset="0"/>
                <a:cs typeface="Times New Roman" pitchFamily="18" charset="0"/>
              </a:defRPr>
            </a:lvl2pPr>
            <a:lvl3pPr marL="1143000" indent="-228600" eaLnBrk="0" hangingPunct="0">
              <a:defRPr sz="2400" b="1">
                <a:solidFill>
                  <a:srgbClr val="66FFFF"/>
                </a:solidFill>
                <a:latin typeface="Tahoma" pitchFamily="34" charset="0"/>
                <a:cs typeface="Times New Roman" pitchFamily="18" charset="0"/>
              </a:defRPr>
            </a:lvl3pPr>
            <a:lvl4pPr marL="1600200" indent="-228600" eaLnBrk="0" hangingPunct="0">
              <a:defRPr sz="2400" b="1">
                <a:solidFill>
                  <a:srgbClr val="66FFFF"/>
                </a:solidFill>
                <a:latin typeface="Tahoma" pitchFamily="34" charset="0"/>
                <a:cs typeface="Times New Roman" pitchFamily="18" charset="0"/>
              </a:defRPr>
            </a:lvl4pPr>
            <a:lvl5pPr marL="2057400" indent="-228600" eaLnBrk="0" hangingPunct="0">
              <a:defRPr sz="2400" b="1">
                <a:solidFill>
                  <a:srgbClr val="66FFFF"/>
                </a:solidFill>
                <a:latin typeface="Tahoma" pitchFamily="34" charset="0"/>
                <a:cs typeface="Times New Roman" pitchFamily="18" charset="0"/>
              </a:defRPr>
            </a:lvl5pPr>
            <a:lvl6pPr marL="25146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6pPr>
            <a:lvl7pPr marL="29718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7pPr>
            <a:lvl8pPr marL="34290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8pPr>
            <a:lvl9pPr marL="38862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9pPr>
          </a:lstStyle>
          <a:p>
            <a:pPr marL="0" indent="0" algn="ctr" eaLnBrk="1" hangingPunct="1"/>
            <a:r>
              <a:rPr lang="en-US" sz="3200" dirty="0">
                <a:solidFill>
                  <a:srgbClr val="0000FF"/>
                </a:solidFill>
              </a:rPr>
              <a:t>Through the gospel of Christ</a:t>
            </a:r>
          </a:p>
          <a:p>
            <a:pPr marL="0" indent="0" algn="ctr" eaLnBrk="1" hangingPunct="1"/>
            <a:r>
              <a:rPr lang="en-US" sz="3200" dirty="0">
                <a:solidFill>
                  <a:srgbClr val="0000FF"/>
                </a:solidFill>
              </a:rPr>
              <a:t>everyone who obeys can</a:t>
            </a:r>
          </a:p>
          <a:p>
            <a:pPr marL="0" indent="0" algn="ctr" eaLnBrk="1" hangingPunct="1"/>
            <a:r>
              <a:rPr lang="en-US" sz="3200" dirty="0">
                <a:solidFill>
                  <a:srgbClr val="0000FF"/>
                </a:solidFill>
              </a:rPr>
              <a:t>share in the same faith,</a:t>
            </a:r>
          </a:p>
          <a:p>
            <a:pPr marL="0" indent="0" algn="ctr" eaLnBrk="1" hangingPunct="1"/>
            <a:r>
              <a:rPr lang="en-US" sz="3200" dirty="0">
                <a:solidFill>
                  <a:srgbClr val="0000FF"/>
                </a:solidFill>
              </a:rPr>
              <a:t>peace, happiness, hope &amp;</a:t>
            </a:r>
          </a:p>
          <a:p>
            <a:pPr marL="0" indent="0" algn="ctr" eaLnBrk="1" hangingPunct="1"/>
            <a:r>
              <a:rPr lang="en-US" sz="3200" dirty="0">
                <a:solidFill>
                  <a:srgbClr val="0000FF"/>
                </a:solidFill>
              </a:rPr>
              <a:t>joy that the apostles had in</a:t>
            </a:r>
          </a:p>
          <a:p>
            <a:pPr marL="0" indent="0" algn="ctr" eaLnBrk="1" hangingPunct="1"/>
            <a:r>
              <a:rPr lang="en-US" sz="3200" dirty="0">
                <a:solidFill>
                  <a:srgbClr val="0000FF"/>
                </a:solidFill>
              </a:rPr>
              <a:t>their fellowship with God &amp;</a:t>
            </a:r>
          </a:p>
          <a:p>
            <a:pPr marL="0" indent="0" algn="ctr" eaLnBrk="1" hangingPunct="1"/>
            <a:r>
              <a:rPr lang="en-US" sz="3200" dirty="0">
                <a:solidFill>
                  <a:srgbClr val="0000FF"/>
                </a:solidFill>
              </a:rPr>
              <a:t>Jesus!</a:t>
            </a:r>
          </a:p>
        </p:txBody>
      </p:sp>
      <p:sp>
        <p:nvSpPr>
          <p:cNvPr id="134146" name="Rectangle 2"/>
          <p:cNvSpPr>
            <a:spLocks noGrp="1" noChangeArrowheads="1"/>
          </p:cNvSpPr>
          <p:nvPr>
            <p:ph type="title"/>
          </p:nvPr>
        </p:nvSpPr>
        <p:spPr>
          <a:xfrm>
            <a:off x="6122857" y="152400"/>
            <a:ext cx="6077610" cy="990600"/>
          </a:xfrm>
        </p:spPr>
        <p:txBody>
          <a:bodyPr vert="horz" lIns="91440" tIns="45720" rIns="91440" bIns="45720" rtlCol="0" anchor="ctr">
            <a:noAutofit/>
          </a:bodyPr>
          <a:lstStyle/>
          <a:p>
            <a:pPr algn="ctr">
              <a:defRPr/>
            </a:pPr>
            <a:r>
              <a:rPr lang="en-US" sz="4000" b="1" u="sng" dirty="0">
                <a:solidFill>
                  <a:schemeClr val="tx1"/>
                </a:solidFill>
                <a:latin typeface="Arial" panose="020B0604020202020204" pitchFamily="34" charset="0"/>
                <a:cs typeface="Arial" panose="020B0604020202020204" pitchFamily="34" charset="0"/>
              </a:rPr>
              <a:t>Fellowship With the Apostles</a:t>
            </a:r>
          </a:p>
        </p:txBody>
      </p:sp>
    </p:spTree>
    <p:extLst>
      <p:ext uri="{BB962C8B-B14F-4D97-AF65-F5344CB8AC3E}">
        <p14:creationId xmlns:p14="http://schemas.microsoft.com/office/powerpoint/2010/main" val="2800201240"/>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p:cTn id="7" dur="1000" fill="hold"/>
                                        <p:tgtEl>
                                          <p:spTgt spid="16"/>
                                        </p:tgtEl>
                                        <p:attrNameLst>
                                          <p:attrName>ppt_w</p:attrName>
                                        </p:attrNameLst>
                                      </p:cBhvr>
                                      <p:tavLst>
                                        <p:tav tm="0">
                                          <p:val>
                                            <p:fltVal val="0"/>
                                          </p:val>
                                        </p:tav>
                                        <p:tav tm="100000">
                                          <p:val>
                                            <p:strVal val="#ppt_w"/>
                                          </p:val>
                                        </p:tav>
                                      </p:tavLst>
                                    </p:anim>
                                    <p:anim calcmode="lin" valueType="num">
                                      <p:cBhvr>
                                        <p:cTn id="8" dur="1000" fill="hold"/>
                                        <p:tgtEl>
                                          <p:spTgt spid="16"/>
                                        </p:tgtEl>
                                        <p:attrNameLst>
                                          <p:attrName>ppt_h</p:attrName>
                                        </p:attrNameLst>
                                      </p:cBhvr>
                                      <p:tavLst>
                                        <p:tav tm="0">
                                          <p:val>
                                            <p:fltVal val="0"/>
                                          </p:val>
                                        </p:tav>
                                        <p:tav tm="100000">
                                          <p:val>
                                            <p:strVal val="#ppt_h"/>
                                          </p:val>
                                        </p:tav>
                                      </p:tavLst>
                                    </p:anim>
                                    <p:anim calcmode="lin" valueType="num">
                                      <p:cBhvr>
                                        <p:cTn id="9" dur="1000" fill="hold"/>
                                        <p:tgtEl>
                                          <p:spTgt spid="16"/>
                                        </p:tgtEl>
                                        <p:attrNameLst>
                                          <p:attrName>style.rotation</p:attrName>
                                        </p:attrNameLst>
                                      </p:cBhvr>
                                      <p:tavLst>
                                        <p:tav tm="0">
                                          <p:val>
                                            <p:fltVal val="90"/>
                                          </p:val>
                                        </p:tav>
                                        <p:tav tm="100000">
                                          <p:val>
                                            <p:fltVal val="0"/>
                                          </p:val>
                                        </p:tav>
                                      </p:tavLst>
                                    </p:anim>
                                    <p:animEffect transition="in" filter="fade">
                                      <p:cBhvr>
                                        <p:cTn id="10"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TM04033923[[fn=Depth]]</Template>
  <TotalTime>4702</TotalTime>
  <Words>1601</Words>
  <Application>Microsoft Office PowerPoint</Application>
  <PresentationFormat>Widescreen</PresentationFormat>
  <Paragraphs>192</Paragraphs>
  <Slides>25</Slides>
  <Notes>21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25</vt:i4>
      </vt:variant>
    </vt:vector>
  </HeadingPairs>
  <TitlesOfParts>
    <vt:vector size="33" baseType="lpstr">
      <vt:lpstr>Ameretto</vt:lpstr>
      <vt:lpstr>Arial</vt:lpstr>
      <vt:lpstr>Calisto MT</vt:lpstr>
      <vt:lpstr>Corbel</vt:lpstr>
      <vt:lpstr>Tahoma</vt:lpstr>
      <vt:lpstr>Times New Roman</vt:lpstr>
      <vt:lpstr>Wingdings</vt:lpstr>
      <vt:lpstr>Depth</vt:lpstr>
      <vt:lpstr>Fellowship In The Gospel   Text: I John 1:3-4  </vt:lpstr>
      <vt:lpstr>Intro</vt:lpstr>
      <vt:lpstr>Intro</vt:lpstr>
      <vt:lpstr>Intro</vt:lpstr>
      <vt:lpstr>Intro</vt:lpstr>
      <vt:lpstr>Fellowship With the Apostles</vt:lpstr>
      <vt:lpstr>Fellowship With the Apostles</vt:lpstr>
      <vt:lpstr>Fellowship With the Apostles</vt:lpstr>
      <vt:lpstr>Fellowship With the Apostles</vt:lpstr>
      <vt:lpstr>Fellowship With God</vt:lpstr>
      <vt:lpstr>Fellowship With God</vt:lpstr>
      <vt:lpstr>Fellowship With God</vt:lpstr>
      <vt:lpstr>Fellowship With God</vt:lpstr>
      <vt:lpstr>Fellowship With Christ</vt:lpstr>
      <vt:lpstr>Fellowship With Christ</vt:lpstr>
      <vt:lpstr>Fellowship With Christ</vt:lpstr>
      <vt:lpstr>Fellowship With Christ</vt:lpstr>
      <vt:lpstr>Fellowship With Christ</vt:lpstr>
      <vt:lpstr>Fellowship With Christ</vt:lpstr>
      <vt:lpstr>Fellowship With Christ</vt:lpstr>
      <vt:lpstr>Conclusion</vt:lpstr>
      <vt:lpstr>Conclusion</vt:lpstr>
      <vt:lpstr>Conclusion</vt:lpstr>
      <vt:lpstr>Conclusion</vt:lpstr>
      <vt:lpstr>“What Must I Do To Be Saved?”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Fellowship In The Gospel</dc:title>
  <dc:subject>03/18/18</dc:subject>
  <dc:creator>DarkWolf</dc:creator>
  <cp:lastModifiedBy>Nathan Morrison</cp:lastModifiedBy>
  <cp:revision>20</cp:revision>
  <dcterms:created xsi:type="dcterms:W3CDTF">2005-06-04T23:49:02Z</dcterms:created>
  <dcterms:modified xsi:type="dcterms:W3CDTF">2018-03-14T21:33:33Z</dcterms:modified>
</cp:coreProperties>
</file>