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707" r:id="rId2"/>
    <p:sldMasterId id="2147483719" r:id="rId3"/>
    <p:sldMasterId id="2147483731" r:id="rId4"/>
    <p:sldMasterId id="2147483743" r:id="rId5"/>
    <p:sldMasterId id="2147483755" r:id="rId6"/>
    <p:sldMasterId id="2147483767" r:id="rId7"/>
    <p:sldMasterId id="2147483779" r:id="rId8"/>
    <p:sldMasterId id="2147483791" r:id="rId9"/>
  </p:sldMasterIdLst>
  <p:notesMasterIdLst>
    <p:notesMasterId r:id="rId30"/>
  </p:notesMasterIdLst>
  <p:handoutMasterIdLst>
    <p:handoutMasterId r:id="rId31"/>
  </p:handoutMasterIdLst>
  <p:sldIdLst>
    <p:sldId id="256" r:id="rId10"/>
    <p:sldId id="293" r:id="rId11"/>
    <p:sldId id="426" r:id="rId12"/>
    <p:sldId id="453" r:id="rId13"/>
    <p:sldId id="408" r:id="rId14"/>
    <p:sldId id="428" r:id="rId15"/>
    <p:sldId id="378" r:id="rId16"/>
    <p:sldId id="430" r:id="rId17"/>
    <p:sldId id="432" r:id="rId18"/>
    <p:sldId id="434" r:id="rId19"/>
    <p:sldId id="436" r:id="rId20"/>
    <p:sldId id="438" r:id="rId21"/>
    <p:sldId id="443" r:id="rId22"/>
    <p:sldId id="444" r:id="rId23"/>
    <p:sldId id="445" r:id="rId24"/>
    <p:sldId id="446" r:id="rId25"/>
    <p:sldId id="450" r:id="rId26"/>
    <p:sldId id="451" r:id="rId27"/>
    <p:sldId id="388" r:id="rId28"/>
    <p:sldId id="370" r:id="rId29"/>
  </p:sldIdLst>
  <p:sldSz cx="9144000" cy="6858000" type="screen4x3"/>
  <p:notesSz cx="6858000" cy="9144000"/>
  <p:defaultTextStyle>
    <a:defPPr>
      <a:defRPr lang="en-US"/>
    </a:defPPr>
    <a:lvl1pPr algn="l"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FF"/>
    <a:srgbClr val="FFFFCC"/>
    <a:srgbClr val="FFCC66"/>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59" d="100"/>
          <a:sy n="59" d="100"/>
        </p:scale>
        <p:origin x="4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94AD2804-27DA-40EC-8C6A-BB775C91B653}" type="slidenum">
              <a:rPr lang="en-US"/>
              <a:pPr/>
              <a:t>‹#›</a:t>
            </a:fld>
            <a:endParaRPr lang="en-US"/>
          </a:p>
        </p:txBody>
      </p:sp>
    </p:spTree>
    <p:extLst>
      <p:ext uri="{BB962C8B-B14F-4D97-AF65-F5344CB8AC3E}">
        <p14:creationId xmlns:p14="http://schemas.microsoft.com/office/powerpoint/2010/main" val="320018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46FF9AE4-86CE-4546-8796-13C2861B17F2}" type="slidenum">
              <a:rPr lang="en-US"/>
              <a:pPr/>
              <a:t>‹#›</a:t>
            </a:fld>
            <a:endParaRPr lang="en-US"/>
          </a:p>
        </p:txBody>
      </p:sp>
    </p:spTree>
    <p:extLst>
      <p:ext uri="{BB962C8B-B14F-4D97-AF65-F5344CB8AC3E}">
        <p14:creationId xmlns:p14="http://schemas.microsoft.com/office/powerpoint/2010/main" val="30137278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Sergius</a:t>
            </a:r>
            <a:r>
              <a:rPr lang="en-US" dirty="0"/>
              <a:t> Paulus Inscription</a:t>
            </a:r>
          </a:p>
          <a:p>
            <a:r>
              <a:rPr lang="en-US" dirty="0"/>
              <a:t>Dr. Carl Rasmussen, </a:t>
            </a:r>
            <a:r>
              <a:rPr lang="en-US" i="1" u="sng" dirty="0"/>
              <a:t>Holy Land Photos</a:t>
            </a:r>
            <a:r>
              <a:rPr lang="en-US" dirty="0"/>
              <a:t> (Surmises </a:t>
            </a:r>
            <a:r>
              <a:rPr lang="en-US" dirty="0" err="1"/>
              <a:t>Sergius</a:t>
            </a:r>
            <a:r>
              <a:rPr lang="en-US" dirty="0"/>
              <a:t> Paulus may have sent Paul to Antioch Pisidia, an “off the beaten path” city, and may have even sent him with a letter of introduction)</a:t>
            </a:r>
          </a:p>
        </p:txBody>
      </p:sp>
      <p:sp>
        <p:nvSpPr>
          <p:cNvPr id="4" name="Slide Number Placeholder 3"/>
          <p:cNvSpPr>
            <a:spLocks noGrp="1"/>
          </p:cNvSpPr>
          <p:nvPr>
            <p:ph type="sldNum" sz="quarter" idx="10"/>
          </p:nvPr>
        </p:nvSpPr>
        <p:spPr/>
        <p:txBody>
          <a:bodyPr/>
          <a:lstStyle/>
          <a:p>
            <a:fld id="{46FF9AE4-86CE-4546-8796-13C2861B17F2}" type="slidenum">
              <a:rPr lang="en-US" smtClean="0"/>
              <a:pPr/>
              <a:t>17</a:t>
            </a:fld>
            <a:endParaRPr lang="en-US"/>
          </a:p>
        </p:txBody>
      </p:sp>
    </p:spTree>
    <p:extLst>
      <p:ext uri="{BB962C8B-B14F-4D97-AF65-F5344CB8AC3E}">
        <p14:creationId xmlns:p14="http://schemas.microsoft.com/office/powerpoint/2010/main" val="240768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18</a:t>
            </a:fld>
            <a:endParaRPr lang="en-US"/>
          </a:p>
        </p:txBody>
      </p:sp>
    </p:spTree>
    <p:extLst>
      <p:ext uri="{BB962C8B-B14F-4D97-AF65-F5344CB8AC3E}">
        <p14:creationId xmlns:p14="http://schemas.microsoft.com/office/powerpoint/2010/main" val="428020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5</a:t>
            </a:fld>
            <a:endParaRPr lang="en-US"/>
          </a:p>
        </p:txBody>
      </p:sp>
    </p:spTree>
    <p:extLst>
      <p:ext uri="{BB962C8B-B14F-4D97-AF65-F5344CB8AC3E}">
        <p14:creationId xmlns:p14="http://schemas.microsoft.com/office/powerpoint/2010/main" val="42802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6</a:t>
            </a:fld>
            <a:endParaRPr lang="en-US"/>
          </a:p>
        </p:txBody>
      </p:sp>
    </p:spTree>
    <p:extLst>
      <p:ext uri="{BB962C8B-B14F-4D97-AF65-F5344CB8AC3E}">
        <p14:creationId xmlns:p14="http://schemas.microsoft.com/office/powerpoint/2010/main" val="177961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b="1" dirty="0"/>
              <a:t>Antioch of Syria:</a:t>
            </a:r>
          </a:p>
          <a:p>
            <a:r>
              <a:rPr lang="en-US" dirty="0"/>
              <a:t>http://www.bible-history.com/isbe/A/ANTIOCH,+IN+SYRIA/</a:t>
            </a:r>
          </a:p>
          <a:p>
            <a:r>
              <a:rPr lang="en-US" dirty="0"/>
              <a:t>https://en.wikipedia.org/wiki/Antioch</a:t>
            </a:r>
          </a:p>
          <a:p>
            <a:r>
              <a:rPr lang="en-US" dirty="0"/>
              <a:t>Nelson’s New Illustrated Bible Dictionary, Antioch of Syria</a:t>
            </a:r>
          </a:p>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7</a:t>
            </a:fld>
            <a:endParaRPr lang="en-US"/>
          </a:p>
        </p:txBody>
      </p:sp>
    </p:spTree>
    <p:extLst>
      <p:ext uri="{BB962C8B-B14F-4D97-AF65-F5344CB8AC3E}">
        <p14:creationId xmlns:p14="http://schemas.microsoft.com/office/powerpoint/2010/main" val="240768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*Called </a:t>
            </a:r>
            <a:r>
              <a:rPr lang="en-US" b="0" dirty="0"/>
              <a:t>(</a:t>
            </a:r>
            <a:r>
              <a:rPr lang="en-US" dirty="0"/>
              <a:t>A Divine Utterance)</a:t>
            </a:r>
          </a:p>
          <a:p>
            <a:r>
              <a:rPr lang="en-US" dirty="0"/>
              <a:t>•	Mt. 2:12, 2:22  </a:t>
            </a:r>
          </a:p>
          <a:p>
            <a:r>
              <a:rPr lang="en-US" dirty="0"/>
              <a:t>•	Lk. 2:26</a:t>
            </a:r>
          </a:p>
          <a:p>
            <a:r>
              <a:rPr lang="en-US" dirty="0"/>
              <a:t>•	Acts 10:22; 11:26</a:t>
            </a:r>
          </a:p>
          <a:p>
            <a:r>
              <a:rPr lang="en-US" dirty="0"/>
              <a:t>•	Rom. 7:3 (Note on “Adulteress”: God defines morality so this “calling” is from God, cf. Mt. 19:9, 18; Mk. 10:11-12)  </a:t>
            </a:r>
          </a:p>
          <a:p>
            <a:r>
              <a:rPr lang="en-US" dirty="0"/>
              <a:t>•	Heb. 8:5; 11:7; 12:25 </a:t>
            </a:r>
          </a:p>
        </p:txBody>
      </p:sp>
      <p:sp>
        <p:nvSpPr>
          <p:cNvPr id="4" name="Slide Number Placeholder 3"/>
          <p:cNvSpPr>
            <a:spLocks noGrp="1"/>
          </p:cNvSpPr>
          <p:nvPr>
            <p:ph type="sldNum" sz="quarter" idx="10"/>
          </p:nvPr>
        </p:nvSpPr>
        <p:spPr/>
        <p:txBody>
          <a:bodyPr/>
          <a:lstStyle/>
          <a:p>
            <a:fld id="{46FF9AE4-86CE-4546-8796-13C2861B17F2}" type="slidenum">
              <a:rPr lang="en-US" smtClean="0"/>
              <a:pPr/>
              <a:t>9</a:t>
            </a:fld>
            <a:endParaRPr lang="en-US"/>
          </a:p>
        </p:txBody>
      </p:sp>
    </p:spTree>
    <p:extLst>
      <p:ext uri="{BB962C8B-B14F-4D97-AF65-F5344CB8AC3E}">
        <p14:creationId xmlns:p14="http://schemas.microsoft.com/office/powerpoint/2010/main" val="185672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10</a:t>
            </a:fld>
            <a:endParaRPr lang="en-US"/>
          </a:p>
        </p:txBody>
      </p:sp>
    </p:spTree>
    <p:extLst>
      <p:ext uri="{BB962C8B-B14F-4D97-AF65-F5344CB8AC3E}">
        <p14:creationId xmlns:p14="http://schemas.microsoft.com/office/powerpoint/2010/main" val="428020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11</a:t>
            </a:fld>
            <a:endParaRPr lang="en-US"/>
          </a:p>
        </p:txBody>
      </p:sp>
    </p:spTree>
    <p:extLst>
      <p:ext uri="{BB962C8B-B14F-4D97-AF65-F5344CB8AC3E}">
        <p14:creationId xmlns:p14="http://schemas.microsoft.com/office/powerpoint/2010/main" val="240768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12</a:t>
            </a:fld>
            <a:endParaRPr lang="en-US"/>
          </a:p>
        </p:txBody>
      </p:sp>
    </p:spTree>
    <p:extLst>
      <p:ext uri="{BB962C8B-B14F-4D97-AF65-F5344CB8AC3E}">
        <p14:creationId xmlns:p14="http://schemas.microsoft.com/office/powerpoint/2010/main" val="177961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b="1" dirty="0"/>
              <a:t>Antioch of Pisidia</a:t>
            </a:r>
          </a:p>
          <a:p>
            <a:r>
              <a:rPr lang="en-US" b="0" dirty="0"/>
              <a:t>http://www.bible-history.com/isbe/A/ANTIOCH,+OF+PISIDIA/</a:t>
            </a:r>
          </a:p>
          <a:p>
            <a:r>
              <a:rPr lang="en-US" b="0" dirty="0"/>
              <a:t>http://www.padfield.com/acrobat/history/pisidian-antioch.pdf</a:t>
            </a:r>
          </a:p>
          <a:p>
            <a:r>
              <a:rPr lang="en-US" b="0" dirty="0"/>
              <a:t>https://en.wikipedia.org/wiki/Antioch_of_Pisidia</a:t>
            </a:r>
          </a:p>
          <a:p>
            <a:r>
              <a:rPr lang="en-US" b="0" dirty="0"/>
              <a:t>Nelson’s New Illustrated Bible Dictionary, Antioch of Pisidia</a:t>
            </a:r>
          </a:p>
          <a:p>
            <a:endParaRPr lang="en-US" b="0" dirty="0"/>
          </a:p>
          <a:p>
            <a:r>
              <a:rPr lang="en-US" b="0" dirty="0"/>
              <a:t>Images: Left:</a:t>
            </a:r>
            <a:r>
              <a:rPr lang="en-US" b="0" baseline="0" dirty="0"/>
              <a:t> Ruins of Augustus Temple</a:t>
            </a:r>
          </a:p>
          <a:p>
            <a:r>
              <a:rPr lang="en-US" b="0" baseline="0" dirty="0"/>
              <a:t>              Right: Columns</a:t>
            </a:r>
            <a:endParaRPr lang="en-US" b="0" dirty="0"/>
          </a:p>
        </p:txBody>
      </p:sp>
      <p:sp>
        <p:nvSpPr>
          <p:cNvPr id="4" name="Slide Number Placeholder 3"/>
          <p:cNvSpPr>
            <a:spLocks noGrp="1"/>
          </p:cNvSpPr>
          <p:nvPr>
            <p:ph type="sldNum" sz="quarter" idx="10"/>
          </p:nvPr>
        </p:nvSpPr>
        <p:spPr/>
        <p:txBody>
          <a:bodyPr/>
          <a:lstStyle/>
          <a:p>
            <a:fld id="{46FF9AE4-86CE-4546-8796-13C2861B17F2}" type="slidenum">
              <a:rPr lang="en-US" smtClean="0"/>
              <a:pPr/>
              <a:t>13</a:t>
            </a:fld>
            <a:endParaRPr lang="en-US"/>
          </a:p>
        </p:txBody>
      </p:sp>
    </p:spTree>
    <p:extLst>
      <p:ext uri="{BB962C8B-B14F-4D97-AF65-F5344CB8AC3E}">
        <p14:creationId xmlns:p14="http://schemas.microsoft.com/office/powerpoint/2010/main" val="240768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 Tale Of Two Antiochs</a:t>
            </a:r>
          </a:p>
        </p:txBody>
      </p:sp>
      <p:sp>
        <p:nvSpPr>
          <p:cNvPr id="6" name="Slide Number Placeholder 5"/>
          <p:cNvSpPr>
            <a:spLocks noGrp="1"/>
          </p:cNvSpPr>
          <p:nvPr>
            <p:ph type="sldNum" sz="quarter" idx="12"/>
          </p:nvPr>
        </p:nvSpPr>
        <p:spPr/>
        <p:txBody>
          <a:bodyPr/>
          <a:lstStyle>
            <a:lvl1pPr>
              <a:defRPr/>
            </a:lvl1pPr>
          </a:lstStyle>
          <a:p>
            <a:fld id="{75BAC3DF-3B73-4CFC-9F74-C91EDC8ECD80}" type="slidenum">
              <a:rPr lang="en-US" smtClean="0"/>
              <a:pPr/>
              <a:t>‹#›</a:t>
            </a:fld>
            <a:endParaRPr lang="en-US"/>
          </a:p>
        </p:txBody>
      </p:sp>
    </p:spTree>
    <p:extLst>
      <p:ext uri="{BB962C8B-B14F-4D97-AF65-F5344CB8AC3E}">
        <p14:creationId xmlns:p14="http://schemas.microsoft.com/office/powerpoint/2010/main" val="20789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 Tale Of Two Antiochs</a:t>
            </a:r>
          </a:p>
        </p:txBody>
      </p:sp>
      <p:sp>
        <p:nvSpPr>
          <p:cNvPr id="6" name="Slide Number Placeholder 5"/>
          <p:cNvSpPr>
            <a:spLocks noGrp="1"/>
          </p:cNvSpPr>
          <p:nvPr>
            <p:ph type="sldNum" sz="quarter" idx="12"/>
          </p:nvPr>
        </p:nvSpPr>
        <p:spPr/>
        <p:txBody>
          <a:bodyPr/>
          <a:lstStyle>
            <a:lvl1pPr>
              <a:defRPr/>
            </a:lvl1pPr>
          </a:lstStyle>
          <a:p>
            <a:fld id="{3DFDA623-CEB8-4299-9AB0-B7BB93E1815A}" type="slidenum">
              <a:rPr lang="en-US" smtClean="0"/>
              <a:pPr/>
              <a:t>‹#›</a:t>
            </a:fld>
            <a:endParaRPr lang="en-US"/>
          </a:p>
        </p:txBody>
      </p:sp>
    </p:spTree>
    <p:extLst>
      <p:ext uri="{BB962C8B-B14F-4D97-AF65-F5344CB8AC3E}">
        <p14:creationId xmlns:p14="http://schemas.microsoft.com/office/powerpoint/2010/main" val="207010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 Tale Of Two Antiochs</a:t>
            </a:r>
          </a:p>
        </p:txBody>
      </p:sp>
      <p:sp>
        <p:nvSpPr>
          <p:cNvPr id="6" name="Slide Number Placeholder 5"/>
          <p:cNvSpPr>
            <a:spLocks noGrp="1"/>
          </p:cNvSpPr>
          <p:nvPr>
            <p:ph type="sldNum" sz="quarter" idx="12"/>
          </p:nvPr>
        </p:nvSpPr>
        <p:spPr/>
        <p:txBody>
          <a:bodyPr/>
          <a:lstStyle>
            <a:lvl1pPr>
              <a:defRPr/>
            </a:lvl1pPr>
          </a:lstStyle>
          <a:p>
            <a:fld id="{443C849F-B681-49CE-85D3-5D22CEC391EE}" type="slidenum">
              <a:rPr lang="en-US" smtClean="0"/>
              <a:pPr/>
              <a:t>‹#›</a:t>
            </a:fld>
            <a:endParaRPr lang="en-US"/>
          </a:p>
        </p:txBody>
      </p:sp>
    </p:spTree>
    <p:extLst>
      <p:ext uri="{BB962C8B-B14F-4D97-AF65-F5344CB8AC3E}">
        <p14:creationId xmlns:p14="http://schemas.microsoft.com/office/powerpoint/2010/main" val="239087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B52B1995-D558-4882-A4BA-4A31F84ED9B0}" type="slidenum">
              <a:rPr lang="en-US" altLang="en-US"/>
              <a:pPr/>
              <a:t>‹#›</a:t>
            </a:fld>
            <a:endParaRPr lang="en-US" altLang="en-US"/>
          </a:p>
        </p:txBody>
      </p:sp>
    </p:spTree>
    <p:extLst>
      <p:ext uri="{BB962C8B-B14F-4D97-AF65-F5344CB8AC3E}">
        <p14:creationId xmlns:p14="http://schemas.microsoft.com/office/powerpoint/2010/main" val="2340878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02A6FD89-6C15-40B0-ABED-2D00415166CB}" type="slidenum">
              <a:rPr lang="en-US" altLang="en-US"/>
              <a:pPr/>
              <a:t>‹#›</a:t>
            </a:fld>
            <a:endParaRPr lang="en-US" altLang="en-US"/>
          </a:p>
        </p:txBody>
      </p:sp>
    </p:spTree>
    <p:extLst>
      <p:ext uri="{BB962C8B-B14F-4D97-AF65-F5344CB8AC3E}">
        <p14:creationId xmlns:p14="http://schemas.microsoft.com/office/powerpoint/2010/main" val="329817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D5887DFF-6B70-4592-9F36-5B453272D6BC}" type="slidenum">
              <a:rPr lang="en-US" altLang="en-US"/>
              <a:pPr/>
              <a:t>‹#›</a:t>
            </a:fld>
            <a:endParaRPr lang="en-US" altLang="en-US"/>
          </a:p>
        </p:txBody>
      </p:sp>
    </p:spTree>
    <p:extLst>
      <p:ext uri="{BB962C8B-B14F-4D97-AF65-F5344CB8AC3E}">
        <p14:creationId xmlns:p14="http://schemas.microsoft.com/office/powerpoint/2010/main" val="243317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52FBA16A-FE91-4034-B3DC-7924D88F365A}" type="slidenum">
              <a:rPr lang="en-US" altLang="en-US"/>
              <a:pPr/>
              <a:t>‹#›</a:t>
            </a:fld>
            <a:endParaRPr lang="en-US" altLang="en-US"/>
          </a:p>
        </p:txBody>
      </p:sp>
    </p:spTree>
    <p:extLst>
      <p:ext uri="{BB962C8B-B14F-4D97-AF65-F5344CB8AC3E}">
        <p14:creationId xmlns:p14="http://schemas.microsoft.com/office/powerpoint/2010/main" val="41830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C364EC10-676B-4679-AD4F-40B176B4D3A8}" type="slidenum">
              <a:rPr lang="en-US" altLang="en-US"/>
              <a:pPr/>
              <a:t>‹#›</a:t>
            </a:fld>
            <a:endParaRPr lang="en-US" altLang="en-US"/>
          </a:p>
        </p:txBody>
      </p:sp>
    </p:spTree>
    <p:extLst>
      <p:ext uri="{BB962C8B-B14F-4D97-AF65-F5344CB8AC3E}">
        <p14:creationId xmlns:p14="http://schemas.microsoft.com/office/powerpoint/2010/main" val="382688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0FEB9243-D1D2-44A8-AB18-EF8FD6F7BA34}" type="slidenum">
              <a:rPr lang="en-US" altLang="en-US"/>
              <a:pPr/>
              <a:t>‹#›</a:t>
            </a:fld>
            <a:endParaRPr lang="en-US" altLang="en-US"/>
          </a:p>
        </p:txBody>
      </p:sp>
    </p:spTree>
    <p:extLst>
      <p:ext uri="{BB962C8B-B14F-4D97-AF65-F5344CB8AC3E}">
        <p14:creationId xmlns:p14="http://schemas.microsoft.com/office/powerpoint/2010/main" val="290674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446AEC3F-AF90-4ECB-ADC0-9A30EDF90C31}" type="slidenum">
              <a:rPr lang="en-US" altLang="en-US"/>
              <a:pPr/>
              <a:t>‹#›</a:t>
            </a:fld>
            <a:endParaRPr lang="en-US" altLang="en-US"/>
          </a:p>
        </p:txBody>
      </p:sp>
    </p:spTree>
    <p:extLst>
      <p:ext uri="{BB962C8B-B14F-4D97-AF65-F5344CB8AC3E}">
        <p14:creationId xmlns:p14="http://schemas.microsoft.com/office/powerpoint/2010/main" val="8506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D5171B2A-6D4F-4E31-8EE5-19AC8CFE3079}" type="slidenum">
              <a:rPr lang="en-US" altLang="en-US"/>
              <a:pPr/>
              <a:t>‹#›</a:t>
            </a:fld>
            <a:endParaRPr lang="en-US" altLang="en-US"/>
          </a:p>
        </p:txBody>
      </p:sp>
    </p:spTree>
    <p:extLst>
      <p:ext uri="{BB962C8B-B14F-4D97-AF65-F5344CB8AC3E}">
        <p14:creationId xmlns:p14="http://schemas.microsoft.com/office/powerpoint/2010/main" val="141316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 Tale Of Two Antiochs</a:t>
            </a:r>
          </a:p>
        </p:txBody>
      </p:sp>
      <p:sp>
        <p:nvSpPr>
          <p:cNvPr id="6" name="Slide Number Placeholder 5"/>
          <p:cNvSpPr>
            <a:spLocks noGrp="1"/>
          </p:cNvSpPr>
          <p:nvPr>
            <p:ph type="sldNum" sz="quarter" idx="12"/>
          </p:nvPr>
        </p:nvSpPr>
        <p:spPr/>
        <p:txBody>
          <a:bodyPr/>
          <a:lstStyle>
            <a:lvl1pPr>
              <a:defRPr/>
            </a:lvl1pPr>
          </a:lstStyle>
          <a:p>
            <a:fld id="{AA899DFF-DDF4-4B93-8A54-92C34861FACF}" type="slidenum">
              <a:rPr lang="en-US" smtClean="0"/>
              <a:pPr/>
              <a:t>‹#›</a:t>
            </a:fld>
            <a:endParaRPr lang="en-US"/>
          </a:p>
        </p:txBody>
      </p:sp>
    </p:spTree>
    <p:extLst>
      <p:ext uri="{BB962C8B-B14F-4D97-AF65-F5344CB8AC3E}">
        <p14:creationId xmlns:p14="http://schemas.microsoft.com/office/powerpoint/2010/main" val="276107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7488B122-94E8-4728-ACFC-187600EEDCD4}" type="slidenum">
              <a:rPr lang="en-US" altLang="en-US"/>
              <a:pPr/>
              <a:t>‹#›</a:t>
            </a:fld>
            <a:endParaRPr lang="en-US" altLang="en-US"/>
          </a:p>
        </p:txBody>
      </p:sp>
    </p:spTree>
    <p:extLst>
      <p:ext uri="{BB962C8B-B14F-4D97-AF65-F5344CB8AC3E}">
        <p14:creationId xmlns:p14="http://schemas.microsoft.com/office/powerpoint/2010/main" val="413879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536146C0-886C-4243-AF4E-2C72866F07AF}" type="slidenum">
              <a:rPr lang="en-US" altLang="en-US"/>
              <a:pPr/>
              <a:t>‹#›</a:t>
            </a:fld>
            <a:endParaRPr lang="en-US" altLang="en-US"/>
          </a:p>
        </p:txBody>
      </p:sp>
    </p:spTree>
    <p:extLst>
      <p:ext uri="{BB962C8B-B14F-4D97-AF65-F5344CB8AC3E}">
        <p14:creationId xmlns:p14="http://schemas.microsoft.com/office/powerpoint/2010/main" val="49762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9F0CAD31-1BA6-4608-8376-904BCA08F0B2}" type="slidenum">
              <a:rPr lang="en-US" altLang="en-US"/>
              <a:pPr/>
              <a:t>‹#›</a:t>
            </a:fld>
            <a:endParaRPr lang="en-US" altLang="en-US"/>
          </a:p>
        </p:txBody>
      </p:sp>
    </p:spTree>
    <p:extLst>
      <p:ext uri="{BB962C8B-B14F-4D97-AF65-F5344CB8AC3E}">
        <p14:creationId xmlns:p14="http://schemas.microsoft.com/office/powerpoint/2010/main" val="105009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7DA2D15C-5F0D-4A42-B20A-DC3FA6292736}" type="slidenum">
              <a:rPr lang="en-US" altLang="en-US"/>
              <a:pPr/>
              <a:t>‹#›</a:t>
            </a:fld>
            <a:endParaRPr lang="en-US" altLang="en-US"/>
          </a:p>
        </p:txBody>
      </p:sp>
    </p:spTree>
    <p:extLst>
      <p:ext uri="{BB962C8B-B14F-4D97-AF65-F5344CB8AC3E}">
        <p14:creationId xmlns:p14="http://schemas.microsoft.com/office/powerpoint/2010/main" val="365841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F0C66E62-4F7A-489B-96AB-031D8B184F94}" type="slidenum">
              <a:rPr lang="en-US" altLang="en-US"/>
              <a:pPr/>
              <a:t>‹#›</a:t>
            </a:fld>
            <a:endParaRPr lang="en-US" altLang="en-US"/>
          </a:p>
        </p:txBody>
      </p:sp>
    </p:spTree>
    <p:extLst>
      <p:ext uri="{BB962C8B-B14F-4D97-AF65-F5344CB8AC3E}">
        <p14:creationId xmlns:p14="http://schemas.microsoft.com/office/powerpoint/2010/main" val="2409994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35145095-1846-4598-80DB-87AD3A69C005}" type="slidenum">
              <a:rPr lang="en-US" altLang="en-US"/>
              <a:pPr/>
              <a:t>‹#›</a:t>
            </a:fld>
            <a:endParaRPr lang="en-US" altLang="en-US"/>
          </a:p>
        </p:txBody>
      </p:sp>
    </p:spTree>
    <p:extLst>
      <p:ext uri="{BB962C8B-B14F-4D97-AF65-F5344CB8AC3E}">
        <p14:creationId xmlns:p14="http://schemas.microsoft.com/office/powerpoint/2010/main" val="3117132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9382E5B2-9C19-48C1-BD80-86337A1FCD1E}" type="slidenum">
              <a:rPr lang="en-US" altLang="en-US"/>
              <a:pPr/>
              <a:t>‹#›</a:t>
            </a:fld>
            <a:endParaRPr lang="en-US" altLang="en-US"/>
          </a:p>
        </p:txBody>
      </p:sp>
    </p:spTree>
    <p:extLst>
      <p:ext uri="{BB962C8B-B14F-4D97-AF65-F5344CB8AC3E}">
        <p14:creationId xmlns:p14="http://schemas.microsoft.com/office/powerpoint/2010/main" val="140870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12FFDD1F-B173-475C-92D5-138A7F2996C6}" type="slidenum">
              <a:rPr lang="en-US" altLang="en-US"/>
              <a:pPr/>
              <a:t>‹#›</a:t>
            </a:fld>
            <a:endParaRPr lang="en-US" altLang="en-US"/>
          </a:p>
        </p:txBody>
      </p:sp>
    </p:spTree>
    <p:extLst>
      <p:ext uri="{BB962C8B-B14F-4D97-AF65-F5344CB8AC3E}">
        <p14:creationId xmlns:p14="http://schemas.microsoft.com/office/powerpoint/2010/main" val="3174556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B12F600F-35D5-45E6-B606-7B0659AC7636}" type="slidenum">
              <a:rPr lang="en-US" altLang="en-US"/>
              <a:pPr/>
              <a:t>‹#›</a:t>
            </a:fld>
            <a:endParaRPr lang="en-US" altLang="en-US"/>
          </a:p>
        </p:txBody>
      </p:sp>
    </p:spTree>
    <p:extLst>
      <p:ext uri="{BB962C8B-B14F-4D97-AF65-F5344CB8AC3E}">
        <p14:creationId xmlns:p14="http://schemas.microsoft.com/office/powerpoint/2010/main" val="14845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B86C818D-1370-41C9-936F-AE0A55696BE9}" type="slidenum">
              <a:rPr lang="en-US" altLang="en-US"/>
              <a:pPr/>
              <a:t>‹#›</a:t>
            </a:fld>
            <a:endParaRPr lang="en-US" altLang="en-US"/>
          </a:p>
        </p:txBody>
      </p:sp>
    </p:spTree>
    <p:extLst>
      <p:ext uri="{BB962C8B-B14F-4D97-AF65-F5344CB8AC3E}">
        <p14:creationId xmlns:p14="http://schemas.microsoft.com/office/powerpoint/2010/main" val="82779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 Tale Of Two Antiochs</a:t>
            </a:r>
          </a:p>
        </p:txBody>
      </p:sp>
      <p:sp>
        <p:nvSpPr>
          <p:cNvPr id="6" name="Slide Number Placeholder 5"/>
          <p:cNvSpPr>
            <a:spLocks noGrp="1"/>
          </p:cNvSpPr>
          <p:nvPr>
            <p:ph type="sldNum" sz="quarter" idx="12"/>
          </p:nvPr>
        </p:nvSpPr>
        <p:spPr/>
        <p:txBody>
          <a:bodyPr/>
          <a:lstStyle>
            <a:lvl1pPr>
              <a:defRPr/>
            </a:lvl1pPr>
          </a:lstStyle>
          <a:p>
            <a:fld id="{575E090D-46E8-4CBF-920F-CC917DEBEF91}" type="slidenum">
              <a:rPr lang="en-US" smtClean="0"/>
              <a:pPr/>
              <a:t>‹#›</a:t>
            </a:fld>
            <a:endParaRPr lang="en-US"/>
          </a:p>
        </p:txBody>
      </p:sp>
    </p:spTree>
    <p:extLst>
      <p:ext uri="{BB962C8B-B14F-4D97-AF65-F5344CB8AC3E}">
        <p14:creationId xmlns:p14="http://schemas.microsoft.com/office/powerpoint/2010/main" val="547667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AC758FC4-DA9C-4AF9-A68A-53CE75D20B6C}" type="slidenum">
              <a:rPr lang="en-US" altLang="en-US"/>
              <a:pPr/>
              <a:t>‹#›</a:t>
            </a:fld>
            <a:endParaRPr lang="en-US" altLang="en-US"/>
          </a:p>
        </p:txBody>
      </p:sp>
    </p:spTree>
    <p:extLst>
      <p:ext uri="{BB962C8B-B14F-4D97-AF65-F5344CB8AC3E}">
        <p14:creationId xmlns:p14="http://schemas.microsoft.com/office/powerpoint/2010/main" val="3172742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DBBF9000-77A8-408F-A42B-2F6A007A79E3}" type="slidenum">
              <a:rPr lang="en-US" altLang="en-US"/>
              <a:pPr/>
              <a:t>‹#›</a:t>
            </a:fld>
            <a:endParaRPr lang="en-US" altLang="en-US"/>
          </a:p>
        </p:txBody>
      </p:sp>
    </p:spTree>
    <p:extLst>
      <p:ext uri="{BB962C8B-B14F-4D97-AF65-F5344CB8AC3E}">
        <p14:creationId xmlns:p14="http://schemas.microsoft.com/office/powerpoint/2010/main" val="3391318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AD2C775A-23F4-4DBF-B5A6-3D254E323D1D}" type="slidenum">
              <a:rPr lang="en-US" altLang="en-US"/>
              <a:pPr/>
              <a:t>‹#›</a:t>
            </a:fld>
            <a:endParaRPr lang="en-US" altLang="en-US"/>
          </a:p>
        </p:txBody>
      </p:sp>
    </p:spTree>
    <p:extLst>
      <p:ext uri="{BB962C8B-B14F-4D97-AF65-F5344CB8AC3E}">
        <p14:creationId xmlns:p14="http://schemas.microsoft.com/office/powerpoint/2010/main" val="3512608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703C81EE-CA31-449A-931A-8B968D189B9F}" type="slidenum">
              <a:rPr lang="en-US" altLang="en-US"/>
              <a:pPr/>
              <a:t>‹#›</a:t>
            </a:fld>
            <a:endParaRPr lang="en-US" altLang="en-US"/>
          </a:p>
        </p:txBody>
      </p:sp>
    </p:spTree>
    <p:extLst>
      <p:ext uri="{BB962C8B-B14F-4D97-AF65-F5344CB8AC3E}">
        <p14:creationId xmlns:p14="http://schemas.microsoft.com/office/powerpoint/2010/main" val="1945545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CA709DE1-4742-42C5-B685-3B1DE674026E}" type="slidenum">
              <a:rPr lang="en-US" altLang="en-US"/>
              <a:pPr/>
              <a:t>‹#›</a:t>
            </a:fld>
            <a:endParaRPr lang="en-US" altLang="en-US"/>
          </a:p>
        </p:txBody>
      </p:sp>
    </p:spTree>
    <p:extLst>
      <p:ext uri="{BB962C8B-B14F-4D97-AF65-F5344CB8AC3E}">
        <p14:creationId xmlns:p14="http://schemas.microsoft.com/office/powerpoint/2010/main" val="3427752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BC26842D-478A-4633-9E9A-D35D2FCC3175}" type="slidenum">
              <a:rPr lang="en-US" altLang="en-US"/>
              <a:pPr/>
              <a:t>‹#›</a:t>
            </a:fld>
            <a:endParaRPr lang="en-US" altLang="en-US"/>
          </a:p>
        </p:txBody>
      </p:sp>
    </p:spTree>
    <p:extLst>
      <p:ext uri="{BB962C8B-B14F-4D97-AF65-F5344CB8AC3E}">
        <p14:creationId xmlns:p14="http://schemas.microsoft.com/office/powerpoint/2010/main" val="3378182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17725079-2C02-4D8C-AD99-E15F518C668F}" type="slidenum">
              <a:rPr lang="en-US" altLang="en-US"/>
              <a:pPr/>
              <a:t>‹#›</a:t>
            </a:fld>
            <a:endParaRPr lang="en-US" altLang="en-US"/>
          </a:p>
        </p:txBody>
      </p:sp>
    </p:spTree>
    <p:extLst>
      <p:ext uri="{BB962C8B-B14F-4D97-AF65-F5344CB8AC3E}">
        <p14:creationId xmlns:p14="http://schemas.microsoft.com/office/powerpoint/2010/main" val="3444569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A4DD604A-C9FA-4254-BC60-2418E505B97A}" type="slidenum">
              <a:rPr lang="en-US" altLang="en-US"/>
              <a:pPr/>
              <a:t>‹#›</a:t>
            </a:fld>
            <a:endParaRPr lang="en-US" altLang="en-US"/>
          </a:p>
        </p:txBody>
      </p:sp>
    </p:spTree>
    <p:extLst>
      <p:ext uri="{BB962C8B-B14F-4D97-AF65-F5344CB8AC3E}">
        <p14:creationId xmlns:p14="http://schemas.microsoft.com/office/powerpoint/2010/main" val="975143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5A34F3E0-AE0C-4C6D-A487-5788D630677F}" type="slidenum">
              <a:rPr lang="en-US" altLang="en-US"/>
              <a:pPr/>
              <a:t>‹#›</a:t>
            </a:fld>
            <a:endParaRPr lang="en-US" altLang="en-US"/>
          </a:p>
        </p:txBody>
      </p:sp>
    </p:spTree>
    <p:extLst>
      <p:ext uri="{BB962C8B-B14F-4D97-AF65-F5344CB8AC3E}">
        <p14:creationId xmlns:p14="http://schemas.microsoft.com/office/powerpoint/2010/main" val="3160382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5D188FA1-A97A-469F-8E62-C5DD648B1F86}" type="slidenum">
              <a:rPr lang="en-US" altLang="en-US"/>
              <a:pPr/>
              <a:t>‹#›</a:t>
            </a:fld>
            <a:endParaRPr lang="en-US" altLang="en-US"/>
          </a:p>
        </p:txBody>
      </p:sp>
    </p:spTree>
    <p:extLst>
      <p:ext uri="{BB962C8B-B14F-4D97-AF65-F5344CB8AC3E}">
        <p14:creationId xmlns:p14="http://schemas.microsoft.com/office/powerpoint/2010/main" val="156394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 Tale Of Two Antiochs</a:t>
            </a:r>
          </a:p>
        </p:txBody>
      </p:sp>
      <p:sp>
        <p:nvSpPr>
          <p:cNvPr id="7" name="Slide Number Placeholder 6"/>
          <p:cNvSpPr>
            <a:spLocks noGrp="1"/>
          </p:cNvSpPr>
          <p:nvPr>
            <p:ph type="sldNum" sz="quarter" idx="12"/>
          </p:nvPr>
        </p:nvSpPr>
        <p:spPr/>
        <p:txBody>
          <a:bodyPr/>
          <a:lstStyle>
            <a:lvl1pPr>
              <a:defRPr/>
            </a:lvl1pPr>
          </a:lstStyle>
          <a:p>
            <a:fld id="{86B1AA65-FAD0-4604-86F1-908D4761E50F}" type="slidenum">
              <a:rPr lang="en-US" smtClean="0"/>
              <a:pPr/>
              <a:t>‹#›</a:t>
            </a:fld>
            <a:endParaRPr lang="en-US"/>
          </a:p>
        </p:txBody>
      </p:sp>
    </p:spTree>
    <p:extLst>
      <p:ext uri="{BB962C8B-B14F-4D97-AF65-F5344CB8AC3E}">
        <p14:creationId xmlns:p14="http://schemas.microsoft.com/office/powerpoint/2010/main" val="4076955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F3FF3C9E-68CF-4C2C-81A7-1CC6611AA7AF}" type="slidenum">
              <a:rPr lang="en-US" altLang="en-US"/>
              <a:pPr/>
              <a:t>‹#›</a:t>
            </a:fld>
            <a:endParaRPr lang="en-US" altLang="en-US"/>
          </a:p>
        </p:txBody>
      </p:sp>
    </p:spTree>
    <p:extLst>
      <p:ext uri="{BB962C8B-B14F-4D97-AF65-F5344CB8AC3E}">
        <p14:creationId xmlns:p14="http://schemas.microsoft.com/office/powerpoint/2010/main" val="3536778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E1FEDB5D-FCE3-4C3C-9C32-FD84CAC590C2}" type="slidenum">
              <a:rPr lang="en-US" altLang="en-US"/>
              <a:pPr/>
              <a:t>‹#›</a:t>
            </a:fld>
            <a:endParaRPr lang="en-US" altLang="en-US"/>
          </a:p>
        </p:txBody>
      </p:sp>
    </p:spTree>
    <p:extLst>
      <p:ext uri="{BB962C8B-B14F-4D97-AF65-F5344CB8AC3E}">
        <p14:creationId xmlns:p14="http://schemas.microsoft.com/office/powerpoint/2010/main" val="3281380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7F783F73-686A-4A9B-944D-E7D4AD027F0A}" type="slidenum">
              <a:rPr lang="en-US" altLang="en-US"/>
              <a:pPr/>
              <a:t>‹#›</a:t>
            </a:fld>
            <a:endParaRPr lang="en-US" altLang="en-US"/>
          </a:p>
        </p:txBody>
      </p:sp>
    </p:spTree>
    <p:extLst>
      <p:ext uri="{BB962C8B-B14F-4D97-AF65-F5344CB8AC3E}">
        <p14:creationId xmlns:p14="http://schemas.microsoft.com/office/powerpoint/2010/main" val="1253458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BEF32B79-003C-4A73-A081-A7345488AC26}" type="slidenum">
              <a:rPr lang="en-US" altLang="en-US"/>
              <a:pPr/>
              <a:t>‹#›</a:t>
            </a:fld>
            <a:endParaRPr lang="en-US" altLang="en-US"/>
          </a:p>
        </p:txBody>
      </p:sp>
    </p:spTree>
    <p:extLst>
      <p:ext uri="{BB962C8B-B14F-4D97-AF65-F5344CB8AC3E}">
        <p14:creationId xmlns:p14="http://schemas.microsoft.com/office/powerpoint/2010/main" val="165480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8BC426F4-C575-4DE7-940D-734E1F87843E}" type="slidenum">
              <a:rPr lang="en-US" altLang="en-US"/>
              <a:pPr/>
              <a:t>‹#›</a:t>
            </a:fld>
            <a:endParaRPr lang="en-US" altLang="en-US"/>
          </a:p>
        </p:txBody>
      </p:sp>
    </p:spTree>
    <p:extLst>
      <p:ext uri="{BB962C8B-B14F-4D97-AF65-F5344CB8AC3E}">
        <p14:creationId xmlns:p14="http://schemas.microsoft.com/office/powerpoint/2010/main" val="4109839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99C71B48-9B53-4F49-89D2-8FFE7195CC85}" type="slidenum">
              <a:rPr lang="en-US" altLang="en-US"/>
              <a:pPr/>
              <a:t>‹#›</a:t>
            </a:fld>
            <a:endParaRPr lang="en-US" altLang="en-US"/>
          </a:p>
        </p:txBody>
      </p:sp>
    </p:spTree>
    <p:extLst>
      <p:ext uri="{BB962C8B-B14F-4D97-AF65-F5344CB8AC3E}">
        <p14:creationId xmlns:p14="http://schemas.microsoft.com/office/powerpoint/2010/main" val="3962159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16C5C1D0-0DB4-4E0D-9253-455198C0ED3A}" type="slidenum">
              <a:rPr lang="en-US" altLang="en-US"/>
              <a:pPr/>
              <a:t>‹#›</a:t>
            </a:fld>
            <a:endParaRPr lang="en-US" altLang="en-US"/>
          </a:p>
        </p:txBody>
      </p:sp>
    </p:spTree>
    <p:extLst>
      <p:ext uri="{BB962C8B-B14F-4D97-AF65-F5344CB8AC3E}">
        <p14:creationId xmlns:p14="http://schemas.microsoft.com/office/powerpoint/2010/main" val="2854394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ED483EB2-A834-4578-88B7-3F087DDBB9C3}" type="slidenum">
              <a:rPr lang="en-US" altLang="en-US"/>
              <a:pPr/>
              <a:t>‹#›</a:t>
            </a:fld>
            <a:endParaRPr lang="en-US" altLang="en-US"/>
          </a:p>
        </p:txBody>
      </p:sp>
    </p:spTree>
    <p:extLst>
      <p:ext uri="{BB962C8B-B14F-4D97-AF65-F5344CB8AC3E}">
        <p14:creationId xmlns:p14="http://schemas.microsoft.com/office/powerpoint/2010/main" val="1017371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99FA7138-C049-4F83-97F9-EF758DD7EF09}" type="slidenum">
              <a:rPr lang="en-US" altLang="en-US"/>
              <a:pPr/>
              <a:t>‹#›</a:t>
            </a:fld>
            <a:endParaRPr lang="en-US" altLang="en-US"/>
          </a:p>
        </p:txBody>
      </p:sp>
    </p:spTree>
    <p:extLst>
      <p:ext uri="{BB962C8B-B14F-4D97-AF65-F5344CB8AC3E}">
        <p14:creationId xmlns:p14="http://schemas.microsoft.com/office/powerpoint/2010/main" val="3515417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FCEB562A-9062-4140-92BC-9E2E26309D0D}" type="slidenum">
              <a:rPr lang="en-US" altLang="en-US"/>
              <a:pPr/>
              <a:t>‹#›</a:t>
            </a:fld>
            <a:endParaRPr lang="en-US" altLang="en-US"/>
          </a:p>
        </p:txBody>
      </p:sp>
    </p:spTree>
    <p:extLst>
      <p:ext uri="{BB962C8B-B14F-4D97-AF65-F5344CB8AC3E}">
        <p14:creationId xmlns:p14="http://schemas.microsoft.com/office/powerpoint/2010/main" val="220951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 Tale Of Two Antiochs</a:t>
            </a:r>
          </a:p>
        </p:txBody>
      </p:sp>
      <p:sp>
        <p:nvSpPr>
          <p:cNvPr id="9" name="Slide Number Placeholder 8"/>
          <p:cNvSpPr>
            <a:spLocks noGrp="1"/>
          </p:cNvSpPr>
          <p:nvPr>
            <p:ph type="sldNum" sz="quarter" idx="12"/>
          </p:nvPr>
        </p:nvSpPr>
        <p:spPr/>
        <p:txBody>
          <a:bodyPr/>
          <a:lstStyle>
            <a:lvl1pPr>
              <a:defRPr/>
            </a:lvl1pPr>
          </a:lstStyle>
          <a:p>
            <a:fld id="{2D346E23-9C66-45D2-A384-5B56EC2EEE30}" type="slidenum">
              <a:rPr lang="en-US" smtClean="0"/>
              <a:pPr/>
              <a:t>‹#›</a:t>
            </a:fld>
            <a:endParaRPr lang="en-US"/>
          </a:p>
        </p:txBody>
      </p:sp>
    </p:spTree>
    <p:extLst>
      <p:ext uri="{BB962C8B-B14F-4D97-AF65-F5344CB8AC3E}">
        <p14:creationId xmlns:p14="http://schemas.microsoft.com/office/powerpoint/2010/main" val="3444113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34259284-C0E5-4AE1-AAE5-965BE4F3EED6}" type="slidenum">
              <a:rPr lang="en-US" altLang="en-US"/>
              <a:pPr/>
              <a:t>‹#›</a:t>
            </a:fld>
            <a:endParaRPr lang="en-US" altLang="en-US"/>
          </a:p>
        </p:txBody>
      </p:sp>
    </p:spTree>
    <p:extLst>
      <p:ext uri="{BB962C8B-B14F-4D97-AF65-F5344CB8AC3E}">
        <p14:creationId xmlns:p14="http://schemas.microsoft.com/office/powerpoint/2010/main" val="3889249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E0D300E3-3E10-4D9D-ABDA-96BD3B281314}" type="slidenum">
              <a:rPr lang="en-US" altLang="en-US"/>
              <a:pPr/>
              <a:t>‹#›</a:t>
            </a:fld>
            <a:endParaRPr lang="en-US" altLang="en-US"/>
          </a:p>
        </p:txBody>
      </p:sp>
    </p:spTree>
    <p:extLst>
      <p:ext uri="{BB962C8B-B14F-4D97-AF65-F5344CB8AC3E}">
        <p14:creationId xmlns:p14="http://schemas.microsoft.com/office/powerpoint/2010/main" val="3694638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5796979E-A360-4F60-9E5B-6EB97D6FA57A}" type="slidenum">
              <a:rPr lang="en-US" altLang="en-US"/>
              <a:pPr/>
              <a:t>‹#›</a:t>
            </a:fld>
            <a:endParaRPr lang="en-US" altLang="en-US"/>
          </a:p>
        </p:txBody>
      </p:sp>
    </p:spTree>
    <p:extLst>
      <p:ext uri="{BB962C8B-B14F-4D97-AF65-F5344CB8AC3E}">
        <p14:creationId xmlns:p14="http://schemas.microsoft.com/office/powerpoint/2010/main" val="2232901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DF5A969B-3C56-4621-80E3-41A913A58CEA}" type="slidenum">
              <a:rPr lang="en-US" altLang="en-US"/>
              <a:pPr/>
              <a:t>‹#›</a:t>
            </a:fld>
            <a:endParaRPr lang="en-US" altLang="en-US"/>
          </a:p>
        </p:txBody>
      </p:sp>
    </p:spTree>
    <p:extLst>
      <p:ext uri="{BB962C8B-B14F-4D97-AF65-F5344CB8AC3E}">
        <p14:creationId xmlns:p14="http://schemas.microsoft.com/office/powerpoint/2010/main" val="113535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B49174F0-C620-4D20-9433-B9C021650135}" type="slidenum">
              <a:rPr lang="en-US" altLang="en-US"/>
              <a:pPr/>
              <a:t>‹#›</a:t>
            </a:fld>
            <a:endParaRPr lang="en-US" altLang="en-US"/>
          </a:p>
        </p:txBody>
      </p:sp>
    </p:spTree>
    <p:extLst>
      <p:ext uri="{BB962C8B-B14F-4D97-AF65-F5344CB8AC3E}">
        <p14:creationId xmlns:p14="http://schemas.microsoft.com/office/powerpoint/2010/main" val="1533965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943BF4ED-C621-4398-873B-B14E1692CFCC}" type="slidenum">
              <a:rPr lang="en-US" altLang="en-US"/>
              <a:pPr/>
              <a:t>‹#›</a:t>
            </a:fld>
            <a:endParaRPr lang="en-US" altLang="en-US"/>
          </a:p>
        </p:txBody>
      </p:sp>
    </p:spTree>
    <p:extLst>
      <p:ext uri="{BB962C8B-B14F-4D97-AF65-F5344CB8AC3E}">
        <p14:creationId xmlns:p14="http://schemas.microsoft.com/office/powerpoint/2010/main" val="4223914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7D02B793-F600-4411-9212-CED0EAA251AE}" type="slidenum">
              <a:rPr lang="en-US" altLang="en-US"/>
              <a:pPr/>
              <a:t>‹#›</a:t>
            </a:fld>
            <a:endParaRPr lang="en-US" altLang="en-US"/>
          </a:p>
        </p:txBody>
      </p:sp>
    </p:spTree>
    <p:extLst>
      <p:ext uri="{BB962C8B-B14F-4D97-AF65-F5344CB8AC3E}">
        <p14:creationId xmlns:p14="http://schemas.microsoft.com/office/powerpoint/2010/main" val="1943687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ECB19EBB-D455-4B55-9100-BA9B4BD08075}" type="slidenum">
              <a:rPr lang="en-US" altLang="en-US"/>
              <a:pPr/>
              <a:t>‹#›</a:t>
            </a:fld>
            <a:endParaRPr lang="en-US" altLang="en-US"/>
          </a:p>
        </p:txBody>
      </p:sp>
    </p:spTree>
    <p:extLst>
      <p:ext uri="{BB962C8B-B14F-4D97-AF65-F5344CB8AC3E}">
        <p14:creationId xmlns:p14="http://schemas.microsoft.com/office/powerpoint/2010/main" val="2926721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04F61370-3B5D-462D-863D-D5E7E96B55C3}" type="slidenum">
              <a:rPr lang="en-US" altLang="en-US"/>
              <a:pPr/>
              <a:t>‹#›</a:t>
            </a:fld>
            <a:endParaRPr lang="en-US" altLang="en-US"/>
          </a:p>
        </p:txBody>
      </p:sp>
    </p:spTree>
    <p:extLst>
      <p:ext uri="{BB962C8B-B14F-4D97-AF65-F5344CB8AC3E}">
        <p14:creationId xmlns:p14="http://schemas.microsoft.com/office/powerpoint/2010/main" val="763086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093C4F27-E93C-41D9-962F-5ECD3E90FA32}" type="slidenum">
              <a:rPr lang="en-US" altLang="en-US"/>
              <a:pPr/>
              <a:t>‹#›</a:t>
            </a:fld>
            <a:endParaRPr lang="en-US" altLang="en-US"/>
          </a:p>
        </p:txBody>
      </p:sp>
    </p:spTree>
    <p:extLst>
      <p:ext uri="{BB962C8B-B14F-4D97-AF65-F5344CB8AC3E}">
        <p14:creationId xmlns:p14="http://schemas.microsoft.com/office/powerpoint/2010/main" val="239766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 Tale Of Two Antiochs</a:t>
            </a:r>
          </a:p>
        </p:txBody>
      </p:sp>
      <p:sp>
        <p:nvSpPr>
          <p:cNvPr id="5" name="Slide Number Placeholder 4"/>
          <p:cNvSpPr>
            <a:spLocks noGrp="1"/>
          </p:cNvSpPr>
          <p:nvPr>
            <p:ph type="sldNum" sz="quarter" idx="12"/>
          </p:nvPr>
        </p:nvSpPr>
        <p:spPr/>
        <p:txBody>
          <a:bodyPr/>
          <a:lstStyle>
            <a:lvl1pPr>
              <a:defRPr/>
            </a:lvl1pPr>
          </a:lstStyle>
          <a:p>
            <a:fld id="{049AD173-FF74-4D15-BFF7-C6D7B619DE22}" type="slidenum">
              <a:rPr lang="en-US" smtClean="0"/>
              <a:pPr/>
              <a:t>‹#›</a:t>
            </a:fld>
            <a:endParaRPr lang="en-US"/>
          </a:p>
        </p:txBody>
      </p:sp>
    </p:spTree>
    <p:extLst>
      <p:ext uri="{BB962C8B-B14F-4D97-AF65-F5344CB8AC3E}">
        <p14:creationId xmlns:p14="http://schemas.microsoft.com/office/powerpoint/2010/main" val="536747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658281BE-AC3E-43DA-ABA9-F4F2F96DC421}" type="slidenum">
              <a:rPr lang="en-US" altLang="en-US"/>
              <a:pPr/>
              <a:t>‹#›</a:t>
            </a:fld>
            <a:endParaRPr lang="en-US" altLang="en-US"/>
          </a:p>
        </p:txBody>
      </p:sp>
    </p:spTree>
    <p:extLst>
      <p:ext uri="{BB962C8B-B14F-4D97-AF65-F5344CB8AC3E}">
        <p14:creationId xmlns:p14="http://schemas.microsoft.com/office/powerpoint/2010/main" val="4096010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1C80AEC6-314F-4CEB-99CC-F08D1C02ECEF}" type="slidenum">
              <a:rPr lang="en-US" altLang="en-US"/>
              <a:pPr/>
              <a:t>‹#›</a:t>
            </a:fld>
            <a:endParaRPr lang="en-US" altLang="en-US"/>
          </a:p>
        </p:txBody>
      </p:sp>
    </p:spTree>
    <p:extLst>
      <p:ext uri="{BB962C8B-B14F-4D97-AF65-F5344CB8AC3E}">
        <p14:creationId xmlns:p14="http://schemas.microsoft.com/office/powerpoint/2010/main" val="22879074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0A5034C9-D5D0-459F-AF2A-030A394AE171}" type="slidenum">
              <a:rPr lang="en-US" altLang="en-US"/>
              <a:pPr/>
              <a:t>‹#›</a:t>
            </a:fld>
            <a:endParaRPr lang="en-US" altLang="en-US"/>
          </a:p>
        </p:txBody>
      </p:sp>
    </p:spTree>
    <p:extLst>
      <p:ext uri="{BB962C8B-B14F-4D97-AF65-F5344CB8AC3E}">
        <p14:creationId xmlns:p14="http://schemas.microsoft.com/office/powerpoint/2010/main" val="1431372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47D24EAC-2BE8-488E-A2D1-B98EC9173546}" type="slidenum">
              <a:rPr lang="en-US" altLang="en-US"/>
              <a:pPr/>
              <a:t>‹#›</a:t>
            </a:fld>
            <a:endParaRPr lang="en-US" altLang="en-US"/>
          </a:p>
        </p:txBody>
      </p:sp>
    </p:spTree>
    <p:extLst>
      <p:ext uri="{BB962C8B-B14F-4D97-AF65-F5344CB8AC3E}">
        <p14:creationId xmlns:p14="http://schemas.microsoft.com/office/powerpoint/2010/main" val="2448244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4919247E-94BB-4E73-9298-E59EEC88ED8A}" type="slidenum">
              <a:rPr lang="en-US" altLang="en-US"/>
              <a:pPr/>
              <a:t>‹#›</a:t>
            </a:fld>
            <a:endParaRPr lang="en-US" altLang="en-US"/>
          </a:p>
        </p:txBody>
      </p:sp>
    </p:spTree>
    <p:extLst>
      <p:ext uri="{BB962C8B-B14F-4D97-AF65-F5344CB8AC3E}">
        <p14:creationId xmlns:p14="http://schemas.microsoft.com/office/powerpoint/2010/main" val="2481228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5E33D346-7A56-4DA9-9C05-77D797FB343B}" type="slidenum">
              <a:rPr lang="en-US" altLang="en-US"/>
              <a:pPr/>
              <a:t>‹#›</a:t>
            </a:fld>
            <a:endParaRPr lang="en-US" altLang="en-US"/>
          </a:p>
        </p:txBody>
      </p:sp>
    </p:spTree>
    <p:extLst>
      <p:ext uri="{BB962C8B-B14F-4D97-AF65-F5344CB8AC3E}">
        <p14:creationId xmlns:p14="http://schemas.microsoft.com/office/powerpoint/2010/main" val="39947456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C6FEB83B-6735-4543-9426-17F3D1CE9472}" type="slidenum">
              <a:rPr lang="en-US" altLang="en-US"/>
              <a:pPr/>
              <a:t>‹#›</a:t>
            </a:fld>
            <a:endParaRPr lang="en-US" altLang="en-US"/>
          </a:p>
        </p:txBody>
      </p:sp>
    </p:spTree>
    <p:extLst>
      <p:ext uri="{BB962C8B-B14F-4D97-AF65-F5344CB8AC3E}">
        <p14:creationId xmlns:p14="http://schemas.microsoft.com/office/powerpoint/2010/main" val="25341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CC89D23B-5C0E-43DD-BC50-B2EF39A8F24D}" type="slidenum">
              <a:rPr lang="en-US" altLang="en-US"/>
              <a:pPr/>
              <a:t>‹#›</a:t>
            </a:fld>
            <a:endParaRPr lang="en-US" altLang="en-US"/>
          </a:p>
        </p:txBody>
      </p:sp>
    </p:spTree>
    <p:extLst>
      <p:ext uri="{BB962C8B-B14F-4D97-AF65-F5344CB8AC3E}">
        <p14:creationId xmlns:p14="http://schemas.microsoft.com/office/powerpoint/2010/main" val="2595778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5B129B0D-6B50-4EF5-9EDC-7A19A7EF5924}" type="slidenum">
              <a:rPr lang="en-US" altLang="en-US"/>
              <a:pPr/>
              <a:t>‹#›</a:t>
            </a:fld>
            <a:endParaRPr lang="en-US" altLang="en-US"/>
          </a:p>
        </p:txBody>
      </p:sp>
    </p:spTree>
    <p:extLst>
      <p:ext uri="{BB962C8B-B14F-4D97-AF65-F5344CB8AC3E}">
        <p14:creationId xmlns:p14="http://schemas.microsoft.com/office/powerpoint/2010/main" val="1622169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2E35A833-880B-4B0B-8ED4-360CAF381C47}" type="slidenum">
              <a:rPr lang="en-US" altLang="en-US"/>
              <a:pPr/>
              <a:t>‹#›</a:t>
            </a:fld>
            <a:endParaRPr lang="en-US" altLang="en-US"/>
          </a:p>
        </p:txBody>
      </p:sp>
    </p:spTree>
    <p:extLst>
      <p:ext uri="{BB962C8B-B14F-4D97-AF65-F5344CB8AC3E}">
        <p14:creationId xmlns:p14="http://schemas.microsoft.com/office/powerpoint/2010/main" val="301047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 Tale Of Two Antiochs</a:t>
            </a:r>
          </a:p>
        </p:txBody>
      </p:sp>
      <p:sp>
        <p:nvSpPr>
          <p:cNvPr id="4" name="Slide Number Placeholder 3"/>
          <p:cNvSpPr>
            <a:spLocks noGrp="1"/>
          </p:cNvSpPr>
          <p:nvPr>
            <p:ph type="sldNum" sz="quarter" idx="12"/>
          </p:nvPr>
        </p:nvSpPr>
        <p:spPr/>
        <p:txBody>
          <a:bodyPr/>
          <a:lstStyle>
            <a:lvl1pPr>
              <a:defRPr/>
            </a:lvl1pPr>
          </a:lstStyle>
          <a:p>
            <a:fld id="{7FCAEFC9-2071-409F-A39F-C01647970E08}" type="slidenum">
              <a:rPr lang="en-US" smtClean="0"/>
              <a:pPr/>
              <a:t>‹#›</a:t>
            </a:fld>
            <a:endParaRPr lang="en-US"/>
          </a:p>
        </p:txBody>
      </p:sp>
    </p:spTree>
    <p:extLst>
      <p:ext uri="{BB962C8B-B14F-4D97-AF65-F5344CB8AC3E}">
        <p14:creationId xmlns:p14="http://schemas.microsoft.com/office/powerpoint/2010/main" val="903880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088A006A-8290-4159-B384-5FD8182C4BD3}" type="slidenum">
              <a:rPr lang="en-US" altLang="en-US"/>
              <a:pPr/>
              <a:t>‹#›</a:t>
            </a:fld>
            <a:endParaRPr lang="en-US" altLang="en-US"/>
          </a:p>
        </p:txBody>
      </p:sp>
    </p:spTree>
    <p:extLst>
      <p:ext uri="{BB962C8B-B14F-4D97-AF65-F5344CB8AC3E}">
        <p14:creationId xmlns:p14="http://schemas.microsoft.com/office/powerpoint/2010/main" val="3126104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F7E68BCB-5C81-416C-9AFF-723F13967109}" type="slidenum">
              <a:rPr lang="en-US" altLang="en-US"/>
              <a:pPr/>
              <a:t>‹#›</a:t>
            </a:fld>
            <a:endParaRPr lang="en-US" altLang="en-US"/>
          </a:p>
        </p:txBody>
      </p:sp>
    </p:spTree>
    <p:extLst>
      <p:ext uri="{BB962C8B-B14F-4D97-AF65-F5344CB8AC3E}">
        <p14:creationId xmlns:p14="http://schemas.microsoft.com/office/powerpoint/2010/main" val="2069704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59141F3E-57E0-4C74-AF4C-4CDB1505C13B}" type="slidenum">
              <a:rPr lang="en-US" altLang="en-US"/>
              <a:pPr/>
              <a:t>‹#›</a:t>
            </a:fld>
            <a:endParaRPr lang="en-US" altLang="en-US"/>
          </a:p>
        </p:txBody>
      </p:sp>
    </p:spTree>
    <p:extLst>
      <p:ext uri="{BB962C8B-B14F-4D97-AF65-F5344CB8AC3E}">
        <p14:creationId xmlns:p14="http://schemas.microsoft.com/office/powerpoint/2010/main" val="879973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AC9691DC-360D-4950-AA96-4F06AB38647D}" type="slidenum">
              <a:rPr lang="en-US" altLang="en-US"/>
              <a:pPr/>
              <a:t>‹#›</a:t>
            </a:fld>
            <a:endParaRPr lang="en-US" altLang="en-US"/>
          </a:p>
        </p:txBody>
      </p:sp>
    </p:spTree>
    <p:extLst>
      <p:ext uri="{BB962C8B-B14F-4D97-AF65-F5344CB8AC3E}">
        <p14:creationId xmlns:p14="http://schemas.microsoft.com/office/powerpoint/2010/main" val="3763879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4957862E-29C2-4AFA-8054-C3C86BBE5C6B}" type="slidenum">
              <a:rPr lang="en-US" altLang="en-US"/>
              <a:pPr/>
              <a:t>‹#›</a:t>
            </a:fld>
            <a:endParaRPr lang="en-US" altLang="en-US"/>
          </a:p>
        </p:txBody>
      </p:sp>
    </p:spTree>
    <p:extLst>
      <p:ext uri="{BB962C8B-B14F-4D97-AF65-F5344CB8AC3E}">
        <p14:creationId xmlns:p14="http://schemas.microsoft.com/office/powerpoint/2010/main" val="3643121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FD7A7FBE-B2DA-4C14-AA0D-C3F104ED674B}" type="slidenum">
              <a:rPr lang="en-US" altLang="en-US"/>
              <a:pPr/>
              <a:t>‹#›</a:t>
            </a:fld>
            <a:endParaRPr lang="en-US" altLang="en-US"/>
          </a:p>
        </p:txBody>
      </p:sp>
    </p:spTree>
    <p:extLst>
      <p:ext uri="{BB962C8B-B14F-4D97-AF65-F5344CB8AC3E}">
        <p14:creationId xmlns:p14="http://schemas.microsoft.com/office/powerpoint/2010/main" val="4226218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CEED8FC6-804F-40C5-B71C-55628E409EB0}" type="slidenum">
              <a:rPr lang="en-US" altLang="en-US"/>
              <a:pPr/>
              <a:t>‹#›</a:t>
            </a:fld>
            <a:endParaRPr lang="en-US" altLang="en-US"/>
          </a:p>
        </p:txBody>
      </p:sp>
    </p:spTree>
    <p:extLst>
      <p:ext uri="{BB962C8B-B14F-4D97-AF65-F5344CB8AC3E}">
        <p14:creationId xmlns:p14="http://schemas.microsoft.com/office/powerpoint/2010/main" val="2372585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1EF4B7B3-21E4-4242-A333-1B830BD245BD}" type="slidenum">
              <a:rPr lang="en-US" altLang="en-US"/>
              <a:pPr/>
              <a:t>‹#›</a:t>
            </a:fld>
            <a:endParaRPr lang="en-US" altLang="en-US"/>
          </a:p>
        </p:txBody>
      </p:sp>
    </p:spTree>
    <p:extLst>
      <p:ext uri="{BB962C8B-B14F-4D97-AF65-F5344CB8AC3E}">
        <p14:creationId xmlns:p14="http://schemas.microsoft.com/office/powerpoint/2010/main" val="579370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95F4B5EB-2A3E-4384-A7EF-FC600BAC4C83}" type="slidenum">
              <a:rPr lang="en-US" altLang="en-US"/>
              <a:pPr/>
              <a:t>‹#›</a:t>
            </a:fld>
            <a:endParaRPr lang="en-US" altLang="en-US"/>
          </a:p>
        </p:txBody>
      </p:sp>
    </p:spTree>
    <p:extLst>
      <p:ext uri="{BB962C8B-B14F-4D97-AF65-F5344CB8AC3E}">
        <p14:creationId xmlns:p14="http://schemas.microsoft.com/office/powerpoint/2010/main" val="375319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3CA20CEA-30B9-4A5C-ACD7-1C31B936614C}" type="slidenum">
              <a:rPr lang="en-US" altLang="en-US"/>
              <a:pPr/>
              <a:t>‹#›</a:t>
            </a:fld>
            <a:endParaRPr lang="en-US" altLang="en-US"/>
          </a:p>
        </p:txBody>
      </p:sp>
    </p:spTree>
    <p:extLst>
      <p:ext uri="{BB962C8B-B14F-4D97-AF65-F5344CB8AC3E}">
        <p14:creationId xmlns:p14="http://schemas.microsoft.com/office/powerpoint/2010/main" val="21794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 Tale Of Two Antiochs</a:t>
            </a:r>
          </a:p>
        </p:txBody>
      </p:sp>
      <p:sp>
        <p:nvSpPr>
          <p:cNvPr id="7" name="Slide Number Placeholder 6"/>
          <p:cNvSpPr>
            <a:spLocks noGrp="1"/>
          </p:cNvSpPr>
          <p:nvPr>
            <p:ph type="sldNum" sz="quarter" idx="12"/>
          </p:nvPr>
        </p:nvSpPr>
        <p:spPr/>
        <p:txBody>
          <a:bodyPr/>
          <a:lstStyle>
            <a:lvl1pPr>
              <a:defRPr/>
            </a:lvl1pPr>
          </a:lstStyle>
          <a:p>
            <a:fld id="{D7487210-9F62-4C36-85CE-92410ADCF1B0}" type="slidenum">
              <a:rPr lang="en-US" smtClean="0"/>
              <a:pPr/>
              <a:t>‹#›</a:t>
            </a:fld>
            <a:endParaRPr lang="en-US"/>
          </a:p>
        </p:txBody>
      </p:sp>
    </p:spTree>
    <p:extLst>
      <p:ext uri="{BB962C8B-B14F-4D97-AF65-F5344CB8AC3E}">
        <p14:creationId xmlns:p14="http://schemas.microsoft.com/office/powerpoint/2010/main" val="2658708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F0EF2083-E74B-4999-86DA-E732F09D6B1E}" type="slidenum">
              <a:rPr lang="en-US" altLang="en-US"/>
              <a:pPr/>
              <a:t>‹#›</a:t>
            </a:fld>
            <a:endParaRPr lang="en-US" altLang="en-US"/>
          </a:p>
        </p:txBody>
      </p:sp>
    </p:spTree>
    <p:extLst>
      <p:ext uri="{BB962C8B-B14F-4D97-AF65-F5344CB8AC3E}">
        <p14:creationId xmlns:p14="http://schemas.microsoft.com/office/powerpoint/2010/main" val="3290134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E7D6F897-96E0-4429-834A-938F830BAD0D}" type="slidenum">
              <a:rPr lang="en-US" altLang="en-US"/>
              <a:pPr/>
              <a:t>‹#›</a:t>
            </a:fld>
            <a:endParaRPr lang="en-US" altLang="en-US"/>
          </a:p>
        </p:txBody>
      </p:sp>
    </p:spTree>
    <p:extLst>
      <p:ext uri="{BB962C8B-B14F-4D97-AF65-F5344CB8AC3E}">
        <p14:creationId xmlns:p14="http://schemas.microsoft.com/office/powerpoint/2010/main" val="2241651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0AA7F692-F0C4-4090-A594-075D48AF7299}" type="slidenum">
              <a:rPr lang="en-US" altLang="en-US"/>
              <a:pPr/>
              <a:t>‹#›</a:t>
            </a:fld>
            <a:endParaRPr lang="en-US" altLang="en-US"/>
          </a:p>
        </p:txBody>
      </p:sp>
    </p:spTree>
    <p:extLst>
      <p:ext uri="{BB962C8B-B14F-4D97-AF65-F5344CB8AC3E}">
        <p14:creationId xmlns:p14="http://schemas.microsoft.com/office/powerpoint/2010/main" val="4030316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D561FD65-D77F-4B04-8443-26D8919F82FA}" type="slidenum">
              <a:rPr lang="en-US" altLang="en-US"/>
              <a:pPr/>
              <a:t>‹#›</a:t>
            </a:fld>
            <a:endParaRPr lang="en-US" altLang="en-US"/>
          </a:p>
        </p:txBody>
      </p:sp>
    </p:spTree>
    <p:extLst>
      <p:ext uri="{BB962C8B-B14F-4D97-AF65-F5344CB8AC3E}">
        <p14:creationId xmlns:p14="http://schemas.microsoft.com/office/powerpoint/2010/main" val="910895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FE422E96-C8F7-48B0-B3E0-7CBF6FEB1097}" type="slidenum">
              <a:rPr lang="en-US" altLang="en-US"/>
              <a:pPr/>
              <a:t>‹#›</a:t>
            </a:fld>
            <a:endParaRPr lang="en-US" altLang="en-US"/>
          </a:p>
        </p:txBody>
      </p:sp>
    </p:spTree>
    <p:extLst>
      <p:ext uri="{BB962C8B-B14F-4D97-AF65-F5344CB8AC3E}">
        <p14:creationId xmlns:p14="http://schemas.microsoft.com/office/powerpoint/2010/main" val="325574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E609DBA9-71CC-4D85-8994-7CF658E2781D}" type="slidenum">
              <a:rPr lang="en-US" altLang="en-US"/>
              <a:pPr/>
              <a:t>‹#›</a:t>
            </a:fld>
            <a:endParaRPr lang="en-US" altLang="en-US"/>
          </a:p>
        </p:txBody>
      </p:sp>
    </p:spTree>
    <p:extLst>
      <p:ext uri="{BB962C8B-B14F-4D97-AF65-F5344CB8AC3E}">
        <p14:creationId xmlns:p14="http://schemas.microsoft.com/office/powerpoint/2010/main" val="22621187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19350A58-0FE6-4D96-AA59-A05B6C61FE68}" type="slidenum">
              <a:rPr lang="en-US" altLang="en-US"/>
              <a:pPr/>
              <a:t>‹#›</a:t>
            </a:fld>
            <a:endParaRPr lang="en-US" altLang="en-US"/>
          </a:p>
        </p:txBody>
      </p:sp>
    </p:spTree>
    <p:extLst>
      <p:ext uri="{BB962C8B-B14F-4D97-AF65-F5344CB8AC3E}">
        <p14:creationId xmlns:p14="http://schemas.microsoft.com/office/powerpoint/2010/main" val="34450405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FF601308-1E86-45E6-BAB3-70471C774AD8}" type="slidenum">
              <a:rPr lang="en-US" altLang="en-US"/>
              <a:pPr/>
              <a:t>‹#›</a:t>
            </a:fld>
            <a:endParaRPr lang="en-US" altLang="en-US"/>
          </a:p>
        </p:txBody>
      </p:sp>
    </p:spTree>
    <p:extLst>
      <p:ext uri="{BB962C8B-B14F-4D97-AF65-F5344CB8AC3E}">
        <p14:creationId xmlns:p14="http://schemas.microsoft.com/office/powerpoint/2010/main" val="29973512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347CB3E5-48EB-4C5F-B2F8-3BA793927673}" type="slidenum">
              <a:rPr lang="en-US" altLang="en-US"/>
              <a:pPr/>
              <a:t>‹#›</a:t>
            </a:fld>
            <a:endParaRPr lang="en-US" altLang="en-US"/>
          </a:p>
        </p:txBody>
      </p:sp>
    </p:spTree>
    <p:extLst>
      <p:ext uri="{BB962C8B-B14F-4D97-AF65-F5344CB8AC3E}">
        <p14:creationId xmlns:p14="http://schemas.microsoft.com/office/powerpoint/2010/main" val="34279314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85B38C2C-CFD6-417D-AEA8-F58FDE87FB69}" type="slidenum">
              <a:rPr lang="en-US" altLang="en-US"/>
              <a:pPr/>
              <a:t>‹#›</a:t>
            </a:fld>
            <a:endParaRPr lang="en-US" altLang="en-US"/>
          </a:p>
        </p:txBody>
      </p:sp>
    </p:spTree>
    <p:extLst>
      <p:ext uri="{BB962C8B-B14F-4D97-AF65-F5344CB8AC3E}">
        <p14:creationId xmlns:p14="http://schemas.microsoft.com/office/powerpoint/2010/main" val="382616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 Tale Of Two Antiochs</a:t>
            </a:r>
          </a:p>
        </p:txBody>
      </p:sp>
      <p:sp>
        <p:nvSpPr>
          <p:cNvPr id="7" name="Slide Number Placeholder 6"/>
          <p:cNvSpPr>
            <a:spLocks noGrp="1"/>
          </p:cNvSpPr>
          <p:nvPr>
            <p:ph type="sldNum" sz="quarter" idx="12"/>
          </p:nvPr>
        </p:nvSpPr>
        <p:spPr/>
        <p:txBody>
          <a:bodyPr/>
          <a:lstStyle>
            <a:lvl1pPr>
              <a:defRPr/>
            </a:lvl1pPr>
          </a:lstStyle>
          <a:p>
            <a:fld id="{0CCC58FE-6999-4A9C-AD66-04B1413031BB}" type="slidenum">
              <a:rPr lang="en-US" smtClean="0"/>
              <a:pPr/>
              <a:t>‹#›</a:t>
            </a:fld>
            <a:endParaRPr lang="en-US"/>
          </a:p>
        </p:txBody>
      </p:sp>
    </p:spTree>
    <p:extLst>
      <p:ext uri="{BB962C8B-B14F-4D97-AF65-F5344CB8AC3E}">
        <p14:creationId xmlns:p14="http://schemas.microsoft.com/office/powerpoint/2010/main" val="1576123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11AB29E1-1E7F-4302-8A16-5EEEDC32B54B}" type="slidenum">
              <a:rPr lang="en-US" altLang="en-US"/>
              <a:pPr/>
              <a:t>‹#›</a:t>
            </a:fld>
            <a:endParaRPr lang="en-US" altLang="en-US"/>
          </a:p>
        </p:txBody>
      </p:sp>
    </p:spTree>
    <p:extLst>
      <p:ext uri="{BB962C8B-B14F-4D97-AF65-F5344CB8AC3E}">
        <p14:creationId xmlns:p14="http://schemas.microsoft.com/office/powerpoint/2010/main" val="1645572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78A1BE06-905C-451F-80E6-AE4874C3BC71}" type="slidenum">
              <a:rPr lang="en-US" altLang="en-US"/>
              <a:pPr/>
              <a:t>‹#›</a:t>
            </a:fld>
            <a:endParaRPr lang="en-US" altLang="en-US"/>
          </a:p>
        </p:txBody>
      </p:sp>
    </p:spTree>
    <p:extLst>
      <p:ext uri="{BB962C8B-B14F-4D97-AF65-F5344CB8AC3E}">
        <p14:creationId xmlns:p14="http://schemas.microsoft.com/office/powerpoint/2010/main" val="906611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70155D89-5996-48FB-9454-DADA6C4EEF45}" type="slidenum">
              <a:rPr lang="en-US" altLang="en-US"/>
              <a:pPr/>
              <a:t>‹#›</a:t>
            </a:fld>
            <a:endParaRPr lang="en-US" altLang="en-US"/>
          </a:p>
        </p:txBody>
      </p:sp>
    </p:spTree>
    <p:extLst>
      <p:ext uri="{BB962C8B-B14F-4D97-AF65-F5344CB8AC3E}">
        <p14:creationId xmlns:p14="http://schemas.microsoft.com/office/powerpoint/2010/main" val="3416732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Antiochs</a:t>
            </a:r>
          </a:p>
        </p:txBody>
      </p:sp>
      <p:sp>
        <p:nvSpPr>
          <p:cNvPr id="9" name="Slide Number Placeholder 8"/>
          <p:cNvSpPr>
            <a:spLocks noGrp="1"/>
          </p:cNvSpPr>
          <p:nvPr>
            <p:ph type="sldNum" sz="quarter" idx="12"/>
          </p:nvPr>
        </p:nvSpPr>
        <p:spPr/>
        <p:txBody>
          <a:bodyPr/>
          <a:lstStyle>
            <a:lvl1pPr>
              <a:defRPr/>
            </a:lvl1pPr>
          </a:lstStyle>
          <a:p>
            <a:fld id="{7509E12D-407B-4E66-8DCF-8B7D8ED9BAD3}" type="slidenum">
              <a:rPr lang="en-US" altLang="en-US"/>
              <a:pPr/>
              <a:t>‹#›</a:t>
            </a:fld>
            <a:endParaRPr lang="en-US" altLang="en-US"/>
          </a:p>
        </p:txBody>
      </p:sp>
    </p:spTree>
    <p:extLst>
      <p:ext uri="{BB962C8B-B14F-4D97-AF65-F5344CB8AC3E}">
        <p14:creationId xmlns:p14="http://schemas.microsoft.com/office/powerpoint/2010/main" val="102447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Antiochs</a:t>
            </a:r>
          </a:p>
        </p:txBody>
      </p:sp>
      <p:sp>
        <p:nvSpPr>
          <p:cNvPr id="5" name="Slide Number Placeholder 4"/>
          <p:cNvSpPr>
            <a:spLocks noGrp="1"/>
          </p:cNvSpPr>
          <p:nvPr>
            <p:ph type="sldNum" sz="quarter" idx="12"/>
          </p:nvPr>
        </p:nvSpPr>
        <p:spPr/>
        <p:txBody>
          <a:bodyPr/>
          <a:lstStyle>
            <a:lvl1pPr>
              <a:defRPr/>
            </a:lvl1pPr>
          </a:lstStyle>
          <a:p>
            <a:fld id="{18C832F2-EDA2-41DC-9A17-A5DA0892ACDB}" type="slidenum">
              <a:rPr lang="en-US" altLang="en-US"/>
              <a:pPr/>
              <a:t>‹#›</a:t>
            </a:fld>
            <a:endParaRPr lang="en-US" altLang="en-US"/>
          </a:p>
        </p:txBody>
      </p:sp>
    </p:spTree>
    <p:extLst>
      <p:ext uri="{BB962C8B-B14F-4D97-AF65-F5344CB8AC3E}">
        <p14:creationId xmlns:p14="http://schemas.microsoft.com/office/powerpoint/2010/main" val="941270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Antiochs</a:t>
            </a:r>
          </a:p>
        </p:txBody>
      </p:sp>
      <p:sp>
        <p:nvSpPr>
          <p:cNvPr id="4" name="Slide Number Placeholder 3"/>
          <p:cNvSpPr>
            <a:spLocks noGrp="1"/>
          </p:cNvSpPr>
          <p:nvPr>
            <p:ph type="sldNum" sz="quarter" idx="12"/>
          </p:nvPr>
        </p:nvSpPr>
        <p:spPr/>
        <p:txBody>
          <a:bodyPr/>
          <a:lstStyle>
            <a:lvl1pPr>
              <a:defRPr/>
            </a:lvl1pPr>
          </a:lstStyle>
          <a:p>
            <a:fld id="{2C5E6EBB-1EE1-4ADD-B297-4155C9A4F875}" type="slidenum">
              <a:rPr lang="en-US" altLang="en-US"/>
              <a:pPr/>
              <a:t>‹#›</a:t>
            </a:fld>
            <a:endParaRPr lang="en-US" altLang="en-US"/>
          </a:p>
        </p:txBody>
      </p:sp>
    </p:spTree>
    <p:extLst>
      <p:ext uri="{BB962C8B-B14F-4D97-AF65-F5344CB8AC3E}">
        <p14:creationId xmlns:p14="http://schemas.microsoft.com/office/powerpoint/2010/main" val="26876909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5F66F7E9-D74C-4A32-8275-F85FE591D43A}" type="slidenum">
              <a:rPr lang="en-US" altLang="en-US"/>
              <a:pPr/>
              <a:t>‹#›</a:t>
            </a:fld>
            <a:endParaRPr lang="en-US" altLang="en-US"/>
          </a:p>
        </p:txBody>
      </p:sp>
    </p:spTree>
    <p:extLst>
      <p:ext uri="{BB962C8B-B14F-4D97-AF65-F5344CB8AC3E}">
        <p14:creationId xmlns:p14="http://schemas.microsoft.com/office/powerpoint/2010/main" val="982669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Antiochs</a:t>
            </a:r>
          </a:p>
        </p:txBody>
      </p:sp>
      <p:sp>
        <p:nvSpPr>
          <p:cNvPr id="7" name="Slide Number Placeholder 6"/>
          <p:cNvSpPr>
            <a:spLocks noGrp="1"/>
          </p:cNvSpPr>
          <p:nvPr>
            <p:ph type="sldNum" sz="quarter" idx="12"/>
          </p:nvPr>
        </p:nvSpPr>
        <p:spPr/>
        <p:txBody>
          <a:bodyPr/>
          <a:lstStyle>
            <a:lvl1pPr>
              <a:defRPr/>
            </a:lvl1pPr>
          </a:lstStyle>
          <a:p>
            <a:fld id="{DE124B50-6EE6-403D-98E8-FA3A5C0F6C30}" type="slidenum">
              <a:rPr lang="en-US" altLang="en-US"/>
              <a:pPr/>
              <a:t>‹#›</a:t>
            </a:fld>
            <a:endParaRPr lang="en-US" altLang="en-US"/>
          </a:p>
        </p:txBody>
      </p:sp>
    </p:spTree>
    <p:extLst>
      <p:ext uri="{BB962C8B-B14F-4D97-AF65-F5344CB8AC3E}">
        <p14:creationId xmlns:p14="http://schemas.microsoft.com/office/powerpoint/2010/main" val="2582566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102D8904-5A82-44DC-A07A-E73ECBC4699E}" type="slidenum">
              <a:rPr lang="en-US" altLang="en-US"/>
              <a:pPr/>
              <a:t>‹#›</a:t>
            </a:fld>
            <a:endParaRPr lang="en-US" altLang="en-US"/>
          </a:p>
        </p:txBody>
      </p:sp>
    </p:spTree>
    <p:extLst>
      <p:ext uri="{BB962C8B-B14F-4D97-AF65-F5344CB8AC3E}">
        <p14:creationId xmlns:p14="http://schemas.microsoft.com/office/powerpoint/2010/main" val="38622844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Antiochs</a:t>
            </a:r>
          </a:p>
        </p:txBody>
      </p:sp>
      <p:sp>
        <p:nvSpPr>
          <p:cNvPr id="6" name="Slide Number Placeholder 5"/>
          <p:cNvSpPr>
            <a:spLocks noGrp="1"/>
          </p:cNvSpPr>
          <p:nvPr>
            <p:ph type="sldNum" sz="quarter" idx="12"/>
          </p:nvPr>
        </p:nvSpPr>
        <p:spPr/>
        <p:txBody>
          <a:bodyPr/>
          <a:lstStyle>
            <a:lvl1pPr>
              <a:defRPr/>
            </a:lvl1pPr>
          </a:lstStyle>
          <a:p>
            <a:fld id="{4F7B024C-5C55-42D7-86CF-5B3B915323F1}" type="slidenum">
              <a:rPr lang="en-US" altLang="en-US"/>
              <a:pPr/>
              <a:t>‹#›</a:t>
            </a:fld>
            <a:endParaRPr lang="en-US" altLang="en-US"/>
          </a:p>
        </p:txBody>
      </p:sp>
    </p:spTree>
    <p:extLst>
      <p:ext uri="{BB962C8B-B14F-4D97-AF65-F5344CB8AC3E}">
        <p14:creationId xmlns:p14="http://schemas.microsoft.com/office/powerpoint/2010/main" val="16326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A Tale Of Two Antiochs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77D23B-0B2A-4B46-9A1E-0D8FF3802252}"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8123FB-1BD9-41E7-8005-78782BC491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9F3133-1ECB-4699-B6AB-941945DE2FD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DC92A6-37C2-406B-9149-BDE54383EC7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C32D75-FE47-4A77-A471-B4F6B2BAB3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E7C34C-4D58-4C2F-B568-EB1917DD02F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F1E87E-C08A-40B0-89D7-FC6D1B79480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FB7FBE-4BEF-4394-8C2D-D5960FE3A4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Antiochs</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BB09AE-C58D-4E76-9B46-9435773281B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2400"/>
            <a:ext cx="9144000" cy="2971800"/>
          </a:xfrm>
        </p:spPr>
        <p:txBody>
          <a:bodyPr>
            <a:scene3d>
              <a:camera prst="perspectiveRelaxedModerately"/>
              <a:lightRig rig="threePt" dir="t"/>
            </a:scene3d>
          </a:bodyPr>
          <a:lstStyle/>
          <a:p>
            <a:r>
              <a:rPr lang="en-US" sz="6000" b="1" u="sng" dirty="0">
                <a:solidFill>
                  <a:srgbClr val="66FFFF"/>
                </a:solidFill>
              </a:rPr>
              <a:t>A Tale Of Two </a:t>
            </a:r>
            <a:r>
              <a:rPr lang="en-US" sz="6000" b="1" u="sng" dirty="0" err="1">
                <a:solidFill>
                  <a:srgbClr val="66FFFF"/>
                </a:solidFill>
              </a:rPr>
              <a:t>Antiochs</a:t>
            </a:r>
            <a:br>
              <a:rPr lang="en-US" sz="2800" dirty="0"/>
            </a:br>
            <a:br>
              <a:rPr lang="en-US" sz="2800" dirty="0"/>
            </a:br>
            <a:r>
              <a:rPr lang="en-US" sz="4000" b="1" dirty="0">
                <a:solidFill>
                  <a:schemeClr val="tx1"/>
                </a:solidFill>
                <a:effectLst>
                  <a:outerShdw blurRad="38100" dist="38100" dir="2700000" algn="tl">
                    <a:srgbClr val="010199"/>
                  </a:outerShdw>
                </a:effectLst>
              </a:rPr>
              <a:t>Text: </a:t>
            </a:r>
            <a:r>
              <a:rPr lang="en-US" sz="4000" b="1" dirty="0">
                <a:solidFill>
                  <a:schemeClr val="tx1"/>
                </a:solidFill>
                <a:effectLst>
                  <a:outerShdw blurRad="38100" dist="38100" dir="2700000" algn="tl">
                    <a:srgbClr val="010199"/>
                  </a:outerShdw>
                </a:effectLst>
                <a:cs typeface="Times New Roman" pitchFamily="18" charset="0"/>
              </a:rPr>
              <a:t>Acts 11:19; 13:14 </a:t>
            </a:r>
            <a:br>
              <a:rPr lang="en-US" sz="4000" b="1" dirty="0">
                <a:solidFill>
                  <a:schemeClr val="tx1"/>
                </a:solidFill>
                <a:effectLst>
                  <a:outerShdw blurRad="38100" dist="38100" dir="2700000" algn="tl">
                    <a:srgbClr val="010199"/>
                  </a:outerShdw>
                </a:effectLst>
                <a:cs typeface="Times New Roman" pitchFamily="18" charset="0"/>
              </a:rPr>
            </a:br>
            <a:br>
              <a:rPr lang="en-US" sz="2800" b="1" dirty="0">
                <a:solidFill>
                  <a:schemeClr val="tx1"/>
                </a:solidFill>
                <a:effectLst>
                  <a:outerShdw blurRad="38100" dist="38100" dir="2700000" algn="tl">
                    <a:srgbClr val="010199"/>
                  </a:outerShdw>
                </a:effectLst>
                <a:cs typeface="Times New Roman" pitchFamily="18" charset="0"/>
              </a:rPr>
            </a:br>
            <a:endParaRPr lang="en-US" sz="2800" b="1" dirty="0">
              <a:solidFill>
                <a:srgbClr val="FFCC66"/>
              </a:solidFill>
              <a:effectLst>
                <a:outerShdw blurRad="38100" dist="38100" dir="2700000" algn="tl">
                  <a:srgbClr val="010199"/>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52" y="2209800"/>
            <a:ext cx="7724775" cy="4495800"/>
          </a:xfrm>
          <a:prstGeom prst="rect">
            <a:avLst/>
          </a:prstGeom>
        </p:spPr>
      </p:pic>
      <p:sp>
        <p:nvSpPr>
          <p:cNvPr id="6" name="Oval 16"/>
          <p:cNvSpPr>
            <a:spLocks noChangeArrowheads="1"/>
          </p:cNvSpPr>
          <p:nvPr/>
        </p:nvSpPr>
        <p:spPr bwMode="auto">
          <a:xfrm>
            <a:off x="1661652" y="2484120"/>
            <a:ext cx="1524000" cy="640080"/>
          </a:xfrm>
          <a:prstGeom prst="ellipse">
            <a:avLst/>
          </a:prstGeom>
          <a:noFill/>
          <a:ln w="571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7" name="Oval 16"/>
          <p:cNvSpPr>
            <a:spLocks noChangeArrowheads="1"/>
          </p:cNvSpPr>
          <p:nvPr/>
        </p:nvSpPr>
        <p:spPr bwMode="auto">
          <a:xfrm>
            <a:off x="6858000" y="3962400"/>
            <a:ext cx="1524000" cy="762000"/>
          </a:xfrm>
          <a:prstGeom prst="ellipse">
            <a:avLst/>
          </a:prstGeom>
          <a:noFill/>
          <a:ln w="571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Syria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6" name="Text Box 9"/>
          <p:cNvSpPr txBox="1">
            <a:spLocks noChangeArrowheads="1"/>
          </p:cNvSpPr>
          <p:nvPr/>
        </p:nvSpPr>
        <p:spPr bwMode="auto">
          <a:xfrm>
            <a:off x="7375" y="779432"/>
            <a:ext cx="9136625" cy="461665"/>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Paul’s Three Missionary Journeys</a:t>
            </a:r>
            <a:endParaRPr lang="en-US" i="1" dirty="0">
              <a:solidFill>
                <a:srgbClr val="FF0000"/>
              </a:solidFill>
              <a:latin typeface="Tahoma" pitchFamily="34" charset="0"/>
            </a:endParaRPr>
          </a:p>
        </p:txBody>
      </p:sp>
      <p:sp>
        <p:nvSpPr>
          <p:cNvPr id="9" name="Text Box 6"/>
          <p:cNvSpPr txBox="1">
            <a:spLocks noChangeArrowheads="1"/>
          </p:cNvSpPr>
          <p:nvPr/>
        </p:nvSpPr>
        <p:spPr bwMode="auto">
          <a:xfrm>
            <a:off x="0" y="135249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pPr>
            <a:r>
              <a:rPr lang="en-US" sz="2000" i="1" u="sng" dirty="0">
                <a:solidFill>
                  <a:srgbClr val="FFFF00"/>
                </a:solidFill>
                <a:latin typeface="Tahoma" pitchFamily="34" charset="0"/>
              </a:rPr>
              <a:t>From Antioch:</a:t>
            </a:r>
            <a:r>
              <a:rPr lang="en-US" sz="2000" i="1" dirty="0">
                <a:solidFill>
                  <a:srgbClr val="FFFF00"/>
                </a:solidFill>
                <a:latin typeface="Tahoma" pitchFamily="34" charset="0"/>
              </a:rPr>
              <a:t> Acts 13:1-4 (1</a:t>
            </a:r>
            <a:r>
              <a:rPr lang="en-US" sz="2000" i="1" baseline="30000" dirty="0">
                <a:solidFill>
                  <a:srgbClr val="FFFF00"/>
                </a:solidFill>
                <a:latin typeface="Tahoma" pitchFamily="34" charset="0"/>
              </a:rPr>
              <a:t>st</a:t>
            </a:r>
            <a:r>
              <a:rPr lang="en-US" sz="2000" i="1" dirty="0">
                <a:solidFill>
                  <a:srgbClr val="FFFF00"/>
                </a:solidFill>
                <a:latin typeface="Tahoma" pitchFamily="34" charset="0"/>
              </a:rPr>
              <a:t>); 15:35-41 (2</a:t>
            </a:r>
            <a:r>
              <a:rPr lang="en-US" sz="2000" i="1" baseline="30000" dirty="0">
                <a:solidFill>
                  <a:srgbClr val="FFFF00"/>
                </a:solidFill>
                <a:latin typeface="Tahoma" pitchFamily="34" charset="0"/>
              </a:rPr>
              <a:t>nd</a:t>
            </a:r>
            <a:r>
              <a:rPr lang="en-US" sz="2000" i="1" dirty="0">
                <a:solidFill>
                  <a:srgbClr val="FFFF00"/>
                </a:solidFill>
                <a:latin typeface="Tahoma" pitchFamily="34" charset="0"/>
              </a:rPr>
              <a:t>); 18:22-23 (3</a:t>
            </a:r>
            <a:r>
              <a:rPr lang="en-US" sz="2000" i="1" baseline="30000" dirty="0">
                <a:solidFill>
                  <a:srgbClr val="FFFF00"/>
                </a:solidFill>
                <a:latin typeface="Tahoma" pitchFamily="34" charset="0"/>
              </a:rPr>
              <a:t>rd</a:t>
            </a:r>
            <a:r>
              <a:rPr lang="en-US" sz="2000" i="1" dirty="0">
                <a:solidFill>
                  <a:srgbClr val="FFFF00"/>
                </a:solidFill>
                <a:latin typeface="Tahoma" pitchFamily="34"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74" y="1782097"/>
            <a:ext cx="7612625" cy="4867322"/>
          </a:xfrm>
          <a:prstGeom prst="rect">
            <a:avLst/>
          </a:prstGeom>
        </p:spPr>
      </p:pic>
    </p:spTree>
    <p:extLst>
      <p:ext uri="{BB962C8B-B14F-4D97-AF65-F5344CB8AC3E}">
        <p14:creationId xmlns:p14="http://schemas.microsoft.com/office/powerpoint/2010/main" val="3146443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Syria </a:t>
            </a:r>
          </a:p>
        </p:txBody>
      </p:sp>
      <p:sp>
        <p:nvSpPr>
          <p:cNvPr id="6" name="Footer Placeholder 4"/>
          <p:cNvSpPr>
            <a:spLocks noGrp="1"/>
          </p:cNvSpPr>
          <p:nvPr>
            <p:ph type="ftr" sz="quarter" idx="11"/>
          </p:nvPr>
        </p:nvSpPr>
        <p:spPr>
          <a:xfrm>
            <a:off x="1" y="6553200"/>
            <a:ext cx="2819399" cy="299884"/>
          </a:xfrm>
        </p:spPr>
        <p:txBody>
          <a:bodyPr/>
          <a:lstStyle/>
          <a:p>
            <a:r>
              <a:rPr lang="en-US" b="0" dirty="0"/>
              <a:t>A Tale Of Two </a:t>
            </a:r>
            <a:r>
              <a:rPr lang="en-US" b="0" dirty="0" err="1"/>
              <a:t>Antiochs</a:t>
            </a:r>
            <a:endParaRPr lang="en-US" b="0" dirty="0"/>
          </a:p>
        </p:txBody>
      </p:sp>
      <p:sp>
        <p:nvSpPr>
          <p:cNvPr id="13" name="Text Box 6"/>
          <p:cNvSpPr txBox="1">
            <a:spLocks noChangeArrowheads="1"/>
          </p:cNvSpPr>
          <p:nvPr/>
        </p:nvSpPr>
        <p:spPr bwMode="auto">
          <a:xfrm>
            <a:off x="1" y="762000"/>
            <a:ext cx="914399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Other Important Info as relates to Christianity</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Nicolas, a proselyte of Antioch, was one of the first deacons </a:t>
            </a:r>
            <a:r>
              <a:rPr lang="en-US" sz="2000" b="0" i="1" dirty="0">
                <a:solidFill>
                  <a:srgbClr val="FFFF00"/>
                </a:solidFill>
                <a:latin typeface="Tahoma" pitchFamily="34" charset="0"/>
              </a:rPr>
              <a:t>(Acts 6:5)</a:t>
            </a:r>
            <a:r>
              <a:rPr lang="en-US" sz="2000" b="0" dirty="0">
                <a:solidFill>
                  <a:srgbClr val="FFFF00"/>
                </a:solidFill>
                <a:latin typeface="Tahoma" pitchFamily="34" charset="0"/>
              </a:rPr>
              <a:t> – Secular writings name him as the father of “the </a:t>
            </a:r>
            <a:r>
              <a:rPr lang="en-US" sz="2000" b="0" dirty="0" err="1">
                <a:solidFill>
                  <a:srgbClr val="FFFF00"/>
                </a:solidFill>
                <a:latin typeface="Tahoma" pitchFamily="34" charset="0"/>
              </a:rPr>
              <a:t>Nicolaitans</a:t>
            </a:r>
            <a:r>
              <a:rPr lang="en-US" sz="2000" b="0" dirty="0">
                <a:solidFill>
                  <a:srgbClr val="FFFF00"/>
                </a:solidFill>
                <a:latin typeface="Tahoma" pitchFamily="34" charset="0"/>
              </a:rPr>
              <a:t>” </a:t>
            </a:r>
            <a:r>
              <a:rPr lang="en-US" sz="2000" b="0" i="1" dirty="0">
                <a:solidFill>
                  <a:srgbClr val="FFFF00"/>
                </a:solidFill>
                <a:latin typeface="Tahoma" pitchFamily="34" charset="0"/>
              </a:rPr>
              <a:t>(Rev. 2:6, 15)</a:t>
            </a:r>
          </a:p>
          <a:p>
            <a:pPr>
              <a:buClr>
                <a:schemeClr val="accent1"/>
              </a:buClr>
              <a:buSzPct val="115000"/>
              <a:buFont typeface="Wingdings" pitchFamily="2" charset="2"/>
              <a:buChar char="Ø"/>
            </a:pPr>
            <a:r>
              <a:rPr lang="en-US" sz="2000" b="0" dirty="0">
                <a:solidFill>
                  <a:srgbClr val="FFFF00"/>
                </a:solidFill>
                <a:latin typeface="Tahoma" pitchFamily="34" charset="0"/>
              </a:rPr>
              <a:t>Antioch saints sent relief to needy saints in Judea when a famine arose </a:t>
            </a:r>
            <a:r>
              <a:rPr lang="en-US" sz="2000" b="0" i="1" dirty="0">
                <a:solidFill>
                  <a:srgbClr val="FFFF00"/>
                </a:solidFill>
                <a:latin typeface="Tahoma" pitchFamily="34" charset="0"/>
              </a:rPr>
              <a:t>(Acts 11:27-30)</a:t>
            </a:r>
          </a:p>
          <a:p>
            <a:pPr>
              <a:buClr>
                <a:schemeClr val="accent1"/>
              </a:buClr>
              <a:buSzPct val="115000"/>
              <a:buFont typeface="Wingdings" pitchFamily="2" charset="2"/>
              <a:buChar char="Ø"/>
            </a:pPr>
            <a:r>
              <a:rPr lang="en-US" sz="2000" b="0" dirty="0">
                <a:solidFill>
                  <a:srgbClr val="FFFF00"/>
                </a:solidFill>
                <a:latin typeface="Tahoma" pitchFamily="34" charset="0"/>
              </a:rPr>
              <a:t>It was the church at Antioch, bothered by the words of the </a:t>
            </a:r>
            <a:r>
              <a:rPr lang="en-US" sz="2000" b="0" dirty="0" err="1">
                <a:solidFill>
                  <a:srgbClr val="FFFF00"/>
                </a:solidFill>
                <a:latin typeface="Tahoma" pitchFamily="34" charset="0"/>
              </a:rPr>
              <a:t>Judaizers</a:t>
            </a:r>
            <a:r>
              <a:rPr lang="en-US" sz="2000" b="0" dirty="0">
                <a:solidFill>
                  <a:srgbClr val="FFFF00"/>
                </a:solidFill>
                <a:latin typeface="Tahoma" pitchFamily="34" charset="0"/>
              </a:rPr>
              <a:t>, that initiated the council at Jerusalem </a:t>
            </a:r>
            <a:r>
              <a:rPr lang="en-US" sz="2000" b="0" i="1" dirty="0">
                <a:solidFill>
                  <a:srgbClr val="FFFF00"/>
                </a:solidFill>
                <a:latin typeface="Tahoma" pitchFamily="34" charset="0"/>
              </a:rPr>
              <a:t>(Acts 14:26-15:35)</a:t>
            </a:r>
          </a:p>
          <a:p>
            <a:pPr>
              <a:buClr>
                <a:schemeClr val="accent1"/>
              </a:buClr>
              <a:buSzPct val="115000"/>
              <a:buFont typeface="Wingdings" pitchFamily="2" charset="2"/>
              <a:buChar char="Ø"/>
            </a:pPr>
            <a:r>
              <a:rPr lang="en-US" sz="2000" b="0" dirty="0">
                <a:solidFill>
                  <a:srgbClr val="FFFF00"/>
                </a:solidFill>
                <a:latin typeface="Tahoma" pitchFamily="34" charset="0"/>
              </a:rPr>
              <a:t>It was in Antioch that Paul confronted Peter on his hypocrisy </a:t>
            </a:r>
            <a:r>
              <a:rPr lang="en-US" sz="2000" b="0" i="1" dirty="0">
                <a:solidFill>
                  <a:srgbClr val="FFFF00"/>
                </a:solidFill>
                <a:latin typeface="Tahoma" pitchFamily="34" charset="0"/>
              </a:rPr>
              <a:t>(Gal. 2:11-15)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3638550"/>
            <a:ext cx="4286250" cy="3219450"/>
          </a:xfrm>
          <a:prstGeom prst="rect">
            <a:avLst/>
          </a:prstGeom>
        </p:spPr>
      </p:pic>
      <p:sp>
        <p:nvSpPr>
          <p:cNvPr id="7" name="Text Box 8"/>
          <p:cNvSpPr txBox="1">
            <a:spLocks noChangeArrowheads="1"/>
          </p:cNvSpPr>
          <p:nvPr/>
        </p:nvSpPr>
        <p:spPr bwMode="auto">
          <a:xfrm>
            <a:off x="0" y="4280526"/>
            <a:ext cx="4734232" cy="1938992"/>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66FFFF"/>
                </a:solidFill>
                <a:latin typeface="Tahoma" pitchFamily="34" charset="0"/>
              </a:rPr>
              <a:t>For a large pagan city </a:t>
            </a:r>
          </a:p>
          <a:p>
            <a:pPr algn="ctr"/>
            <a:r>
              <a:rPr lang="en-US" dirty="0">
                <a:solidFill>
                  <a:srgbClr val="66FFFF"/>
                </a:solidFill>
                <a:latin typeface="Tahoma" pitchFamily="34" charset="0"/>
              </a:rPr>
              <a:t>(over 500,000 people), </a:t>
            </a:r>
          </a:p>
          <a:p>
            <a:pPr algn="ctr"/>
            <a:r>
              <a:rPr lang="en-US" dirty="0">
                <a:solidFill>
                  <a:srgbClr val="66FFFF"/>
                </a:solidFill>
                <a:latin typeface="Tahoma" pitchFamily="34" charset="0"/>
              </a:rPr>
              <a:t>the people responded well to</a:t>
            </a:r>
          </a:p>
          <a:p>
            <a:pPr algn="ctr"/>
            <a:r>
              <a:rPr lang="en-US" dirty="0">
                <a:solidFill>
                  <a:srgbClr val="66FFFF"/>
                </a:solidFill>
                <a:latin typeface="Tahoma" pitchFamily="34" charset="0"/>
              </a:rPr>
              <a:t>the gospel and the church</a:t>
            </a:r>
          </a:p>
          <a:p>
            <a:pPr algn="ctr"/>
            <a:r>
              <a:rPr lang="en-US" dirty="0">
                <a:solidFill>
                  <a:srgbClr val="66FFFF"/>
                </a:solidFill>
                <a:latin typeface="Tahoma" pitchFamily="34" charset="0"/>
              </a:rPr>
              <a:t>there flourished!</a:t>
            </a:r>
          </a:p>
        </p:txBody>
      </p:sp>
    </p:spTree>
    <p:extLst>
      <p:ext uri="{BB962C8B-B14F-4D97-AF65-F5344CB8AC3E}">
        <p14:creationId xmlns:p14="http://schemas.microsoft.com/office/powerpoint/2010/main" val="2422986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Pisidia</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914400"/>
            <a:ext cx="9141542" cy="1692771"/>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13:13-14</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13.  Now Paul and his companions put out to sea from </a:t>
            </a:r>
            <a:r>
              <a:rPr lang="en-US" sz="2000" b="0" dirty="0" err="1">
                <a:solidFill>
                  <a:srgbClr val="002060"/>
                </a:solidFill>
                <a:latin typeface="Tahoma" pitchFamily="34" charset="0"/>
              </a:rPr>
              <a:t>Paphos</a:t>
            </a:r>
            <a:r>
              <a:rPr lang="en-US" sz="2000" b="0" dirty="0">
                <a:solidFill>
                  <a:srgbClr val="002060"/>
                </a:solidFill>
                <a:latin typeface="Tahoma" pitchFamily="34" charset="0"/>
              </a:rPr>
              <a:t> and came to </a:t>
            </a:r>
            <a:r>
              <a:rPr lang="en-US" sz="2000" b="0" dirty="0" err="1">
                <a:solidFill>
                  <a:srgbClr val="002060"/>
                </a:solidFill>
                <a:latin typeface="Tahoma" pitchFamily="34" charset="0"/>
              </a:rPr>
              <a:t>Perga</a:t>
            </a:r>
            <a:r>
              <a:rPr lang="en-US" sz="2000" b="0" dirty="0">
                <a:solidFill>
                  <a:srgbClr val="002060"/>
                </a:solidFill>
                <a:latin typeface="Tahoma" pitchFamily="34" charset="0"/>
              </a:rPr>
              <a:t> in Pamphylia; but John left them and returned to Jerusalem.</a:t>
            </a:r>
          </a:p>
          <a:p>
            <a:pPr eaLnBrk="0" hangingPunct="0">
              <a:buClr>
                <a:schemeClr val="accent1"/>
              </a:buClr>
              <a:buSzPct val="115000"/>
              <a:buFont typeface="Wingdings" pitchFamily="2" charset="2"/>
              <a:buNone/>
            </a:pPr>
            <a:r>
              <a:rPr lang="en-US" sz="2000" b="0" dirty="0">
                <a:solidFill>
                  <a:srgbClr val="002060"/>
                </a:solidFill>
                <a:latin typeface="Tahoma" pitchFamily="34" charset="0"/>
              </a:rPr>
              <a:t>14.  But going on from </a:t>
            </a:r>
            <a:r>
              <a:rPr lang="en-US" sz="2000" b="0" dirty="0" err="1">
                <a:solidFill>
                  <a:srgbClr val="002060"/>
                </a:solidFill>
                <a:latin typeface="Tahoma" pitchFamily="34" charset="0"/>
              </a:rPr>
              <a:t>Perga</a:t>
            </a:r>
            <a:r>
              <a:rPr lang="en-US" sz="2000" b="0" dirty="0">
                <a:solidFill>
                  <a:srgbClr val="002060"/>
                </a:solidFill>
                <a:latin typeface="Tahoma" pitchFamily="34" charset="0"/>
              </a:rPr>
              <a:t>, they arrived at </a:t>
            </a:r>
            <a:r>
              <a:rPr lang="en-US" sz="2000" b="0" dirty="0" err="1">
                <a:solidFill>
                  <a:srgbClr val="002060"/>
                </a:solidFill>
                <a:latin typeface="Tahoma" pitchFamily="34" charset="0"/>
              </a:rPr>
              <a:t>Pisidian</a:t>
            </a:r>
            <a:r>
              <a:rPr lang="en-US" sz="2000" b="0" dirty="0">
                <a:solidFill>
                  <a:srgbClr val="002060"/>
                </a:solidFill>
                <a:latin typeface="Tahoma" pitchFamily="34" charset="0"/>
              </a:rPr>
              <a:t> Antioch, and on the Sabbath day they went into the synagogue and sat down.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629" y="2823087"/>
            <a:ext cx="5029200" cy="3771900"/>
          </a:xfrm>
          <a:prstGeom prst="rect">
            <a:avLst/>
          </a:prstGeom>
        </p:spPr>
      </p:pic>
    </p:spTree>
    <p:extLst>
      <p:ext uri="{BB962C8B-B14F-4D97-AF65-F5344CB8AC3E}">
        <p14:creationId xmlns:p14="http://schemas.microsoft.com/office/powerpoint/2010/main" val="4204798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Pisidia</a:t>
            </a:r>
          </a:p>
        </p:txBody>
      </p:sp>
      <p:sp>
        <p:nvSpPr>
          <p:cNvPr id="6" name="Footer Placeholder 4"/>
          <p:cNvSpPr>
            <a:spLocks noGrp="1"/>
          </p:cNvSpPr>
          <p:nvPr>
            <p:ph type="ftr" sz="quarter" idx="11"/>
          </p:nvPr>
        </p:nvSpPr>
        <p:spPr>
          <a:xfrm>
            <a:off x="1" y="4916"/>
            <a:ext cx="2285999" cy="299884"/>
          </a:xfrm>
        </p:spPr>
        <p:txBody>
          <a:bodyPr/>
          <a:lstStyle/>
          <a:p>
            <a:r>
              <a:rPr lang="en-US" b="0" dirty="0"/>
              <a:t>A Tale Of Two </a:t>
            </a:r>
            <a:r>
              <a:rPr lang="en-US" b="0" dirty="0" err="1"/>
              <a:t>Antiochs</a:t>
            </a:r>
            <a:endParaRPr lang="en-US" b="0" dirty="0"/>
          </a:p>
        </p:txBody>
      </p:sp>
      <p:sp>
        <p:nvSpPr>
          <p:cNvPr id="13" name="Text Box 6"/>
          <p:cNvSpPr txBox="1">
            <a:spLocks noChangeArrowheads="1"/>
          </p:cNvSpPr>
          <p:nvPr/>
        </p:nvSpPr>
        <p:spPr bwMode="auto">
          <a:xfrm>
            <a:off x="1" y="634181"/>
            <a:ext cx="91439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History of Antioch of Pisidia</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Founded about 300/301 BC by Seleucus I Nicator (Also after his father!)</a:t>
            </a:r>
          </a:p>
          <a:p>
            <a:pPr>
              <a:buClr>
                <a:schemeClr val="accent1"/>
              </a:buClr>
              <a:buSzPct val="115000"/>
              <a:buFont typeface="Wingdings" pitchFamily="2" charset="2"/>
              <a:buChar char="Ø"/>
            </a:pPr>
            <a:r>
              <a:rPr lang="en-US" sz="2000" b="0" dirty="0">
                <a:solidFill>
                  <a:srgbClr val="FFFF00"/>
                </a:solidFill>
                <a:latin typeface="Tahoma" pitchFamily="34" charset="0"/>
              </a:rPr>
              <a:t>In 188 BC Rome defeated Antiochus III and declared Antioch a free city </a:t>
            </a:r>
          </a:p>
          <a:p>
            <a:pPr>
              <a:buClr>
                <a:schemeClr val="accent1"/>
              </a:buClr>
              <a:buSzPct val="115000"/>
              <a:buFont typeface="Wingdings" pitchFamily="2" charset="2"/>
              <a:buChar char="Ø"/>
            </a:pPr>
            <a:r>
              <a:rPr lang="en-US" sz="2000" b="0" dirty="0">
                <a:solidFill>
                  <a:srgbClr val="FFFF00"/>
                </a:solidFill>
                <a:latin typeface="Tahoma" pitchFamily="34" charset="0"/>
              </a:rPr>
              <a:t>In 25 BC Emperor Augustus made Antioch in Pisidia a Roman colony and gave it the title of </a:t>
            </a:r>
            <a:r>
              <a:rPr lang="en-US" sz="2000" b="0" i="1" dirty="0">
                <a:solidFill>
                  <a:srgbClr val="FFFF00"/>
                </a:solidFill>
                <a:latin typeface="Tahoma" pitchFamily="34" charset="0"/>
              </a:rPr>
              <a:t>Colonia Caesarea </a:t>
            </a:r>
            <a:r>
              <a:rPr lang="en-US" sz="2000" b="0" i="1" dirty="0" err="1">
                <a:solidFill>
                  <a:srgbClr val="FFFF00"/>
                </a:solidFill>
                <a:latin typeface="Tahoma" pitchFamily="34" charset="0"/>
              </a:rPr>
              <a:t>Antiochia</a:t>
            </a:r>
            <a:endParaRPr lang="en-US" sz="2000" b="0" i="1" dirty="0">
              <a:solidFill>
                <a:srgbClr val="FFFF00"/>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The city boasted a population of about 50,000 people!</a:t>
            </a:r>
          </a:p>
          <a:p>
            <a:pPr>
              <a:buClr>
                <a:schemeClr val="accent1"/>
              </a:buClr>
              <a:buSzPct val="115000"/>
              <a:buFont typeface="Wingdings" pitchFamily="2" charset="2"/>
              <a:buChar char="Ø"/>
            </a:pPr>
            <a:r>
              <a:rPr lang="en-US" sz="2000" b="0" dirty="0">
                <a:solidFill>
                  <a:srgbClr val="FFFF00"/>
                </a:solidFill>
                <a:latin typeface="Tahoma" pitchFamily="34" charset="0"/>
              </a:rPr>
              <a:t>Emperor Augustus built the Augustus Temple</a:t>
            </a:r>
          </a:p>
          <a:p>
            <a:pPr>
              <a:buClr>
                <a:schemeClr val="accent1"/>
              </a:buClr>
              <a:buSzPct val="115000"/>
              <a:buFont typeface="Wingdings" pitchFamily="2" charset="2"/>
              <a:buChar char="Ø"/>
            </a:pPr>
            <a:r>
              <a:rPr lang="en-US" sz="2000" b="0" dirty="0">
                <a:solidFill>
                  <a:srgbClr val="FFFF00"/>
                </a:solidFill>
                <a:latin typeface="Tahoma" pitchFamily="34" charset="0"/>
              </a:rPr>
              <a:t>A fourth century Byzantine church building (dedicated to Paul), stands on the west side of the city and was its largest church building</a:t>
            </a:r>
          </a:p>
          <a:p>
            <a:pPr>
              <a:buClr>
                <a:schemeClr val="accent1"/>
              </a:buClr>
              <a:buSzPct val="115000"/>
              <a:buFont typeface="Wingdings" pitchFamily="2" charset="2"/>
              <a:buChar char="Ø"/>
            </a:pPr>
            <a:r>
              <a:rPr lang="en-US" sz="2000" b="0" dirty="0">
                <a:solidFill>
                  <a:srgbClr val="FFFF00"/>
                </a:solidFill>
                <a:latin typeface="Tahoma" pitchFamily="34" charset="0"/>
              </a:rPr>
              <a:t>Massive remains of a Roman aqueduct (North of city) that brought fresh water from springs in the Sultan Mountains about 6 miles from Antioch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416835"/>
            <a:ext cx="3276600" cy="24574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879" y="4416835"/>
            <a:ext cx="5669205" cy="2443623"/>
          </a:xfrm>
          <a:prstGeom prst="rect">
            <a:avLst/>
          </a:prstGeom>
        </p:spPr>
      </p:pic>
    </p:spTree>
    <p:extLst>
      <p:ext uri="{BB962C8B-B14F-4D97-AF65-F5344CB8AC3E}">
        <p14:creationId xmlns:p14="http://schemas.microsoft.com/office/powerpoint/2010/main" val="1456322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Pisidia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9" name="Text Box 6"/>
          <p:cNvSpPr txBox="1">
            <a:spLocks noChangeArrowheads="1"/>
          </p:cNvSpPr>
          <p:nvPr/>
        </p:nvSpPr>
        <p:spPr bwMode="auto">
          <a:xfrm>
            <a:off x="2459" y="838200"/>
            <a:ext cx="914154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Paul’s Sermon and the Outcome – Acts 13:15-41</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Paul's sermon was a summary of Jewish history </a:t>
            </a:r>
            <a:r>
              <a:rPr lang="en-US" sz="2000" b="0" i="1" dirty="0">
                <a:solidFill>
                  <a:srgbClr val="FFFF00"/>
                </a:solidFill>
                <a:latin typeface="Tahoma" pitchFamily="34" charset="0"/>
              </a:rPr>
              <a:t>(Acts 13:15-41), </a:t>
            </a:r>
            <a:r>
              <a:rPr lang="en-US" sz="2000" b="0" dirty="0">
                <a:solidFill>
                  <a:srgbClr val="FFFF00"/>
                </a:solidFill>
                <a:latin typeface="Tahoma" pitchFamily="34" charset="0"/>
              </a:rPr>
              <a:t>the main points being:</a:t>
            </a:r>
          </a:p>
          <a:p>
            <a:pPr lvl="1">
              <a:buClr>
                <a:schemeClr val="accent1"/>
              </a:buClr>
              <a:buSzPct val="115000"/>
              <a:buFont typeface="Wingdings" panose="05000000000000000000" pitchFamily="2" charset="2"/>
              <a:buChar char="§"/>
            </a:pPr>
            <a:r>
              <a:rPr lang="en-US" sz="2000" b="0" dirty="0">
                <a:solidFill>
                  <a:srgbClr val="FFFF00"/>
                </a:solidFill>
                <a:latin typeface="Tahoma" pitchFamily="34" charset="0"/>
              </a:rPr>
              <a:t>God is the God of the people of Israel</a:t>
            </a:r>
          </a:p>
          <a:p>
            <a:pPr lvl="1">
              <a:buClr>
                <a:schemeClr val="accent1"/>
              </a:buClr>
              <a:buSzPct val="115000"/>
              <a:buFont typeface="Wingdings" panose="05000000000000000000" pitchFamily="2" charset="2"/>
              <a:buChar char="§"/>
            </a:pPr>
            <a:r>
              <a:rPr lang="en-US" sz="2000" b="0" dirty="0">
                <a:solidFill>
                  <a:srgbClr val="FFFF00"/>
                </a:solidFill>
                <a:latin typeface="Tahoma" pitchFamily="34" charset="0"/>
              </a:rPr>
              <a:t>God chose the patriarchs for Himself</a:t>
            </a:r>
          </a:p>
          <a:p>
            <a:pPr lvl="1">
              <a:buClr>
                <a:schemeClr val="accent1"/>
              </a:buClr>
              <a:buSzPct val="115000"/>
              <a:buFont typeface="Wingdings" panose="05000000000000000000" pitchFamily="2" charset="2"/>
              <a:buChar char="§"/>
            </a:pPr>
            <a:r>
              <a:rPr lang="en-US" sz="2000" b="0" dirty="0">
                <a:solidFill>
                  <a:srgbClr val="FFFF00"/>
                </a:solidFill>
                <a:latin typeface="Tahoma" pitchFamily="34" charset="0"/>
              </a:rPr>
              <a:t>God redeemed His people from Egypt, leading them through the desert</a:t>
            </a:r>
          </a:p>
          <a:p>
            <a:pPr lvl="1">
              <a:buClr>
                <a:schemeClr val="accent1"/>
              </a:buClr>
              <a:buSzPct val="115000"/>
              <a:buFont typeface="Wingdings" panose="05000000000000000000" pitchFamily="2" charset="2"/>
              <a:buChar char="§"/>
            </a:pPr>
            <a:r>
              <a:rPr lang="en-US" sz="2000" b="0" dirty="0">
                <a:solidFill>
                  <a:srgbClr val="FFFF00"/>
                </a:solidFill>
                <a:latin typeface="Tahoma" pitchFamily="34" charset="0"/>
              </a:rPr>
              <a:t>God gave them the land of Palestine as an inheritance</a:t>
            </a:r>
            <a:endParaRPr lang="en-US" sz="2000" b="0" i="1" dirty="0">
              <a:solidFill>
                <a:srgbClr val="FFFF00"/>
              </a:solidFill>
              <a:latin typeface="Tahom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6733" y="3252019"/>
            <a:ext cx="4272991" cy="3318387"/>
          </a:xfrm>
          <a:prstGeom prst="rect">
            <a:avLst/>
          </a:prstGeom>
        </p:spPr>
      </p:pic>
    </p:spTree>
    <p:extLst>
      <p:ext uri="{BB962C8B-B14F-4D97-AF65-F5344CB8AC3E}">
        <p14:creationId xmlns:p14="http://schemas.microsoft.com/office/powerpoint/2010/main" val="36622655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wipe(left)">
                                      <p:cBhvr>
                                        <p:cTn id="3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Pisidia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9" name="Text Box 6"/>
          <p:cNvSpPr txBox="1">
            <a:spLocks noChangeArrowheads="1"/>
          </p:cNvSpPr>
          <p:nvPr/>
        </p:nvSpPr>
        <p:spPr bwMode="auto">
          <a:xfrm>
            <a:off x="2459" y="838200"/>
            <a:ext cx="9141541"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Paul’s Sermon and the Outcome – Acts 13:15-41</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dirty="0">
                <a:solidFill>
                  <a:srgbClr val="FFFF00"/>
                </a:solidFill>
                <a:latin typeface="Tahoma" pitchFamily="34" charset="0"/>
              </a:rPr>
              <a:t>Acts 13:35-38: </a:t>
            </a:r>
            <a:r>
              <a:rPr lang="en-US" sz="2000" b="0" dirty="0">
                <a:solidFill>
                  <a:srgbClr val="FFFF00"/>
                </a:solidFill>
                <a:latin typeface="Tahoma" pitchFamily="34" charset="0"/>
              </a:rPr>
              <a:t>Paul’s sermon mirrors Peter’s on Jesus being raised from the dead </a:t>
            </a:r>
            <a:r>
              <a:rPr lang="en-US" sz="2000" b="0" i="1" dirty="0">
                <a:solidFill>
                  <a:srgbClr val="FFFF00"/>
                </a:solidFill>
                <a:latin typeface="Tahoma" pitchFamily="34" charset="0"/>
              </a:rPr>
              <a:t>(cf. Acts 2:24-27, 38)</a:t>
            </a:r>
          </a:p>
          <a:p>
            <a:pPr>
              <a:buClr>
                <a:schemeClr val="accent1"/>
              </a:buClr>
              <a:buSzPct val="115000"/>
              <a:buFont typeface="Wingdings" pitchFamily="2" charset="2"/>
              <a:buChar char="Ø"/>
            </a:pPr>
            <a:r>
              <a:rPr lang="en-US" sz="2000" b="0" dirty="0">
                <a:solidFill>
                  <a:srgbClr val="FFFF00"/>
                </a:solidFill>
                <a:latin typeface="Tahoma" pitchFamily="34" charset="0"/>
              </a:rPr>
              <a:t>Paul ended his sermon with a call to repentance, based on </a:t>
            </a:r>
            <a:r>
              <a:rPr lang="en-US" sz="2000" b="0" i="1" dirty="0">
                <a:solidFill>
                  <a:srgbClr val="FFFF00"/>
                </a:solidFill>
                <a:latin typeface="Tahoma" pitchFamily="34" charset="0"/>
              </a:rPr>
              <a:t>Habakkuk 1:5. </a:t>
            </a:r>
            <a:r>
              <a:rPr lang="en-US" sz="2000" b="0" dirty="0">
                <a:solidFill>
                  <a:srgbClr val="FFFF00"/>
                </a:solidFill>
                <a:latin typeface="Tahoma" pitchFamily="34" charset="0"/>
              </a:rPr>
              <a:t>He warned the congregation that Habakkuk's words applied to all who reject Jesus as the Messiah.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367" y="2870703"/>
            <a:ext cx="4643724" cy="3606297"/>
          </a:xfrm>
          <a:prstGeom prst="rect">
            <a:avLst/>
          </a:prstGeom>
        </p:spPr>
      </p:pic>
    </p:spTree>
    <p:extLst>
      <p:ext uri="{BB962C8B-B14F-4D97-AF65-F5344CB8AC3E}">
        <p14:creationId xmlns:p14="http://schemas.microsoft.com/office/powerpoint/2010/main" val="20993299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Pisidia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9" name="Text Box 6"/>
          <p:cNvSpPr txBox="1">
            <a:spLocks noChangeArrowheads="1"/>
          </p:cNvSpPr>
          <p:nvPr/>
        </p:nvSpPr>
        <p:spPr bwMode="auto">
          <a:xfrm>
            <a:off x="2459" y="838200"/>
            <a:ext cx="914154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Paul’s Sermon and the Outcome – Acts 13:15-41</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dirty="0">
                <a:solidFill>
                  <a:srgbClr val="FFFF00"/>
                </a:solidFill>
                <a:latin typeface="Tahoma" pitchFamily="34" charset="0"/>
              </a:rPr>
              <a:t>Acts 13:42: </a:t>
            </a:r>
            <a:r>
              <a:rPr lang="en-US" sz="2000" b="0" dirty="0">
                <a:solidFill>
                  <a:srgbClr val="FFFF00"/>
                </a:solidFill>
                <a:latin typeface="Tahoma" pitchFamily="34" charset="0"/>
              </a:rPr>
              <a:t>The Gentiles begged to hear these words the next Sabbath.</a:t>
            </a:r>
          </a:p>
          <a:p>
            <a:pPr>
              <a:buClr>
                <a:schemeClr val="accent1"/>
              </a:buClr>
              <a:buSzPct val="115000"/>
              <a:buFont typeface="Wingdings" pitchFamily="2" charset="2"/>
              <a:buChar char="Ø"/>
            </a:pPr>
            <a:r>
              <a:rPr lang="en-US" sz="2000" dirty="0">
                <a:solidFill>
                  <a:srgbClr val="FFFF00"/>
                </a:solidFill>
                <a:latin typeface="Tahoma" pitchFamily="34" charset="0"/>
              </a:rPr>
              <a:t>Acts 13:45-46: </a:t>
            </a:r>
            <a:r>
              <a:rPr lang="en-US" sz="2000" b="0" dirty="0">
                <a:solidFill>
                  <a:srgbClr val="FFFF00"/>
                </a:solidFill>
                <a:latin typeface="Tahoma" pitchFamily="34" charset="0"/>
              </a:rPr>
              <a:t>The Jews judged themselves unworthy of eternal life!</a:t>
            </a:r>
          </a:p>
          <a:p>
            <a:pPr>
              <a:buClr>
                <a:schemeClr val="accent1"/>
              </a:buClr>
              <a:buSzPct val="115000"/>
              <a:buFont typeface="Wingdings" pitchFamily="2" charset="2"/>
              <a:buChar char="Ø"/>
            </a:pPr>
            <a:r>
              <a:rPr lang="en-US" sz="2000" dirty="0">
                <a:solidFill>
                  <a:srgbClr val="FFFF00"/>
                </a:solidFill>
                <a:latin typeface="Tahoma" pitchFamily="34" charset="0"/>
              </a:rPr>
              <a:t>Acts 13:48-49: </a:t>
            </a:r>
            <a:r>
              <a:rPr lang="en-US" sz="2000" b="0" dirty="0">
                <a:solidFill>
                  <a:srgbClr val="FFFF00"/>
                </a:solidFill>
                <a:latin typeface="Tahoma" pitchFamily="34" charset="0"/>
              </a:rPr>
              <a:t>The Gentiles rejoiced and “the word of the Lord spread throughout all the whole region”</a:t>
            </a:r>
          </a:p>
          <a:p>
            <a:pPr>
              <a:buClr>
                <a:schemeClr val="accent1"/>
              </a:buClr>
              <a:buSzPct val="115000"/>
              <a:buFont typeface="Wingdings" pitchFamily="2" charset="2"/>
              <a:buChar char="Ø"/>
            </a:pPr>
            <a:r>
              <a:rPr lang="en-US" sz="2000" dirty="0">
                <a:solidFill>
                  <a:srgbClr val="FFFF00"/>
                </a:solidFill>
                <a:latin typeface="Tahoma" pitchFamily="34" charset="0"/>
              </a:rPr>
              <a:t>Acts 13:50-51: </a:t>
            </a:r>
            <a:r>
              <a:rPr lang="en-US" sz="2000" b="0" dirty="0">
                <a:solidFill>
                  <a:srgbClr val="FFFF00"/>
                </a:solidFill>
                <a:latin typeface="Tahoma" pitchFamily="34" charset="0"/>
              </a:rPr>
              <a:t>The Jews ran Paul &amp; Barnabas out of the city and they went to </a:t>
            </a:r>
            <a:r>
              <a:rPr lang="en-US" sz="2000" b="0" dirty="0" err="1">
                <a:solidFill>
                  <a:srgbClr val="FFFF00"/>
                </a:solidFill>
                <a:latin typeface="Tahoma" pitchFamily="34" charset="0"/>
              </a:rPr>
              <a:t>Iconium</a:t>
            </a:r>
            <a:r>
              <a:rPr lang="en-US" sz="2000" b="0" dirty="0">
                <a:solidFill>
                  <a:srgbClr val="FFFF00"/>
                </a:solidFill>
                <a:latin typeface="Tahoma" pitchFamily="34" charset="0"/>
              </a:rPr>
              <a:t> </a:t>
            </a:r>
            <a:r>
              <a:rPr lang="en-US" sz="2000" b="0" i="1" dirty="0">
                <a:solidFill>
                  <a:srgbClr val="FFFF00"/>
                </a:solidFill>
                <a:latin typeface="Tahoma" pitchFamily="34" charset="0"/>
              </a:rPr>
              <a:t>(Followed Paul to </a:t>
            </a:r>
            <a:r>
              <a:rPr lang="en-US" sz="2000" b="0" i="1" dirty="0" err="1">
                <a:solidFill>
                  <a:srgbClr val="FFFF00"/>
                </a:solidFill>
                <a:latin typeface="Tahoma" pitchFamily="34" charset="0"/>
              </a:rPr>
              <a:t>Lystra</a:t>
            </a:r>
            <a:r>
              <a:rPr lang="en-US" sz="2000" b="0" i="1" dirty="0">
                <a:solidFill>
                  <a:srgbClr val="FFFF00"/>
                </a:solidFill>
                <a:latin typeface="Tahoma" pitchFamily="34" charset="0"/>
              </a:rPr>
              <a:t> where they stoned him and left him for dead – Acts 14:6-19)</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717" y="3486256"/>
            <a:ext cx="4003023" cy="3108731"/>
          </a:xfrm>
          <a:prstGeom prst="rect">
            <a:avLst/>
          </a:prstGeom>
        </p:spPr>
      </p:pic>
    </p:spTree>
    <p:extLst>
      <p:ext uri="{BB962C8B-B14F-4D97-AF65-F5344CB8AC3E}">
        <p14:creationId xmlns:p14="http://schemas.microsoft.com/office/powerpoint/2010/main" val="638397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left)">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Pisidia </a:t>
            </a:r>
          </a:p>
        </p:txBody>
      </p:sp>
      <p:sp>
        <p:nvSpPr>
          <p:cNvPr id="6" name="Footer Placeholder 4"/>
          <p:cNvSpPr>
            <a:spLocks noGrp="1"/>
          </p:cNvSpPr>
          <p:nvPr>
            <p:ph type="ftr" sz="quarter" idx="11"/>
          </p:nvPr>
        </p:nvSpPr>
        <p:spPr>
          <a:xfrm>
            <a:off x="1" y="6553200"/>
            <a:ext cx="2819399" cy="299884"/>
          </a:xfrm>
        </p:spPr>
        <p:txBody>
          <a:bodyPr/>
          <a:lstStyle/>
          <a:p>
            <a:r>
              <a:rPr lang="en-US" b="0" dirty="0"/>
              <a:t>A Tale Of Two </a:t>
            </a:r>
            <a:r>
              <a:rPr lang="en-US" b="0" dirty="0" err="1"/>
              <a:t>Antiochs</a:t>
            </a:r>
            <a:endParaRPr lang="en-US" b="0" dirty="0"/>
          </a:p>
        </p:txBody>
      </p:sp>
      <p:sp>
        <p:nvSpPr>
          <p:cNvPr id="13" name="Text Box 6"/>
          <p:cNvSpPr txBox="1">
            <a:spLocks noChangeArrowheads="1"/>
          </p:cNvSpPr>
          <p:nvPr/>
        </p:nvSpPr>
        <p:spPr bwMode="auto">
          <a:xfrm>
            <a:off x="1" y="762000"/>
            <a:ext cx="9143999"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Other Important Info as relates to Christianity</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dirty="0" err="1">
                <a:solidFill>
                  <a:srgbClr val="FFFF00"/>
                </a:solidFill>
                <a:latin typeface="Tahoma" pitchFamily="34" charset="0"/>
              </a:rPr>
              <a:t>Sergius</a:t>
            </a:r>
            <a:r>
              <a:rPr lang="en-US" sz="2000" dirty="0">
                <a:solidFill>
                  <a:srgbClr val="FFFF00"/>
                </a:solidFill>
                <a:latin typeface="Tahoma" pitchFamily="34" charset="0"/>
              </a:rPr>
              <a:t> Paulus Inscription: </a:t>
            </a:r>
            <a:r>
              <a:rPr lang="en-US" sz="2000" b="0" dirty="0">
                <a:solidFill>
                  <a:srgbClr val="FFFF00"/>
                </a:solidFill>
                <a:latin typeface="Tahoma" pitchFamily="34" charset="0"/>
              </a:rPr>
              <a:t>Displayed in the </a:t>
            </a:r>
            <a:r>
              <a:rPr lang="en-US" sz="2000" b="0" dirty="0" err="1">
                <a:solidFill>
                  <a:srgbClr val="FFFF00"/>
                </a:solidFill>
                <a:latin typeface="Tahoma" pitchFamily="34" charset="0"/>
              </a:rPr>
              <a:t>Yalvac</a:t>
            </a:r>
            <a:r>
              <a:rPr lang="en-US" sz="2000" b="0" dirty="0">
                <a:solidFill>
                  <a:srgbClr val="FFFF00"/>
                </a:solidFill>
                <a:latin typeface="Tahoma" pitchFamily="34" charset="0"/>
              </a:rPr>
              <a:t> museum, clearly shows the whole word of “</a:t>
            </a:r>
            <a:r>
              <a:rPr lang="en-US" sz="2000" b="0" dirty="0" err="1">
                <a:solidFill>
                  <a:srgbClr val="FFFF00"/>
                </a:solidFill>
                <a:latin typeface="Tahoma" pitchFamily="34" charset="0"/>
              </a:rPr>
              <a:t>Paulli</a:t>
            </a:r>
            <a:r>
              <a:rPr lang="en-US" sz="2000" b="0" dirty="0">
                <a:solidFill>
                  <a:srgbClr val="FFFF00"/>
                </a:solidFill>
                <a:latin typeface="Tahoma" pitchFamily="34" charset="0"/>
              </a:rPr>
              <a:t>” and portions of “</a:t>
            </a:r>
            <a:r>
              <a:rPr lang="en-US" sz="2000" b="0" dirty="0" err="1">
                <a:solidFill>
                  <a:srgbClr val="FFFF00"/>
                </a:solidFill>
                <a:latin typeface="Tahoma" pitchFamily="34" charset="0"/>
              </a:rPr>
              <a:t>Sergii</a:t>
            </a:r>
            <a:r>
              <a:rPr lang="en-US" sz="2000" b="0" dirty="0">
                <a:solidFill>
                  <a:srgbClr val="FFFF00"/>
                </a:solidFill>
                <a:latin typeface="Tahoma" pitchFamily="34" charset="0"/>
              </a:rPr>
              <a:t>.” The family of </a:t>
            </a:r>
            <a:r>
              <a:rPr lang="en-US" sz="2000" b="0" dirty="0" err="1">
                <a:solidFill>
                  <a:srgbClr val="FFFF00"/>
                </a:solidFill>
                <a:latin typeface="Tahoma" pitchFamily="34" charset="0"/>
              </a:rPr>
              <a:t>Sergii</a:t>
            </a:r>
            <a:r>
              <a:rPr lang="en-US" sz="2000" b="0" dirty="0">
                <a:solidFill>
                  <a:srgbClr val="FFFF00"/>
                </a:solidFill>
                <a:latin typeface="Tahoma" pitchFamily="34" charset="0"/>
              </a:rPr>
              <a:t> </a:t>
            </a:r>
            <a:r>
              <a:rPr lang="en-US" sz="2000" b="0" dirty="0" err="1">
                <a:solidFill>
                  <a:srgbClr val="FFFF00"/>
                </a:solidFill>
                <a:latin typeface="Tahoma" pitchFamily="34" charset="0"/>
              </a:rPr>
              <a:t>Paulli</a:t>
            </a:r>
            <a:r>
              <a:rPr lang="en-US" sz="2000" b="0" dirty="0">
                <a:solidFill>
                  <a:srgbClr val="FFFF00"/>
                </a:solidFill>
                <a:latin typeface="Tahoma" pitchFamily="34" charset="0"/>
              </a:rPr>
              <a:t> had large estates in the vicinity of </a:t>
            </a:r>
            <a:r>
              <a:rPr lang="en-US" sz="2000" b="0" dirty="0" err="1">
                <a:solidFill>
                  <a:srgbClr val="FFFF00"/>
                </a:solidFill>
                <a:latin typeface="Tahoma" pitchFamily="34" charset="0"/>
              </a:rPr>
              <a:t>Pisidian</a:t>
            </a:r>
            <a:r>
              <a:rPr lang="en-US" sz="2000" b="0" dirty="0">
                <a:solidFill>
                  <a:srgbClr val="FFFF00"/>
                </a:solidFill>
                <a:latin typeface="Tahoma" pitchFamily="34" charset="0"/>
              </a:rPr>
              <a:t> Antioch. </a:t>
            </a:r>
            <a:r>
              <a:rPr lang="en-US" sz="2000" b="0" i="1" dirty="0">
                <a:solidFill>
                  <a:srgbClr val="FFFF00"/>
                </a:solidFill>
                <a:latin typeface="Tahoma" pitchFamily="34" charset="0"/>
              </a:rPr>
              <a:t>(On the island of Cyprus, the proconsul, </a:t>
            </a:r>
            <a:r>
              <a:rPr lang="en-US" sz="2000" b="0" i="1" dirty="0" err="1">
                <a:solidFill>
                  <a:srgbClr val="FFFF00"/>
                </a:solidFill>
                <a:latin typeface="Tahoma" pitchFamily="34" charset="0"/>
              </a:rPr>
              <a:t>Sergius</a:t>
            </a:r>
            <a:r>
              <a:rPr lang="en-US" sz="2000" b="0" i="1" dirty="0">
                <a:solidFill>
                  <a:srgbClr val="FFFF00"/>
                </a:solidFill>
                <a:latin typeface="Tahoma" pitchFamily="34" charset="0"/>
              </a:rPr>
              <a:t> Paulus [Acts 13:7-12] was converted to Christianity)</a:t>
            </a:r>
          </a:p>
          <a:p>
            <a:pPr>
              <a:buClr>
                <a:schemeClr val="accent1"/>
              </a:buClr>
              <a:buSzPct val="115000"/>
              <a:buFont typeface="Wingdings" pitchFamily="2" charset="2"/>
              <a:buChar char="Ø"/>
            </a:pPr>
            <a:r>
              <a:rPr lang="en-US" sz="2000" i="1" dirty="0">
                <a:solidFill>
                  <a:srgbClr val="FFFF00"/>
                </a:solidFill>
                <a:latin typeface="Tahoma" pitchFamily="34" charset="0"/>
              </a:rPr>
              <a:t>II Tim. 3:10-11: </a:t>
            </a:r>
            <a:r>
              <a:rPr lang="en-US" sz="2000" b="0" dirty="0">
                <a:solidFill>
                  <a:srgbClr val="FFFF00"/>
                </a:solidFill>
                <a:latin typeface="Tahoma" pitchFamily="34" charset="0"/>
              </a:rPr>
              <a:t>Paul mentions an unpleasant incident in the city. </a:t>
            </a:r>
            <a:r>
              <a:rPr lang="en-US" sz="2000" b="0" i="1" dirty="0">
                <a:solidFill>
                  <a:srgbClr val="FFFF00"/>
                </a:solidFill>
                <a:latin typeface="Tahoma" pitchFamily="34" charset="0"/>
              </a:rPr>
              <a:t>(Only </a:t>
            </a:r>
            <a:r>
              <a:rPr lang="en-US" sz="2000" b="0" i="1" dirty="0" err="1">
                <a:solidFill>
                  <a:srgbClr val="FFFF00"/>
                </a:solidFill>
                <a:latin typeface="Tahoma" pitchFamily="34" charset="0"/>
              </a:rPr>
              <a:t>Derbe</a:t>
            </a:r>
            <a:r>
              <a:rPr lang="en-US" sz="2000" b="0" i="1" dirty="0">
                <a:solidFill>
                  <a:srgbClr val="FFFF00"/>
                </a:solidFill>
                <a:latin typeface="Tahoma" pitchFamily="34" charset="0"/>
              </a:rPr>
              <a:t> and </a:t>
            </a:r>
            <a:r>
              <a:rPr lang="en-US" sz="2000" b="0" i="1" dirty="0" err="1">
                <a:solidFill>
                  <a:srgbClr val="FFFF00"/>
                </a:solidFill>
                <a:latin typeface="Tahoma" pitchFamily="34" charset="0"/>
              </a:rPr>
              <a:t>Lystra</a:t>
            </a:r>
            <a:r>
              <a:rPr lang="en-US" sz="2000" b="0" i="1" dirty="0">
                <a:solidFill>
                  <a:srgbClr val="FFFF00"/>
                </a:solidFill>
                <a:latin typeface="Tahoma" pitchFamily="34" charset="0"/>
              </a:rPr>
              <a:t> mentioned as visited on 2</a:t>
            </a:r>
            <a:r>
              <a:rPr lang="en-US" sz="2000" b="0" i="1" baseline="30000" dirty="0">
                <a:solidFill>
                  <a:srgbClr val="FFFF00"/>
                </a:solidFill>
                <a:latin typeface="Tahoma" pitchFamily="34" charset="0"/>
              </a:rPr>
              <a:t>nd</a:t>
            </a:r>
            <a:r>
              <a:rPr lang="en-US" sz="2000" b="0" i="1" dirty="0">
                <a:solidFill>
                  <a:srgbClr val="FFFF00"/>
                </a:solidFill>
                <a:latin typeface="Tahoma" pitchFamily="34" charset="0"/>
              </a:rPr>
              <a:t> Missionary Journey – Acts 16:1)</a:t>
            </a:r>
          </a:p>
        </p:txBody>
      </p:sp>
      <p:sp>
        <p:nvSpPr>
          <p:cNvPr id="7" name="Text Box 8"/>
          <p:cNvSpPr txBox="1">
            <a:spLocks noChangeArrowheads="1"/>
          </p:cNvSpPr>
          <p:nvPr/>
        </p:nvSpPr>
        <p:spPr bwMode="auto">
          <a:xfrm>
            <a:off x="0" y="4095859"/>
            <a:ext cx="4748980" cy="2308324"/>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66FFFF"/>
                </a:solidFill>
                <a:latin typeface="Tahoma" pitchFamily="34" charset="0"/>
              </a:rPr>
              <a:t>A smaller pagan city (50,000)</a:t>
            </a:r>
          </a:p>
          <a:p>
            <a:pPr algn="ctr"/>
            <a:r>
              <a:rPr lang="en-US" dirty="0">
                <a:solidFill>
                  <a:srgbClr val="66FFFF"/>
                </a:solidFill>
                <a:latin typeface="Tahoma" pitchFamily="34" charset="0"/>
              </a:rPr>
              <a:t>but with a large Jewish</a:t>
            </a:r>
          </a:p>
          <a:p>
            <a:pPr algn="ctr"/>
            <a:r>
              <a:rPr lang="en-US" dirty="0">
                <a:solidFill>
                  <a:srgbClr val="66FFFF"/>
                </a:solidFill>
                <a:latin typeface="Tahoma" pitchFamily="34" charset="0"/>
              </a:rPr>
              <a:t>community rejected the</a:t>
            </a:r>
          </a:p>
          <a:p>
            <a:pPr algn="ctr"/>
            <a:r>
              <a:rPr lang="en-US" dirty="0">
                <a:solidFill>
                  <a:srgbClr val="66FFFF"/>
                </a:solidFill>
                <a:latin typeface="Tahoma" pitchFamily="34" charset="0"/>
              </a:rPr>
              <a:t>gospel, further opening the</a:t>
            </a:r>
          </a:p>
          <a:p>
            <a:pPr algn="ctr"/>
            <a:r>
              <a:rPr lang="en-US" dirty="0">
                <a:solidFill>
                  <a:srgbClr val="66FFFF"/>
                </a:solidFill>
                <a:latin typeface="Tahoma" pitchFamily="34" charset="0"/>
              </a:rPr>
              <a:t>doors to the Gentiles, </a:t>
            </a:r>
          </a:p>
          <a:p>
            <a:pPr algn="ctr"/>
            <a:r>
              <a:rPr lang="en-US" dirty="0">
                <a:solidFill>
                  <a:srgbClr val="66FFFF"/>
                </a:solidFill>
                <a:latin typeface="Tahoma" pitchFamily="34" charset="0"/>
              </a:rPr>
              <a:t>who  rejoiced!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014" y="3816360"/>
            <a:ext cx="4300985" cy="2867323"/>
          </a:xfrm>
          <a:prstGeom prst="rect">
            <a:avLst/>
          </a:prstGeom>
        </p:spPr>
      </p:pic>
    </p:spTree>
    <p:extLst>
      <p:ext uri="{BB962C8B-B14F-4D97-AF65-F5344CB8AC3E}">
        <p14:creationId xmlns:p14="http://schemas.microsoft.com/office/powerpoint/2010/main" val="29761771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Conclusion</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6" name="Text Box 9"/>
          <p:cNvSpPr txBox="1">
            <a:spLocks noChangeArrowheads="1"/>
          </p:cNvSpPr>
          <p:nvPr/>
        </p:nvSpPr>
        <p:spPr bwMode="auto">
          <a:xfrm>
            <a:off x="-17205" y="779432"/>
            <a:ext cx="9161206" cy="461665"/>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A Tale of Two </a:t>
            </a:r>
            <a:r>
              <a:rPr lang="en-US" dirty="0" err="1">
                <a:solidFill>
                  <a:srgbClr val="FF0000"/>
                </a:solidFill>
                <a:latin typeface="Tahoma" pitchFamily="34" charset="0"/>
              </a:rPr>
              <a:t>Antiochs</a:t>
            </a:r>
            <a:r>
              <a:rPr lang="en-US" dirty="0">
                <a:solidFill>
                  <a:srgbClr val="FF0000"/>
                </a:solidFill>
                <a:latin typeface="Tahoma" pitchFamily="34" charset="0"/>
              </a:rPr>
              <a:t>!</a:t>
            </a:r>
            <a:endParaRPr lang="en-US" i="1" dirty="0">
              <a:solidFill>
                <a:srgbClr val="FF0000"/>
              </a:solidFill>
              <a:latin typeface="Tahoma" pitchFamily="34" charset="0"/>
            </a:endParaRPr>
          </a:p>
        </p:txBody>
      </p:sp>
      <p:sp>
        <p:nvSpPr>
          <p:cNvPr id="9" name="Text Box 6"/>
          <p:cNvSpPr txBox="1">
            <a:spLocks noChangeArrowheads="1"/>
          </p:cNvSpPr>
          <p:nvPr/>
        </p:nvSpPr>
        <p:spPr bwMode="auto">
          <a:xfrm>
            <a:off x="-17206" y="1552602"/>
            <a:ext cx="428198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anose="05000000000000000000" pitchFamily="2" charset="2"/>
              <a:buChar char="v"/>
            </a:pPr>
            <a:r>
              <a:rPr lang="en-US" dirty="0">
                <a:latin typeface="Tahoma" pitchFamily="34" charset="0"/>
              </a:rPr>
              <a:t>Antioch of Pisidia: </a:t>
            </a:r>
          </a:p>
          <a:p>
            <a:pPr lvl="1">
              <a:buClr>
                <a:schemeClr val="accent1"/>
              </a:buClr>
              <a:buSzPct val="115000"/>
              <a:buFont typeface="Wingdings" panose="05000000000000000000" pitchFamily="2" charset="2"/>
              <a:buChar char="ü"/>
            </a:pPr>
            <a:r>
              <a:rPr lang="en-US" sz="2000" b="0" dirty="0">
                <a:solidFill>
                  <a:srgbClr val="FFFF00"/>
                </a:solidFill>
                <a:latin typeface="Tahoma" pitchFamily="34" charset="0"/>
              </a:rPr>
              <a:t>The Jews are remembered for their persecution and rejection of the gospel, while the Gentiles are remembered for being glad to receive the gospel!</a:t>
            </a:r>
          </a:p>
          <a:p>
            <a:pPr>
              <a:buClr>
                <a:schemeClr val="accent1"/>
              </a:buClr>
              <a:buSzPct val="115000"/>
              <a:buFont typeface="Wingdings" panose="05000000000000000000" pitchFamily="2" charset="2"/>
              <a:buChar char="v"/>
            </a:pPr>
            <a:endParaRPr lang="en-US" sz="2000" b="0" dirty="0">
              <a:solidFill>
                <a:srgbClr val="FFFF00"/>
              </a:solidFill>
              <a:latin typeface="Tahoma" pitchFamily="34" charset="0"/>
            </a:endParaRPr>
          </a:p>
          <a:p>
            <a:pPr>
              <a:buClr>
                <a:schemeClr val="accent1"/>
              </a:buClr>
              <a:buSzPct val="115000"/>
              <a:buFont typeface="Wingdings" panose="05000000000000000000" pitchFamily="2" charset="2"/>
              <a:buChar char="v"/>
            </a:pPr>
            <a:r>
              <a:rPr lang="en-US" dirty="0">
                <a:latin typeface="Tahoma" pitchFamily="34" charset="0"/>
              </a:rPr>
              <a:t>Antioch of Syria: </a:t>
            </a:r>
          </a:p>
          <a:p>
            <a:pPr lvl="1">
              <a:buClr>
                <a:schemeClr val="accent1"/>
              </a:buClr>
              <a:buSzPct val="115000"/>
              <a:buFont typeface="Wingdings" panose="05000000000000000000" pitchFamily="2" charset="2"/>
              <a:buChar char="ü"/>
            </a:pPr>
            <a:r>
              <a:rPr lang="en-US" sz="2000" b="0" dirty="0">
                <a:solidFill>
                  <a:srgbClr val="FFFF00"/>
                </a:solidFill>
                <a:latin typeface="Tahoma" pitchFamily="34" charset="0"/>
              </a:rPr>
              <a:t>Both Jew and Gentile alike are remembered for their obedience to the gospel and first being called Christians, and being a sound church that spread the gospel!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981" y="1371600"/>
            <a:ext cx="4862019" cy="5070987"/>
          </a:xfrm>
          <a:prstGeom prst="rect">
            <a:avLst/>
          </a:prstGeom>
        </p:spPr>
      </p:pic>
      <p:cxnSp>
        <p:nvCxnSpPr>
          <p:cNvPr id="16" name="Straight Arrow Connector 15"/>
          <p:cNvCxnSpPr>
            <a:endCxn id="18" idx="2"/>
          </p:cNvCxnSpPr>
          <p:nvPr/>
        </p:nvCxnSpPr>
        <p:spPr>
          <a:xfrm>
            <a:off x="3810000" y="1828800"/>
            <a:ext cx="2286000" cy="126903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 name="Oval 16"/>
          <p:cNvSpPr>
            <a:spLocks noChangeArrowheads="1"/>
          </p:cNvSpPr>
          <p:nvPr/>
        </p:nvSpPr>
        <p:spPr bwMode="auto">
          <a:xfrm>
            <a:off x="6096000" y="2888564"/>
            <a:ext cx="1079090" cy="418548"/>
          </a:xfrm>
          <a:prstGeom prst="ellipse">
            <a:avLst/>
          </a:prstGeom>
          <a:noFill/>
          <a:ln w="3810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cxnSp>
        <p:nvCxnSpPr>
          <p:cNvPr id="25" name="Straight Arrow Connector 24"/>
          <p:cNvCxnSpPr/>
          <p:nvPr/>
        </p:nvCxnSpPr>
        <p:spPr>
          <a:xfrm flipV="1">
            <a:off x="3124200" y="3907094"/>
            <a:ext cx="4953000" cy="43630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352800" y="1828800"/>
            <a:ext cx="457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6" name="Oval 16"/>
          <p:cNvSpPr>
            <a:spLocks noChangeArrowheads="1"/>
          </p:cNvSpPr>
          <p:nvPr/>
        </p:nvSpPr>
        <p:spPr bwMode="auto">
          <a:xfrm>
            <a:off x="8077200" y="3697819"/>
            <a:ext cx="1079090" cy="418548"/>
          </a:xfrm>
          <a:prstGeom prst="ellipse">
            <a:avLst/>
          </a:prstGeom>
          <a:noFill/>
          <a:ln w="3810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2086908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1500"/>
                            </p:stCondLst>
                            <p:childTnLst>
                              <p:par>
                                <p:cTn id="28" presetID="21" presetClass="entr" presetSubtype="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500"/>
                                        <p:tgtEl>
                                          <p:spTgt spid="9">
                                            <p:txEl>
                                              <p:pRg st="3" end="3"/>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heel(1)">
                                      <p:cBhvr>
                                        <p:cTn id="47" dur="2000"/>
                                        <p:tgtEl>
                                          <p:spTgt spid="26"/>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wipe(left)">
                                      <p:cBhvr>
                                        <p:cTn id="5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Conclusion</a:t>
            </a:r>
          </a:p>
        </p:txBody>
      </p:sp>
      <p:sp>
        <p:nvSpPr>
          <p:cNvPr id="6" name="Footer Placeholder 4"/>
          <p:cNvSpPr>
            <a:spLocks noGrp="1"/>
          </p:cNvSpPr>
          <p:nvPr>
            <p:ph type="ftr" sz="quarter" idx="11"/>
          </p:nvPr>
        </p:nvSpPr>
        <p:spPr>
          <a:xfrm>
            <a:off x="2438400" y="6553200"/>
            <a:ext cx="3997542" cy="304800"/>
          </a:xfrm>
        </p:spPr>
        <p:txBody>
          <a:bodyPr/>
          <a:lstStyle/>
          <a:p>
            <a:r>
              <a:rPr lang="en-US" b="0"/>
              <a:t>A Tale Of Two Antiochs</a:t>
            </a:r>
            <a:endParaRPr lang="en-US" b="0" dirty="0"/>
          </a:p>
        </p:txBody>
      </p:sp>
      <p:sp>
        <p:nvSpPr>
          <p:cNvPr id="8" name="Text Box 9"/>
          <p:cNvSpPr txBox="1">
            <a:spLocks noChangeArrowheads="1"/>
          </p:cNvSpPr>
          <p:nvPr/>
        </p:nvSpPr>
        <p:spPr bwMode="auto">
          <a:xfrm>
            <a:off x="0" y="990600"/>
            <a:ext cx="9144000" cy="830997"/>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After hearing the word of God, how will </a:t>
            </a:r>
            <a:r>
              <a:rPr lang="en-US" i="1" u="sng" cap="all" dirty="0">
                <a:ln w="9000" cmpd="sng">
                  <a:solidFill>
                    <a:srgbClr val="FFFF00"/>
                  </a:solidFill>
                  <a:prstDash val="solid"/>
                </a:ln>
                <a:solidFill>
                  <a:srgbClr val="C00000"/>
                </a:solidFill>
                <a:effectLst>
                  <a:reflection blurRad="12700" stA="28000" endPos="45000" dist="1000" dir="5400000" sy="-100000" algn="bl" rotWithShape="0"/>
                </a:effectLst>
                <a:latin typeface="Tahoma" pitchFamily="34" charset="0"/>
              </a:rPr>
              <a:t>you</a:t>
            </a:r>
            <a:r>
              <a:rPr lang="en-US" dirty="0">
                <a:solidFill>
                  <a:srgbClr val="FF0000"/>
                </a:solidFill>
                <a:latin typeface="Tahoma" pitchFamily="34" charset="0"/>
              </a:rPr>
              <a:t> be remembered?</a:t>
            </a:r>
            <a:endParaRPr lang="en-US" i="1" dirty="0">
              <a:solidFill>
                <a:srgbClr val="FF0000"/>
              </a:solidFill>
              <a:latin typeface="Tahoma" pitchFamily="34" charset="0"/>
            </a:endParaRPr>
          </a:p>
        </p:txBody>
      </p:sp>
      <p:sp>
        <p:nvSpPr>
          <p:cNvPr id="11" name="Text Box 8"/>
          <p:cNvSpPr txBox="1">
            <a:spLocks noChangeArrowheads="1"/>
          </p:cNvSpPr>
          <p:nvPr/>
        </p:nvSpPr>
        <p:spPr bwMode="auto">
          <a:xfrm>
            <a:off x="0" y="4800600"/>
            <a:ext cx="9144000" cy="156966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0000FF"/>
                </a:solidFill>
                <a:latin typeface="Tahoma" pitchFamily="34" charset="0"/>
              </a:rPr>
              <a:t>Unworthy of eternal life? </a:t>
            </a:r>
          </a:p>
          <a:p>
            <a:pPr algn="ctr"/>
            <a:r>
              <a:rPr lang="en-US" dirty="0">
                <a:solidFill>
                  <a:srgbClr val="0000FF"/>
                </a:solidFill>
                <a:latin typeface="Tahoma" pitchFamily="34" charset="0"/>
              </a:rPr>
              <a:t>Or, </a:t>
            </a:r>
          </a:p>
          <a:p>
            <a:pPr algn="ctr"/>
            <a:r>
              <a:rPr lang="en-US" dirty="0">
                <a:solidFill>
                  <a:srgbClr val="0000FF"/>
                </a:solidFill>
                <a:latin typeface="Tahoma" pitchFamily="34" charset="0"/>
              </a:rPr>
              <a:t>Faithful to the word of God and dedicated to sharing the gospel?</a:t>
            </a:r>
            <a:endParaRPr lang="en-US" i="1" dirty="0">
              <a:solidFill>
                <a:srgbClr val="0000FF"/>
              </a:solidFill>
              <a:latin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5" y="2057400"/>
            <a:ext cx="3333750" cy="2419350"/>
          </a:xfrm>
          <a:prstGeom prst="rect">
            <a:avLst/>
          </a:prstGeom>
        </p:spPr>
      </p:pic>
    </p:spTree>
    <p:extLst>
      <p:ext uri="{BB962C8B-B14F-4D97-AF65-F5344CB8AC3E}">
        <p14:creationId xmlns:p14="http://schemas.microsoft.com/office/powerpoint/2010/main" val="2028688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Intro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641555"/>
            <a:ext cx="9141542" cy="1384995"/>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1:8 (Jesus said…)</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8.  but you will receive power when the Holy Spirit has come upon you; and you shall be My witnesses both in Jerusalem, and in all Judea and Samaria, and even to the remotest part of the earth."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429000"/>
            <a:ext cx="2514600" cy="3047249"/>
          </a:xfrm>
          <a:prstGeom prst="rect">
            <a:avLst/>
          </a:prstGeom>
        </p:spPr>
      </p:pic>
      <p:sp>
        <p:nvSpPr>
          <p:cNvPr id="7" name="Text Box 9"/>
          <p:cNvSpPr txBox="1">
            <a:spLocks noChangeArrowheads="1"/>
          </p:cNvSpPr>
          <p:nvPr/>
        </p:nvSpPr>
        <p:spPr bwMode="auto">
          <a:xfrm>
            <a:off x="1" y="2286000"/>
            <a:ext cx="9144000" cy="830997"/>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Stephen’s death in Acts 7 set a series of events in motion that would cause the church to grow exponentially…</a:t>
            </a:r>
            <a:endParaRPr lang="en-US" i="1" dirty="0">
              <a:solidFill>
                <a:srgbClr val="FF0000"/>
              </a:solidFill>
              <a:latin typeface="Tahoma" pitchFamily="34" charset="0"/>
            </a:endParaRPr>
          </a:p>
        </p:txBody>
      </p:sp>
      <p:sp>
        <p:nvSpPr>
          <p:cNvPr id="9" name="Text Box 6"/>
          <p:cNvSpPr txBox="1">
            <a:spLocks noChangeArrowheads="1"/>
          </p:cNvSpPr>
          <p:nvPr/>
        </p:nvSpPr>
        <p:spPr bwMode="auto">
          <a:xfrm>
            <a:off x="2459" y="3429000"/>
            <a:ext cx="662694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Acts 8:1-5: Saul persecutes the church</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“Those who had been scattered went about preaching the word.” </a:t>
            </a:r>
            <a:r>
              <a:rPr lang="en-US" sz="2000" b="0" i="1" dirty="0">
                <a:solidFill>
                  <a:srgbClr val="FFFF00"/>
                </a:solidFill>
                <a:latin typeface="Tahoma" pitchFamily="34" charset="0"/>
              </a:rPr>
              <a:t>(Acts 1:8)</a:t>
            </a:r>
          </a:p>
          <a:p>
            <a:pPr>
              <a:buClr>
                <a:schemeClr val="accent1"/>
              </a:buClr>
              <a:buSzPct val="115000"/>
              <a:buFont typeface="Wingdings" pitchFamily="2" charset="2"/>
              <a:buChar char="Ø"/>
            </a:pPr>
            <a:r>
              <a:rPr lang="en-US" sz="2000" b="0" dirty="0">
                <a:solidFill>
                  <a:srgbClr val="FFFF00"/>
                </a:solidFill>
                <a:latin typeface="Tahoma" pitchFamily="34" charset="0"/>
              </a:rPr>
              <a:t>Philip went to Samaria, where Acts 8 focuses on his work there. </a:t>
            </a:r>
            <a:r>
              <a:rPr lang="en-US" sz="2000" b="0" i="1" dirty="0">
                <a:solidFill>
                  <a:srgbClr val="FFFF00"/>
                </a:solidFill>
                <a:latin typeface="Tahoma" pitchFamily="34" charset="0"/>
              </a:rPr>
              <a:t>(Acts 1:8)</a:t>
            </a:r>
          </a:p>
        </p:txBody>
      </p:sp>
      <p:sp>
        <p:nvSpPr>
          <p:cNvPr id="10" name="Oval 16"/>
          <p:cNvSpPr>
            <a:spLocks noChangeArrowheads="1"/>
          </p:cNvSpPr>
          <p:nvPr/>
        </p:nvSpPr>
        <p:spPr bwMode="auto">
          <a:xfrm>
            <a:off x="4191000" y="1334052"/>
            <a:ext cx="1447800" cy="418548"/>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1" name="Oval 16"/>
          <p:cNvSpPr>
            <a:spLocks noChangeArrowheads="1"/>
          </p:cNvSpPr>
          <p:nvPr/>
        </p:nvSpPr>
        <p:spPr bwMode="auto">
          <a:xfrm>
            <a:off x="7886700" y="1331594"/>
            <a:ext cx="1181100" cy="418548"/>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par>
                          <p:cTn id="24" fill="hold">
                            <p:stCondLst>
                              <p:cond delay="5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left)">
                                      <p:cBhvr>
                                        <p:cTn id="32" dur="500"/>
                                        <p:tgtEl>
                                          <p:spTgt spid="9">
                                            <p:txEl>
                                              <p:pRg st="2" end="2"/>
                                            </p:txEl>
                                          </p:spTgt>
                                        </p:tgtEl>
                                      </p:cBhvr>
                                    </p:animEffect>
                                  </p:childTnLst>
                                </p:cTn>
                              </p:par>
                            </p:childTnLst>
                          </p:cTn>
                        </p:par>
                        <p:par>
                          <p:cTn id="33" fill="hold">
                            <p:stCondLst>
                              <p:cond delay="500"/>
                            </p:stCondLst>
                            <p:childTnLst>
                              <p:par>
                                <p:cTn id="34" presetID="21"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07959198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Intro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641555"/>
            <a:ext cx="9141542" cy="1384995"/>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1:8 (Jesus said…)</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8.  but you will receive power when the Holy Spirit has come upon you; and you shall be My witnesses both in Jerusalem, and in all Judea and Samaria, and even to the remotest part of the earth."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429000"/>
            <a:ext cx="2514600" cy="3047249"/>
          </a:xfrm>
          <a:prstGeom prst="rect">
            <a:avLst/>
          </a:prstGeom>
        </p:spPr>
      </p:pic>
      <p:sp>
        <p:nvSpPr>
          <p:cNvPr id="7" name="Text Box 9"/>
          <p:cNvSpPr txBox="1">
            <a:spLocks noChangeArrowheads="1"/>
          </p:cNvSpPr>
          <p:nvPr/>
        </p:nvSpPr>
        <p:spPr bwMode="auto">
          <a:xfrm>
            <a:off x="1" y="2286000"/>
            <a:ext cx="9144000" cy="830997"/>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Stephen’s death in Acts 7 set a series of events in motion that would cause the church to grow exponentially…</a:t>
            </a:r>
            <a:endParaRPr lang="en-US" i="1" dirty="0">
              <a:solidFill>
                <a:srgbClr val="FF0000"/>
              </a:solidFill>
              <a:latin typeface="Tahoma" pitchFamily="34" charset="0"/>
            </a:endParaRPr>
          </a:p>
        </p:txBody>
      </p:sp>
      <p:sp>
        <p:nvSpPr>
          <p:cNvPr id="9" name="Text Box 6"/>
          <p:cNvSpPr txBox="1">
            <a:spLocks noChangeArrowheads="1"/>
          </p:cNvSpPr>
          <p:nvPr/>
        </p:nvSpPr>
        <p:spPr bwMode="auto">
          <a:xfrm>
            <a:off x="2459" y="3429000"/>
            <a:ext cx="662694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Acts 9:26-31: Saul, after his conversion,</a:t>
            </a:r>
          </a:p>
          <a:p>
            <a:pPr>
              <a:buClr>
                <a:schemeClr val="accent1"/>
              </a:buClr>
              <a:buSzPct val="115000"/>
              <a:buFont typeface="Wingdings" pitchFamily="2" charset="2"/>
              <a:buNone/>
            </a:pPr>
            <a:r>
              <a:rPr lang="en-US" dirty="0">
                <a:latin typeface="Tahoma" pitchFamily="34" charset="0"/>
              </a:rPr>
              <a:t>joined the disciples at Jerusalem then</a:t>
            </a:r>
          </a:p>
          <a:p>
            <a:pPr>
              <a:buClr>
                <a:schemeClr val="accent1"/>
              </a:buClr>
              <a:buSzPct val="115000"/>
              <a:buFont typeface="Wingdings" pitchFamily="2" charset="2"/>
              <a:buNone/>
            </a:pPr>
            <a:r>
              <a:rPr lang="en-US" dirty="0">
                <a:latin typeface="Tahoma" pitchFamily="34" charset="0"/>
              </a:rPr>
              <a:t>leaves for Tarsus</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The church throughout all Judea and Galilee and Samaria enjoyed peace! </a:t>
            </a:r>
            <a:r>
              <a:rPr lang="en-US" sz="2000" b="0" i="1" dirty="0">
                <a:solidFill>
                  <a:srgbClr val="FFFF00"/>
                </a:solidFill>
                <a:latin typeface="Tahoma" pitchFamily="34" charset="0"/>
              </a:rPr>
              <a:t>(Acts 1:8)</a:t>
            </a:r>
          </a:p>
          <a:p>
            <a:pPr>
              <a:buClr>
                <a:schemeClr val="accent1"/>
              </a:buClr>
              <a:buSzPct val="115000"/>
              <a:buFont typeface="Wingdings" pitchFamily="2" charset="2"/>
              <a:buChar char="Ø"/>
            </a:pPr>
            <a:r>
              <a:rPr lang="en-US" sz="2000" b="0" dirty="0">
                <a:solidFill>
                  <a:srgbClr val="FFFF00"/>
                </a:solidFill>
                <a:latin typeface="Tahoma" pitchFamily="34" charset="0"/>
              </a:rPr>
              <a:t>Peter, after traveling through those regions, went to </a:t>
            </a:r>
            <a:r>
              <a:rPr lang="en-US" sz="2000" b="0" dirty="0" err="1">
                <a:solidFill>
                  <a:srgbClr val="FFFF00"/>
                </a:solidFill>
                <a:latin typeface="Tahoma" pitchFamily="34" charset="0"/>
              </a:rPr>
              <a:t>Lydda</a:t>
            </a:r>
            <a:r>
              <a:rPr lang="en-US" sz="2000" b="0" dirty="0">
                <a:solidFill>
                  <a:srgbClr val="FFFF00"/>
                </a:solidFill>
                <a:latin typeface="Tahoma" pitchFamily="34" charset="0"/>
              </a:rPr>
              <a:t> and then to Joppa </a:t>
            </a:r>
            <a:r>
              <a:rPr lang="en-US" sz="2000" b="0" i="1" dirty="0">
                <a:solidFill>
                  <a:srgbClr val="FFFF00"/>
                </a:solidFill>
                <a:latin typeface="Tahoma" pitchFamily="34" charset="0"/>
              </a:rPr>
              <a:t>(9:31-42), </a:t>
            </a:r>
            <a:r>
              <a:rPr lang="en-US" sz="2000" b="0" dirty="0">
                <a:solidFill>
                  <a:srgbClr val="FFFF00"/>
                </a:solidFill>
                <a:latin typeface="Tahoma" pitchFamily="34" charset="0"/>
              </a:rPr>
              <a:t>and then to Caesarea to convert the 1</a:t>
            </a:r>
            <a:r>
              <a:rPr lang="en-US" sz="2000" b="0" baseline="30000" dirty="0">
                <a:solidFill>
                  <a:srgbClr val="FFFF00"/>
                </a:solidFill>
                <a:latin typeface="Tahoma" pitchFamily="34" charset="0"/>
              </a:rPr>
              <a:t>st</a:t>
            </a:r>
            <a:r>
              <a:rPr lang="en-US" sz="2000" b="0" dirty="0">
                <a:solidFill>
                  <a:srgbClr val="FFFF00"/>
                </a:solidFill>
                <a:latin typeface="Tahoma" pitchFamily="34" charset="0"/>
              </a:rPr>
              <a:t> Gentile, Cornelius </a:t>
            </a:r>
            <a:r>
              <a:rPr lang="en-US" sz="2000" b="0" i="1" dirty="0">
                <a:solidFill>
                  <a:srgbClr val="FFFF00"/>
                </a:solidFill>
                <a:latin typeface="Tahoma" pitchFamily="34" charset="0"/>
              </a:rPr>
              <a:t>(Acts 10)</a:t>
            </a:r>
          </a:p>
        </p:txBody>
      </p:sp>
      <p:sp>
        <p:nvSpPr>
          <p:cNvPr id="10" name="Oval 16"/>
          <p:cNvSpPr>
            <a:spLocks noChangeArrowheads="1"/>
          </p:cNvSpPr>
          <p:nvPr/>
        </p:nvSpPr>
        <p:spPr bwMode="auto">
          <a:xfrm>
            <a:off x="4191000" y="1334052"/>
            <a:ext cx="1447800" cy="418548"/>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1" name="Oval 16"/>
          <p:cNvSpPr>
            <a:spLocks noChangeArrowheads="1"/>
          </p:cNvSpPr>
          <p:nvPr/>
        </p:nvSpPr>
        <p:spPr bwMode="auto">
          <a:xfrm>
            <a:off x="7886700" y="1331594"/>
            <a:ext cx="1181100" cy="418548"/>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2" name="Oval 16"/>
          <p:cNvSpPr>
            <a:spLocks noChangeArrowheads="1"/>
          </p:cNvSpPr>
          <p:nvPr/>
        </p:nvSpPr>
        <p:spPr bwMode="auto">
          <a:xfrm>
            <a:off x="6604819" y="1370923"/>
            <a:ext cx="990600" cy="344806"/>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3" name="Oval 16"/>
          <p:cNvSpPr>
            <a:spLocks noChangeArrowheads="1"/>
          </p:cNvSpPr>
          <p:nvPr/>
        </p:nvSpPr>
        <p:spPr bwMode="auto">
          <a:xfrm>
            <a:off x="914400" y="1605973"/>
            <a:ext cx="4572000" cy="457200"/>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3986211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par>
                          <p:cTn id="19" fill="hold">
                            <p:stCondLst>
                              <p:cond delay="500"/>
                            </p:stCondLst>
                            <p:childTnLst>
                              <p:par>
                                <p:cTn id="20" presetID="21"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Intro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641555"/>
            <a:ext cx="9141542" cy="1384995"/>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1:8 (Jesus said…)</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8.  but you will receive power when the Holy Spirit has come upon you; and you shall be My witnesses both in Jerusalem, and in all Judea and Samaria, and even to the remotest part of the earth."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429000"/>
            <a:ext cx="2514600" cy="3047249"/>
          </a:xfrm>
          <a:prstGeom prst="rect">
            <a:avLst/>
          </a:prstGeom>
        </p:spPr>
      </p:pic>
      <p:sp>
        <p:nvSpPr>
          <p:cNvPr id="7" name="Text Box 9"/>
          <p:cNvSpPr txBox="1">
            <a:spLocks noChangeArrowheads="1"/>
          </p:cNvSpPr>
          <p:nvPr/>
        </p:nvSpPr>
        <p:spPr bwMode="auto">
          <a:xfrm>
            <a:off x="1" y="2286000"/>
            <a:ext cx="9144000" cy="830997"/>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Stephen’s death in Acts 7 set a series of events in motion that would cause the church to grow exponentially…</a:t>
            </a:r>
            <a:endParaRPr lang="en-US" i="1" dirty="0">
              <a:solidFill>
                <a:srgbClr val="FF0000"/>
              </a:solidFill>
              <a:latin typeface="Tahoma" pitchFamily="34" charset="0"/>
            </a:endParaRPr>
          </a:p>
        </p:txBody>
      </p:sp>
      <p:sp>
        <p:nvSpPr>
          <p:cNvPr id="9" name="Text Box 6"/>
          <p:cNvSpPr txBox="1">
            <a:spLocks noChangeArrowheads="1"/>
          </p:cNvSpPr>
          <p:nvPr/>
        </p:nvSpPr>
        <p:spPr bwMode="auto">
          <a:xfrm>
            <a:off x="2459" y="3429000"/>
            <a:ext cx="662694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Acts 11:19-21: Those who scattered after</a:t>
            </a:r>
          </a:p>
          <a:p>
            <a:pPr>
              <a:buClr>
                <a:schemeClr val="accent1"/>
              </a:buClr>
              <a:buSzPct val="115000"/>
              <a:buFont typeface="Wingdings" pitchFamily="2" charset="2"/>
              <a:buNone/>
            </a:pPr>
            <a:r>
              <a:rPr lang="en-US" dirty="0">
                <a:latin typeface="Tahoma" pitchFamily="34" charset="0"/>
              </a:rPr>
              <a:t>Stephen’s death went to Phoenicia and </a:t>
            </a:r>
          </a:p>
          <a:p>
            <a:pPr>
              <a:buClr>
                <a:schemeClr val="accent1"/>
              </a:buClr>
              <a:buSzPct val="115000"/>
              <a:buFont typeface="Wingdings" pitchFamily="2" charset="2"/>
              <a:buNone/>
            </a:pPr>
            <a:r>
              <a:rPr lang="en-US" dirty="0">
                <a:latin typeface="Tahoma" pitchFamily="34" charset="0"/>
              </a:rPr>
              <a:t>Cyprus and Antioch and taught the Jews</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Men of Cyprus and Cyrene taught the Greeks there and “a large number who believed turned to the Lord!”</a:t>
            </a:r>
          </a:p>
          <a:p>
            <a:pPr>
              <a:buClr>
                <a:schemeClr val="accent1"/>
              </a:buClr>
              <a:buSzPct val="115000"/>
              <a:buFont typeface="Wingdings" pitchFamily="2" charset="2"/>
              <a:buChar char="Ø"/>
            </a:pPr>
            <a:r>
              <a:rPr lang="en-US" sz="2000" b="0" dirty="0">
                <a:solidFill>
                  <a:srgbClr val="FFFF00"/>
                </a:solidFill>
                <a:latin typeface="Tahoma" pitchFamily="34" charset="0"/>
              </a:rPr>
              <a:t>This Antioch in Syria will become very important in the following years as far as the spread of the gospel is concerned </a:t>
            </a:r>
            <a:r>
              <a:rPr lang="en-US" sz="2000" b="0" i="1" dirty="0">
                <a:solidFill>
                  <a:srgbClr val="FFFF00"/>
                </a:solidFill>
                <a:latin typeface="Tahoma" pitchFamily="34" charset="0"/>
              </a:rPr>
              <a:t>(Acts 13:1-4; 15:35-41; 18:22-23)</a:t>
            </a:r>
          </a:p>
        </p:txBody>
      </p:sp>
      <p:sp>
        <p:nvSpPr>
          <p:cNvPr id="10" name="Oval 16"/>
          <p:cNvSpPr>
            <a:spLocks noChangeArrowheads="1"/>
          </p:cNvSpPr>
          <p:nvPr/>
        </p:nvSpPr>
        <p:spPr bwMode="auto">
          <a:xfrm>
            <a:off x="4191000" y="1334052"/>
            <a:ext cx="1447800" cy="418548"/>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1" name="Oval 16"/>
          <p:cNvSpPr>
            <a:spLocks noChangeArrowheads="1"/>
          </p:cNvSpPr>
          <p:nvPr/>
        </p:nvSpPr>
        <p:spPr bwMode="auto">
          <a:xfrm>
            <a:off x="7886700" y="1331594"/>
            <a:ext cx="1181100" cy="418548"/>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2" name="Oval 16"/>
          <p:cNvSpPr>
            <a:spLocks noChangeArrowheads="1"/>
          </p:cNvSpPr>
          <p:nvPr/>
        </p:nvSpPr>
        <p:spPr bwMode="auto">
          <a:xfrm>
            <a:off x="6604819" y="1370923"/>
            <a:ext cx="990600" cy="344806"/>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
        <p:nvSpPr>
          <p:cNvPr id="13" name="Oval 16"/>
          <p:cNvSpPr>
            <a:spLocks noChangeArrowheads="1"/>
          </p:cNvSpPr>
          <p:nvPr/>
        </p:nvSpPr>
        <p:spPr bwMode="auto">
          <a:xfrm>
            <a:off x="914400" y="1605973"/>
            <a:ext cx="4572000" cy="457200"/>
          </a:xfrm>
          <a:prstGeom prst="ellipse">
            <a:avLst/>
          </a:prstGeom>
          <a:noFill/>
          <a:ln w="1905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1922351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Intro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6" name="Text Box 9"/>
          <p:cNvSpPr txBox="1">
            <a:spLocks noChangeArrowheads="1"/>
          </p:cNvSpPr>
          <p:nvPr/>
        </p:nvSpPr>
        <p:spPr bwMode="auto">
          <a:xfrm>
            <a:off x="7375" y="779432"/>
            <a:ext cx="9136625" cy="461665"/>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In the book of Acts we read of two </a:t>
            </a:r>
            <a:r>
              <a:rPr lang="en-US" dirty="0" err="1">
                <a:solidFill>
                  <a:srgbClr val="FF0000"/>
                </a:solidFill>
                <a:latin typeface="Tahoma" pitchFamily="34" charset="0"/>
              </a:rPr>
              <a:t>Antiochs</a:t>
            </a:r>
            <a:r>
              <a:rPr lang="en-US" dirty="0">
                <a:solidFill>
                  <a:srgbClr val="FF0000"/>
                </a:solidFill>
                <a:latin typeface="Tahoma" pitchFamily="34" charset="0"/>
              </a:rPr>
              <a:t>:</a:t>
            </a:r>
            <a:endParaRPr lang="en-US" i="1" dirty="0">
              <a:solidFill>
                <a:srgbClr val="FF0000"/>
              </a:solidFill>
              <a:latin typeface="Tahoma" pitchFamily="34" charset="0"/>
            </a:endParaRPr>
          </a:p>
        </p:txBody>
      </p:sp>
      <p:sp>
        <p:nvSpPr>
          <p:cNvPr id="9" name="Text Box 6"/>
          <p:cNvSpPr txBox="1">
            <a:spLocks noChangeArrowheads="1"/>
          </p:cNvSpPr>
          <p:nvPr/>
        </p:nvSpPr>
        <p:spPr bwMode="auto">
          <a:xfrm>
            <a:off x="0" y="1752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sz="2000" b="0" dirty="0">
                <a:solidFill>
                  <a:srgbClr val="FFFF00"/>
                </a:solidFill>
                <a:latin typeface="Tahoma" pitchFamily="34" charset="0"/>
              </a:rPr>
              <a:t>Antioch of Syria – Acts 11:19</a:t>
            </a:r>
          </a:p>
          <a:p>
            <a:pPr>
              <a:buClr>
                <a:schemeClr val="accent1"/>
              </a:buClr>
              <a:buSzPct val="115000"/>
              <a:buFont typeface="Wingdings" pitchFamily="2" charset="2"/>
              <a:buChar char="Ø"/>
            </a:pPr>
            <a:endParaRPr lang="en-US" sz="2000" b="0" dirty="0">
              <a:solidFill>
                <a:srgbClr val="FFFF00"/>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Antioch of Pisidia – Acts 13:14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981" y="1371600"/>
            <a:ext cx="4862019" cy="5070987"/>
          </a:xfrm>
          <a:prstGeom prst="rect">
            <a:avLst/>
          </a:prstGeom>
        </p:spPr>
      </p:pic>
      <p:sp>
        <p:nvSpPr>
          <p:cNvPr id="11" name="Oval 16"/>
          <p:cNvSpPr>
            <a:spLocks noChangeArrowheads="1"/>
          </p:cNvSpPr>
          <p:nvPr/>
        </p:nvSpPr>
        <p:spPr bwMode="auto">
          <a:xfrm>
            <a:off x="8077200" y="3697819"/>
            <a:ext cx="1079090" cy="418548"/>
          </a:xfrm>
          <a:prstGeom prst="ellipse">
            <a:avLst/>
          </a:prstGeom>
          <a:noFill/>
          <a:ln w="3810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cxnSp>
        <p:nvCxnSpPr>
          <p:cNvPr id="16" name="Straight Arrow Connector 15"/>
          <p:cNvCxnSpPr>
            <a:endCxn id="18" idx="2"/>
          </p:cNvCxnSpPr>
          <p:nvPr/>
        </p:nvCxnSpPr>
        <p:spPr>
          <a:xfrm>
            <a:off x="3962400" y="2672593"/>
            <a:ext cx="2133600" cy="42524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 name="Oval 16"/>
          <p:cNvSpPr>
            <a:spLocks noChangeArrowheads="1"/>
          </p:cNvSpPr>
          <p:nvPr/>
        </p:nvSpPr>
        <p:spPr bwMode="auto">
          <a:xfrm>
            <a:off x="6096000" y="2888564"/>
            <a:ext cx="1079090" cy="418548"/>
          </a:xfrm>
          <a:prstGeom prst="ellipse">
            <a:avLst/>
          </a:prstGeom>
          <a:noFill/>
          <a:ln w="38100" cap="sq"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endParaRPr lang="en-US" altLang="en-US"/>
          </a:p>
        </p:txBody>
      </p:sp>
      <p:cxnSp>
        <p:nvCxnSpPr>
          <p:cNvPr id="21" name="Straight Connector 20"/>
          <p:cNvCxnSpPr/>
          <p:nvPr/>
        </p:nvCxnSpPr>
        <p:spPr>
          <a:xfrm>
            <a:off x="3810000" y="2057400"/>
            <a:ext cx="2438400" cy="13716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248400" y="3429000"/>
            <a:ext cx="1828800" cy="478093"/>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31" name="Text Box 9"/>
          <p:cNvSpPr txBox="1">
            <a:spLocks noChangeArrowheads="1"/>
          </p:cNvSpPr>
          <p:nvPr/>
        </p:nvSpPr>
        <p:spPr bwMode="auto">
          <a:xfrm>
            <a:off x="0" y="3088619"/>
            <a:ext cx="3955025" cy="2308324"/>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The outcomes of Paul’s</a:t>
            </a:r>
          </a:p>
          <a:p>
            <a:pPr algn="ctr"/>
            <a:r>
              <a:rPr lang="en-US" dirty="0">
                <a:solidFill>
                  <a:srgbClr val="FF0000"/>
                </a:solidFill>
                <a:latin typeface="Tahoma" pitchFamily="34" charset="0"/>
              </a:rPr>
              <a:t>preaching in these two</a:t>
            </a:r>
          </a:p>
          <a:p>
            <a:pPr algn="ctr"/>
            <a:r>
              <a:rPr lang="en-US" dirty="0">
                <a:solidFill>
                  <a:srgbClr val="FF0000"/>
                </a:solidFill>
                <a:latin typeface="Tahoma" pitchFamily="34" charset="0"/>
              </a:rPr>
              <a:t>cities are very different</a:t>
            </a:r>
          </a:p>
          <a:p>
            <a:pPr algn="ctr"/>
            <a:r>
              <a:rPr lang="en-US" dirty="0">
                <a:solidFill>
                  <a:srgbClr val="FF0000"/>
                </a:solidFill>
                <a:latin typeface="Tahoma" pitchFamily="34" charset="0"/>
              </a:rPr>
              <a:t>and each city is</a:t>
            </a:r>
          </a:p>
          <a:p>
            <a:pPr algn="ctr"/>
            <a:r>
              <a:rPr lang="en-US" dirty="0">
                <a:solidFill>
                  <a:srgbClr val="FF0000"/>
                </a:solidFill>
                <a:latin typeface="Tahoma" pitchFamily="34" charset="0"/>
              </a:rPr>
              <a:t>remembered differently</a:t>
            </a:r>
          </a:p>
          <a:p>
            <a:pPr algn="ctr"/>
            <a:r>
              <a:rPr lang="en-US" dirty="0">
                <a:solidFill>
                  <a:srgbClr val="FF0000"/>
                </a:solidFill>
                <a:latin typeface="Tahoma" pitchFamily="34" charset="0"/>
              </a:rPr>
              <a:t>for their reaction!</a:t>
            </a:r>
            <a:endParaRPr lang="en-US" i="1" dirty="0">
              <a:solidFill>
                <a:srgbClr val="FF0000"/>
              </a:solidFill>
              <a:latin typeface="Tahoma" pitchFamily="34" charset="0"/>
            </a:endParaRPr>
          </a:p>
        </p:txBody>
      </p:sp>
      <p:sp>
        <p:nvSpPr>
          <p:cNvPr id="32" name="Text Box 8"/>
          <p:cNvSpPr txBox="1">
            <a:spLocks noChangeArrowheads="1"/>
          </p:cNvSpPr>
          <p:nvPr/>
        </p:nvSpPr>
        <p:spPr bwMode="auto">
          <a:xfrm>
            <a:off x="7375" y="5844375"/>
            <a:ext cx="3947650" cy="461665"/>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66FFFF"/>
                </a:solidFill>
                <a:latin typeface="Tahoma" pitchFamily="34" charset="0"/>
              </a:rPr>
              <a:t>A tale of two </a:t>
            </a:r>
            <a:r>
              <a:rPr lang="en-US" dirty="0" err="1">
                <a:solidFill>
                  <a:srgbClr val="66FFFF"/>
                </a:solidFill>
                <a:latin typeface="Tahoma" pitchFamily="34" charset="0"/>
              </a:rPr>
              <a:t>Antiochs</a:t>
            </a:r>
            <a:r>
              <a:rPr lang="en-US" dirty="0">
                <a:solidFill>
                  <a:srgbClr val="66FFFF"/>
                </a:solidFill>
                <a:latin typeface="Tahoma" pitchFamily="34" charset="0"/>
              </a:rPr>
              <a:t>!</a:t>
            </a:r>
          </a:p>
        </p:txBody>
      </p:sp>
    </p:spTree>
    <p:extLst>
      <p:ext uri="{BB962C8B-B14F-4D97-AF65-F5344CB8AC3E}">
        <p14:creationId xmlns:p14="http://schemas.microsoft.com/office/powerpoint/2010/main" val="9766608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21"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500"/>
                                        <p:tgtEl>
                                          <p:spTgt spid="9">
                                            <p:txEl>
                                              <p:pRg st="2" end="2"/>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1000"/>
                            </p:stCondLst>
                            <p:childTnLst>
                              <p:par>
                                <p:cTn id="41" presetID="21"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dissolv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fltVal val="0"/>
                                          </p:val>
                                        </p:tav>
                                        <p:tav tm="100000">
                                          <p:val>
                                            <p:strVal val="#ppt_w"/>
                                          </p:val>
                                        </p:tav>
                                      </p:tavLst>
                                    </p:anim>
                                    <p:anim calcmode="lin" valueType="num">
                                      <p:cBhvr>
                                        <p:cTn id="54" dur="1000" fill="hold"/>
                                        <p:tgtEl>
                                          <p:spTgt spid="32"/>
                                        </p:tgtEl>
                                        <p:attrNameLst>
                                          <p:attrName>ppt_h</p:attrName>
                                        </p:attrNameLst>
                                      </p:cBhvr>
                                      <p:tavLst>
                                        <p:tav tm="0">
                                          <p:val>
                                            <p:fltVal val="0"/>
                                          </p:val>
                                        </p:tav>
                                        <p:tav tm="100000">
                                          <p:val>
                                            <p:strVal val="#ppt_h"/>
                                          </p:val>
                                        </p:tav>
                                      </p:tavLst>
                                    </p:anim>
                                    <p:anim calcmode="lin" valueType="num">
                                      <p:cBhvr>
                                        <p:cTn id="55" dur="1000" fill="hold"/>
                                        <p:tgtEl>
                                          <p:spTgt spid="32"/>
                                        </p:tgtEl>
                                        <p:attrNameLst>
                                          <p:attrName>style.rotation</p:attrName>
                                        </p:attrNameLst>
                                      </p:cBhvr>
                                      <p:tavLst>
                                        <p:tav tm="0">
                                          <p:val>
                                            <p:fltVal val="90"/>
                                          </p:val>
                                        </p:tav>
                                        <p:tav tm="100000">
                                          <p:val>
                                            <p:fltVal val="0"/>
                                          </p:val>
                                        </p:tav>
                                      </p:tavLst>
                                    </p:anim>
                                    <p:animEffect transition="in" filter="fade">
                                      <p:cBhvr>
                                        <p:cTn id="5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Syria</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914400"/>
            <a:ext cx="9141542" cy="2616101"/>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11:19-21</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19.  So then those who were scattered because of the persecution that occurred in connection with Stephen made their way to Phoenicia and Cyprus and Antioch, speaking the word to no one except to Jews alone.</a:t>
            </a: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20.  But there were some of them, men of Cyprus and Cyrene, who came to Antioch and began speaking to the Greeks also, preaching the Lord Jesus.</a:t>
            </a: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21.  And the hand of the Lord was with them, and a large number who believed turned to the Lord.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971" y="3657598"/>
            <a:ext cx="3916516" cy="2937387"/>
          </a:xfrm>
          <a:prstGeom prst="rect">
            <a:avLst/>
          </a:prstGeom>
        </p:spPr>
      </p:pic>
    </p:spTree>
    <p:extLst>
      <p:ext uri="{BB962C8B-B14F-4D97-AF65-F5344CB8AC3E}">
        <p14:creationId xmlns:p14="http://schemas.microsoft.com/office/powerpoint/2010/main" val="3223010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Syria </a:t>
            </a:r>
          </a:p>
        </p:txBody>
      </p:sp>
      <p:sp>
        <p:nvSpPr>
          <p:cNvPr id="6" name="Footer Placeholder 4"/>
          <p:cNvSpPr>
            <a:spLocks noGrp="1"/>
          </p:cNvSpPr>
          <p:nvPr>
            <p:ph type="ftr" sz="quarter" idx="11"/>
          </p:nvPr>
        </p:nvSpPr>
        <p:spPr>
          <a:xfrm>
            <a:off x="1" y="6553200"/>
            <a:ext cx="2819399" cy="299884"/>
          </a:xfrm>
        </p:spPr>
        <p:txBody>
          <a:bodyPr/>
          <a:lstStyle/>
          <a:p>
            <a:r>
              <a:rPr lang="en-US" b="0" dirty="0"/>
              <a:t>A Tale Of Two </a:t>
            </a:r>
            <a:r>
              <a:rPr lang="en-US" b="0" dirty="0" err="1"/>
              <a:t>Antiochs</a:t>
            </a:r>
            <a:endParaRPr lang="en-US" b="0" dirty="0"/>
          </a:p>
        </p:txBody>
      </p:sp>
      <p:sp>
        <p:nvSpPr>
          <p:cNvPr id="13" name="Text Box 6"/>
          <p:cNvSpPr txBox="1">
            <a:spLocks noChangeArrowheads="1"/>
          </p:cNvSpPr>
          <p:nvPr/>
        </p:nvSpPr>
        <p:spPr bwMode="auto">
          <a:xfrm>
            <a:off x="1" y="762000"/>
            <a:ext cx="91439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History of Antioch of Syria</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On the east bank of the Orontes River, about 300 miles north of Jerusalem.</a:t>
            </a:r>
          </a:p>
          <a:p>
            <a:pPr>
              <a:buClr>
                <a:schemeClr val="accent1"/>
              </a:buClr>
              <a:buSzPct val="115000"/>
              <a:buFont typeface="Wingdings" pitchFamily="2" charset="2"/>
              <a:buChar char="Ø"/>
            </a:pPr>
            <a:r>
              <a:rPr lang="en-US" sz="2000" b="0" dirty="0">
                <a:solidFill>
                  <a:srgbClr val="FFFF00"/>
                </a:solidFill>
                <a:latin typeface="Tahoma" pitchFamily="34" charset="0"/>
              </a:rPr>
              <a:t>Founded in 300 BC by Seleucus I Nicator, named after his father Antiochus.</a:t>
            </a:r>
          </a:p>
          <a:p>
            <a:pPr>
              <a:buClr>
                <a:schemeClr val="accent1"/>
              </a:buClr>
              <a:buSzPct val="115000"/>
              <a:buFont typeface="Wingdings" pitchFamily="2" charset="2"/>
              <a:buChar char="Ø"/>
            </a:pPr>
            <a:r>
              <a:rPr lang="en-US" sz="2000" b="0" dirty="0">
                <a:solidFill>
                  <a:srgbClr val="FFFF00"/>
                </a:solidFill>
                <a:latin typeface="Tahoma" pitchFamily="34" charset="0"/>
              </a:rPr>
              <a:t>Annexed to Rome by Gen. Pompey in 64 BC, made capital of the Roman province of Syria (Modern Turkey).</a:t>
            </a:r>
          </a:p>
          <a:p>
            <a:pPr>
              <a:buClr>
                <a:schemeClr val="accent1"/>
              </a:buClr>
              <a:buSzPct val="115000"/>
              <a:buFont typeface="Wingdings" pitchFamily="2" charset="2"/>
              <a:buChar char="Ø"/>
            </a:pPr>
            <a:r>
              <a:rPr lang="en-US" sz="2000" b="0" dirty="0">
                <a:solidFill>
                  <a:srgbClr val="FFFF00"/>
                </a:solidFill>
                <a:latin typeface="Tahoma" pitchFamily="34" charset="0"/>
              </a:rPr>
              <a:t>A splendid city under the Seleucids, was made still more splendid by Roman emperors.</a:t>
            </a:r>
          </a:p>
          <a:p>
            <a:pPr>
              <a:buClr>
                <a:schemeClr val="accent1"/>
              </a:buClr>
              <a:buSzPct val="115000"/>
              <a:buFont typeface="Wingdings" pitchFamily="2" charset="2"/>
              <a:buChar char="Ø"/>
            </a:pPr>
            <a:r>
              <a:rPr lang="en-US" sz="2000" b="0" dirty="0">
                <a:solidFill>
                  <a:srgbClr val="FFFF00"/>
                </a:solidFill>
                <a:latin typeface="Tahoma" pitchFamily="34" charset="0"/>
              </a:rPr>
              <a:t>Called the “Queen of the East,” was the third largest city of the Roman Empire (after Rome and Alexandria), and had a population of approx. 500,000 people!</a:t>
            </a:r>
          </a:p>
          <a:p>
            <a:pPr>
              <a:buClr>
                <a:schemeClr val="accent1"/>
              </a:buClr>
              <a:buSzPct val="115000"/>
              <a:buFont typeface="Wingdings" pitchFamily="2" charset="2"/>
              <a:buChar char="Ø"/>
            </a:pPr>
            <a:r>
              <a:rPr lang="en-US" sz="2000" b="0" dirty="0">
                <a:solidFill>
                  <a:srgbClr val="FFFF00"/>
                </a:solidFill>
                <a:latin typeface="Tahoma" pitchFamily="34" charset="0"/>
              </a:rPr>
              <a:t>Julius Caesar visited in 47 BC and declared them free (Roman Citizens!)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720" y="4321094"/>
            <a:ext cx="3816559" cy="2539364"/>
          </a:xfrm>
          <a:prstGeom prst="rect">
            <a:avLst/>
          </a:prstGeom>
        </p:spPr>
      </p:pic>
    </p:spTree>
    <p:extLst>
      <p:ext uri="{BB962C8B-B14F-4D97-AF65-F5344CB8AC3E}">
        <p14:creationId xmlns:p14="http://schemas.microsoft.com/office/powerpoint/2010/main" val="3461611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Syria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762000"/>
            <a:ext cx="9141542" cy="2616101"/>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11:22-24</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22.  The news about them reached the ears of the church at Jerusalem, and they sent Barnabas off to Antioch.</a:t>
            </a: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23.  Then when he arrived and witnessed the grace of God, he rejoiced and began to encourage them all with resolute heart to remain true to the Lord;</a:t>
            </a: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24.  for he was a good man, and full of the Holy Spirit and of faith. And considerable numbers were brought to the Lord.</a:t>
            </a:r>
          </a:p>
        </p:txBody>
      </p:sp>
      <p:sp>
        <p:nvSpPr>
          <p:cNvPr id="9" name="Text Box 6"/>
          <p:cNvSpPr txBox="1">
            <a:spLocks noChangeArrowheads="1"/>
          </p:cNvSpPr>
          <p:nvPr/>
        </p:nvSpPr>
        <p:spPr bwMode="auto">
          <a:xfrm>
            <a:off x="0" y="3657600"/>
            <a:ext cx="914154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Acts 11:22-24</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Barnabas = Joseph, a Cyprian, called Barnabas by the apostles, which means, “Son of Encouragement” </a:t>
            </a:r>
            <a:r>
              <a:rPr lang="en-US" sz="2000" b="0" i="1" dirty="0">
                <a:solidFill>
                  <a:srgbClr val="FFFF00"/>
                </a:solidFill>
                <a:latin typeface="Tahoma" pitchFamily="34" charset="0"/>
              </a:rPr>
              <a:t>(Acts 4:36-37)</a:t>
            </a:r>
          </a:p>
          <a:p>
            <a:pPr>
              <a:buClr>
                <a:schemeClr val="accent1"/>
              </a:buClr>
              <a:buSzPct val="115000"/>
              <a:buFont typeface="Wingdings" pitchFamily="2" charset="2"/>
              <a:buChar char="Ø"/>
            </a:pPr>
            <a:r>
              <a:rPr lang="en-US" sz="2000" b="0" dirty="0">
                <a:solidFill>
                  <a:srgbClr val="FFFF00"/>
                </a:solidFill>
                <a:latin typeface="Tahoma" pitchFamily="34" charset="0"/>
              </a:rPr>
              <a:t>He was a good man, full of faith and full of the Holy Spirit</a:t>
            </a:r>
          </a:p>
          <a:p>
            <a:pPr>
              <a:buClr>
                <a:schemeClr val="accent1"/>
              </a:buClr>
              <a:buSzPct val="115000"/>
              <a:buFont typeface="Wingdings" pitchFamily="2" charset="2"/>
              <a:buChar char="Ø"/>
            </a:pPr>
            <a:r>
              <a:rPr lang="en-US" sz="2000" b="0" dirty="0">
                <a:solidFill>
                  <a:srgbClr val="FFFF00"/>
                </a:solidFill>
                <a:latin typeface="Tahoma" pitchFamily="34" charset="0"/>
              </a:rPr>
              <a:t>One of 3 in the NT called a “good man.” The others are: Jesus </a:t>
            </a:r>
            <a:r>
              <a:rPr lang="en-US" sz="2000" b="0" i="1" dirty="0">
                <a:solidFill>
                  <a:srgbClr val="FFFF00"/>
                </a:solidFill>
                <a:latin typeface="Tahoma" pitchFamily="34" charset="0"/>
              </a:rPr>
              <a:t>(Jn. 7:12) </a:t>
            </a:r>
            <a:r>
              <a:rPr lang="en-US" sz="2000" b="0" dirty="0">
                <a:solidFill>
                  <a:srgbClr val="FFFF00"/>
                </a:solidFill>
                <a:latin typeface="Tahoma" pitchFamily="34" charset="0"/>
              </a:rPr>
              <a:t>and Joseph of Arimathea </a:t>
            </a:r>
            <a:r>
              <a:rPr lang="en-US" sz="2000" b="0" i="1" dirty="0">
                <a:solidFill>
                  <a:srgbClr val="FFFF00"/>
                </a:solidFill>
                <a:latin typeface="Tahoma" pitchFamily="34" charset="0"/>
              </a:rPr>
              <a:t>(Lk. 23:50) </a:t>
            </a:r>
            <a:r>
              <a:rPr lang="en-US" sz="2000" b="0" dirty="0">
                <a:solidFill>
                  <a:srgbClr val="FFFF00"/>
                </a:solidFill>
                <a:latin typeface="Tahoma" pitchFamily="34" charset="0"/>
              </a:rPr>
              <a:t>– </a:t>
            </a:r>
            <a:r>
              <a:rPr lang="en-US" sz="2000" i="1" dirty="0">
                <a:solidFill>
                  <a:srgbClr val="FFFF00"/>
                </a:solidFill>
                <a:latin typeface="Tahoma" pitchFamily="34" charset="0"/>
              </a:rPr>
              <a:t>Two out of three are Josephs!</a:t>
            </a:r>
          </a:p>
          <a:p>
            <a:pPr>
              <a:buClr>
                <a:schemeClr val="accent1"/>
              </a:buClr>
              <a:buSzPct val="115000"/>
              <a:buFont typeface="Wingdings" pitchFamily="2" charset="2"/>
              <a:buChar char="Ø"/>
            </a:pPr>
            <a:r>
              <a:rPr lang="en-US" sz="2000" b="0" dirty="0">
                <a:solidFill>
                  <a:srgbClr val="FFFF00"/>
                </a:solidFill>
                <a:latin typeface="Tahoma" pitchFamily="34" charset="0"/>
              </a:rPr>
              <a:t>He lived up to his new name by encouraging others (Acts 11:23)</a:t>
            </a:r>
          </a:p>
          <a:p>
            <a:pPr>
              <a:buClr>
                <a:schemeClr val="accent1"/>
              </a:buClr>
              <a:buSzPct val="115000"/>
              <a:buFont typeface="Wingdings" pitchFamily="2" charset="2"/>
              <a:buChar char="Ø"/>
            </a:pPr>
            <a:r>
              <a:rPr lang="en-US" sz="2000" b="0" dirty="0">
                <a:solidFill>
                  <a:srgbClr val="FFFF00"/>
                </a:solidFill>
                <a:latin typeface="Tahoma" pitchFamily="34" charset="0"/>
              </a:rPr>
              <a:t>He was successful in his preaching (Acts 11:24)</a:t>
            </a:r>
            <a:endParaRPr lang="en-US" sz="2000" b="0" i="1" dirty="0">
              <a:solidFill>
                <a:srgbClr val="FFFF00"/>
              </a:solidFill>
              <a:latin typeface="Tahoma" pitchFamily="34" charset="0"/>
            </a:endParaRPr>
          </a:p>
        </p:txBody>
      </p:sp>
    </p:spTree>
    <p:extLst>
      <p:ext uri="{BB962C8B-B14F-4D97-AF65-F5344CB8AC3E}">
        <p14:creationId xmlns:p14="http://schemas.microsoft.com/office/powerpoint/2010/main" val="33491984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wipe(left)">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left)">
                                      <p:cBhvr>
                                        <p:cTn id="19" dur="500"/>
                                        <p:tgtEl>
                                          <p:spTgt spid="9">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ipe(left)">
                                      <p:cBhvr>
                                        <p:cTn id="28" dur="500"/>
                                        <p:tgtEl>
                                          <p:spTgt spid="9">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lstStyle/>
          <a:p>
            <a:r>
              <a:rPr lang="en-US" sz="3600" b="1" u="sng" dirty="0">
                <a:solidFill>
                  <a:srgbClr val="66FFFF"/>
                </a:solidFill>
                <a:cs typeface="Times New Roman" pitchFamily="18" charset="0"/>
              </a:rPr>
              <a:t>Antioch of Syria </a:t>
            </a:r>
          </a:p>
        </p:txBody>
      </p:sp>
      <p:sp>
        <p:nvSpPr>
          <p:cNvPr id="4" name="Footer Placeholder 4"/>
          <p:cNvSpPr>
            <a:spLocks noGrp="1"/>
          </p:cNvSpPr>
          <p:nvPr>
            <p:ph type="ftr" sz="quarter" idx="11"/>
          </p:nvPr>
        </p:nvSpPr>
        <p:spPr>
          <a:xfrm>
            <a:off x="2706654" y="6594987"/>
            <a:ext cx="3733800" cy="228600"/>
          </a:xfrm>
        </p:spPr>
        <p:txBody>
          <a:bodyPr/>
          <a:lstStyle/>
          <a:p>
            <a:r>
              <a:rPr lang="en-US" b="0"/>
              <a:t>A Tale Of Two Antiochs</a:t>
            </a:r>
            <a:endParaRPr lang="en-US" b="0" dirty="0"/>
          </a:p>
        </p:txBody>
      </p:sp>
      <p:sp>
        <p:nvSpPr>
          <p:cNvPr id="8" name="Text Box 3"/>
          <p:cNvSpPr txBox="1">
            <a:spLocks noChangeArrowheads="1"/>
          </p:cNvSpPr>
          <p:nvPr/>
        </p:nvSpPr>
        <p:spPr bwMode="auto">
          <a:xfrm>
            <a:off x="2458" y="762000"/>
            <a:ext cx="9141542" cy="1692771"/>
          </a:xfrm>
          <a:prstGeom prst="rect">
            <a:avLst/>
          </a:prstGeom>
          <a:solidFill>
            <a:schemeClr val="accent1">
              <a:lumMod val="40000"/>
              <a:lumOff val="60000"/>
            </a:schemeClr>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11:25-26</a:t>
            </a:r>
            <a:endParaRPr lang="en-US" sz="2800" dirty="0">
              <a:solidFill>
                <a:srgbClr val="7030A0"/>
              </a:solidFill>
              <a:latin typeface="Tahoma" pitchFamily="34" charset="0"/>
            </a:endParaRP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25.  And he left for Tarsus to look for Saul;</a:t>
            </a:r>
          </a:p>
          <a:p>
            <a:pPr eaLnBrk="0" hangingPunct="0">
              <a:buClr>
                <a:schemeClr val="accent1"/>
              </a:buClr>
              <a:buSzPct val="115000"/>
              <a:buFont typeface="Wingdings" pitchFamily="2" charset="2"/>
              <a:buNone/>
            </a:pPr>
            <a:r>
              <a:rPr lang="en-US" sz="2000" b="0" dirty="0">
                <a:solidFill>
                  <a:srgbClr val="002060"/>
                </a:solidFill>
                <a:latin typeface="Tahoma" pitchFamily="34" charset="0"/>
              </a:rPr>
              <a:t>26.  and when he had found him, he brought him to Antioch. And for an entire year they met with the church and taught considerable numbers; and the disciples were first called Christians in Antioch.</a:t>
            </a:r>
          </a:p>
        </p:txBody>
      </p:sp>
      <p:sp>
        <p:nvSpPr>
          <p:cNvPr id="9" name="Text Box 6"/>
          <p:cNvSpPr txBox="1">
            <a:spLocks noChangeArrowheads="1"/>
          </p:cNvSpPr>
          <p:nvPr/>
        </p:nvSpPr>
        <p:spPr bwMode="auto">
          <a:xfrm>
            <a:off x="2459" y="2667000"/>
            <a:ext cx="9141541"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None/>
            </a:pPr>
            <a:r>
              <a:rPr lang="en-US" dirty="0">
                <a:latin typeface="Tahoma" pitchFamily="34" charset="0"/>
              </a:rPr>
              <a:t>Acts 11:25-26</a:t>
            </a:r>
            <a:endParaRPr lang="en-US" b="0" dirty="0">
              <a:solidFill>
                <a:schemeClr val="folHlink"/>
              </a:solidFill>
              <a:latin typeface="Tahoma" pitchFamily="34" charset="0"/>
            </a:endParaRPr>
          </a:p>
          <a:p>
            <a:pPr>
              <a:buClr>
                <a:schemeClr val="accent1"/>
              </a:buClr>
              <a:buSzPct val="115000"/>
              <a:buFont typeface="Wingdings" pitchFamily="2" charset="2"/>
              <a:buChar char="Ø"/>
            </a:pPr>
            <a:r>
              <a:rPr lang="en-US" sz="2000" b="0" dirty="0">
                <a:solidFill>
                  <a:srgbClr val="FFFF00"/>
                </a:solidFill>
                <a:latin typeface="Tahoma" pitchFamily="34" charset="0"/>
              </a:rPr>
              <a:t>Barnabas went to Tarsus to get Saul </a:t>
            </a:r>
            <a:r>
              <a:rPr lang="en-US" sz="2000" b="0" i="1" dirty="0">
                <a:solidFill>
                  <a:srgbClr val="FFFF00"/>
                </a:solidFill>
                <a:latin typeface="Tahoma" pitchFamily="34" charset="0"/>
              </a:rPr>
              <a:t>(cf. Acts 9:30) </a:t>
            </a:r>
            <a:r>
              <a:rPr lang="en-US" sz="2000" b="0" dirty="0">
                <a:solidFill>
                  <a:srgbClr val="FFFF00"/>
                </a:solidFill>
                <a:latin typeface="Tahoma" pitchFamily="34" charset="0"/>
              </a:rPr>
              <a:t>&amp;</a:t>
            </a:r>
            <a:r>
              <a:rPr lang="en-US" sz="2000" b="0" i="1" dirty="0">
                <a:solidFill>
                  <a:srgbClr val="FFFF00"/>
                </a:solidFill>
                <a:latin typeface="Tahoma" pitchFamily="34" charset="0"/>
              </a:rPr>
              <a:t> </a:t>
            </a:r>
            <a:r>
              <a:rPr lang="en-US" sz="2000" b="0" dirty="0">
                <a:solidFill>
                  <a:srgbClr val="FFFF00"/>
                </a:solidFill>
                <a:latin typeface="Tahoma" pitchFamily="34" charset="0"/>
              </a:rPr>
              <a:t>brought him back to Antioch and they worked together there for a year.</a:t>
            </a:r>
          </a:p>
          <a:p>
            <a:pPr>
              <a:buClr>
                <a:schemeClr val="accent1"/>
              </a:buClr>
              <a:buSzPct val="115000"/>
              <a:buFont typeface="Wingdings" pitchFamily="2" charset="2"/>
              <a:buChar char="Ø"/>
            </a:pPr>
            <a:r>
              <a:rPr lang="en-US" sz="2000" b="0" dirty="0">
                <a:solidFill>
                  <a:srgbClr val="FFFF00"/>
                </a:solidFill>
                <a:latin typeface="Tahoma" pitchFamily="34" charset="0"/>
              </a:rPr>
              <a:t>Disciples of Christ were first called Christians in Antioch!</a:t>
            </a:r>
          </a:p>
          <a:p>
            <a:pPr lvl="1">
              <a:buClr>
                <a:schemeClr val="accent1"/>
              </a:buClr>
              <a:buSzPct val="115000"/>
              <a:buFont typeface="Wingdings" panose="05000000000000000000" pitchFamily="2" charset="2"/>
              <a:buChar char="§"/>
            </a:pPr>
            <a:r>
              <a:rPr lang="en-US" sz="2000" dirty="0">
                <a:solidFill>
                  <a:srgbClr val="FFFF00"/>
                </a:solidFill>
                <a:latin typeface="Tahoma" pitchFamily="34" charset="0"/>
              </a:rPr>
              <a:t>Called</a:t>
            </a:r>
            <a:r>
              <a:rPr lang="en-US" sz="2000" b="0" dirty="0">
                <a:solidFill>
                  <a:srgbClr val="FFFF00"/>
                </a:solidFill>
                <a:latin typeface="Tahoma" pitchFamily="34" charset="0"/>
              </a:rPr>
              <a:t> = </a:t>
            </a:r>
            <a:r>
              <a:rPr lang="en-US" sz="2000" b="0" i="1" dirty="0" err="1">
                <a:solidFill>
                  <a:srgbClr val="FFFF00"/>
                </a:solidFill>
                <a:latin typeface="Tahoma" pitchFamily="34" charset="0"/>
              </a:rPr>
              <a:t>chrēmatizo</a:t>
            </a:r>
            <a:r>
              <a:rPr lang="en-US" sz="2000" b="0" i="1" dirty="0">
                <a:solidFill>
                  <a:srgbClr val="FFFF00"/>
                </a:solidFill>
                <a:latin typeface="Tahoma" pitchFamily="34" charset="0"/>
              </a:rPr>
              <a:t>̄ [</a:t>
            </a:r>
            <a:r>
              <a:rPr lang="en-US" sz="2000" b="0" i="1" dirty="0" err="1">
                <a:solidFill>
                  <a:srgbClr val="FFFF00"/>
                </a:solidFill>
                <a:latin typeface="Tahoma" pitchFamily="34" charset="0"/>
              </a:rPr>
              <a:t>khray</a:t>
            </a:r>
            <a:r>
              <a:rPr lang="en-US" sz="2000" b="0" i="1" dirty="0">
                <a:solidFill>
                  <a:srgbClr val="FFFF00"/>
                </a:solidFill>
                <a:latin typeface="Tahoma" pitchFamily="34" charset="0"/>
              </a:rPr>
              <a:t>-mat-id'-zo] (G5537): </a:t>
            </a:r>
            <a:r>
              <a:rPr lang="en-US" sz="2000" b="0" dirty="0">
                <a:solidFill>
                  <a:srgbClr val="FFFF00"/>
                </a:solidFill>
                <a:latin typeface="Tahoma" pitchFamily="34" charset="0"/>
              </a:rPr>
              <a:t>A Divine utterance: - “be called, be admonished (warned) of God, reveal, speak.” (*Used 9 times in NT as reference as a warning or revealing from God) </a:t>
            </a:r>
          </a:p>
          <a:p>
            <a:pPr lvl="1">
              <a:buClr>
                <a:schemeClr val="accent1"/>
              </a:buClr>
              <a:buSzPct val="115000"/>
              <a:buFont typeface="Wingdings" panose="05000000000000000000" pitchFamily="2" charset="2"/>
              <a:buChar char="§"/>
            </a:pPr>
            <a:r>
              <a:rPr lang="en-US" sz="2000" b="0" dirty="0">
                <a:solidFill>
                  <a:srgbClr val="FFFF00"/>
                </a:solidFill>
                <a:latin typeface="Tahoma" pitchFamily="34" charset="0"/>
              </a:rPr>
              <a:t>Not a term of derision by the </a:t>
            </a:r>
            <a:r>
              <a:rPr lang="en-US" sz="2000" b="0" dirty="0" err="1">
                <a:solidFill>
                  <a:srgbClr val="FFFF00"/>
                </a:solidFill>
                <a:latin typeface="Tahoma" pitchFamily="34" charset="0"/>
              </a:rPr>
              <a:t>Antiochians</a:t>
            </a:r>
            <a:r>
              <a:rPr lang="en-US" sz="2000" b="0" dirty="0">
                <a:solidFill>
                  <a:srgbClr val="FFFF00"/>
                </a:solidFill>
                <a:latin typeface="Tahoma" pitchFamily="34" charset="0"/>
              </a:rPr>
              <a:t>, or a nickname, but a divinely appointed name for followers of Christ </a:t>
            </a:r>
            <a:r>
              <a:rPr lang="en-US" sz="2000" b="0" i="1" dirty="0">
                <a:solidFill>
                  <a:srgbClr val="FFFF00"/>
                </a:solidFill>
                <a:latin typeface="Tahoma" pitchFamily="34" charset="0"/>
              </a:rPr>
              <a:t>(I Pet. 4:16). </a:t>
            </a:r>
          </a:p>
          <a:p>
            <a:pPr>
              <a:buClr>
                <a:schemeClr val="accent1"/>
              </a:buClr>
              <a:buSzPct val="115000"/>
              <a:buFont typeface="Wingdings" pitchFamily="2" charset="2"/>
              <a:buChar char="Ø"/>
            </a:pPr>
            <a:r>
              <a:rPr lang="en-US" sz="2000" b="0" dirty="0">
                <a:solidFill>
                  <a:srgbClr val="FFFF00"/>
                </a:solidFill>
                <a:latin typeface="Tahoma" pitchFamily="34" charset="0"/>
              </a:rPr>
              <a:t>Antioch was often called the “Heathen Queen of the East.”</a:t>
            </a:r>
          </a:p>
          <a:p>
            <a:pPr>
              <a:buClr>
                <a:schemeClr val="accent1"/>
              </a:buClr>
              <a:buSzPct val="115000"/>
              <a:buFont typeface="Wingdings" pitchFamily="2" charset="2"/>
              <a:buChar char="Ø"/>
            </a:pPr>
            <a:r>
              <a:rPr lang="en-US" sz="2000" b="0" dirty="0">
                <a:solidFill>
                  <a:srgbClr val="FFFF00"/>
                </a:solidFill>
                <a:latin typeface="Tahoma" pitchFamily="34" charset="0"/>
              </a:rPr>
              <a:t>That makes it more amazing that it became such a central hub for Christianity, and the spread of the gospel! </a:t>
            </a:r>
          </a:p>
        </p:txBody>
      </p:sp>
    </p:spTree>
    <p:extLst>
      <p:ext uri="{BB962C8B-B14F-4D97-AF65-F5344CB8AC3E}">
        <p14:creationId xmlns:p14="http://schemas.microsoft.com/office/powerpoint/2010/main" val="25040784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wipe(left)">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left)">
                                      <p:cBhvr>
                                        <p:cTn id="19" dur="500"/>
                                        <p:tgtEl>
                                          <p:spTgt spid="9">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wipe(left)">
                                      <p:cBhvr>
                                        <p:cTn id="3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ve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C0C0C0"/>
      </a:dk1>
      <a:lt1>
        <a:srgbClr val="FFFFFF"/>
      </a:lt1>
      <a:dk2>
        <a:srgbClr val="000099"/>
      </a:dk2>
      <a:lt2>
        <a:srgbClr val="000066"/>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3366CC"/>
      </a:dk2>
      <a:lt2>
        <a:srgbClr val="CCECFF"/>
      </a:lt2>
      <a:accent1>
        <a:srgbClr val="0066FF"/>
      </a:accent1>
      <a:accent2>
        <a:srgbClr val="00FF00"/>
      </a:accent2>
      <a:accent3>
        <a:srgbClr val="ADB8E2"/>
      </a:accent3>
      <a:accent4>
        <a:srgbClr val="DADADA"/>
      </a:accent4>
      <a:accent5>
        <a:srgbClr val="AAB8FF"/>
      </a:accent5>
      <a:accent6>
        <a:srgbClr val="00E700"/>
      </a:accent6>
      <a:hlink>
        <a:srgbClr val="A29E00"/>
      </a:hlink>
      <a:folHlink>
        <a:srgbClr val="EA8B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3366CC"/>
      </a:lt1>
      <a:dk2>
        <a:srgbClr val="003399"/>
      </a:dk2>
      <a:lt2>
        <a:srgbClr val="C0C0C0"/>
      </a:lt2>
      <a:accent1>
        <a:srgbClr val="0066FF"/>
      </a:accent1>
      <a:accent2>
        <a:srgbClr val="00FF00"/>
      </a:accent2>
      <a:accent3>
        <a:srgbClr val="ADB8E2"/>
      </a:accent3>
      <a:accent4>
        <a:srgbClr val="000000"/>
      </a:accent4>
      <a:accent5>
        <a:srgbClr val="AAB8FF"/>
      </a:accent5>
      <a:accent6>
        <a:srgbClr val="00E700"/>
      </a:accent6>
      <a:hlink>
        <a:srgbClr val="A29E00"/>
      </a:hlink>
      <a:folHlink>
        <a:srgbClr val="EA8B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C0C0C0"/>
      </a:dk1>
      <a:lt1>
        <a:srgbClr val="FFFFFF"/>
      </a:lt1>
      <a:dk2>
        <a:srgbClr val="3366CC"/>
      </a:dk2>
      <a:lt2>
        <a:srgbClr val="003399"/>
      </a:lt2>
      <a:accent1>
        <a:srgbClr val="0066FF"/>
      </a:accent1>
      <a:accent2>
        <a:srgbClr val="00FF00"/>
      </a:accent2>
      <a:accent3>
        <a:srgbClr val="ADB8E2"/>
      </a:accent3>
      <a:accent4>
        <a:srgbClr val="DADADA"/>
      </a:accent4>
      <a:accent5>
        <a:srgbClr val="AAB8FF"/>
      </a:accent5>
      <a:accent6>
        <a:srgbClr val="00E700"/>
      </a:accent6>
      <a:hlink>
        <a:srgbClr val="A29E00"/>
      </a:hlink>
      <a:folHlink>
        <a:srgbClr val="EA8B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C0C0C0"/>
      </a:dk1>
      <a:lt1>
        <a:srgbClr val="FFFFFF"/>
      </a:lt1>
      <a:dk2>
        <a:srgbClr val="800000"/>
      </a:dk2>
      <a:lt2>
        <a:srgbClr val="800000"/>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039</Template>
  <TotalTime>3832</TotalTime>
  <Words>2272</Words>
  <Application>Microsoft Office PowerPoint</Application>
  <PresentationFormat>On-screen Show (4:3)</PresentationFormat>
  <Paragraphs>204</Paragraphs>
  <Slides>20</Slides>
  <Notes>12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20</vt:i4>
      </vt:variant>
    </vt:vector>
  </HeadingPairs>
  <TitlesOfParts>
    <vt:vector size="35" baseType="lpstr">
      <vt:lpstr>Ameretto</vt:lpstr>
      <vt:lpstr>Arial</vt:lpstr>
      <vt:lpstr>Calisto MT</vt:lpstr>
      <vt:lpstr>Tahoma</vt:lpstr>
      <vt:lpstr>Times New Roman</vt:lpstr>
      <vt:lpstr>Wingdings</vt:lpstr>
      <vt:lpstr>vees</vt:lpstr>
      <vt:lpstr>1_colormaster</vt:lpstr>
      <vt:lpstr>2_colormaster</vt:lpstr>
      <vt:lpstr>3_colormaster</vt:lpstr>
      <vt:lpstr>4_colormaster</vt:lpstr>
      <vt:lpstr>5_colormaster</vt:lpstr>
      <vt:lpstr>6_colormaster</vt:lpstr>
      <vt:lpstr>7_colormaster</vt:lpstr>
      <vt:lpstr>8_colormaster</vt:lpstr>
      <vt:lpstr>A Tale Of Two Antiochs  Text: Acts 11:19; 13:14   </vt:lpstr>
      <vt:lpstr>Intro </vt:lpstr>
      <vt:lpstr>Intro </vt:lpstr>
      <vt:lpstr>Intro </vt:lpstr>
      <vt:lpstr>Intro </vt:lpstr>
      <vt:lpstr>Antioch of Syria</vt:lpstr>
      <vt:lpstr>Antioch of Syria </vt:lpstr>
      <vt:lpstr>Antioch of Syria </vt:lpstr>
      <vt:lpstr>Antioch of Syria </vt:lpstr>
      <vt:lpstr>Antioch of Syria </vt:lpstr>
      <vt:lpstr>Antioch of Syria </vt:lpstr>
      <vt:lpstr>Antioch of Pisidia</vt:lpstr>
      <vt:lpstr>Antioch of Pisidia</vt:lpstr>
      <vt:lpstr>Antioch of Pisidia </vt:lpstr>
      <vt:lpstr>Antioch of Pisidia </vt:lpstr>
      <vt:lpstr>Antioch of Pisidia </vt:lpstr>
      <vt:lpstr>Antioch of Pisidia </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Two Antiochs</dc:title>
  <dc:subject>02/11/18</dc:subject>
  <dc:creator>DarkWolf</dc:creator>
  <cp:lastModifiedBy>Nathan Morrison</cp:lastModifiedBy>
  <cp:revision>7</cp:revision>
  <dcterms:created xsi:type="dcterms:W3CDTF">2005-06-04T23:49:02Z</dcterms:created>
  <dcterms:modified xsi:type="dcterms:W3CDTF">2018-02-11T06:05:30Z</dcterms:modified>
</cp:coreProperties>
</file>