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19"/>
  </p:notesMasterIdLst>
  <p:handoutMasterIdLst>
    <p:handoutMasterId r:id="rId20"/>
  </p:handoutMasterIdLst>
  <p:sldIdLst>
    <p:sldId id="256" r:id="rId2"/>
    <p:sldId id="335" r:id="rId3"/>
    <p:sldId id="464" r:id="rId4"/>
    <p:sldId id="500" r:id="rId5"/>
    <p:sldId id="490" r:id="rId6"/>
    <p:sldId id="502" r:id="rId7"/>
    <p:sldId id="466" r:id="rId8"/>
    <p:sldId id="504" r:id="rId9"/>
    <p:sldId id="483" r:id="rId10"/>
    <p:sldId id="506" r:id="rId11"/>
    <p:sldId id="509" r:id="rId12"/>
    <p:sldId id="492" r:id="rId13"/>
    <p:sldId id="494" r:id="rId14"/>
    <p:sldId id="498" r:id="rId15"/>
    <p:sldId id="455" r:id="rId16"/>
    <p:sldId id="511" r:id="rId17"/>
    <p:sldId id="43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6600"/>
    <a:srgbClr val="0000FF"/>
    <a:srgbClr val="FF0066"/>
    <a:srgbClr val="FFFFFF"/>
    <a:srgbClr val="FFCC00"/>
    <a:srgbClr val="66FFFF"/>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10" autoAdjust="0"/>
  </p:normalViewPr>
  <p:slideViewPr>
    <p:cSldViewPr snapToObjects="1">
      <p:cViewPr varScale="1">
        <p:scale>
          <a:sx n="59" d="100"/>
          <a:sy n="59" d="100"/>
        </p:scale>
        <p:origin x="97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83D35438-DCBD-452B-9E39-EEDED133224A}" type="slidenum">
              <a:rPr lang="en-US"/>
              <a:pPr>
                <a:defRPr/>
              </a:pPr>
              <a:t>‹#›</a:t>
            </a:fld>
            <a:endParaRPr lang="en-US"/>
          </a:p>
        </p:txBody>
      </p:sp>
    </p:spTree>
    <p:extLst>
      <p:ext uri="{BB962C8B-B14F-4D97-AF65-F5344CB8AC3E}">
        <p14:creationId xmlns:p14="http://schemas.microsoft.com/office/powerpoint/2010/main" val="3679471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ABB457A0-0CEB-4730-895F-EC7742178854}" type="slidenum">
              <a:rPr lang="en-US"/>
              <a:pPr>
                <a:defRPr/>
              </a:pPr>
              <a:t>‹#›</a:t>
            </a:fld>
            <a:endParaRPr lang="en-US"/>
          </a:p>
        </p:txBody>
      </p:sp>
    </p:spTree>
    <p:extLst>
      <p:ext uri="{BB962C8B-B14F-4D97-AF65-F5344CB8AC3E}">
        <p14:creationId xmlns:p14="http://schemas.microsoft.com/office/powerpoint/2010/main" val="316621683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2531"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253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CFFC8A-ADCB-4871-90E4-4569F7C04C85}" type="slidenum">
              <a:rPr lang="en-US" smtClean="0">
                <a:latin typeface="Times New Roman" pitchFamily="18" charset="0"/>
              </a:rPr>
              <a:pPr eaLnBrk="1" hangingPunct="1"/>
              <a:t>1</a:t>
            </a:fld>
            <a:endParaRPr lang="en-US">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Call: 804-277-1983 or Visit: www.courthousechurchofcrist.com</a:t>
            </a:r>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10</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696045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11</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62117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12</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13</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14</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A Specific Request</a:t>
            </a:r>
          </a:p>
        </p:txBody>
      </p:sp>
      <p:sp>
        <p:nvSpPr>
          <p:cNvPr id="3277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Prepared by Nathan L Morrison / 05-14-06</a:t>
            </a:r>
          </a:p>
        </p:txBody>
      </p:sp>
      <p:sp>
        <p:nvSpPr>
          <p:cNvPr id="3277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A6251F-DE3E-4B01-9E09-0DD6CD852054}" type="slidenum">
              <a:rPr lang="en-US">
                <a:latin typeface="Times New Roman" pitchFamily="18" charset="0"/>
              </a:rPr>
              <a:pPr/>
              <a:t>15</a:t>
            </a:fld>
            <a:endParaRPr lang="en-US">
              <a:latin typeface="Times New Roman" pitchFamily="18" charset="0"/>
            </a:endParaRPr>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p:spPr>
        <p:txBody>
          <a:bodyPr/>
          <a:lstStyle/>
          <a:p>
            <a:pPr eaLnBrk="1" hangingPunct="1"/>
            <a:r>
              <a:rPr lang="en-US" dirty="0"/>
              <a:t>Image: Jefferson’s Bible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A Specific Request</a:t>
            </a:r>
          </a:p>
        </p:txBody>
      </p:sp>
      <p:sp>
        <p:nvSpPr>
          <p:cNvPr id="3277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Prepared by Nathan L Morrison / 05-14-06</a:t>
            </a:r>
          </a:p>
        </p:txBody>
      </p:sp>
      <p:sp>
        <p:nvSpPr>
          <p:cNvPr id="3277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A6251F-DE3E-4B01-9E09-0DD6CD852054}" type="slidenum">
              <a:rPr lang="en-US">
                <a:latin typeface="Times New Roman" pitchFamily="18" charset="0"/>
              </a:rPr>
              <a:pPr/>
              <a:t>16</a:t>
            </a:fld>
            <a:endParaRPr lang="en-US">
              <a:latin typeface="Times New Roman" pitchFamily="18" charset="0"/>
            </a:endParaRPr>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p:spPr>
        <p:txBody>
          <a:bodyPr/>
          <a:lstStyle/>
          <a:p>
            <a:pPr eaLnBrk="1" hangingPunct="1"/>
            <a:r>
              <a:rPr lang="en-US" dirty="0"/>
              <a:t>Image: Jefferson’s Bible</a:t>
            </a:r>
          </a:p>
        </p:txBody>
      </p:sp>
    </p:spTree>
    <p:extLst>
      <p:ext uri="{BB962C8B-B14F-4D97-AF65-F5344CB8AC3E}">
        <p14:creationId xmlns:p14="http://schemas.microsoft.com/office/powerpoint/2010/main" val="1722614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17</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2</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3</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4</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80858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5</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6</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215713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7</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8</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824297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9</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Tailor-Made Religion</a:t>
            </a:r>
          </a:p>
        </p:txBody>
      </p:sp>
      <p:sp>
        <p:nvSpPr>
          <p:cNvPr id="10" name="Slide Number Placeholder 5"/>
          <p:cNvSpPr>
            <a:spLocks noGrp="1"/>
          </p:cNvSpPr>
          <p:nvPr>
            <p:ph type="sldNum" sz="quarter" idx="12"/>
          </p:nvPr>
        </p:nvSpPr>
        <p:spPr/>
        <p:txBody>
          <a:bodyPr/>
          <a:lstStyle>
            <a:lvl1pPr>
              <a:defRPr/>
            </a:lvl1pPr>
          </a:lstStyle>
          <a:p>
            <a:pPr>
              <a:defRPr/>
            </a:pPr>
            <a:fld id="{B7671442-D263-4E57-8794-6D8B84C3E12E}" type="slidenum">
              <a:rPr lang="en-US"/>
              <a:pPr>
                <a:defRPr/>
              </a:pPr>
              <a:t>‹#›</a:t>
            </a:fld>
            <a:endParaRPr lang="en-US"/>
          </a:p>
        </p:txBody>
      </p:sp>
    </p:spTree>
    <p:extLst>
      <p:ext uri="{BB962C8B-B14F-4D97-AF65-F5344CB8AC3E}">
        <p14:creationId xmlns:p14="http://schemas.microsoft.com/office/powerpoint/2010/main" val="380852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Tailor-Made Religion</a:t>
            </a:r>
          </a:p>
        </p:txBody>
      </p:sp>
      <p:sp>
        <p:nvSpPr>
          <p:cNvPr id="6" name="Slide Number Placeholder 5"/>
          <p:cNvSpPr>
            <a:spLocks noGrp="1"/>
          </p:cNvSpPr>
          <p:nvPr>
            <p:ph type="sldNum" sz="quarter" idx="12"/>
          </p:nvPr>
        </p:nvSpPr>
        <p:spPr/>
        <p:txBody>
          <a:bodyPr/>
          <a:lstStyle>
            <a:lvl1pPr>
              <a:defRPr/>
            </a:lvl1pPr>
          </a:lstStyle>
          <a:p>
            <a:pPr>
              <a:defRPr/>
            </a:pPr>
            <a:fld id="{E538610F-BE18-4CA2-AB88-48EB84BB551A}" type="slidenum">
              <a:rPr lang="en-US"/>
              <a:pPr>
                <a:defRPr/>
              </a:pPr>
              <a:t>‹#›</a:t>
            </a:fld>
            <a:endParaRPr lang="en-US"/>
          </a:p>
        </p:txBody>
      </p:sp>
    </p:spTree>
    <p:extLst>
      <p:ext uri="{BB962C8B-B14F-4D97-AF65-F5344CB8AC3E}">
        <p14:creationId xmlns:p14="http://schemas.microsoft.com/office/powerpoint/2010/main" val="68209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Tailor-Made Religion</a:t>
            </a:r>
          </a:p>
        </p:txBody>
      </p:sp>
      <p:sp>
        <p:nvSpPr>
          <p:cNvPr id="6" name="Slide Number Placeholder 5"/>
          <p:cNvSpPr>
            <a:spLocks noGrp="1"/>
          </p:cNvSpPr>
          <p:nvPr>
            <p:ph type="sldNum" sz="quarter" idx="12"/>
          </p:nvPr>
        </p:nvSpPr>
        <p:spPr/>
        <p:txBody>
          <a:bodyPr/>
          <a:lstStyle>
            <a:lvl1pPr>
              <a:defRPr/>
            </a:lvl1pPr>
          </a:lstStyle>
          <a:p>
            <a:pPr>
              <a:defRPr/>
            </a:pPr>
            <a:fld id="{1B0A3452-29A0-44AD-BE32-40D6AEBC7410}" type="slidenum">
              <a:rPr lang="en-US"/>
              <a:pPr>
                <a:defRPr/>
              </a:pPr>
              <a:t>‹#›</a:t>
            </a:fld>
            <a:endParaRPr lang="en-US"/>
          </a:p>
        </p:txBody>
      </p:sp>
    </p:spTree>
    <p:extLst>
      <p:ext uri="{BB962C8B-B14F-4D97-AF65-F5344CB8AC3E}">
        <p14:creationId xmlns:p14="http://schemas.microsoft.com/office/powerpoint/2010/main" val="64388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Tailor-Made Religion</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126345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Tailor-Made Religion</a:t>
            </a:r>
          </a:p>
        </p:txBody>
      </p:sp>
      <p:sp>
        <p:nvSpPr>
          <p:cNvPr id="10" name="Slide Number Placeholder 5"/>
          <p:cNvSpPr>
            <a:spLocks noGrp="1"/>
          </p:cNvSpPr>
          <p:nvPr>
            <p:ph type="sldNum" sz="quarter" idx="12"/>
          </p:nvPr>
        </p:nvSpPr>
        <p:spPr/>
        <p:txBody>
          <a:bodyPr/>
          <a:lstStyle>
            <a:lvl1pPr>
              <a:defRPr/>
            </a:lvl1pPr>
          </a:lstStyle>
          <a:p>
            <a:pPr>
              <a:defRPr/>
            </a:pPr>
            <a:fld id="{B96EB038-009F-4C6B-B703-04AD144E7BF9}" type="slidenum">
              <a:rPr lang="en-US"/>
              <a:pPr>
                <a:defRPr/>
              </a:pPr>
              <a:t>‹#›</a:t>
            </a:fld>
            <a:endParaRPr lang="en-US"/>
          </a:p>
        </p:txBody>
      </p:sp>
    </p:spTree>
    <p:extLst>
      <p:ext uri="{BB962C8B-B14F-4D97-AF65-F5344CB8AC3E}">
        <p14:creationId xmlns:p14="http://schemas.microsoft.com/office/powerpoint/2010/main" val="249642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Tailor-Made Religion</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a:p>
        </p:txBody>
      </p:sp>
    </p:spTree>
    <p:extLst>
      <p:ext uri="{BB962C8B-B14F-4D97-AF65-F5344CB8AC3E}">
        <p14:creationId xmlns:p14="http://schemas.microsoft.com/office/powerpoint/2010/main" val="144911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Tailor-Made Religion</a:t>
            </a:r>
          </a:p>
        </p:txBody>
      </p:sp>
      <p:sp>
        <p:nvSpPr>
          <p:cNvPr id="9" name="Slide Number Placeholder 5"/>
          <p:cNvSpPr>
            <a:spLocks noGrp="1"/>
          </p:cNvSpPr>
          <p:nvPr>
            <p:ph type="sldNum" sz="quarter" idx="12"/>
          </p:nvPr>
        </p:nvSpPr>
        <p:spPr/>
        <p:txBody>
          <a:bodyPr/>
          <a:lstStyle>
            <a:lvl1pPr>
              <a:defRPr/>
            </a:lvl1pPr>
          </a:lstStyle>
          <a:p>
            <a:pPr>
              <a:defRPr/>
            </a:pPr>
            <a:fld id="{4BC5EFCD-9C6C-4147-B06A-DCF40698C362}" type="slidenum">
              <a:rPr lang="en-US"/>
              <a:pPr>
                <a:defRPr/>
              </a:pPr>
              <a:t>‹#›</a:t>
            </a:fld>
            <a:endParaRPr lang="en-US"/>
          </a:p>
        </p:txBody>
      </p:sp>
    </p:spTree>
    <p:extLst>
      <p:ext uri="{BB962C8B-B14F-4D97-AF65-F5344CB8AC3E}">
        <p14:creationId xmlns:p14="http://schemas.microsoft.com/office/powerpoint/2010/main" val="170030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Tailor-Made Religion</a:t>
            </a:r>
          </a:p>
        </p:txBody>
      </p:sp>
      <p:sp>
        <p:nvSpPr>
          <p:cNvPr id="5" name="Slide Number Placeholder 5"/>
          <p:cNvSpPr>
            <a:spLocks noGrp="1"/>
          </p:cNvSpPr>
          <p:nvPr>
            <p:ph type="sldNum" sz="quarter" idx="12"/>
          </p:nvPr>
        </p:nvSpPr>
        <p:spPr/>
        <p:txBody>
          <a:bodyPr/>
          <a:lstStyle>
            <a:lvl1pPr>
              <a:defRPr/>
            </a:lvl1pPr>
          </a:lstStyle>
          <a:p>
            <a:pPr>
              <a:defRPr/>
            </a:pPr>
            <a:fld id="{E309DE35-FD20-4B5F-B8A9-510BB00B70F7}" type="slidenum">
              <a:rPr lang="en-US"/>
              <a:pPr>
                <a:defRPr/>
              </a:pPr>
              <a:t>‹#›</a:t>
            </a:fld>
            <a:endParaRPr lang="en-US"/>
          </a:p>
        </p:txBody>
      </p:sp>
    </p:spTree>
    <p:extLst>
      <p:ext uri="{BB962C8B-B14F-4D97-AF65-F5344CB8AC3E}">
        <p14:creationId xmlns:p14="http://schemas.microsoft.com/office/powerpoint/2010/main" val="268165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Tailor-Made Religion</a:t>
            </a:r>
          </a:p>
        </p:txBody>
      </p:sp>
      <p:sp>
        <p:nvSpPr>
          <p:cNvPr id="4" name="Slide Number Placeholder 5"/>
          <p:cNvSpPr>
            <a:spLocks noGrp="1"/>
          </p:cNvSpPr>
          <p:nvPr>
            <p:ph type="sldNum" sz="quarter" idx="12"/>
          </p:nvPr>
        </p:nvSpPr>
        <p:spPr/>
        <p:txBody>
          <a:bodyPr/>
          <a:lstStyle>
            <a:lvl1pPr>
              <a:defRPr/>
            </a:lvl1pPr>
          </a:lstStyle>
          <a:p>
            <a:pPr>
              <a:defRPr/>
            </a:pPr>
            <a:fld id="{00ABDCCD-7977-4C8B-AA80-4E1BC3994A0A}" type="slidenum">
              <a:rPr lang="en-US"/>
              <a:pPr>
                <a:defRPr/>
              </a:pPr>
              <a:t>‹#›</a:t>
            </a:fld>
            <a:endParaRPr lang="en-US"/>
          </a:p>
        </p:txBody>
      </p:sp>
    </p:spTree>
    <p:extLst>
      <p:ext uri="{BB962C8B-B14F-4D97-AF65-F5344CB8AC3E}">
        <p14:creationId xmlns:p14="http://schemas.microsoft.com/office/powerpoint/2010/main" val="384939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Tailor-Made Religion</a:t>
            </a:r>
          </a:p>
        </p:txBody>
      </p:sp>
      <p:sp>
        <p:nvSpPr>
          <p:cNvPr id="7" name="Slide Number Placeholder 5"/>
          <p:cNvSpPr>
            <a:spLocks noGrp="1"/>
          </p:cNvSpPr>
          <p:nvPr>
            <p:ph type="sldNum" sz="quarter" idx="12"/>
          </p:nvPr>
        </p:nvSpPr>
        <p:spPr/>
        <p:txBody>
          <a:bodyPr/>
          <a:lstStyle>
            <a:lvl1pPr>
              <a:defRPr/>
            </a:lvl1pPr>
          </a:lstStyle>
          <a:p>
            <a:pPr>
              <a:defRPr/>
            </a:pPr>
            <a:fld id="{CDDFA57C-8961-4C81-B634-71EE8D25A6E3}" type="slidenum">
              <a:rPr lang="en-US"/>
              <a:pPr>
                <a:defRPr/>
              </a:pPr>
              <a:t>‹#›</a:t>
            </a:fld>
            <a:endParaRPr lang="en-US"/>
          </a:p>
        </p:txBody>
      </p:sp>
    </p:spTree>
    <p:extLst>
      <p:ext uri="{BB962C8B-B14F-4D97-AF65-F5344CB8AC3E}">
        <p14:creationId xmlns:p14="http://schemas.microsoft.com/office/powerpoint/2010/main" val="22006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Tailor-Made Religion</a:t>
            </a:r>
          </a:p>
        </p:txBody>
      </p:sp>
      <p:sp>
        <p:nvSpPr>
          <p:cNvPr id="11" name="Slide Number Placeholder 6"/>
          <p:cNvSpPr>
            <a:spLocks noGrp="1"/>
          </p:cNvSpPr>
          <p:nvPr>
            <p:ph type="sldNum" sz="quarter" idx="12"/>
          </p:nvPr>
        </p:nvSpPr>
        <p:spPr/>
        <p:txBody>
          <a:bodyPr/>
          <a:lstStyle>
            <a:lvl1pPr>
              <a:defRPr/>
            </a:lvl1pPr>
          </a:lstStyle>
          <a:p>
            <a:pPr>
              <a:defRPr/>
            </a:pPr>
            <a:fld id="{91B7F478-5094-4801-A65A-CD2212D39FC7}" type="slidenum">
              <a:rPr lang="en-US"/>
              <a:pPr>
                <a:defRPr/>
              </a:pPr>
              <a:t>‹#›</a:t>
            </a:fld>
            <a:endParaRPr lang="en-US"/>
          </a:p>
        </p:txBody>
      </p:sp>
    </p:spTree>
    <p:extLst>
      <p:ext uri="{BB962C8B-B14F-4D97-AF65-F5344CB8AC3E}">
        <p14:creationId xmlns:p14="http://schemas.microsoft.com/office/powerpoint/2010/main" val="158189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Tailor-Made Religion</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F9E30777-CF0B-4E0A-871B-B8F88C650B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0" r:id="rId2"/>
    <p:sldLayoutId id="2147483749" r:id="rId3"/>
    <p:sldLayoutId id="2147483741" r:id="rId4"/>
    <p:sldLayoutId id="2147483742" r:id="rId5"/>
    <p:sldLayoutId id="2147483743" r:id="rId6"/>
    <p:sldLayoutId id="2147483744" r:id="rId7"/>
    <p:sldLayoutId id="2147483745" r:id="rId8"/>
    <p:sldLayoutId id="2147483750" r:id="rId9"/>
    <p:sldLayoutId id="2147483746" r:id="rId10"/>
    <p:sldLayoutId id="2147483747"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397" y="2133600"/>
            <a:ext cx="9148762" cy="1066800"/>
          </a:xfrm>
        </p:spPr>
        <p:txBody>
          <a:bodyPr rtlCol="0">
            <a:normAutofit/>
          </a:bodyPr>
          <a:lstStyle/>
          <a:p>
            <a:pPr algn="ctr" eaLnBrk="1" fontAlgn="auto" hangingPunct="1">
              <a:buClr>
                <a:schemeClr val="accent6">
                  <a:lumMod val="75000"/>
                </a:schemeClr>
              </a:buClr>
              <a:defRPr/>
            </a:pPr>
            <a:r>
              <a:rPr lang="en-US" sz="4800" b="1" dirty="0">
                <a:solidFill>
                  <a:schemeClr val="accent1"/>
                </a:solidFill>
                <a:latin typeface="Arial" pitchFamily="34" charset="0"/>
                <a:cs typeface="Arial" pitchFamily="34" charset="0"/>
              </a:rPr>
              <a:t>Text: I Kings 12:25-33</a:t>
            </a:r>
          </a:p>
        </p:txBody>
      </p:sp>
      <p:sp>
        <p:nvSpPr>
          <p:cNvPr id="2050" name="Rectangle 2"/>
          <p:cNvSpPr>
            <a:spLocks noGrp="1" noChangeArrowheads="1"/>
          </p:cNvSpPr>
          <p:nvPr>
            <p:ph type="ctrTitle"/>
          </p:nvPr>
        </p:nvSpPr>
        <p:spPr>
          <a:xfrm>
            <a:off x="152401" y="381000"/>
            <a:ext cx="8839200" cy="1159329"/>
          </a:xfrm>
        </p:spPr>
        <p:txBody>
          <a:bodyPr>
            <a:prstTxWarp prst="textWave4">
              <a:avLst/>
            </a:prstTxWarp>
          </a:bodyPr>
          <a:lstStyle/>
          <a:p>
            <a:pPr marL="182880" indent="0" algn="ctr" eaLnBrk="1" fontAlgn="auto" hangingPunct="1">
              <a:spcAft>
                <a:spcPts val="0"/>
              </a:spcAft>
              <a:buClr>
                <a:schemeClr val="accent6">
                  <a:lumMod val="75000"/>
                </a:schemeClr>
              </a:buClr>
              <a:buNone/>
              <a:defRPr/>
            </a:pPr>
            <a:r>
              <a:rPr lang="en-US" sz="6600" u="sng" dirty="0">
                <a:solidFill>
                  <a:schemeClr val="tx1"/>
                </a:solidFill>
                <a:effectLst/>
                <a:latin typeface="Arial" pitchFamily="34" charset="0"/>
                <a:cs typeface="Arial" pitchFamily="34" charset="0"/>
              </a:rPr>
              <a:t>Tailor-Made Religion</a:t>
            </a:r>
          </a:p>
        </p:txBody>
      </p:sp>
      <p:pic>
        <p:nvPicPr>
          <p:cNvPr id="1026" name="Picture 2" descr="http://thelistcollective.com/wp-content/uploads/2011/12/tailor-tool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382" y="3012794"/>
            <a:ext cx="5729238" cy="3812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9664" y="6548438"/>
            <a:ext cx="3352800" cy="309562"/>
          </a:xfrm>
        </p:spPr>
        <p:txBody>
          <a:bodyPr/>
          <a:lstStyle/>
          <a:p>
            <a:pPr>
              <a:defRPr/>
            </a:pPr>
            <a:r>
              <a:rPr lang="en-US"/>
              <a:t>Tailor-Made Religion</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Consequences of Jeroboam's "Little" Changes</a:t>
            </a:r>
          </a:p>
        </p:txBody>
      </p:sp>
      <p:sp>
        <p:nvSpPr>
          <p:cNvPr id="15" name="Text Box 5"/>
          <p:cNvSpPr txBox="1">
            <a:spLocks noChangeArrowheads="1"/>
          </p:cNvSpPr>
          <p:nvPr/>
        </p:nvSpPr>
        <p:spPr bwMode="auto">
          <a:xfrm>
            <a:off x="-30550" y="806393"/>
            <a:ext cx="91647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His legacy (II Kings 17:16, 21-23) led to the </a:t>
            </a:r>
          </a:p>
          <a:p>
            <a:pPr algn="ctr" eaLnBrk="1" hangingPunct="1"/>
            <a:r>
              <a:rPr lang="en-US" sz="2400" b="1" dirty="0">
                <a:solidFill>
                  <a:schemeClr val="accent1"/>
                </a:solidFill>
                <a:latin typeface="Tahoma" pitchFamily="34" charset="0"/>
                <a:cs typeface="Times New Roman" pitchFamily="18" charset="0"/>
              </a:rPr>
              <a:t>destruction of the nation of Israel!</a:t>
            </a:r>
            <a:endParaRPr lang="en-US" sz="2400" b="1" i="1" dirty="0">
              <a:solidFill>
                <a:schemeClr val="accent1"/>
              </a:solidFill>
              <a:latin typeface="Tahoma" pitchFamily="34" charset="0"/>
              <a:cs typeface="Times New Roman" pitchFamily="18" charset="0"/>
            </a:endParaRPr>
          </a:p>
        </p:txBody>
      </p:sp>
      <p:sp>
        <p:nvSpPr>
          <p:cNvPr id="16" name="Text Box 8">
            <a:extLst>
              <a:ext uri="{FF2B5EF4-FFF2-40B4-BE49-F238E27FC236}">
                <a16:creationId xmlns:a16="http://schemas.microsoft.com/office/drawing/2014/main" id="{2361C64F-E060-4E88-978C-083968B90AE9}"/>
              </a:ext>
            </a:extLst>
          </p:cNvPr>
          <p:cNvSpPr txBox="1">
            <a:spLocks noChangeArrowheads="1"/>
          </p:cNvSpPr>
          <p:nvPr/>
        </p:nvSpPr>
        <p:spPr bwMode="auto">
          <a:xfrm>
            <a:off x="-30550" y="2036625"/>
            <a:ext cx="9189298" cy="415498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II Kings 17:16, 21-23</a:t>
            </a:r>
            <a:endParaRPr lang="en-US" b="1" i="1" dirty="0">
              <a:solidFill>
                <a:srgbClr val="002060"/>
              </a:solidFill>
              <a:latin typeface="Tahoma" pitchFamily="34" charset="0"/>
              <a:cs typeface="Times New Roman" pitchFamily="18" charset="0"/>
            </a:endParaRPr>
          </a:p>
          <a:p>
            <a:pPr eaLnBrk="1" hangingPunct="1">
              <a:defRPr/>
            </a:pPr>
            <a:r>
              <a:rPr lang="en-US" sz="2000" dirty="0">
                <a:solidFill>
                  <a:srgbClr val="006600"/>
                </a:solidFill>
                <a:latin typeface="Tahoma" pitchFamily="34" charset="0"/>
                <a:cs typeface="Times New Roman" pitchFamily="18" charset="0"/>
              </a:rPr>
              <a:t>16.  They forsook all the commandments of the LORD their God and made for themselves molten images, even two calves, and made an Asherah and worshiped all the host of heaven and served Baal.</a:t>
            </a:r>
          </a:p>
          <a:p>
            <a:pPr eaLnBrk="1" hangingPunct="1">
              <a:defRPr/>
            </a:pPr>
            <a:endParaRPr lang="en-US" sz="2000" dirty="0">
              <a:solidFill>
                <a:srgbClr val="006600"/>
              </a:solidFill>
              <a:latin typeface="Tahoma" pitchFamily="34" charset="0"/>
              <a:cs typeface="Times New Roman" pitchFamily="18" charset="0"/>
            </a:endParaRPr>
          </a:p>
          <a:p>
            <a:pPr eaLnBrk="1" hangingPunct="1">
              <a:defRPr/>
            </a:pPr>
            <a:r>
              <a:rPr lang="en-US" sz="2000" dirty="0">
                <a:solidFill>
                  <a:srgbClr val="006600"/>
                </a:solidFill>
                <a:latin typeface="Tahoma" pitchFamily="34" charset="0"/>
                <a:cs typeface="Times New Roman" pitchFamily="18" charset="0"/>
              </a:rPr>
              <a:t>21.  When He had torn Israel from the house of David, they made Jeroboam the son of </a:t>
            </a:r>
            <a:r>
              <a:rPr lang="en-US" sz="2000" dirty="0" err="1">
                <a:solidFill>
                  <a:srgbClr val="006600"/>
                </a:solidFill>
                <a:latin typeface="Tahoma" pitchFamily="34" charset="0"/>
                <a:cs typeface="Times New Roman" pitchFamily="18" charset="0"/>
              </a:rPr>
              <a:t>Nebat</a:t>
            </a:r>
            <a:r>
              <a:rPr lang="en-US" sz="2000" dirty="0">
                <a:solidFill>
                  <a:srgbClr val="006600"/>
                </a:solidFill>
                <a:latin typeface="Tahoma" pitchFamily="34" charset="0"/>
                <a:cs typeface="Times New Roman" pitchFamily="18" charset="0"/>
              </a:rPr>
              <a:t> king. Then Jeroboam drove Israel away from following the LORD and made them commit a great sin.</a:t>
            </a:r>
          </a:p>
          <a:p>
            <a:pPr eaLnBrk="1" hangingPunct="1">
              <a:defRPr/>
            </a:pPr>
            <a:r>
              <a:rPr lang="en-US" sz="2000" dirty="0">
                <a:solidFill>
                  <a:srgbClr val="006600"/>
                </a:solidFill>
                <a:latin typeface="Tahoma" pitchFamily="34" charset="0"/>
                <a:cs typeface="Times New Roman" pitchFamily="18" charset="0"/>
              </a:rPr>
              <a:t>22.  The sons of Israel walked in all the sins of Jeroboam which he did; they did not depart from them</a:t>
            </a:r>
          </a:p>
          <a:p>
            <a:pPr eaLnBrk="1" hangingPunct="1">
              <a:defRPr/>
            </a:pPr>
            <a:r>
              <a:rPr lang="en-US" sz="2000" dirty="0">
                <a:solidFill>
                  <a:srgbClr val="006600"/>
                </a:solidFill>
                <a:latin typeface="Tahoma" pitchFamily="34" charset="0"/>
                <a:cs typeface="Times New Roman" pitchFamily="18" charset="0"/>
              </a:rPr>
              <a:t>23.  until the LORD removed Israel from His sight, as He spoke through all His servants the prophets. So Israel was carried away into exile from their own land to Assyria until this day.</a:t>
            </a:r>
          </a:p>
        </p:txBody>
      </p:sp>
    </p:spTree>
    <p:extLst>
      <p:ext uri="{BB962C8B-B14F-4D97-AF65-F5344CB8AC3E}">
        <p14:creationId xmlns:p14="http://schemas.microsoft.com/office/powerpoint/2010/main" val="33736338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9664" y="6548438"/>
            <a:ext cx="3352800" cy="309562"/>
          </a:xfrm>
        </p:spPr>
        <p:txBody>
          <a:bodyPr/>
          <a:lstStyle/>
          <a:p>
            <a:pPr>
              <a:defRPr/>
            </a:pPr>
            <a:r>
              <a:rPr lang="en-US"/>
              <a:t>Tailor-Made Religion</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Consequences of Jeroboam's "Little" Changes</a:t>
            </a:r>
          </a:p>
        </p:txBody>
      </p:sp>
      <p:sp>
        <p:nvSpPr>
          <p:cNvPr id="6" name="Text Box 7">
            <a:extLst>
              <a:ext uri="{FF2B5EF4-FFF2-40B4-BE49-F238E27FC236}">
                <a16:creationId xmlns:a16="http://schemas.microsoft.com/office/drawing/2014/main" id="{C5788430-C375-4126-BCA0-4786177D9DC0}"/>
              </a:ext>
            </a:extLst>
          </p:cNvPr>
          <p:cNvSpPr txBox="1">
            <a:spLocks noChangeArrowheads="1"/>
          </p:cNvSpPr>
          <p:nvPr/>
        </p:nvSpPr>
        <p:spPr bwMode="auto">
          <a:xfrm>
            <a:off x="-25107" y="932496"/>
            <a:ext cx="91341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Jeroboam’s selfish tailored religion was so</a:t>
            </a:r>
          </a:p>
          <a:p>
            <a:pPr algn="ctr" eaLnBrk="1" hangingPunct="1"/>
            <a:r>
              <a:rPr lang="en-US" sz="2400" b="1" dirty="0">
                <a:latin typeface="Tahoma" pitchFamily="34" charset="0"/>
                <a:cs typeface="Times New Roman" pitchFamily="18" charset="0"/>
              </a:rPr>
              <a:t>attractive it captivated Israel and led </a:t>
            </a:r>
          </a:p>
          <a:p>
            <a:pPr algn="ctr" eaLnBrk="1" hangingPunct="1"/>
            <a:r>
              <a:rPr lang="en-US" sz="2400" b="1" dirty="0">
                <a:latin typeface="Tahoma" pitchFamily="34" charset="0"/>
                <a:cs typeface="Times New Roman" pitchFamily="18" charset="0"/>
              </a:rPr>
              <a:t>to their demise!</a:t>
            </a:r>
          </a:p>
        </p:txBody>
      </p:sp>
      <p:pic>
        <p:nvPicPr>
          <p:cNvPr id="5" name="Picture 4">
            <a:extLst>
              <a:ext uri="{FF2B5EF4-FFF2-40B4-BE49-F238E27FC236}">
                <a16:creationId xmlns:a16="http://schemas.microsoft.com/office/drawing/2014/main" id="{BF3008F6-659F-4C69-9AC0-61663EDD8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48" y="2419978"/>
            <a:ext cx="7162800" cy="4011168"/>
          </a:xfrm>
          <a:prstGeom prst="rect">
            <a:avLst/>
          </a:prstGeom>
        </p:spPr>
      </p:pic>
    </p:spTree>
    <p:extLst>
      <p:ext uri="{BB962C8B-B14F-4D97-AF65-F5344CB8AC3E}">
        <p14:creationId xmlns:p14="http://schemas.microsoft.com/office/powerpoint/2010/main" val="36125373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9664" y="6548438"/>
            <a:ext cx="3352800" cy="309562"/>
          </a:xfrm>
        </p:spPr>
        <p:txBody>
          <a:bodyPr/>
          <a:lstStyle/>
          <a:p>
            <a:pPr>
              <a:defRPr/>
            </a:pPr>
            <a:r>
              <a:rPr lang="en-US"/>
              <a:t>Tailor-Made Religion</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latin typeface="Arial" pitchFamily="34" charset="0"/>
                <a:cs typeface="Arial" pitchFamily="34" charset="0"/>
              </a:rPr>
              <a:t>Lessons from Jeroboam’s Tailored Religion</a:t>
            </a:r>
          </a:p>
        </p:txBody>
      </p:sp>
      <p:sp>
        <p:nvSpPr>
          <p:cNvPr id="8" name="Text Box 8"/>
          <p:cNvSpPr txBox="1">
            <a:spLocks noChangeArrowheads="1"/>
          </p:cNvSpPr>
          <p:nvPr/>
        </p:nvSpPr>
        <p:spPr bwMode="auto">
          <a:xfrm>
            <a:off x="-19664" y="657634"/>
            <a:ext cx="9178412" cy="169277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I Cor. 4:6</a:t>
            </a:r>
          </a:p>
          <a:p>
            <a:pPr eaLnBrk="1" hangingPunct="1">
              <a:defRPr/>
            </a:pPr>
            <a:r>
              <a:rPr lang="en-US" sz="2000" dirty="0">
                <a:solidFill>
                  <a:srgbClr val="006600"/>
                </a:solidFill>
                <a:latin typeface="Tahoma" pitchFamily="34" charset="0"/>
                <a:cs typeface="Times New Roman" pitchFamily="18" charset="0"/>
              </a:rPr>
              <a:t>6.  Now these things, brethren, I have figuratively applied to myself and Apollos for your sakes, so that in us you may learn not to exceed what is written, so that no one of you will become arrogant in behalf of one against the other.</a:t>
            </a:r>
          </a:p>
        </p:txBody>
      </p:sp>
      <p:sp>
        <p:nvSpPr>
          <p:cNvPr id="10" name="Text Box 5"/>
          <p:cNvSpPr txBox="1">
            <a:spLocks noChangeArrowheads="1"/>
          </p:cNvSpPr>
          <p:nvPr/>
        </p:nvSpPr>
        <p:spPr bwMode="auto">
          <a:xfrm>
            <a:off x="19664" y="2380387"/>
            <a:ext cx="9139084"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chemeClr val="accent1"/>
                </a:solidFill>
                <a:latin typeface="Tahoma" pitchFamily="34" charset="0"/>
                <a:cs typeface="Times New Roman" pitchFamily="18" charset="0"/>
              </a:rPr>
              <a:t>N.T. warnings about departing from the faith: </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Eph. 4:4-6: </a:t>
            </a:r>
            <a:r>
              <a:rPr lang="en-US" sz="2000" dirty="0">
                <a:solidFill>
                  <a:schemeClr val="tx2"/>
                </a:solidFill>
                <a:latin typeface="Tahoma" pitchFamily="34" charset="0"/>
                <a:cs typeface="Times New Roman" pitchFamily="18" charset="0"/>
              </a:rPr>
              <a:t>There is only One body, One faith, One baptism &amp; One God.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I Cor. 4:6: </a:t>
            </a:r>
            <a:r>
              <a:rPr lang="en-US" sz="2000" dirty="0">
                <a:solidFill>
                  <a:schemeClr val="tx2"/>
                </a:solidFill>
                <a:latin typeface="Tahoma" pitchFamily="34" charset="0"/>
                <a:cs typeface="Times New Roman" pitchFamily="18" charset="0"/>
              </a:rPr>
              <a:t>Not to exceed what is written.</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Gal. 1:6-9: </a:t>
            </a:r>
            <a:r>
              <a:rPr lang="en-US" sz="2000" dirty="0">
                <a:solidFill>
                  <a:schemeClr val="tx2"/>
                </a:solidFill>
                <a:latin typeface="Tahoma" pitchFamily="34" charset="0"/>
                <a:cs typeface="Times New Roman" pitchFamily="18" charset="0"/>
              </a:rPr>
              <a:t>Not to preach any other gospel than what the apostles taught.</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II Tim. 1:13: </a:t>
            </a:r>
            <a:r>
              <a:rPr lang="en-US" sz="2000" dirty="0">
                <a:solidFill>
                  <a:schemeClr val="tx2"/>
                </a:solidFill>
                <a:latin typeface="Tahoma" pitchFamily="34" charset="0"/>
                <a:cs typeface="Times New Roman" pitchFamily="18" charset="0"/>
              </a:rPr>
              <a:t>Retain the standard of sound word (teaching).</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I Pet. 4:11: </a:t>
            </a:r>
            <a:r>
              <a:rPr lang="en-US" sz="2000" dirty="0">
                <a:solidFill>
                  <a:schemeClr val="tx2"/>
                </a:solidFill>
                <a:latin typeface="Tahoma" pitchFamily="34" charset="0"/>
                <a:cs typeface="Times New Roman" pitchFamily="18" charset="0"/>
              </a:rPr>
              <a:t>Speak as the oracles of God, in all things to glorify God.</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II John 9: </a:t>
            </a:r>
            <a:r>
              <a:rPr lang="en-US" sz="2000" dirty="0">
                <a:solidFill>
                  <a:schemeClr val="tx2"/>
                </a:solidFill>
                <a:latin typeface="Tahoma" pitchFamily="34" charset="0"/>
                <a:cs typeface="Times New Roman" pitchFamily="18" charset="0"/>
              </a:rPr>
              <a:t>Going too far from the teaching (NKJ: “doctrine”) of Jesus does not have God!</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Rev. 22:17-18: </a:t>
            </a:r>
            <a:r>
              <a:rPr lang="en-US" sz="2000" dirty="0">
                <a:solidFill>
                  <a:schemeClr val="tx2"/>
                </a:solidFill>
                <a:latin typeface="Tahoma" pitchFamily="34" charset="0"/>
                <a:cs typeface="Times New Roman" pitchFamily="18" charset="0"/>
              </a:rPr>
              <a:t>Do not tamper with the word of God. It is not for man to change.</a:t>
            </a:r>
          </a:p>
        </p:txBody>
      </p:sp>
      <p:pic>
        <p:nvPicPr>
          <p:cNvPr id="6" name="Picture 2">
            <a:extLst>
              <a:ext uri="{FF2B5EF4-FFF2-40B4-BE49-F238E27FC236}">
                <a16:creationId xmlns:a16="http://schemas.microsoft.com/office/drawing/2014/main" id="{34F324EB-3C47-4FD7-818F-F94D5AC0A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471" y="5334000"/>
            <a:ext cx="2766553" cy="184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9861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wipe(left)">
                                      <p:cBhvr>
                                        <p:cTn id="26" dur="500"/>
                                        <p:tgtEl>
                                          <p:spTgt spid="1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wipe(left)">
                                      <p:cBhvr>
                                        <p:cTn id="31" dur="500"/>
                                        <p:tgtEl>
                                          <p:spTgt spid="1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xEl>
                                              <p:pRg st="5" end="5"/>
                                            </p:txEl>
                                          </p:spTgt>
                                        </p:tgtEl>
                                        <p:attrNameLst>
                                          <p:attrName>style.visibility</p:attrName>
                                        </p:attrNameLst>
                                      </p:cBhvr>
                                      <p:to>
                                        <p:strVal val="visible"/>
                                      </p:to>
                                    </p:set>
                                    <p:animEffect transition="in" filter="wipe(left)">
                                      <p:cBhvr>
                                        <p:cTn id="36" dur="500"/>
                                        <p:tgtEl>
                                          <p:spTgt spid="10">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Effect transition="in" filter="wipe(left)">
                                      <p:cBhvr>
                                        <p:cTn id="41" dur="500"/>
                                        <p:tgtEl>
                                          <p:spTgt spid="10">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wipe(left)">
                                      <p:cBhvr>
                                        <p:cTn id="46"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9664" y="6548438"/>
            <a:ext cx="3352800" cy="309562"/>
          </a:xfrm>
        </p:spPr>
        <p:txBody>
          <a:bodyPr/>
          <a:lstStyle/>
          <a:p>
            <a:pPr>
              <a:defRPr/>
            </a:pPr>
            <a:r>
              <a:rPr lang="en-US"/>
              <a:t>Tailor-Made Religion</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latin typeface="Arial" pitchFamily="34" charset="0"/>
                <a:cs typeface="Arial" pitchFamily="34" charset="0"/>
              </a:rPr>
              <a:t>Lessons from Jeroboam’s Tailored Religion</a:t>
            </a:r>
          </a:p>
        </p:txBody>
      </p:sp>
      <p:sp>
        <p:nvSpPr>
          <p:cNvPr id="8" name="Text Box 8"/>
          <p:cNvSpPr txBox="1">
            <a:spLocks noChangeArrowheads="1"/>
          </p:cNvSpPr>
          <p:nvPr/>
        </p:nvSpPr>
        <p:spPr bwMode="auto">
          <a:xfrm>
            <a:off x="0" y="1521585"/>
            <a:ext cx="9158748" cy="200054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II Tim. 2:16-18</a:t>
            </a:r>
          </a:p>
          <a:p>
            <a:pPr eaLnBrk="1" hangingPunct="1">
              <a:defRPr/>
            </a:pPr>
            <a:r>
              <a:rPr lang="en-US" sz="2000" dirty="0">
                <a:solidFill>
                  <a:srgbClr val="006600"/>
                </a:solidFill>
                <a:latin typeface="Tahoma" pitchFamily="34" charset="0"/>
                <a:cs typeface="Times New Roman" pitchFamily="18" charset="0"/>
              </a:rPr>
              <a:t>16.  But avoid worldly and empty chatter, for it will lead to further ungodliness,</a:t>
            </a:r>
          </a:p>
          <a:p>
            <a:pPr eaLnBrk="1" hangingPunct="1">
              <a:defRPr/>
            </a:pPr>
            <a:r>
              <a:rPr lang="en-US" sz="2000" dirty="0">
                <a:solidFill>
                  <a:srgbClr val="006600"/>
                </a:solidFill>
                <a:latin typeface="Tahoma" pitchFamily="34" charset="0"/>
                <a:cs typeface="Times New Roman" pitchFamily="18" charset="0"/>
              </a:rPr>
              <a:t>17.  and their talk will spread like gangrene. Among them are </a:t>
            </a:r>
            <a:r>
              <a:rPr lang="en-US" sz="2000" dirty="0" err="1">
                <a:solidFill>
                  <a:srgbClr val="006600"/>
                </a:solidFill>
                <a:latin typeface="Tahoma" pitchFamily="34" charset="0"/>
                <a:cs typeface="Times New Roman" pitchFamily="18" charset="0"/>
              </a:rPr>
              <a:t>Hymenaeus</a:t>
            </a:r>
            <a:r>
              <a:rPr lang="en-US" sz="2000" dirty="0">
                <a:solidFill>
                  <a:srgbClr val="006600"/>
                </a:solidFill>
                <a:latin typeface="Tahoma" pitchFamily="34" charset="0"/>
                <a:cs typeface="Times New Roman" pitchFamily="18" charset="0"/>
              </a:rPr>
              <a:t> and </a:t>
            </a:r>
            <a:r>
              <a:rPr lang="en-US" sz="2000" dirty="0" err="1">
                <a:solidFill>
                  <a:srgbClr val="006600"/>
                </a:solidFill>
                <a:latin typeface="Tahoma" pitchFamily="34" charset="0"/>
                <a:cs typeface="Times New Roman" pitchFamily="18" charset="0"/>
              </a:rPr>
              <a:t>Philetus</a:t>
            </a:r>
            <a:r>
              <a:rPr lang="en-US" sz="2000" dirty="0">
                <a:solidFill>
                  <a:srgbClr val="006600"/>
                </a:solidFill>
                <a:latin typeface="Tahoma" pitchFamily="34" charset="0"/>
                <a:cs typeface="Times New Roman" pitchFamily="18" charset="0"/>
              </a:rPr>
              <a:t>,</a:t>
            </a:r>
          </a:p>
          <a:p>
            <a:pPr eaLnBrk="1" hangingPunct="1">
              <a:defRPr/>
            </a:pPr>
            <a:r>
              <a:rPr lang="en-US" sz="2000" dirty="0">
                <a:solidFill>
                  <a:srgbClr val="006600"/>
                </a:solidFill>
                <a:latin typeface="Tahoma" pitchFamily="34" charset="0"/>
                <a:cs typeface="Times New Roman" pitchFamily="18" charset="0"/>
              </a:rPr>
              <a:t>18.  men who have gone astray from the truth saying that the resurrection has already taken place, and they upset the faith of some.</a:t>
            </a:r>
          </a:p>
        </p:txBody>
      </p:sp>
      <p:sp>
        <p:nvSpPr>
          <p:cNvPr id="11" name="Text Box 8"/>
          <p:cNvSpPr txBox="1">
            <a:spLocks noChangeArrowheads="1"/>
          </p:cNvSpPr>
          <p:nvPr/>
        </p:nvSpPr>
        <p:spPr bwMode="auto">
          <a:xfrm>
            <a:off x="-37742" y="3950511"/>
            <a:ext cx="9204040"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II Tim. 3:13 (II Tim. 4:3-4)</a:t>
            </a:r>
          </a:p>
          <a:p>
            <a:pPr eaLnBrk="1" hangingPunct="1">
              <a:defRPr/>
            </a:pPr>
            <a:r>
              <a:rPr lang="en-US" sz="2000" dirty="0">
                <a:solidFill>
                  <a:srgbClr val="006600"/>
                </a:solidFill>
                <a:latin typeface="Tahoma" pitchFamily="34" charset="0"/>
                <a:cs typeface="Times New Roman" pitchFamily="18" charset="0"/>
              </a:rPr>
              <a:t>13.  But evil men and impostors will proceed from bad to worse, deceiving and being deceived.</a:t>
            </a:r>
          </a:p>
        </p:txBody>
      </p:sp>
      <p:sp>
        <p:nvSpPr>
          <p:cNvPr id="12" name="Text Box 5">
            <a:extLst>
              <a:ext uri="{FF2B5EF4-FFF2-40B4-BE49-F238E27FC236}">
                <a16:creationId xmlns:a16="http://schemas.microsoft.com/office/drawing/2014/main" id="{459FE6B1-164A-43F4-8E1A-87039E780B95}"/>
              </a:ext>
            </a:extLst>
          </p:cNvPr>
          <p:cNvSpPr txBox="1">
            <a:spLocks noChangeArrowheads="1"/>
          </p:cNvSpPr>
          <p:nvPr/>
        </p:nvSpPr>
        <p:spPr bwMode="auto">
          <a:xfrm>
            <a:off x="-37742" y="626898"/>
            <a:ext cx="91762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Tailoring God’s word to fit us “just so” allows further </a:t>
            </a:r>
          </a:p>
          <a:p>
            <a:pPr algn="ctr" eaLnBrk="1" hangingPunct="1"/>
            <a:r>
              <a:rPr lang="en-US" sz="2400" b="1" dirty="0">
                <a:solidFill>
                  <a:schemeClr val="accent1"/>
                </a:solidFill>
                <a:latin typeface="Tahoma" pitchFamily="34" charset="0"/>
                <a:cs typeface="Times New Roman" pitchFamily="18" charset="0"/>
              </a:rPr>
              <a:t>apostasy!</a:t>
            </a:r>
          </a:p>
        </p:txBody>
      </p:sp>
      <p:pic>
        <p:nvPicPr>
          <p:cNvPr id="13" name="Picture 2">
            <a:extLst>
              <a:ext uri="{FF2B5EF4-FFF2-40B4-BE49-F238E27FC236}">
                <a16:creationId xmlns:a16="http://schemas.microsoft.com/office/drawing/2014/main" id="{25C28F32-D2E4-4660-932D-38E8C4CD2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666" y="5120640"/>
            <a:ext cx="2683483" cy="178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8579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9664" y="6548438"/>
            <a:ext cx="1619864" cy="309562"/>
          </a:xfrm>
        </p:spPr>
        <p:txBody>
          <a:bodyPr/>
          <a:lstStyle/>
          <a:p>
            <a:pPr>
              <a:defRPr/>
            </a:pPr>
            <a:r>
              <a:rPr lang="en-US"/>
              <a:t>Tailor-Made Religion</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latin typeface="Arial" pitchFamily="34" charset="0"/>
                <a:cs typeface="Arial" pitchFamily="34" charset="0"/>
              </a:rPr>
              <a:t>Lessons from Jeroboam’s Tailored Religion</a:t>
            </a:r>
          </a:p>
        </p:txBody>
      </p:sp>
      <p:sp>
        <p:nvSpPr>
          <p:cNvPr id="8" name="Text Box 8"/>
          <p:cNvSpPr txBox="1">
            <a:spLocks noChangeArrowheads="1"/>
          </p:cNvSpPr>
          <p:nvPr/>
        </p:nvSpPr>
        <p:spPr bwMode="auto">
          <a:xfrm>
            <a:off x="152400" y="1187320"/>
            <a:ext cx="8839200" cy="126188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sz="2800" b="1" dirty="0">
                <a:solidFill>
                  <a:srgbClr val="002060"/>
                </a:solidFill>
                <a:latin typeface="Tahoma" pitchFamily="34" charset="0"/>
                <a:cs typeface="Times New Roman" pitchFamily="18" charset="0"/>
              </a:rPr>
              <a:t>II Tim. 2:5</a:t>
            </a:r>
          </a:p>
          <a:p>
            <a:pPr eaLnBrk="1" hangingPunct="1">
              <a:defRPr/>
            </a:pPr>
            <a:r>
              <a:rPr lang="en-US" dirty="0">
                <a:solidFill>
                  <a:srgbClr val="006600"/>
                </a:solidFill>
                <a:latin typeface="Tahoma" pitchFamily="34" charset="0"/>
                <a:cs typeface="Times New Roman" pitchFamily="18" charset="0"/>
              </a:rPr>
              <a:t>5.  Also if anyone competes as an athlete, he does not win the prize unless he competes according to the rules.</a:t>
            </a:r>
          </a:p>
        </p:txBody>
      </p:sp>
      <p:sp>
        <p:nvSpPr>
          <p:cNvPr id="9" name="Text Box 7"/>
          <p:cNvSpPr txBox="1">
            <a:spLocks noChangeArrowheads="1"/>
          </p:cNvSpPr>
          <p:nvPr/>
        </p:nvSpPr>
        <p:spPr bwMode="auto">
          <a:xfrm>
            <a:off x="0" y="299118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Must play “according to the rules” — not only in sports, but when it comes to religion: Our souls depend on it!</a:t>
            </a:r>
          </a:p>
        </p:txBody>
      </p:sp>
      <p:pic>
        <p:nvPicPr>
          <p:cNvPr id="3" name="Picture 2">
            <a:extLst>
              <a:ext uri="{FF2B5EF4-FFF2-40B4-BE49-F238E27FC236}">
                <a16:creationId xmlns:a16="http://schemas.microsoft.com/office/drawing/2014/main" id="{A4213BCF-E342-4933-B774-C4DFB2CB1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72151">
            <a:off x="571245" y="4270590"/>
            <a:ext cx="2524125" cy="1809750"/>
          </a:xfrm>
          <a:prstGeom prst="rect">
            <a:avLst/>
          </a:prstGeom>
        </p:spPr>
      </p:pic>
      <p:pic>
        <p:nvPicPr>
          <p:cNvPr id="5" name="Picture 4">
            <a:extLst>
              <a:ext uri="{FF2B5EF4-FFF2-40B4-BE49-F238E27FC236}">
                <a16:creationId xmlns:a16="http://schemas.microsoft.com/office/drawing/2014/main" id="{1630EC85-862D-4E28-8BFC-B82158AC6E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4051888"/>
            <a:ext cx="3886200" cy="2806112"/>
          </a:xfrm>
          <a:prstGeom prst="rect">
            <a:avLst/>
          </a:prstGeom>
        </p:spPr>
      </p:pic>
    </p:spTree>
    <p:extLst>
      <p:ext uri="{BB962C8B-B14F-4D97-AF65-F5344CB8AC3E}">
        <p14:creationId xmlns:p14="http://schemas.microsoft.com/office/powerpoint/2010/main" val="39841813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819" y="6502707"/>
            <a:ext cx="3352800" cy="365125"/>
          </a:xfrm>
        </p:spPr>
        <p:txBody>
          <a:bodyPr/>
          <a:lstStyle/>
          <a:p>
            <a:pPr>
              <a:defRPr/>
            </a:pPr>
            <a:r>
              <a:rPr lang="en-US"/>
              <a:t>Tailor-Made Religion</a:t>
            </a:r>
            <a:endParaRPr lang="en-US" dirty="0"/>
          </a:p>
        </p:txBody>
      </p:sp>
      <p:sp>
        <p:nvSpPr>
          <p:cNvPr id="164866" name="Rectangle 2"/>
          <p:cNvSpPr>
            <a:spLocks noGrp="1" noChangeArrowheads="1"/>
          </p:cNvSpPr>
          <p:nvPr>
            <p:ph type="title"/>
          </p:nvPr>
        </p:nvSpPr>
        <p:spPr>
          <a:xfrm>
            <a:off x="15240" y="0"/>
            <a:ext cx="9144000" cy="654050"/>
          </a:xfrm>
        </p:spPr>
        <p:txBody>
          <a:bodyPr/>
          <a:lstStyle/>
          <a:p>
            <a:pPr marL="0" indent="0" fontAlgn="auto">
              <a:spcAft>
                <a:spcPts val="0"/>
              </a:spcAft>
              <a:buClr>
                <a:schemeClr val="accent6">
                  <a:lumMod val="75000"/>
                </a:schemeClr>
              </a:buClr>
              <a:buNone/>
              <a:defRPr/>
            </a:pPr>
            <a:r>
              <a:rPr lang="en-US" sz="3600" u="sng" dirty="0">
                <a:solidFill>
                  <a:schemeClr val="tx1"/>
                </a:solidFill>
                <a:latin typeface="Arial" pitchFamily="34" charset="0"/>
                <a:cs typeface="Arial" pitchFamily="34" charset="0"/>
              </a:rPr>
              <a:t>Conclusion</a:t>
            </a:r>
          </a:p>
        </p:txBody>
      </p:sp>
      <p:sp>
        <p:nvSpPr>
          <p:cNvPr id="164868" name="Text Box 4"/>
          <p:cNvSpPr txBox="1">
            <a:spLocks noChangeArrowheads="1"/>
          </p:cNvSpPr>
          <p:nvPr/>
        </p:nvSpPr>
        <p:spPr bwMode="auto">
          <a:xfrm>
            <a:off x="-18026" y="762896"/>
            <a:ext cx="91772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Are you walking in God's ways? </a:t>
            </a:r>
            <a:endParaRPr lang="en-US" sz="2000" dirty="0">
              <a:solidFill>
                <a:schemeClr val="tx2"/>
              </a:solidFill>
              <a:latin typeface="Tahoma" pitchFamily="34"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911" y="3906937"/>
            <a:ext cx="4506657" cy="2988109"/>
          </a:xfrm>
          <a:prstGeom prst="rect">
            <a:avLst/>
          </a:prstGeom>
        </p:spPr>
      </p:pic>
      <p:sp>
        <p:nvSpPr>
          <p:cNvPr id="13" name="Text Box 5"/>
          <p:cNvSpPr txBox="1">
            <a:spLocks noChangeArrowheads="1"/>
          </p:cNvSpPr>
          <p:nvPr/>
        </p:nvSpPr>
        <p:spPr bwMode="auto">
          <a:xfrm>
            <a:off x="-26586" y="3026380"/>
            <a:ext cx="919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Or, like Jeroboam, are you  seeking to tailor God’s word to</a:t>
            </a:r>
          </a:p>
          <a:p>
            <a:pPr algn="ctr" eaLnBrk="1" hangingPunct="1"/>
            <a:r>
              <a:rPr lang="en-US" sz="2400" b="1" dirty="0">
                <a:solidFill>
                  <a:schemeClr val="accent1"/>
                </a:solidFill>
                <a:latin typeface="Tahoma" pitchFamily="34" charset="0"/>
                <a:cs typeface="Times New Roman" pitchFamily="18" charset="0"/>
              </a:rPr>
              <a:t>fit you just right? </a:t>
            </a:r>
            <a:r>
              <a:rPr lang="en-US" sz="2400" b="1" i="1" dirty="0">
                <a:solidFill>
                  <a:schemeClr val="accent1"/>
                </a:solidFill>
                <a:latin typeface="Tahoma" pitchFamily="34" charset="0"/>
                <a:cs typeface="Times New Roman" pitchFamily="18" charset="0"/>
              </a:rPr>
              <a:t>(I Cor. 4:6)</a:t>
            </a:r>
          </a:p>
        </p:txBody>
      </p:sp>
      <p:sp>
        <p:nvSpPr>
          <p:cNvPr id="9" name="Text Box 5">
            <a:extLst>
              <a:ext uri="{FF2B5EF4-FFF2-40B4-BE49-F238E27FC236}">
                <a16:creationId xmlns:a16="http://schemas.microsoft.com/office/drawing/2014/main" id="{77F9F6E8-3F9F-4398-91A9-2DCE2EF0571B}"/>
              </a:ext>
            </a:extLst>
          </p:cNvPr>
          <p:cNvSpPr txBox="1">
            <a:spLocks noChangeArrowheads="1"/>
          </p:cNvSpPr>
          <p:nvPr/>
        </p:nvSpPr>
        <p:spPr bwMode="auto">
          <a:xfrm>
            <a:off x="-16715" y="1447800"/>
            <a:ext cx="9176298" cy="1200329"/>
          </a:xfrm>
          <a:prstGeom prst="rect">
            <a:avLst/>
          </a:prstGeom>
          <a:solidFill>
            <a:srgbClr val="FFCCFF"/>
          </a:solidFill>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Instead of tailoring God’s word to suit us, we must tailor</a:t>
            </a:r>
          </a:p>
          <a:p>
            <a:pPr algn="ctr" eaLnBrk="1" hangingPunct="1"/>
            <a:r>
              <a:rPr lang="en-US" sz="2400" b="1" dirty="0">
                <a:solidFill>
                  <a:srgbClr val="FF0000"/>
                </a:solidFill>
                <a:latin typeface="Tahoma" pitchFamily="34" charset="0"/>
                <a:cs typeface="Times New Roman" pitchFamily="18" charset="0"/>
              </a:rPr>
              <a:t>our lives to conform to the image of His Son! </a:t>
            </a:r>
          </a:p>
          <a:p>
            <a:pPr algn="ctr" eaLnBrk="1" hangingPunct="1"/>
            <a:r>
              <a:rPr lang="en-US" sz="2400" b="1" dirty="0">
                <a:solidFill>
                  <a:srgbClr val="FF0000"/>
                </a:solidFill>
                <a:latin typeface="Tahoma" pitchFamily="34" charset="0"/>
                <a:cs typeface="Times New Roman" pitchFamily="18" charset="0"/>
              </a:rPr>
              <a:t>(Rom. 8:29; 12:2)</a:t>
            </a:r>
          </a:p>
        </p:txBody>
      </p:sp>
    </p:spTree>
    <p:extLst>
      <p:ext uri="{BB962C8B-B14F-4D97-AF65-F5344CB8AC3E}">
        <p14:creationId xmlns:p14="http://schemas.microsoft.com/office/powerpoint/2010/main" val="39156270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4868"/>
                                        </p:tgtEl>
                                        <p:attrNameLst>
                                          <p:attrName>style.visibility</p:attrName>
                                        </p:attrNameLst>
                                      </p:cBhvr>
                                      <p:to>
                                        <p:strVal val="visible"/>
                                      </p:to>
                                    </p:set>
                                    <p:animEffect transition="in" filter="fade">
                                      <p:cBhvr>
                                        <p:cTn id="7" dur="500"/>
                                        <p:tgtEl>
                                          <p:spTgt spid="1648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p:bldP spid="13"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819" y="6502707"/>
            <a:ext cx="3352800" cy="365125"/>
          </a:xfrm>
        </p:spPr>
        <p:txBody>
          <a:bodyPr/>
          <a:lstStyle/>
          <a:p>
            <a:pPr>
              <a:defRPr/>
            </a:pPr>
            <a:r>
              <a:rPr lang="en-US"/>
              <a:t>Tailor-Made Religion</a:t>
            </a:r>
            <a:endParaRPr lang="en-US" dirty="0"/>
          </a:p>
        </p:txBody>
      </p:sp>
      <p:sp>
        <p:nvSpPr>
          <p:cNvPr id="164866" name="Rectangle 2"/>
          <p:cNvSpPr>
            <a:spLocks noGrp="1" noChangeArrowheads="1"/>
          </p:cNvSpPr>
          <p:nvPr>
            <p:ph type="title"/>
          </p:nvPr>
        </p:nvSpPr>
        <p:spPr>
          <a:xfrm>
            <a:off x="15240" y="0"/>
            <a:ext cx="9144000" cy="654050"/>
          </a:xfrm>
        </p:spPr>
        <p:txBody>
          <a:bodyPr/>
          <a:lstStyle/>
          <a:p>
            <a:pPr marL="0" indent="0" fontAlgn="auto">
              <a:spcAft>
                <a:spcPts val="0"/>
              </a:spcAft>
              <a:buClr>
                <a:schemeClr val="accent6">
                  <a:lumMod val="75000"/>
                </a:schemeClr>
              </a:buClr>
              <a:buNone/>
              <a:defRPr/>
            </a:pPr>
            <a:r>
              <a:rPr lang="en-US" sz="3600" u="sng" dirty="0">
                <a:solidFill>
                  <a:schemeClr val="tx1"/>
                </a:solidFill>
                <a:latin typeface="Arial" pitchFamily="34" charset="0"/>
                <a:cs typeface="Arial" pitchFamily="34" charset="0"/>
              </a:rPr>
              <a:t>Conclusion</a:t>
            </a:r>
          </a:p>
        </p:txBody>
      </p:sp>
      <p:sp>
        <p:nvSpPr>
          <p:cNvPr id="14" name="Text Box 7"/>
          <p:cNvSpPr txBox="1">
            <a:spLocks noChangeArrowheads="1"/>
          </p:cNvSpPr>
          <p:nvPr/>
        </p:nvSpPr>
        <p:spPr bwMode="auto">
          <a:xfrm>
            <a:off x="-22942" y="1066800"/>
            <a:ext cx="916694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To those who “overcome” by conforming our lives to His</a:t>
            </a:r>
          </a:p>
          <a:p>
            <a:pPr algn="ctr" eaLnBrk="1" hangingPunct="1"/>
            <a:r>
              <a:rPr lang="en-US" sz="2400" b="1" dirty="0">
                <a:latin typeface="Tahoma" pitchFamily="34" charset="0"/>
                <a:cs typeface="Times New Roman" pitchFamily="18" charset="0"/>
              </a:rPr>
              <a:t>word, there is a crown of life waiting! </a:t>
            </a:r>
          </a:p>
          <a:p>
            <a:pPr algn="ctr" eaLnBrk="1" hangingPunct="1"/>
            <a:r>
              <a:rPr lang="en-US" sz="2400" b="1" i="1" dirty="0">
                <a:latin typeface="Tahoma" pitchFamily="34" charset="0"/>
                <a:cs typeface="Times New Roman" pitchFamily="18" charset="0"/>
              </a:rPr>
              <a:t>(II Tim. 4:8; Rev. 2:10; 21:7)</a:t>
            </a:r>
          </a:p>
        </p:txBody>
      </p:sp>
      <p:pic>
        <p:nvPicPr>
          <p:cNvPr id="4" name="Picture 3">
            <a:extLst>
              <a:ext uri="{FF2B5EF4-FFF2-40B4-BE49-F238E27FC236}">
                <a16:creationId xmlns:a16="http://schemas.microsoft.com/office/drawing/2014/main" id="{24E3F918-6999-4BB0-904C-148B09814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918" y="2267129"/>
            <a:ext cx="5494643" cy="4600703"/>
          </a:xfrm>
          <a:prstGeom prst="rect">
            <a:avLst/>
          </a:prstGeom>
        </p:spPr>
      </p:pic>
    </p:spTree>
    <p:extLst>
      <p:ext uri="{BB962C8B-B14F-4D97-AF65-F5344CB8AC3E}">
        <p14:creationId xmlns:p14="http://schemas.microsoft.com/office/powerpoint/2010/main" val="3645640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7257753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4378" y="6548438"/>
            <a:ext cx="3352800" cy="309562"/>
          </a:xfrm>
        </p:spPr>
        <p:txBody>
          <a:bodyPr/>
          <a:lstStyle/>
          <a:p>
            <a:pPr>
              <a:defRPr/>
            </a:pPr>
            <a:r>
              <a:rPr lang="en-US"/>
              <a:t>Tailor-Made Religion</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latin typeface="Arial" pitchFamily="34" charset="0"/>
                <a:cs typeface="Arial" pitchFamily="34" charset="0"/>
              </a:rPr>
              <a:t>Intro</a:t>
            </a:r>
          </a:p>
        </p:txBody>
      </p:sp>
      <p:sp>
        <p:nvSpPr>
          <p:cNvPr id="6" name="Text Box 5"/>
          <p:cNvSpPr txBox="1">
            <a:spLocks noChangeArrowheads="1"/>
          </p:cNvSpPr>
          <p:nvPr/>
        </p:nvSpPr>
        <p:spPr bwMode="auto">
          <a:xfrm>
            <a:off x="-24378" y="645344"/>
            <a:ext cx="91831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We live in a society where if something doesn’t suit you,</a:t>
            </a:r>
          </a:p>
          <a:p>
            <a:pPr algn="ctr" eaLnBrk="1" hangingPunct="1"/>
            <a:r>
              <a:rPr lang="en-US" sz="2400" b="1" dirty="0">
                <a:solidFill>
                  <a:schemeClr val="accent1"/>
                </a:solidFill>
                <a:latin typeface="Tahoma" pitchFamily="34" charset="0"/>
                <a:cs typeface="Times New Roman" pitchFamily="18" charset="0"/>
              </a:rPr>
              <a:t>you alter it to fit you</a:t>
            </a:r>
          </a:p>
        </p:txBody>
      </p:sp>
      <p:sp>
        <p:nvSpPr>
          <p:cNvPr id="9" name="Text Box 7"/>
          <p:cNvSpPr txBox="1">
            <a:spLocks noChangeArrowheads="1"/>
          </p:cNvSpPr>
          <p:nvPr/>
        </p:nvSpPr>
        <p:spPr bwMode="auto">
          <a:xfrm>
            <a:off x="27214" y="5772537"/>
            <a:ext cx="91587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Jeroboam tailored a religion to suit him long ago! </a:t>
            </a:r>
          </a:p>
          <a:p>
            <a:pPr algn="ctr" eaLnBrk="1" hangingPunct="1"/>
            <a:r>
              <a:rPr lang="en-US" sz="2400" b="1" i="1" dirty="0">
                <a:latin typeface="Tahoma" pitchFamily="34" charset="0"/>
                <a:cs typeface="Times New Roman" pitchFamily="18" charset="0"/>
              </a:rPr>
              <a:t>(Eccl. 1:9-10: Nothing new under sun)</a:t>
            </a:r>
          </a:p>
        </p:txBody>
      </p:sp>
      <p:sp>
        <p:nvSpPr>
          <p:cNvPr id="8" name="Text Box 5"/>
          <p:cNvSpPr txBox="1">
            <a:spLocks noChangeArrowheads="1"/>
          </p:cNvSpPr>
          <p:nvPr/>
        </p:nvSpPr>
        <p:spPr bwMode="auto">
          <a:xfrm>
            <a:off x="9832" y="2001379"/>
            <a:ext cx="64550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There are things people understand to</a:t>
            </a:r>
          </a:p>
          <a:p>
            <a:pPr algn="ctr" eaLnBrk="1" hangingPunct="1"/>
            <a:r>
              <a:rPr lang="en-US" sz="2400" b="1" dirty="0">
                <a:solidFill>
                  <a:schemeClr val="accent1"/>
                </a:solidFill>
                <a:latin typeface="Tahoma" pitchFamily="34" charset="0"/>
                <a:cs typeface="Times New Roman" pitchFamily="18" charset="0"/>
              </a:rPr>
              <a:t>have set laws (Physics, Sports, etc.)</a:t>
            </a:r>
          </a:p>
        </p:txBody>
      </p:sp>
      <p:sp>
        <p:nvSpPr>
          <p:cNvPr id="11" name="Text Box 5"/>
          <p:cNvSpPr txBox="1">
            <a:spLocks noChangeArrowheads="1"/>
          </p:cNvSpPr>
          <p:nvPr/>
        </p:nvSpPr>
        <p:spPr bwMode="auto">
          <a:xfrm>
            <a:off x="9832" y="5112097"/>
            <a:ext cx="9185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Many take the application of “Tailoring” to religion as well</a:t>
            </a:r>
          </a:p>
        </p:txBody>
      </p:sp>
      <p:pic>
        <p:nvPicPr>
          <p:cNvPr id="12" name="Picture 2" descr="http://images.clickliverpool.com/admin/article/articleimages/1263472034-tailor.jpg">
            <a:extLst>
              <a:ext uri="{FF2B5EF4-FFF2-40B4-BE49-F238E27FC236}">
                <a16:creationId xmlns:a16="http://schemas.microsoft.com/office/drawing/2014/main" id="{0CFAD24B-B456-42E2-8642-81ED69F63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083" y="1172735"/>
            <a:ext cx="2667000" cy="24479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8">
            <a:extLst>
              <a:ext uri="{FF2B5EF4-FFF2-40B4-BE49-F238E27FC236}">
                <a16:creationId xmlns:a16="http://schemas.microsoft.com/office/drawing/2014/main" id="{1E5CA4EB-F0CD-4DC7-9EA7-BB9ADFC79F5A}"/>
              </a:ext>
            </a:extLst>
          </p:cNvPr>
          <p:cNvSpPr txBox="1">
            <a:spLocks noChangeArrowheads="1"/>
          </p:cNvSpPr>
          <p:nvPr/>
        </p:nvSpPr>
        <p:spPr bwMode="auto">
          <a:xfrm>
            <a:off x="-17003" y="3756062"/>
            <a:ext cx="9158748"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II Tim. 2:5 </a:t>
            </a:r>
            <a:r>
              <a:rPr lang="en-US" b="1" i="1" dirty="0">
                <a:solidFill>
                  <a:srgbClr val="002060"/>
                </a:solidFill>
                <a:latin typeface="Tahoma" pitchFamily="34" charset="0"/>
                <a:cs typeface="Times New Roman" pitchFamily="18" charset="0"/>
              </a:rPr>
              <a:t>(Gal. 1:6-9; II Jn. 1:9; Rev. 22:18-19)</a:t>
            </a:r>
          </a:p>
          <a:p>
            <a:pPr eaLnBrk="1" hangingPunct="1">
              <a:defRPr/>
            </a:pPr>
            <a:r>
              <a:rPr lang="en-US" sz="2000" dirty="0">
                <a:solidFill>
                  <a:srgbClr val="006600"/>
                </a:solidFill>
                <a:latin typeface="Tahoma" pitchFamily="34" charset="0"/>
                <a:cs typeface="Times New Roman" pitchFamily="18" charset="0"/>
              </a:rPr>
              <a:t>5.  Also if anyone competes as an athlete, he does not win the prize unless he competes according to the rules.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 grpId="0"/>
      <p:bldP spid="11"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6096000" y="6548438"/>
            <a:ext cx="3028336" cy="309562"/>
          </a:xfrm>
        </p:spPr>
        <p:txBody>
          <a:bodyPr/>
          <a:lstStyle/>
          <a:p>
            <a:pPr>
              <a:defRPr/>
            </a:pPr>
            <a:r>
              <a:rPr lang="en-US" dirty="0"/>
              <a:t>Tailor-Made Religion</a:t>
            </a:r>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latin typeface="Arial" pitchFamily="34" charset="0"/>
                <a:cs typeface="Arial" pitchFamily="34" charset="0"/>
              </a:rPr>
              <a:t>Jeroboam's "New" Religion</a:t>
            </a:r>
          </a:p>
        </p:txBody>
      </p:sp>
      <p:sp>
        <p:nvSpPr>
          <p:cNvPr id="8" name="Text Box 8"/>
          <p:cNvSpPr txBox="1">
            <a:spLocks noChangeArrowheads="1"/>
          </p:cNvSpPr>
          <p:nvPr/>
        </p:nvSpPr>
        <p:spPr bwMode="auto">
          <a:xfrm>
            <a:off x="0" y="684005"/>
            <a:ext cx="9158748" cy="606319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sz="2800" b="1" dirty="0">
                <a:solidFill>
                  <a:srgbClr val="002060"/>
                </a:solidFill>
                <a:latin typeface="Tahoma" pitchFamily="34" charset="0"/>
                <a:cs typeface="Times New Roman" pitchFamily="18" charset="0"/>
              </a:rPr>
              <a:t>I Kings 12:25-33 (vss. 25-30)</a:t>
            </a:r>
          </a:p>
          <a:p>
            <a:pPr eaLnBrk="1" hangingPunct="1">
              <a:defRPr/>
            </a:pPr>
            <a:r>
              <a:rPr lang="en-US" dirty="0">
                <a:solidFill>
                  <a:srgbClr val="006600"/>
                </a:solidFill>
                <a:latin typeface="Tahoma" pitchFamily="34" charset="0"/>
                <a:cs typeface="Times New Roman" pitchFamily="18" charset="0"/>
              </a:rPr>
              <a:t>25.  Then Jeroboam built Shechem in the hill country of Ephraim, and lived there. And he went out from there and built Penuel.</a:t>
            </a:r>
          </a:p>
          <a:p>
            <a:pPr eaLnBrk="1" hangingPunct="1">
              <a:defRPr/>
            </a:pPr>
            <a:r>
              <a:rPr lang="en-US" dirty="0">
                <a:solidFill>
                  <a:srgbClr val="006600"/>
                </a:solidFill>
                <a:latin typeface="Tahoma" pitchFamily="34" charset="0"/>
                <a:cs typeface="Times New Roman" pitchFamily="18" charset="0"/>
              </a:rPr>
              <a:t>26.  Jeroboam said in his heart, "Now the kingdom will return to the house of David.</a:t>
            </a:r>
          </a:p>
          <a:p>
            <a:pPr eaLnBrk="1" hangingPunct="1">
              <a:defRPr/>
            </a:pPr>
            <a:r>
              <a:rPr lang="en-US" dirty="0">
                <a:solidFill>
                  <a:srgbClr val="006600"/>
                </a:solidFill>
                <a:latin typeface="Tahoma" pitchFamily="34" charset="0"/>
                <a:cs typeface="Times New Roman" pitchFamily="18" charset="0"/>
              </a:rPr>
              <a:t>27.  "If this people go up to offer sacrifices in the house of the LORD at Jerusalem, then the heart of this people will return to their lord, even to Rehoboam king of Judah; and they will kill me and return to Rehoboam king of Judah."</a:t>
            </a:r>
          </a:p>
          <a:p>
            <a:pPr eaLnBrk="1" hangingPunct="1">
              <a:defRPr/>
            </a:pPr>
            <a:r>
              <a:rPr lang="en-US" dirty="0">
                <a:solidFill>
                  <a:srgbClr val="006600"/>
                </a:solidFill>
                <a:latin typeface="Tahoma" pitchFamily="34" charset="0"/>
                <a:cs typeface="Times New Roman" pitchFamily="18" charset="0"/>
              </a:rPr>
              <a:t>28.  So the king consulted, and made two golden calves, and he said to them, "It is too much for you to go up to Jerusalem; behold your gods, O Israel, that brought you up from the land of Egypt."</a:t>
            </a:r>
          </a:p>
          <a:p>
            <a:pPr eaLnBrk="1" hangingPunct="1">
              <a:defRPr/>
            </a:pPr>
            <a:r>
              <a:rPr lang="en-US" dirty="0">
                <a:solidFill>
                  <a:srgbClr val="006600"/>
                </a:solidFill>
                <a:latin typeface="Tahoma" pitchFamily="34" charset="0"/>
                <a:cs typeface="Times New Roman" pitchFamily="18" charset="0"/>
              </a:rPr>
              <a:t>29.  He set one in Bethel, and the other he put in Dan.</a:t>
            </a:r>
          </a:p>
          <a:p>
            <a:pPr eaLnBrk="1" hangingPunct="1">
              <a:defRPr/>
            </a:pPr>
            <a:r>
              <a:rPr lang="en-US" dirty="0">
                <a:solidFill>
                  <a:srgbClr val="006600"/>
                </a:solidFill>
                <a:latin typeface="Tahoma" pitchFamily="34" charset="0"/>
                <a:cs typeface="Times New Roman" pitchFamily="18" charset="0"/>
              </a:rPr>
              <a:t>30.  Now this thing became a sin, for the people went to worship before the one as far as Dan.</a:t>
            </a:r>
          </a:p>
        </p:txBody>
      </p:sp>
    </p:spTree>
    <p:extLst>
      <p:ext uri="{BB962C8B-B14F-4D97-AF65-F5344CB8AC3E}">
        <p14:creationId xmlns:p14="http://schemas.microsoft.com/office/powerpoint/2010/main" val="5962697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6096000" y="6548438"/>
            <a:ext cx="3028336" cy="309562"/>
          </a:xfrm>
        </p:spPr>
        <p:txBody>
          <a:bodyPr/>
          <a:lstStyle/>
          <a:p>
            <a:pPr>
              <a:defRPr/>
            </a:pPr>
            <a:r>
              <a:rPr lang="en-US"/>
              <a:t>Tailor-Made Religion</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latin typeface="Arial" pitchFamily="34" charset="0"/>
                <a:cs typeface="Arial" pitchFamily="34" charset="0"/>
              </a:rPr>
              <a:t>Jeroboam's "New" Religion</a:t>
            </a:r>
          </a:p>
        </p:txBody>
      </p:sp>
      <p:sp>
        <p:nvSpPr>
          <p:cNvPr id="8" name="Text Box 8"/>
          <p:cNvSpPr txBox="1">
            <a:spLocks noChangeArrowheads="1"/>
          </p:cNvSpPr>
          <p:nvPr/>
        </p:nvSpPr>
        <p:spPr bwMode="auto">
          <a:xfrm>
            <a:off x="14748" y="1293249"/>
            <a:ext cx="9129252" cy="4955203"/>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sz="2800" b="1" dirty="0">
                <a:solidFill>
                  <a:srgbClr val="002060"/>
                </a:solidFill>
                <a:latin typeface="Tahoma" pitchFamily="34" charset="0"/>
                <a:cs typeface="Times New Roman" pitchFamily="18" charset="0"/>
              </a:rPr>
              <a:t>I Kings 12:25-33 (vss. 31-33)</a:t>
            </a:r>
          </a:p>
          <a:p>
            <a:pPr eaLnBrk="1" hangingPunct="1">
              <a:defRPr/>
            </a:pPr>
            <a:r>
              <a:rPr lang="en-US" dirty="0">
                <a:solidFill>
                  <a:srgbClr val="006600"/>
                </a:solidFill>
                <a:latin typeface="Tahoma" pitchFamily="34" charset="0"/>
                <a:cs typeface="Times New Roman" pitchFamily="18" charset="0"/>
              </a:rPr>
              <a:t>31.  And he made houses on high places, and made priests from among all the people who were not of the sons of Levi.</a:t>
            </a:r>
          </a:p>
          <a:p>
            <a:pPr eaLnBrk="1" hangingPunct="1">
              <a:defRPr/>
            </a:pPr>
            <a:r>
              <a:rPr lang="en-US" dirty="0">
                <a:solidFill>
                  <a:srgbClr val="006600"/>
                </a:solidFill>
                <a:latin typeface="Tahoma" pitchFamily="34" charset="0"/>
                <a:cs typeface="Times New Roman" pitchFamily="18" charset="0"/>
              </a:rPr>
              <a:t>32.  Jeroboam instituted a feast in the eighth month on the fifteenth day of the month, like the feast which is in Judah, and he went up to the altar; thus he did in Bethel, sacrificing to the calves which he had made. And he stationed in Bethel the priests of the high places which he had made.</a:t>
            </a:r>
          </a:p>
          <a:p>
            <a:pPr eaLnBrk="1" hangingPunct="1">
              <a:defRPr/>
            </a:pPr>
            <a:r>
              <a:rPr lang="en-US" dirty="0">
                <a:solidFill>
                  <a:srgbClr val="006600"/>
                </a:solidFill>
                <a:latin typeface="Tahoma" pitchFamily="34" charset="0"/>
                <a:cs typeface="Times New Roman" pitchFamily="18" charset="0"/>
              </a:rPr>
              <a:t>33.  Then he went up to the altar which he had made in Bethel on the fifteenth day in the eighth month, even in the month which he had devised in his own heart; and he instituted a feast for the sons of Israel and went up to the altar to burn incense.</a:t>
            </a:r>
          </a:p>
        </p:txBody>
      </p:sp>
    </p:spTree>
    <p:extLst>
      <p:ext uri="{BB962C8B-B14F-4D97-AF65-F5344CB8AC3E}">
        <p14:creationId xmlns:p14="http://schemas.microsoft.com/office/powerpoint/2010/main" val="326571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4917" y="6548438"/>
            <a:ext cx="2367115" cy="309562"/>
          </a:xfrm>
        </p:spPr>
        <p:txBody>
          <a:bodyPr/>
          <a:lstStyle/>
          <a:p>
            <a:pPr>
              <a:defRPr/>
            </a:pPr>
            <a:r>
              <a:rPr lang="en-US" dirty="0"/>
              <a:t>Tailor-Made Religion</a:t>
            </a:r>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latin typeface="Arial" pitchFamily="34" charset="0"/>
                <a:cs typeface="Arial" pitchFamily="34" charset="0"/>
              </a:rPr>
              <a:t>Jeroboam's "New" Religion: “Little” Changes</a:t>
            </a:r>
          </a:p>
        </p:txBody>
      </p:sp>
      <p:sp>
        <p:nvSpPr>
          <p:cNvPr id="6" name="Text Box 5"/>
          <p:cNvSpPr txBox="1">
            <a:spLocks noChangeArrowheads="1"/>
          </p:cNvSpPr>
          <p:nvPr/>
        </p:nvSpPr>
        <p:spPr bwMode="auto">
          <a:xfrm>
            <a:off x="0" y="721611"/>
            <a:ext cx="913908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Object of worship (12:28): </a:t>
            </a:r>
          </a:p>
          <a:p>
            <a:pPr eaLnBrk="1" hangingPunct="1"/>
            <a:r>
              <a:rPr lang="en-US" sz="2400" b="1" dirty="0">
                <a:solidFill>
                  <a:schemeClr val="accent1"/>
                </a:solidFill>
                <a:latin typeface="Tahoma" pitchFamily="34" charset="0"/>
                <a:cs typeface="Times New Roman" pitchFamily="18" charset="0"/>
              </a:rPr>
              <a:t>Two Golden Calves</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Ex. 20:3-6; 32:4-5</a:t>
            </a:r>
          </a:p>
        </p:txBody>
      </p:sp>
      <p:sp>
        <p:nvSpPr>
          <p:cNvPr id="16" name="Text Box 5">
            <a:extLst>
              <a:ext uri="{FF2B5EF4-FFF2-40B4-BE49-F238E27FC236}">
                <a16:creationId xmlns:a16="http://schemas.microsoft.com/office/drawing/2014/main" id="{222887FC-E975-492D-82E3-0CA0BE6D6453}"/>
              </a:ext>
            </a:extLst>
          </p:cNvPr>
          <p:cNvSpPr txBox="1">
            <a:spLocks noChangeArrowheads="1"/>
          </p:cNvSpPr>
          <p:nvPr/>
        </p:nvSpPr>
        <p:spPr bwMode="auto">
          <a:xfrm>
            <a:off x="-4917" y="4948153"/>
            <a:ext cx="587231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Place of worship (12:29): </a:t>
            </a:r>
          </a:p>
          <a:p>
            <a:pPr eaLnBrk="1" hangingPunct="1"/>
            <a:r>
              <a:rPr lang="en-US" sz="2400" b="1" dirty="0">
                <a:solidFill>
                  <a:schemeClr val="accent1"/>
                </a:solidFill>
                <a:latin typeface="Tahoma" pitchFamily="34" charset="0"/>
                <a:cs typeface="Times New Roman" pitchFamily="18" charset="0"/>
              </a:rPr>
              <a:t>Bethel &amp; Dan</a:t>
            </a:r>
          </a:p>
          <a:p>
            <a:pPr>
              <a:buClr>
                <a:schemeClr val="hlink"/>
              </a:buClr>
              <a:buSzPct val="115000"/>
              <a:buFont typeface="Wingdings" pitchFamily="2" charset="2"/>
              <a:buChar char="Ø"/>
            </a:pPr>
            <a:r>
              <a:rPr lang="nn-NO" sz="2000" b="1" i="1" dirty="0">
                <a:solidFill>
                  <a:schemeClr val="tx2"/>
                </a:solidFill>
                <a:latin typeface="Tahoma" pitchFamily="34" charset="0"/>
                <a:cs typeface="Times New Roman" pitchFamily="18" charset="0"/>
              </a:rPr>
              <a:t>Deut. 12:5-7, 11, 13-14, 17-18, 21</a:t>
            </a:r>
          </a:p>
          <a:p>
            <a:pPr>
              <a:buClr>
                <a:schemeClr val="hlink"/>
              </a:buClr>
              <a:buSzPct val="115000"/>
              <a:buFont typeface="Wingdings" pitchFamily="2" charset="2"/>
              <a:buChar char="Ø"/>
            </a:pPr>
            <a:r>
              <a:rPr lang="nn-NO" sz="2000" b="1" i="1" dirty="0">
                <a:solidFill>
                  <a:schemeClr val="tx2"/>
                </a:solidFill>
                <a:latin typeface="Tahoma" pitchFamily="34" charset="0"/>
                <a:cs typeface="Times New Roman" pitchFamily="18" charset="0"/>
              </a:rPr>
              <a:t>I Kings 9:3</a:t>
            </a:r>
          </a:p>
        </p:txBody>
      </p:sp>
      <p:pic>
        <p:nvPicPr>
          <p:cNvPr id="18" name="Picture 17">
            <a:extLst>
              <a:ext uri="{FF2B5EF4-FFF2-40B4-BE49-F238E27FC236}">
                <a16:creationId xmlns:a16="http://schemas.microsoft.com/office/drawing/2014/main" id="{DEAEE80E-1A3A-48AF-8FAA-97F73AC048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68882"/>
            <a:ext cx="2340429" cy="2925536"/>
          </a:xfrm>
          <a:prstGeom prst="rect">
            <a:avLst/>
          </a:prstGeom>
        </p:spPr>
      </p:pic>
      <p:pic>
        <p:nvPicPr>
          <p:cNvPr id="19" name="Picture 18">
            <a:extLst>
              <a:ext uri="{FF2B5EF4-FFF2-40B4-BE49-F238E27FC236}">
                <a16:creationId xmlns:a16="http://schemas.microsoft.com/office/drawing/2014/main" id="{5C43B5D9-0CB9-4C20-B315-D178F46D8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6831" y="1841668"/>
            <a:ext cx="2677382" cy="3068692"/>
          </a:xfrm>
          <a:prstGeom prst="rect">
            <a:avLst/>
          </a:prstGeom>
        </p:spPr>
      </p:pic>
      <p:pic>
        <p:nvPicPr>
          <p:cNvPr id="20" name="Picture 6" descr="C:\Documents and Settings\DarkWolf\My Documents\Bruce Sermons\Transparency Templates\Transparency Backgrounds\Divided Kingdom Map Closeup.jpg">
            <a:extLst>
              <a:ext uri="{FF2B5EF4-FFF2-40B4-BE49-F238E27FC236}">
                <a16:creationId xmlns:a16="http://schemas.microsoft.com/office/drawing/2014/main" id="{EEAE5765-DED7-4209-BD1C-636AA8CE56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724999"/>
            <a:ext cx="3673985" cy="612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7331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4916" y="6548438"/>
            <a:ext cx="2138516" cy="309562"/>
          </a:xfrm>
        </p:spPr>
        <p:txBody>
          <a:bodyPr/>
          <a:lstStyle/>
          <a:p>
            <a:pPr>
              <a:defRPr/>
            </a:pPr>
            <a:r>
              <a:rPr lang="en-US" dirty="0"/>
              <a:t>Tailor-Made Religion</a:t>
            </a:r>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latin typeface="Arial" pitchFamily="34" charset="0"/>
                <a:cs typeface="Arial" pitchFamily="34" charset="0"/>
              </a:rPr>
              <a:t>Jeroboam's "New" Religion: “Little” Changes</a:t>
            </a:r>
          </a:p>
        </p:txBody>
      </p:sp>
      <p:sp>
        <p:nvSpPr>
          <p:cNvPr id="14" name="Text Box 5"/>
          <p:cNvSpPr txBox="1">
            <a:spLocks noChangeArrowheads="1"/>
          </p:cNvSpPr>
          <p:nvPr/>
        </p:nvSpPr>
        <p:spPr bwMode="auto">
          <a:xfrm>
            <a:off x="-10359" y="1429304"/>
            <a:ext cx="567637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Leaders of worship (12:31): </a:t>
            </a:r>
          </a:p>
          <a:p>
            <a:pPr eaLnBrk="1" hangingPunct="1"/>
            <a:r>
              <a:rPr lang="en-US" sz="2400" b="1" dirty="0">
                <a:solidFill>
                  <a:schemeClr val="accent1"/>
                </a:solidFill>
                <a:latin typeface="Tahoma" pitchFamily="34" charset="0"/>
                <a:cs typeface="Times New Roman" pitchFamily="18" charset="0"/>
              </a:rPr>
              <a:t>From among ALL the people who</a:t>
            </a:r>
          </a:p>
          <a:p>
            <a:pPr eaLnBrk="1" hangingPunct="1"/>
            <a:r>
              <a:rPr lang="en-US" sz="2400" b="1" dirty="0">
                <a:solidFill>
                  <a:schemeClr val="accent1"/>
                </a:solidFill>
                <a:latin typeface="Tahoma" pitchFamily="34" charset="0"/>
                <a:cs typeface="Times New Roman" pitchFamily="18" charset="0"/>
              </a:rPr>
              <a:t>were not Levis</a:t>
            </a:r>
          </a:p>
          <a:p>
            <a:pPr>
              <a:buClr>
                <a:schemeClr val="hlink"/>
              </a:buClr>
              <a:buSzPct val="115000"/>
              <a:buFont typeface="Wingdings" pitchFamily="2" charset="2"/>
              <a:buChar char="Ø"/>
            </a:pPr>
            <a:r>
              <a:rPr lang="nn-NO" sz="2000" b="1" i="1" dirty="0">
                <a:solidFill>
                  <a:schemeClr val="tx2"/>
                </a:solidFill>
                <a:latin typeface="Tahoma" pitchFamily="34" charset="0"/>
                <a:cs typeface="Times New Roman" pitchFamily="18" charset="0"/>
              </a:rPr>
              <a:t>Num. 25:10-13</a:t>
            </a:r>
          </a:p>
        </p:txBody>
      </p:sp>
      <p:sp>
        <p:nvSpPr>
          <p:cNvPr id="15" name="Text Box 5"/>
          <p:cNvSpPr txBox="1">
            <a:spLocks noChangeArrowheads="1"/>
          </p:cNvSpPr>
          <p:nvPr/>
        </p:nvSpPr>
        <p:spPr bwMode="auto">
          <a:xfrm>
            <a:off x="-10359" y="3803932"/>
            <a:ext cx="913908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Time of worship (12:32-33): </a:t>
            </a:r>
          </a:p>
          <a:p>
            <a:pPr eaLnBrk="1" hangingPunct="1"/>
            <a:r>
              <a:rPr lang="en-US" sz="2400" b="1" dirty="0">
                <a:solidFill>
                  <a:schemeClr val="accent1"/>
                </a:solidFill>
                <a:latin typeface="Tahoma" pitchFamily="34" charset="0"/>
                <a:cs typeface="Times New Roman" pitchFamily="18" charset="0"/>
              </a:rPr>
              <a:t>8</a:t>
            </a:r>
            <a:r>
              <a:rPr lang="en-US" sz="2400" b="1" baseline="30000" dirty="0">
                <a:solidFill>
                  <a:schemeClr val="accent1"/>
                </a:solidFill>
                <a:latin typeface="Tahoma" pitchFamily="34" charset="0"/>
                <a:cs typeface="Times New Roman" pitchFamily="18" charset="0"/>
              </a:rPr>
              <a:t>th</a:t>
            </a:r>
            <a:r>
              <a:rPr lang="en-US" sz="2400" b="1" dirty="0">
                <a:solidFill>
                  <a:schemeClr val="accent1"/>
                </a:solidFill>
                <a:latin typeface="Tahoma" pitchFamily="34" charset="0"/>
                <a:cs typeface="Times New Roman" pitchFamily="18" charset="0"/>
              </a:rPr>
              <a:t> month on the 15</a:t>
            </a:r>
            <a:r>
              <a:rPr lang="en-US" sz="2400" b="1" baseline="30000" dirty="0">
                <a:solidFill>
                  <a:schemeClr val="accent1"/>
                </a:solidFill>
                <a:latin typeface="Tahoma" pitchFamily="34" charset="0"/>
                <a:cs typeface="Times New Roman" pitchFamily="18" charset="0"/>
              </a:rPr>
              <a:t>th</a:t>
            </a:r>
            <a:r>
              <a:rPr lang="en-US" sz="2400" b="1" dirty="0">
                <a:solidFill>
                  <a:schemeClr val="accent1"/>
                </a:solidFill>
                <a:latin typeface="Tahoma" pitchFamily="34" charset="0"/>
                <a:cs typeface="Times New Roman" pitchFamily="18" charset="0"/>
              </a:rPr>
              <a:t> day</a:t>
            </a:r>
          </a:p>
          <a:p>
            <a:pPr>
              <a:buClr>
                <a:schemeClr val="hlink"/>
              </a:buClr>
              <a:buSzPct val="115000"/>
              <a:buFont typeface="Wingdings" pitchFamily="2" charset="2"/>
              <a:buChar char="Ø"/>
            </a:pPr>
            <a:r>
              <a:rPr lang="nn-NO" sz="2000" b="1" i="1" dirty="0">
                <a:solidFill>
                  <a:schemeClr val="tx2"/>
                </a:solidFill>
                <a:latin typeface="Tahoma" pitchFamily="34" charset="0"/>
                <a:cs typeface="Times New Roman" pitchFamily="18" charset="0"/>
              </a:rPr>
              <a:t>Ex 12:2-3</a:t>
            </a:r>
          </a:p>
          <a:p>
            <a:pPr>
              <a:buClr>
                <a:schemeClr val="hlink"/>
              </a:buClr>
              <a:buSzPct val="115000"/>
              <a:buFont typeface="Wingdings" pitchFamily="2" charset="2"/>
              <a:buChar char="Ø"/>
            </a:pPr>
            <a:r>
              <a:rPr lang="nn-NO" sz="2000" b="1" i="1" dirty="0">
                <a:solidFill>
                  <a:schemeClr val="tx2"/>
                </a:solidFill>
                <a:latin typeface="Tahoma" pitchFamily="34" charset="0"/>
                <a:cs typeface="Times New Roman" pitchFamily="18" charset="0"/>
              </a:rPr>
              <a:t>Lev 23:24, 27, 34</a:t>
            </a:r>
          </a:p>
        </p:txBody>
      </p:sp>
      <p:pic>
        <p:nvPicPr>
          <p:cNvPr id="10" name="Picture 6" descr="C:\Documents and Settings\DarkWolf\My Documents\Bruce Sermons\Transparency Templates\Transparency Backgrounds\Divided Kingdom Map Closeup.jpg">
            <a:extLst>
              <a:ext uri="{FF2B5EF4-FFF2-40B4-BE49-F238E27FC236}">
                <a16:creationId xmlns:a16="http://schemas.microsoft.com/office/drawing/2014/main" id="{8C9E32C8-8A88-4CE2-A8C6-57A6D76BC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308" y="762000"/>
            <a:ext cx="3654778"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436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9664" y="6548438"/>
            <a:ext cx="3352800" cy="309562"/>
          </a:xfrm>
        </p:spPr>
        <p:txBody>
          <a:bodyPr/>
          <a:lstStyle/>
          <a:p>
            <a:pPr>
              <a:defRPr/>
            </a:pPr>
            <a:r>
              <a:rPr lang="en-US"/>
              <a:t>Tailor-Made Religion</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latin typeface="Arial" pitchFamily="34" charset="0"/>
                <a:cs typeface="Arial" pitchFamily="34" charset="0"/>
              </a:rPr>
              <a:t>Jeroboam's "New" Religion</a:t>
            </a:r>
          </a:p>
        </p:txBody>
      </p:sp>
      <p:sp>
        <p:nvSpPr>
          <p:cNvPr id="8" name="Text Box 8"/>
          <p:cNvSpPr txBox="1">
            <a:spLocks noChangeArrowheads="1"/>
          </p:cNvSpPr>
          <p:nvPr/>
        </p:nvSpPr>
        <p:spPr bwMode="auto">
          <a:xfrm>
            <a:off x="-19664" y="657634"/>
            <a:ext cx="9178412" cy="230832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I Kings 12:26-27</a:t>
            </a:r>
          </a:p>
          <a:p>
            <a:pPr eaLnBrk="1" hangingPunct="1">
              <a:defRPr/>
            </a:pPr>
            <a:r>
              <a:rPr lang="en-US" sz="2000" dirty="0">
                <a:solidFill>
                  <a:srgbClr val="006600"/>
                </a:solidFill>
                <a:latin typeface="Tahoma" pitchFamily="34" charset="0"/>
                <a:cs typeface="Times New Roman" pitchFamily="18" charset="0"/>
              </a:rPr>
              <a:t>26.  Jeroboam said in his heart, "Now the kingdom will return to the house of David.</a:t>
            </a:r>
          </a:p>
          <a:p>
            <a:pPr eaLnBrk="1" hangingPunct="1">
              <a:defRPr/>
            </a:pPr>
            <a:r>
              <a:rPr lang="en-US" sz="2000" dirty="0">
                <a:solidFill>
                  <a:srgbClr val="006600"/>
                </a:solidFill>
                <a:latin typeface="Tahoma" pitchFamily="34" charset="0"/>
                <a:cs typeface="Times New Roman" pitchFamily="18" charset="0"/>
              </a:rPr>
              <a:t>27.  "If this people go up to offer sacrifices in the house of the LORD at Jerusalem, then the heart of this people will return to their lord, even to Rehoboam king of Judah; and they will kill me and return to Rehoboam king of Judah."</a:t>
            </a:r>
          </a:p>
        </p:txBody>
      </p:sp>
      <p:sp>
        <p:nvSpPr>
          <p:cNvPr id="6" name="Text Box 5"/>
          <p:cNvSpPr txBox="1">
            <a:spLocks noChangeArrowheads="1"/>
          </p:cNvSpPr>
          <p:nvPr/>
        </p:nvSpPr>
        <p:spPr bwMode="auto">
          <a:xfrm>
            <a:off x="-19664" y="3449147"/>
            <a:ext cx="9139084"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Jeroboam's "justifications":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Personal preservation (I Kings 12:26-27):</a:t>
            </a:r>
            <a:r>
              <a:rPr lang="en-US" sz="2000" dirty="0">
                <a:solidFill>
                  <a:schemeClr val="tx2"/>
                </a:solidFill>
                <a:latin typeface="Tahoma" pitchFamily="34" charset="0"/>
                <a:cs typeface="Times New Roman" pitchFamily="18" charset="0"/>
              </a:rPr>
              <a:t> Afraid he would lose the people to the House of David.</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Convenience (12:28):</a:t>
            </a:r>
            <a:r>
              <a:rPr lang="en-US" sz="2000" dirty="0">
                <a:solidFill>
                  <a:schemeClr val="tx2"/>
                </a:solidFill>
                <a:latin typeface="Tahoma" pitchFamily="34" charset="0"/>
                <a:cs typeface="Times New Roman" pitchFamily="18" charset="0"/>
              </a:rPr>
              <a:t> Too far to travel yearly, so he offered a substitute.</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Too exclusive (12:31): </a:t>
            </a:r>
            <a:r>
              <a:rPr lang="en-US" sz="2000" dirty="0">
                <a:solidFill>
                  <a:schemeClr val="tx2"/>
                </a:solidFill>
                <a:latin typeface="Tahoma" pitchFamily="34" charset="0"/>
                <a:cs typeface="Times New Roman" pitchFamily="18" charset="0"/>
              </a:rPr>
              <a:t>The Levitical priesthood was too limited as to who could join.</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Similarities (12:32-33): </a:t>
            </a:r>
            <a:r>
              <a:rPr lang="en-US" sz="2000" dirty="0">
                <a:solidFill>
                  <a:schemeClr val="tx2"/>
                </a:solidFill>
                <a:latin typeface="Tahoma" pitchFamily="34" charset="0"/>
                <a:cs typeface="Times New Roman" pitchFamily="18" charset="0"/>
              </a:rPr>
              <a:t>Made a similar feast to those held in Judah, replicated the feasts of Trumpets, Atonement &amp; Booths all in one feast. </a:t>
            </a:r>
          </a:p>
        </p:txBody>
      </p:sp>
    </p:spTree>
    <p:extLst>
      <p:ext uri="{BB962C8B-B14F-4D97-AF65-F5344CB8AC3E}">
        <p14:creationId xmlns:p14="http://schemas.microsoft.com/office/powerpoint/2010/main" val="11771214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9664" y="6548438"/>
            <a:ext cx="3352800" cy="309562"/>
          </a:xfrm>
        </p:spPr>
        <p:txBody>
          <a:bodyPr/>
          <a:lstStyle/>
          <a:p>
            <a:pPr>
              <a:defRPr/>
            </a:pPr>
            <a:r>
              <a:rPr lang="en-US"/>
              <a:t>Tailor-Made Religion</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latin typeface="Arial" pitchFamily="34" charset="0"/>
                <a:cs typeface="Arial" pitchFamily="34" charset="0"/>
              </a:rPr>
              <a:t>Jeroboam's "New" Religion</a:t>
            </a:r>
          </a:p>
        </p:txBody>
      </p:sp>
      <p:sp>
        <p:nvSpPr>
          <p:cNvPr id="12" name="Text Box 7"/>
          <p:cNvSpPr txBox="1">
            <a:spLocks noChangeArrowheads="1"/>
          </p:cNvSpPr>
          <p:nvPr/>
        </p:nvSpPr>
        <p:spPr bwMode="auto">
          <a:xfrm>
            <a:off x="-14748" y="962388"/>
            <a:ext cx="91587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Jeroboam’s tailored religion was selfish and caused great harm to Israel!</a:t>
            </a:r>
          </a:p>
        </p:txBody>
      </p:sp>
      <p:pic>
        <p:nvPicPr>
          <p:cNvPr id="3" name="Picture 2">
            <a:extLst>
              <a:ext uri="{FF2B5EF4-FFF2-40B4-BE49-F238E27FC236}">
                <a16:creationId xmlns:a16="http://schemas.microsoft.com/office/drawing/2014/main" id="{9D514F3F-AC81-4B24-AE38-C51595D7B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041" y="2128534"/>
            <a:ext cx="4210050" cy="4762500"/>
          </a:xfrm>
          <a:prstGeom prst="rect">
            <a:avLst/>
          </a:prstGeom>
        </p:spPr>
      </p:pic>
      <p:pic>
        <p:nvPicPr>
          <p:cNvPr id="11" name="Picture 2">
            <a:extLst>
              <a:ext uri="{FF2B5EF4-FFF2-40B4-BE49-F238E27FC236}">
                <a16:creationId xmlns:a16="http://schemas.microsoft.com/office/drawing/2014/main" id="{BED51CA1-DD41-4E0D-8486-6C1C3AF1D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7" y="3361609"/>
            <a:ext cx="2894295" cy="229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0936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9664" y="6548438"/>
            <a:ext cx="3352800" cy="309562"/>
          </a:xfrm>
        </p:spPr>
        <p:txBody>
          <a:bodyPr/>
          <a:lstStyle/>
          <a:p>
            <a:pPr>
              <a:defRPr/>
            </a:pPr>
            <a:r>
              <a:rPr lang="en-US"/>
              <a:t>Tailor-Made Religion</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Consequences of Jeroboam's "Little" Changes</a:t>
            </a:r>
          </a:p>
        </p:txBody>
      </p:sp>
      <p:sp>
        <p:nvSpPr>
          <p:cNvPr id="9" name="Text Box 5"/>
          <p:cNvSpPr txBox="1">
            <a:spLocks noChangeArrowheads="1"/>
          </p:cNvSpPr>
          <p:nvPr/>
        </p:nvSpPr>
        <p:spPr bwMode="auto">
          <a:xfrm>
            <a:off x="-88" y="907552"/>
            <a:ext cx="9158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Sinful (I Kings 12:30): Caused the people to sin</a:t>
            </a:r>
          </a:p>
        </p:txBody>
      </p:sp>
      <p:sp>
        <p:nvSpPr>
          <p:cNvPr id="8" name="Text Box 5"/>
          <p:cNvSpPr txBox="1">
            <a:spLocks noChangeArrowheads="1"/>
          </p:cNvSpPr>
          <p:nvPr/>
        </p:nvSpPr>
        <p:spPr bwMode="auto">
          <a:xfrm>
            <a:off x="-19664" y="1649038"/>
            <a:ext cx="9158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Affected others (II Chr. 11:13-17): Levites left</a:t>
            </a:r>
          </a:p>
        </p:txBody>
      </p:sp>
      <p:sp>
        <p:nvSpPr>
          <p:cNvPr id="12" name="Text Box 5"/>
          <p:cNvSpPr txBox="1">
            <a:spLocks noChangeArrowheads="1"/>
          </p:cNvSpPr>
          <p:nvPr/>
        </p:nvSpPr>
        <p:spPr bwMode="auto">
          <a:xfrm>
            <a:off x="31077" y="2418865"/>
            <a:ext cx="91588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Opened the door for further apostasy (I Kings 16:30-33):</a:t>
            </a:r>
          </a:p>
          <a:p>
            <a:pPr algn="ctr" eaLnBrk="1" hangingPunct="1"/>
            <a:r>
              <a:rPr lang="en-US" sz="2400" b="1" dirty="0">
                <a:solidFill>
                  <a:schemeClr val="accent1"/>
                </a:solidFill>
                <a:latin typeface="Tahoma" pitchFamily="34" charset="0"/>
                <a:cs typeface="Times New Roman" pitchFamily="18" charset="0"/>
              </a:rPr>
              <a:t>Ahab &amp; Jezebel</a:t>
            </a:r>
          </a:p>
        </p:txBody>
      </p:sp>
      <p:sp>
        <p:nvSpPr>
          <p:cNvPr id="13" name="Text Box 5"/>
          <p:cNvSpPr txBox="1">
            <a:spLocks noChangeArrowheads="1"/>
          </p:cNvSpPr>
          <p:nvPr/>
        </p:nvSpPr>
        <p:spPr bwMode="auto">
          <a:xfrm>
            <a:off x="-17909" y="4136885"/>
            <a:ext cx="6324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Led to the destruction of the House of Jeroboam – </a:t>
            </a:r>
            <a:r>
              <a:rPr lang="nn-NO" sz="2400" b="1" dirty="0">
                <a:solidFill>
                  <a:schemeClr val="accent1"/>
                </a:solidFill>
                <a:latin typeface="Tahoma" pitchFamily="34" charset="0"/>
                <a:cs typeface="Times New Roman" pitchFamily="18" charset="0"/>
              </a:rPr>
              <a:t>I Kings 13:34 </a:t>
            </a:r>
          </a:p>
          <a:p>
            <a:pPr algn="ctr" eaLnBrk="1" hangingPunct="1"/>
            <a:r>
              <a:rPr lang="nn-NO" sz="2400" b="1" i="1" dirty="0">
                <a:solidFill>
                  <a:schemeClr val="accent1"/>
                </a:solidFill>
                <a:latin typeface="Tahoma" pitchFamily="34" charset="0"/>
                <a:cs typeface="Times New Roman" pitchFamily="18" charset="0"/>
              </a:rPr>
              <a:t>(I Kings 15:25-30: Carried out by Baasha)</a:t>
            </a:r>
            <a:r>
              <a:rPr lang="en-US" sz="2400" b="1" i="1" dirty="0">
                <a:solidFill>
                  <a:schemeClr val="accent1"/>
                </a:solidFill>
                <a:latin typeface="Tahoma" pitchFamily="34" charset="0"/>
                <a:cs typeface="Times New Roman" pitchFamily="18" charset="0"/>
              </a:rPr>
              <a:t>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1522" y="2960132"/>
            <a:ext cx="2957314" cy="392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0605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2" grpId="0"/>
      <p:bldP spid="13"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5395</TotalTime>
  <Words>1684</Words>
  <Application>Microsoft Office PowerPoint</Application>
  <PresentationFormat>On-screen Show (4:3)</PresentationFormat>
  <Paragraphs>188</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Ameretto</vt:lpstr>
      <vt:lpstr>Arial</vt:lpstr>
      <vt:lpstr>Calisto MT</vt:lpstr>
      <vt:lpstr>Georgia</vt:lpstr>
      <vt:lpstr>Tahoma</vt:lpstr>
      <vt:lpstr>Times New Roman</vt:lpstr>
      <vt:lpstr>Trebuchet MS</vt:lpstr>
      <vt:lpstr>Wingdings</vt:lpstr>
      <vt:lpstr>Slipstream</vt:lpstr>
      <vt:lpstr>Tailor-Made Religion</vt:lpstr>
      <vt:lpstr>Intro</vt:lpstr>
      <vt:lpstr>Jeroboam's "New" Religion</vt:lpstr>
      <vt:lpstr>Jeroboam's "New" Religion</vt:lpstr>
      <vt:lpstr>Jeroboam's "New" Religion: “Little” Changes</vt:lpstr>
      <vt:lpstr>Jeroboam's "New" Religion: “Little” Changes</vt:lpstr>
      <vt:lpstr>Jeroboam's "New" Religion</vt:lpstr>
      <vt:lpstr>Jeroboam's "New" Religion</vt:lpstr>
      <vt:lpstr>Consequences of Jeroboam's "Little" Changes</vt:lpstr>
      <vt:lpstr>Consequences of Jeroboam's "Little" Changes</vt:lpstr>
      <vt:lpstr>Consequences of Jeroboam's "Little" Changes</vt:lpstr>
      <vt:lpstr>Lessons from Jeroboam’s Tailored Religion</vt:lpstr>
      <vt:lpstr>Lessons from Jeroboam’s Tailored Religion</vt:lpstr>
      <vt:lpstr>Lessons from Jeroboam’s Tailored Religion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Tailor-Made Religion</dc:title>
  <dc:subject>02/11/18</dc:subject>
  <dc:creator>DarkWolf</dc:creator>
  <cp:lastModifiedBy>Nathan Morrison</cp:lastModifiedBy>
  <cp:revision>35</cp:revision>
  <dcterms:created xsi:type="dcterms:W3CDTF">2005-06-04T23:49:02Z</dcterms:created>
  <dcterms:modified xsi:type="dcterms:W3CDTF">2018-02-11T06:20:02Z</dcterms:modified>
</cp:coreProperties>
</file>