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Lst>
  <p:notesMasterIdLst>
    <p:notesMasterId r:id="rId35"/>
  </p:notesMasterIdLst>
  <p:handoutMasterIdLst>
    <p:handoutMasterId r:id="rId36"/>
  </p:handoutMasterIdLst>
  <p:sldIdLst>
    <p:sldId id="256" r:id="rId10"/>
    <p:sldId id="454" r:id="rId11"/>
    <p:sldId id="534" r:id="rId12"/>
    <p:sldId id="530" r:id="rId13"/>
    <p:sldId id="532" r:id="rId14"/>
    <p:sldId id="536" r:id="rId15"/>
    <p:sldId id="538" r:id="rId16"/>
    <p:sldId id="540" r:id="rId17"/>
    <p:sldId id="547" r:id="rId18"/>
    <p:sldId id="548" r:id="rId19"/>
    <p:sldId id="549" r:id="rId20"/>
    <p:sldId id="550" r:id="rId21"/>
    <p:sldId id="555" r:id="rId22"/>
    <p:sldId id="572" r:id="rId23"/>
    <p:sldId id="569" r:id="rId24"/>
    <p:sldId id="571" r:id="rId25"/>
    <p:sldId id="557" r:id="rId26"/>
    <p:sldId id="558" r:id="rId27"/>
    <p:sldId id="559" r:id="rId28"/>
    <p:sldId id="560" r:id="rId29"/>
    <p:sldId id="565" r:id="rId30"/>
    <p:sldId id="566" r:id="rId31"/>
    <p:sldId id="574" r:id="rId32"/>
    <p:sldId id="520" r:id="rId33"/>
    <p:sldId id="490" r:id="rId34"/>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0C"/>
    <a:srgbClr val="0000FF"/>
    <a:srgbClr val="FFCCFF"/>
    <a:srgbClr val="FFFF00"/>
    <a:srgbClr val="CCFF33"/>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9" autoAdjust="0"/>
  </p:normalViewPr>
  <p:slideViewPr>
    <p:cSldViewPr snapToObjects="1">
      <p:cViewPr varScale="1">
        <p:scale>
          <a:sx n="59" d="100"/>
          <a:sy n="59"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www.courthousechurchofcrist.com</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11</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12</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13</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14</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15</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16</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17</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18</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19</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20</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3</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21</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22</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23</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24</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25</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4</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5</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6</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7</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8</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9</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10</a:t>
            </a:fld>
            <a:endParaRPr lang="en-US" dirty="0"/>
          </a:p>
        </p:txBody>
      </p:sp>
    </p:spTree>
    <p:extLst>
      <p:ext uri="{BB962C8B-B14F-4D97-AF65-F5344CB8AC3E}">
        <p14:creationId xmlns:p14="http://schemas.microsoft.com/office/powerpoint/2010/main" val="24153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Others!”</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 Others!”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 Others!”</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 Others!”</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 Others!”</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 Others!”</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 Others!”</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 Others!”</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 Others!”</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 Others!”</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381000"/>
            <a:ext cx="9144000" cy="1447800"/>
          </a:xfrm>
        </p:spPr>
        <p:txBody>
          <a:bodyPr>
            <a:prstTxWarp prst="textDeflate">
              <a:avLst/>
            </a:prstTxWarp>
          </a:bodyPr>
          <a:lstStyle/>
          <a:p>
            <a:pPr eaLnBrk="1" hangingPunct="1"/>
            <a:r>
              <a:rPr lang="en-US" sz="8000" b="1" u="sng" dirty="0">
                <a:solidFill>
                  <a:srgbClr val="FFC000"/>
                </a:solidFill>
                <a:cs typeface="Times New Roman" pitchFamily="18" charset="0"/>
              </a:rPr>
              <a:t>“No Others!”</a:t>
            </a:r>
          </a:p>
        </p:txBody>
      </p:sp>
      <p:sp>
        <p:nvSpPr>
          <p:cNvPr id="10243" name="Rectangle 3"/>
          <p:cNvSpPr>
            <a:spLocks noGrp="1" noChangeArrowheads="1"/>
          </p:cNvSpPr>
          <p:nvPr>
            <p:ph type="subTitle" idx="1"/>
          </p:nvPr>
        </p:nvSpPr>
        <p:spPr>
          <a:xfrm>
            <a:off x="0" y="1828800"/>
            <a:ext cx="9144000" cy="1143000"/>
          </a:xfrm>
        </p:spPr>
        <p:txBody>
          <a:bodyPr/>
          <a:lstStyle/>
          <a:p>
            <a:pPr eaLnBrk="1" hangingPunct="1"/>
            <a:r>
              <a:rPr lang="en-US" sz="4000" b="1" dirty="0"/>
              <a:t>Text: Acts 4:10-12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346" y="2525310"/>
            <a:ext cx="2739308" cy="4332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Gospel! (Gal. 1:8)</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2458" y="990600"/>
            <a:ext cx="9146868" cy="1077218"/>
          </a:xfrm>
          <a:prstGeom prst="rect">
            <a:avLst/>
          </a:prstGeom>
          <a:noFill/>
          <a:ln w="9525">
            <a:noFill/>
            <a:miter lim="800000"/>
            <a:headEnd/>
            <a:tailEnd/>
          </a:ln>
        </p:spPr>
        <p:txBody>
          <a:bodyPr wrap="square">
            <a:spAutoFit/>
          </a:bodyPr>
          <a:lstStyle/>
          <a:p>
            <a:pPr algn="l">
              <a:defRPr/>
            </a:pPr>
            <a:r>
              <a:rPr lang="en-US" dirty="0">
                <a:solidFill>
                  <a:schemeClr val="tx1"/>
                </a:solidFill>
              </a:rPr>
              <a:t>Gal. 1:6-9</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II Jn. 9: </a:t>
            </a:r>
            <a:r>
              <a:rPr lang="en-US" sz="2000" b="0" dirty="0"/>
              <a:t>One who leaves the gospel (teaching/doctrine) of Jesus doesn’t have God!</a:t>
            </a:r>
          </a:p>
        </p:txBody>
      </p:sp>
      <p:sp>
        <p:nvSpPr>
          <p:cNvPr id="11" name="Text Box 4"/>
          <p:cNvSpPr txBox="1">
            <a:spLocks noChangeArrowheads="1"/>
          </p:cNvSpPr>
          <p:nvPr/>
        </p:nvSpPr>
        <p:spPr bwMode="auto">
          <a:xfrm>
            <a:off x="-2458" y="2819400"/>
            <a:ext cx="9146458" cy="2923877"/>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Gal. 1:6-9</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6.  I am amazed that you are so quickly deserting Him who called you by the grace of Christ, for a different gospel;</a:t>
            </a:r>
          </a:p>
          <a:p>
            <a:pPr marL="571500" indent="-571500" algn="l" eaLnBrk="1" hangingPunct="1">
              <a:tabLst>
                <a:tab pos="406400" algn="l"/>
                <a:tab pos="457200" algn="l"/>
                <a:tab pos="749300" algn="l"/>
              </a:tabLst>
            </a:pPr>
            <a:r>
              <a:rPr lang="en-US" sz="2000" b="0" dirty="0">
                <a:solidFill>
                  <a:srgbClr val="002060"/>
                </a:solidFill>
              </a:rPr>
              <a:t>7.  which is really not another; only there are some who are disturbing you and want to distort the gospel of Christ.</a:t>
            </a:r>
          </a:p>
          <a:p>
            <a:pPr marL="571500" indent="-571500" algn="l" eaLnBrk="1" hangingPunct="1">
              <a:tabLst>
                <a:tab pos="406400" algn="l"/>
                <a:tab pos="457200" algn="l"/>
                <a:tab pos="749300" algn="l"/>
              </a:tabLst>
            </a:pPr>
            <a:r>
              <a:rPr lang="en-US" sz="2000" b="0" dirty="0">
                <a:solidFill>
                  <a:srgbClr val="002060"/>
                </a:solidFill>
              </a:rPr>
              <a:t>8.  But even if we, or an angel from heaven, should preach to you a gospel contrary to what we have preached to you, he is to be accursed!</a:t>
            </a:r>
          </a:p>
          <a:p>
            <a:pPr marL="571500" indent="-571500" algn="l" eaLnBrk="1" hangingPunct="1">
              <a:tabLst>
                <a:tab pos="406400" algn="l"/>
                <a:tab pos="457200" algn="l"/>
                <a:tab pos="749300" algn="l"/>
              </a:tabLst>
            </a:pPr>
            <a:r>
              <a:rPr lang="en-US" sz="2000" b="0" dirty="0">
                <a:solidFill>
                  <a:srgbClr val="002060"/>
                </a:solidFill>
              </a:rPr>
              <a:t>9.  As we have said before, so I say again now, if any man is preaching to you a gospel contrary to what you received, he is to be accursed!</a:t>
            </a:r>
          </a:p>
        </p:txBody>
      </p:sp>
    </p:spTree>
    <p:extLst>
      <p:ext uri="{BB962C8B-B14F-4D97-AF65-F5344CB8AC3E}">
        <p14:creationId xmlns:p14="http://schemas.microsoft.com/office/powerpoint/2010/main" val="3226207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172080" y="6528619"/>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grpSp>
        <p:nvGrpSpPr>
          <p:cNvPr id="7" name="Group 6"/>
          <p:cNvGrpSpPr/>
          <p:nvPr/>
        </p:nvGrpSpPr>
        <p:grpSpPr>
          <a:xfrm>
            <a:off x="3273425" y="1064340"/>
            <a:ext cx="2286000" cy="1828801"/>
            <a:chOff x="3273425" y="1064340"/>
            <a:chExt cx="2286000"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grpSp>
        <p:nvGrpSpPr>
          <p:cNvPr id="11" name="Group 10"/>
          <p:cNvGrpSpPr/>
          <p:nvPr/>
        </p:nvGrpSpPr>
        <p:grpSpPr>
          <a:xfrm>
            <a:off x="5226916" y="1267521"/>
            <a:ext cx="2666238" cy="1478137"/>
            <a:chOff x="5223845" y="1467294"/>
            <a:chExt cx="2436876" cy="1642874"/>
          </a:xfrm>
        </p:grpSpPr>
        <p:sp>
          <p:nvSpPr>
            <p:cNvPr id="9" name="Parallelogram 8"/>
            <p:cNvSpPr/>
            <p:nvPr/>
          </p:nvSpPr>
          <p:spPr>
            <a:xfrm>
              <a:off x="5223845" y="1467294"/>
              <a:ext cx="2436876" cy="1642874"/>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TextBox 12"/>
            <p:cNvSpPr txBox="1"/>
            <p:nvPr/>
          </p:nvSpPr>
          <p:spPr>
            <a:xfrm>
              <a:off x="5359449" y="1688391"/>
              <a:ext cx="2084225" cy="1138773"/>
            </a:xfrm>
            <a:prstGeom prst="rect">
              <a:avLst/>
            </a:prstGeom>
            <a:noFill/>
          </p:spPr>
          <p:txBody>
            <a:bodyPr wrap="none" rtlCol="0">
              <a:spAutoFit/>
            </a:bodyPr>
            <a:lstStyle/>
            <a:p>
              <a:r>
                <a:rPr lang="en-US" dirty="0"/>
                <a:t>NO OTHER</a:t>
              </a:r>
            </a:p>
            <a:p>
              <a:r>
                <a:rPr lang="en-US" dirty="0"/>
                <a:t>Cornerstone</a:t>
              </a:r>
            </a:p>
            <a:p>
              <a:r>
                <a:rPr lang="en-US" sz="2000" dirty="0"/>
                <a:t>Eph. 2:20</a:t>
              </a:r>
            </a:p>
          </p:txBody>
        </p:sp>
      </p:grpSp>
      <p:grpSp>
        <p:nvGrpSpPr>
          <p:cNvPr id="5" name="Group 4"/>
          <p:cNvGrpSpPr/>
          <p:nvPr/>
        </p:nvGrpSpPr>
        <p:grpSpPr>
          <a:xfrm>
            <a:off x="5306664" y="2893140"/>
            <a:ext cx="2145870" cy="1138774"/>
            <a:chOff x="975599" y="2536908"/>
            <a:chExt cx="2297825" cy="1138774"/>
          </a:xfrm>
        </p:grpSpPr>
        <p:sp>
          <p:nvSpPr>
            <p:cNvPr id="4" name="Rectangle 3"/>
            <p:cNvSpPr/>
            <p:nvPr/>
          </p:nvSpPr>
          <p:spPr>
            <a:xfrm>
              <a:off x="975599" y="2536908"/>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TextBox 11"/>
            <p:cNvSpPr txBox="1"/>
            <p:nvPr/>
          </p:nvSpPr>
          <p:spPr>
            <a:xfrm>
              <a:off x="1178839" y="2536908"/>
              <a:ext cx="1936749" cy="1138773"/>
            </a:xfrm>
            <a:prstGeom prst="rect">
              <a:avLst/>
            </a:prstGeom>
            <a:noFill/>
          </p:spPr>
          <p:txBody>
            <a:bodyPr wrap="none" rtlCol="0">
              <a:spAutoFit/>
            </a:bodyPr>
            <a:lstStyle/>
            <a:p>
              <a:r>
                <a:rPr lang="en-US" dirty="0"/>
                <a:t>NO OTHER</a:t>
              </a:r>
            </a:p>
            <a:p>
              <a:r>
                <a:rPr lang="en-US" dirty="0"/>
                <a:t>Foundation</a:t>
              </a:r>
            </a:p>
            <a:p>
              <a:r>
                <a:rPr lang="en-US" sz="2000" dirty="0"/>
                <a:t>I Cor. 3:11</a:t>
              </a:r>
            </a:p>
          </p:txBody>
        </p:sp>
      </p:grpSp>
      <p:grpSp>
        <p:nvGrpSpPr>
          <p:cNvPr id="15" name="Group 14"/>
          <p:cNvGrpSpPr/>
          <p:nvPr/>
        </p:nvGrpSpPr>
        <p:grpSpPr>
          <a:xfrm>
            <a:off x="5356458" y="4114800"/>
            <a:ext cx="2088683" cy="1214974"/>
            <a:chOff x="975599" y="2536908"/>
            <a:chExt cx="2297825" cy="1214974"/>
          </a:xfrm>
        </p:grpSpPr>
        <p:sp>
          <p:nvSpPr>
            <p:cNvPr id="16" name="Rectangle 15"/>
            <p:cNvSpPr/>
            <p:nvPr/>
          </p:nvSpPr>
          <p:spPr>
            <a:xfrm>
              <a:off x="975599" y="2613108"/>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TextBox 16"/>
            <p:cNvSpPr txBox="1"/>
            <p:nvPr/>
          </p:nvSpPr>
          <p:spPr>
            <a:xfrm>
              <a:off x="1213043" y="2536908"/>
              <a:ext cx="1822935" cy="1138773"/>
            </a:xfrm>
            <a:prstGeom prst="rect">
              <a:avLst/>
            </a:prstGeom>
            <a:noFill/>
          </p:spPr>
          <p:txBody>
            <a:bodyPr wrap="none" rtlCol="0">
              <a:spAutoFit/>
            </a:bodyPr>
            <a:lstStyle/>
            <a:p>
              <a:r>
                <a:rPr lang="en-US" dirty="0"/>
                <a:t>NO OTHER</a:t>
              </a:r>
            </a:p>
            <a:p>
              <a:r>
                <a:rPr lang="en-US" dirty="0"/>
                <a:t>Gospel</a:t>
              </a:r>
            </a:p>
            <a:p>
              <a:r>
                <a:rPr lang="en-US" sz="2000" dirty="0"/>
                <a:t>Gal. 1:8</a:t>
              </a:r>
            </a:p>
          </p:txBody>
        </p:sp>
      </p:grpSp>
      <p:grpSp>
        <p:nvGrpSpPr>
          <p:cNvPr id="6" name="Group 5"/>
          <p:cNvGrpSpPr/>
          <p:nvPr/>
        </p:nvGrpSpPr>
        <p:grpSpPr>
          <a:xfrm>
            <a:off x="5480050" y="5213553"/>
            <a:ext cx="2159969" cy="1723480"/>
            <a:chOff x="5331687" y="5215036"/>
            <a:chExt cx="2159969" cy="1723480"/>
          </a:xfrm>
        </p:grpSpPr>
        <p:sp>
          <p:nvSpPr>
            <p:cNvPr id="18" name="Parallelogram 17"/>
            <p:cNvSpPr/>
            <p:nvPr/>
          </p:nvSpPr>
          <p:spPr>
            <a:xfrm rot="15556854">
              <a:off x="5549932" y="4996791"/>
              <a:ext cx="1723480" cy="2159969"/>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TextBox 18"/>
            <p:cNvSpPr txBox="1"/>
            <p:nvPr/>
          </p:nvSpPr>
          <p:spPr>
            <a:xfrm>
              <a:off x="5559425" y="5507388"/>
              <a:ext cx="1822935" cy="1138773"/>
            </a:xfrm>
            <a:prstGeom prst="rect">
              <a:avLst/>
            </a:prstGeom>
            <a:noFill/>
          </p:spPr>
          <p:txBody>
            <a:bodyPr wrap="none" rtlCol="0">
              <a:spAutoFit/>
            </a:bodyPr>
            <a:lstStyle/>
            <a:p>
              <a:r>
                <a:rPr lang="en-US" dirty="0"/>
                <a:t>NO OTHER</a:t>
              </a:r>
            </a:p>
            <a:p>
              <a:r>
                <a:rPr lang="en-US" dirty="0"/>
                <a:t>Way</a:t>
              </a:r>
            </a:p>
            <a:p>
              <a:r>
                <a:rPr lang="en-US" sz="2000" dirty="0"/>
                <a:t>Jn. 14:6</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85999"/>
            <a:ext cx="2127250" cy="3364615"/>
          </a:xfrm>
          <a:prstGeom prst="rect">
            <a:avLst/>
          </a:prstGeom>
        </p:spPr>
      </p:pic>
    </p:spTree>
    <p:extLst>
      <p:ext uri="{BB962C8B-B14F-4D97-AF65-F5344CB8AC3E}">
        <p14:creationId xmlns:p14="http://schemas.microsoft.com/office/powerpoint/2010/main" val="23082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Way! (Jn. 14:6)</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2868" y="762000"/>
            <a:ext cx="9146868" cy="1077218"/>
          </a:xfrm>
          <a:prstGeom prst="rect">
            <a:avLst/>
          </a:prstGeom>
          <a:noFill/>
          <a:ln w="9525">
            <a:noFill/>
            <a:miter lim="800000"/>
            <a:headEnd/>
            <a:tailEnd/>
          </a:ln>
        </p:spPr>
        <p:txBody>
          <a:bodyPr wrap="square">
            <a:spAutoFit/>
          </a:bodyPr>
          <a:lstStyle/>
          <a:p>
            <a:pPr algn="l">
              <a:defRPr/>
            </a:pPr>
            <a:r>
              <a:rPr lang="en-US" dirty="0">
                <a:solidFill>
                  <a:schemeClr val="tx1"/>
                </a:solidFill>
              </a:rPr>
              <a:t>Jn. 14:1-6</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Acts 19:9, 23; 22:4; 24:14, 22: </a:t>
            </a:r>
            <a:r>
              <a:rPr lang="en-US" sz="2000" b="0" dirty="0"/>
              <a:t>Following after Christ is called “the Way!”</a:t>
            </a:r>
          </a:p>
        </p:txBody>
      </p:sp>
      <p:sp>
        <p:nvSpPr>
          <p:cNvPr id="11" name="Text Box 4"/>
          <p:cNvSpPr txBox="1">
            <a:spLocks noChangeArrowheads="1"/>
          </p:cNvSpPr>
          <p:nvPr/>
        </p:nvSpPr>
        <p:spPr bwMode="auto">
          <a:xfrm>
            <a:off x="3278" y="2286000"/>
            <a:ext cx="9146458" cy="3539430"/>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Jn. 14:1-6</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  "Do not let your heart be troubled; believe in God, believe also in Me.</a:t>
            </a:r>
          </a:p>
          <a:p>
            <a:pPr marL="571500" indent="-571500" algn="l" eaLnBrk="1" hangingPunct="1">
              <a:tabLst>
                <a:tab pos="406400" algn="l"/>
                <a:tab pos="457200" algn="l"/>
                <a:tab pos="749300" algn="l"/>
              </a:tabLst>
            </a:pPr>
            <a:r>
              <a:rPr lang="en-US" sz="2000" b="0" dirty="0">
                <a:solidFill>
                  <a:srgbClr val="002060"/>
                </a:solidFill>
              </a:rPr>
              <a:t>2.  "In My Father's house are many dwelling places; if it were not so, I would have told you; for I go to prepare a place for you.</a:t>
            </a:r>
          </a:p>
          <a:p>
            <a:pPr marL="571500" indent="-571500" algn="l" eaLnBrk="1" hangingPunct="1">
              <a:tabLst>
                <a:tab pos="406400" algn="l"/>
                <a:tab pos="457200" algn="l"/>
                <a:tab pos="749300" algn="l"/>
              </a:tabLst>
            </a:pPr>
            <a:r>
              <a:rPr lang="en-US" sz="2000" b="0" dirty="0">
                <a:solidFill>
                  <a:srgbClr val="002060"/>
                </a:solidFill>
              </a:rPr>
              <a:t>3.  "If I go and prepare a place for you, I will come again and receive you to Myself, that where I am, there you may be also.</a:t>
            </a:r>
          </a:p>
          <a:p>
            <a:pPr marL="571500" indent="-571500" algn="l" eaLnBrk="1" hangingPunct="1">
              <a:tabLst>
                <a:tab pos="406400" algn="l"/>
                <a:tab pos="457200" algn="l"/>
                <a:tab pos="749300" algn="l"/>
              </a:tabLst>
            </a:pPr>
            <a:r>
              <a:rPr lang="en-US" sz="2000" b="0" dirty="0">
                <a:solidFill>
                  <a:srgbClr val="002060"/>
                </a:solidFill>
              </a:rPr>
              <a:t>4.  "And you know the way where I am going."</a:t>
            </a:r>
          </a:p>
          <a:p>
            <a:pPr marL="571500" indent="-571500" algn="l" eaLnBrk="1" hangingPunct="1">
              <a:tabLst>
                <a:tab pos="406400" algn="l"/>
                <a:tab pos="457200" algn="l"/>
                <a:tab pos="749300" algn="l"/>
              </a:tabLst>
            </a:pPr>
            <a:r>
              <a:rPr lang="en-US" sz="2000" b="0" dirty="0">
                <a:solidFill>
                  <a:srgbClr val="002060"/>
                </a:solidFill>
              </a:rPr>
              <a:t>5.  Thomas said to Him, "Lord, we do not know where You are going, how do we know the way?"</a:t>
            </a:r>
          </a:p>
          <a:p>
            <a:pPr marL="571500" indent="-571500" algn="l" eaLnBrk="1" hangingPunct="1">
              <a:tabLst>
                <a:tab pos="406400" algn="l"/>
                <a:tab pos="457200" algn="l"/>
                <a:tab pos="749300" algn="l"/>
              </a:tabLst>
            </a:pPr>
            <a:r>
              <a:rPr lang="en-US" sz="2000" b="0" dirty="0">
                <a:solidFill>
                  <a:srgbClr val="002060"/>
                </a:solidFill>
              </a:rPr>
              <a:t>6.  Jesus said to him, "I am the way, and the truth, and the life; no one comes to the Father but through Me.</a:t>
            </a:r>
          </a:p>
        </p:txBody>
      </p:sp>
    </p:spTree>
    <p:extLst>
      <p:ext uri="{BB962C8B-B14F-4D97-AF65-F5344CB8AC3E}">
        <p14:creationId xmlns:p14="http://schemas.microsoft.com/office/powerpoint/2010/main" val="32621081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261056"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grpSp>
        <p:nvGrpSpPr>
          <p:cNvPr id="26" name="Group 25"/>
          <p:cNvGrpSpPr/>
          <p:nvPr/>
        </p:nvGrpSpPr>
        <p:grpSpPr>
          <a:xfrm>
            <a:off x="3284840" y="4998462"/>
            <a:ext cx="2286000" cy="1511333"/>
            <a:chOff x="3273425" y="1064340"/>
            <a:chExt cx="2286000" cy="1828801"/>
          </a:xfrm>
        </p:grpSpPr>
        <p:sp>
          <p:nvSpPr>
            <p:cNvPr id="27" name="Flowchart: Manual Operation 26"/>
            <p:cNvSpPr/>
            <p:nvPr/>
          </p:nvSpPr>
          <p:spPr>
            <a:xfrm rot="10800000">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TextBox 27"/>
            <p:cNvSpPr txBox="1"/>
            <p:nvPr/>
          </p:nvSpPr>
          <p:spPr>
            <a:xfrm>
              <a:off x="3509874" y="1518436"/>
              <a:ext cx="1822935" cy="1138773"/>
            </a:xfrm>
            <a:prstGeom prst="rect">
              <a:avLst/>
            </a:prstGeom>
            <a:noFill/>
          </p:spPr>
          <p:txBody>
            <a:bodyPr wrap="none" rtlCol="0">
              <a:spAutoFit/>
            </a:bodyPr>
            <a:lstStyle/>
            <a:p>
              <a:r>
                <a:rPr lang="en-US" dirty="0"/>
                <a:t>NO OTHER</a:t>
              </a:r>
            </a:p>
            <a:p>
              <a:r>
                <a:rPr lang="en-US" dirty="0"/>
                <a:t>Body</a:t>
              </a:r>
            </a:p>
            <a:p>
              <a:r>
                <a:rPr lang="en-US" sz="2000" dirty="0"/>
                <a:t>Eph. 4:4</a:t>
              </a:r>
            </a:p>
          </p:txBody>
        </p:sp>
      </p:grpSp>
      <p:grpSp>
        <p:nvGrpSpPr>
          <p:cNvPr id="8" name="Group 7"/>
          <p:cNvGrpSpPr/>
          <p:nvPr/>
        </p:nvGrpSpPr>
        <p:grpSpPr>
          <a:xfrm>
            <a:off x="3273425" y="776746"/>
            <a:ext cx="4575175" cy="5793660"/>
            <a:chOff x="3273425" y="1064340"/>
            <a:chExt cx="4575175" cy="5793660"/>
          </a:xfrm>
        </p:grpSpPr>
        <p:grpSp>
          <p:nvGrpSpPr>
            <p:cNvPr id="7" name="Group 6"/>
            <p:cNvGrpSpPr/>
            <p:nvPr/>
          </p:nvGrpSpPr>
          <p:grpSpPr>
            <a:xfrm>
              <a:off x="3273425" y="1064340"/>
              <a:ext cx="2286000" cy="1828801"/>
              <a:chOff x="3273425" y="1064340"/>
              <a:chExt cx="2286000"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grpSp>
          <p:nvGrpSpPr>
            <p:cNvPr id="11" name="Group 10"/>
            <p:cNvGrpSpPr/>
            <p:nvPr/>
          </p:nvGrpSpPr>
          <p:grpSpPr>
            <a:xfrm>
              <a:off x="5217880" y="1528312"/>
              <a:ext cx="2630720" cy="1318317"/>
              <a:chOff x="5208374" y="1636759"/>
              <a:chExt cx="2436876" cy="1642875"/>
            </a:xfrm>
          </p:grpSpPr>
          <p:sp>
            <p:nvSpPr>
              <p:cNvPr id="9" name="Parallelogram 8"/>
              <p:cNvSpPr/>
              <p:nvPr/>
            </p:nvSpPr>
            <p:spPr>
              <a:xfrm>
                <a:off x="5208374" y="1636759"/>
                <a:ext cx="2436876" cy="1642875"/>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TextBox 12"/>
              <p:cNvSpPr txBox="1"/>
              <p:nvPr/>
            </p:nvSpPr>
            <p:spPr>
              <a:xfrm>
                <a:off x="5485459" y="1768125"/>
                <a:ext cx="1983465" cy="1470121"/>
              </a:xfrm>
              <a:prstGeom prst="rect">
                <a:avLst/>
              </a:prstGeom>
              <a:noFill/>
            </p:spPr>
            <p:txBody>
              <a:bodyPr wrap="square" rtlCol="0">
                <a:spAutoFit/>
              </a:bodyPr>
              <a:lstStyle/>
              <a:p>
                <a:r>
                  <a:rPr lang="en-US" dirty="0"/>
                  <a:t>NO OTHER</a:t>
                </a:r>
              </a:p>
              <a:p>
                <a:r>
                  <a:rPr lang="en-US" dirty="0"/>
                  <a:t>Cornerstone</a:t>
                </a:r>
              </a:p>
              <a:p>
                <a:r>
                  <a:rPr lang="en-US" sz="2000" dirty="0"/>
                  <a:t>Eph. 2:20</a:t>
                </a:r>
              </a:p>
            </p:txBody>
          </p:sp>
        </p:grpSp>
        <p:grpSp>
          <p:nvGrpSpPr>
            <p:cNvPr id="5" name="Group 4"/>
            <p:cNvGrpSpPr/>
            <p:nvPr/>
          </p:nvGrpSpPr>
          <p:grpSpPr>
            <a:xfrm>
              <a:off x="5359314" y="2920180"/>
              <a:ext cx="2109894" cy="1138774"/>
              <a:chOff x="994404" y="2536907"/>
              <a:chExt cx="2297825" cy="1138774"/>
            </a:xfrm>
          </p:grpSpPr>
          <p:sp>
            <p:nvSpPr>
              <p:cNvPr id="4" name="Rectangle 3"/>
              <p:cNvSpPr/>
              <p:nvPr/>
            </p:nvSpPr>
            <p:spPr>
              <a:xfrm>
                <a:off x="994404" y="2536907"/>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TextBox 11"/>
              <p:cNvSpPr txBox="1"/>
              <p:nvPr/>
            </p:nvSpPr>
            <p:spPr>
              <a:xfrm>
                <a:off x="1156136" y="2536908"/>
                <a:ext cx="1936749" cy="1138773"/>
              </a:xfrm>
              <a:prstGeom prst="rect">
                <a:avLst/>
              </a:prstGeom>
              <a:noFill/>
            </p:spPr>
            <p:txBody>
              <a:bodyPr wrap="none" rtlCol="0">
                <a:spAutoFit/>
              </a:bodyPr>
              <a:lstStyle/>
              <a:p>
                <a:r>
                  <a:rPr lang="en-US" dirty="0"/>
                  <a:t>NO OTHER</a:t>
                </a:r>
              </a:p>
              <a:p>
                <a:r>
                  <a:rPr lang="en-US" dirty="0"/>
                  <a:t>Foundation</a:t>
                </a:r>
              </a:p>
              <a:p>
                <a:r>
                  <a:rPr lang="en-US" sz="2000" dirty="0"/>
                  <a:t>I Cor. 3:11</a:t>
                </a:r>
              </a:p>
            </p:txBody>
          </p:sp>
        </p:grpSp>
        <p:grpSp>
          <p:nvGrpSpPr>
            <p:cNvPr id="15" name="Group 14"/>
            <p:cNvGrpSpPr/>
            <p:nvPr/>
          </p:nvGrpSpPr>
          <p:grpSpPr>
            <a:xfrm>
              <a:off x="5349607" y="4147283"/>
              <a:ext cx="2119600" cy="1138774"/>
              <a:chOff x="965891" y="2536909"/>
              <a:chExt cx="2297825" cy="1138774"/>
            </a:xfrm>
          </p:grpSpPr>
          <p:sp>
            <p:nvSpPr>
              <p:cNvPr id="16" name="Rectangle 15"/>
              <p:cNvSpPr/>
              <p:nvPr/>
            </p:nvSpPr>
            <p:spPr>
              <a:xfrm>
                <a:off x="965891" y="2536909"/>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TextBox 16"/>
              <p:cNvSpPr txBox="1"/>
              <p:nvPr/>
            </p:nvSpPr>
            <p:spPr>
              <a:xfrm>
                <a:off x="1194236" y="2536909"/>
                <a:ext cx="1822935" cy="1138773"/>
              </a:xfrm>
              <a:prstGeom prst="rect">
                <a:avLst/>
              </a:prstGeom>
              <a:noFill/>
            </p:spPr>
            <p:txBody>
              <a:bodyPr wrap="none" rtlCol="0">
                <a:spAutoFit/>
              </a:bodyPr>
              <a:lstStyle/>
              <a:p>
                <a:r>
                  <a:rPr lang="en-US" dirty="0"/>
                  <a:t>NO OTHER</a:t>
                </a:r>
              </a:p>
              <a:p>
                <a:r>
                  <a:rPr lang="en-US" dirty="0"/>
                  <a:t>Gospel</a:t>
                </a:r>
              </a:p>
              <a:p>
                <a:r>
                  <a:rPr lang="en-US" sz="2000" dirty="0"/>
                  <a:t>Gal. 1:8</a:t>
                </a:r>
              </a:p>
            </p:txBody>
          </p:sp>
        </p:grpSp>
        <p:grpSp>
          <p:nvGrpSpPr>
            <p:cNvPr id="6" name="Group 5"/>
            <p:cNvGrpSpPr/>
            <p:nvPr/>
          </p:nvGrpSpPr>
          <p:grpSpPr>
            <a:xfrm>
              <a:off x="5480051" y="5134520"/>
              <a:ext cx="2098452" cy="1723480"/>
              <a:chOff x="5331687" y="5215036"/>
              <a:chExt cx="2159969" cy="1723480"/>
            </a:xfrm>
          </p:grpSpPr>
          <p:sp>
            <p:nvSpPr>
              <p:cNvPr id="18" name="Parallelogram 17"/>
              <p:cNvSpPr/>
              <p:nvPr/>
            </p:nvSpPr>
            <p:spPr>
              <a:xfrm rot="15556854">
                <a:off x="5549932" y="4996791"/>
                <a:ext cx="1723480" cy="2159969"/>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TextBox 18"/>
              <p:cNvSpPr txBox="1"/>
              <p:nvPr/>
            </p:nvSpPr>
            <p:spPr>
              <a:xfrm>
                <a:off x="5559425" y="5507388"/>
                <a:ext cx="1822935" cy="1138773"/>
              </a:xfrm>
              <a:prstGeom prst="rect">
                <a:avLst/>
              </a:prstGeom>
              <a:noFill/>
            </p:spPr>
            <p:txBody>
              <a:bodyPr wrap="none" rtlCol="0">
                <a:spAutoFit/>
              </a:bodyPr>
              <a:lstStyle/>
              <a:p>
                <a:r>
                  <a:rPr lang="en-US" dirty="0"/>
                  <a:t>NO OTHER</a:t>
                </a:r>
              </a:p>
              <a:p>
                <a:r>
                  <a:rPr lang="en-US" dirty="0"/>
                  <a:t>Way</a:t>
                </a:r>
              </a:p>
              <a:p>
                <a:r>
                  <a:rPr lang="en-US" sz="2000" dirty="0"/>
                  <a:t>Jn. 14:6</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85999"/>
              <a:ext cx="2127250" cy="3364615"/>
            </a:xfrm>
            <a:prstGeom prst="rect">
              <a:avLst/>
            </a:prstGeom>
          </p:spPr>
        </p:pic>
      </p:grpSp>
    </p:spTree>
    <p:extLst>
      <p:ext uri="{BB962C8B-B14F-4D97-AF65-F5344CB8AC3E}">
        <p14:creationId xmlns:p14="http://schemas.microsoft.com/office/powerpoint/2010/main" val="46010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Body! (Eph. 4:4)</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2868" y="914400"/>
            <a:ext cx="9146868" cy="1077218"/>
          </a:xfrm>
          <a:prstGeom prst="rect">
            <a:avLst/>
          </a:prstGeom>
          <a:noFill/>
          <a:ln w="9525">
            <a:noFill/>
            <a:miter lim="800000"/>
            <a:headEnd/>
            <a:tailEnd/>
          </a:ln>
        </p:spPr>
        <p:txBody>
          <a:bodyPr wrap="square">
            <a:spAutoFit/>
          </a:bodyPr>
          <a:lstStyle/>
          <a:p>
            <a:pPr algn="l">
              <a:defRPr/>
            </a:pPr>
            <a:r>
              <a:rPr lang="en-US" dirty="0">
                <a:solidFill>
                  <a:schemeClr val="tx1"/>
                </a:solidFill>
              </a:rPr>
              <a:t>Eph. 4:4-6</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Col. 1:18: </a:t>
            </a:r>
            <a:r>
              <a:rPr lang="en-US" sz="2000" b="0" dirty="0"/>
              <a:t>The one body is the church (I Cor. </a:t>
            </a:r>
            <a:r>
              <a:rPr lang="en-US" sz="2000" b="0"/>
              <a:t>12:12)! </a:t>
            </a:r>
            <a:r>
              <a:rPr lang="en-US" sz="2000" b="0" dirty="0"/>
              <a:t>Not many, but one! </a:t>
            </a:r>
            <a:r>
              <a:rPr lang="en-US" sz="2000" i="1" dirty="0"/>
              <a:t>(Eph. 5:23: Jesus is Savior of the body!)</a:t>
            </a:r>
          </a:p>
        </p:txBody>
      </p:sp>
      <p:sp>
        <p:nvSpPr>
          <p:cNvPr id="11" name="Text Box 4"/>
          <p:cNvSpPr txBox="1">
            <a:spLocks noChangeArrowheads="1"/>
          </p:cNvSpPr>
          <p:nvPr/>
        </p:nvSpPr>
        <p:spPr bwMode="auto">
          <a:xfrm>
            <a:off x="2868" y="2895600"/>
            <a:ext cx="9146458" cy="1692771"/>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Eph. 4:4-6</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4.  There is one body and one Spirit, just as also you were called in one hope of your calling;</a:t>
            </a:r>
          </a:p>
          <a:p>
            <a:pPr marL="571500" indent="-571500" algn="l" eaLnBrk="1" hangingPunct="1">
              <a:tabLst>
                <a:tab pos="406400" algn="l"/>
                <a:tab pos="457200" algn="l"/>
                <a:tab pos="749300" algn="l"/>
              </a:tabLst>
            </a:pPr>
            <a:r>
              <a:rPr lang="en-US" sz="2000" b="0" dirty="0">
                <a:solidFill>
                  <a:srgbClr val="002060"/>
                </a:solidFill>
              </a:rPr>
              <a:t>5.  one Lord, one faith, one baptism,</a:t>
            </a:r>
          </a:p>
          <a:p>
            <a:pPr marL="571500" indent="-571500" algn="l" eaLnBrk="1" hangingPunct="1">
              <a:tabLst>
                <a:tab pos="406400" algn="l"/>
                <a:tab pos="457200" algn="l"/>
                <a:tab pos="749300" algn="l"/>
              </a:tabLst>
            </a:pPr>
            <a:r>
              <a:rPr lang="en-US" sz="2000" b="0" dirty="0">
                <a:solidFill>
                  <a:srgbClr val="002060"/>
                </a:solidFill>
              </a:rPr>
              <a:t>6.  one God and Father of all who is over all and through all and in all.</a:t>
            </a:r>
          </a:p>
        </p:txBody>
      </p:sp>
    </p:spTree>
    <p:extLst>
      <p:ext uri="{BB962C8B-B14F-4D97-AF65-F5344CB8AC3E}">
        <p14:creationId xmlns:p14="http://schemas.microsoft.com/office/powerpoint/2010/main" val="2554918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226204" y="6531232"/>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grpSp>
        <p:nvGrpSpPr>
          <p:cNvPr id="7" name="Group 6"/>
          <p:cNvGrpSpPr/>
          <p:nvPr/>
        </p:nvGrpSpPr>
        <p:grpSpPr>
          <a:xfrm>
            <a:off x="3273425" y="705143"/>
            <a:ext cx="2286000" cy="1828801"/>
            <a:chOff x="3273425" y="1064340"/>
            <a:chExt cx="2286000"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grpSp>
        <p:nvGrpSpPr>
          <p:cNvPr id="11" name="Group 10"/>
          <p:cNvGrpSpPr/>
          <p:nvPr/>
        </p:nvGrpSpPr>
        <p:grpSpPr>
          <a:xfrm>
            <a:off x="5217880" y="1169115"/>
            <a:ext cx="2630720" cy="1318317"/>
            <a:chOff x="5208374" y="1636759"/>
            <a:chExt cx="2436876" cy="1642875"/>
          </a:xfrm>
        </p:grpSpPr>
        <p:sp>
          <p:nvSpPr>
            <p:cNvPr id="9" name="Parallelogram 8"/>
            <p:cNvSpPr/>
            <p:nvPr/>
          </p:nvSpPr>
          <p:spPr>
            <a:xfrm>
              <a:off x="5208374" y="1636759"/>
              <a:ext cx="2436876" cy="1642875"/>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TextBox 12"/>
            <p:cNvSpPr txBox="1"/>
            <p:nvPr/>
          </p:nvSpPr>
          <p:spPr>
            <a:xfrm>
              <a:off x="5485459" y="1768125"/>
              <a:ext cx="1983465" cy="1470121"/>
            </a:xfrm>
            <a:prstGeom prst="rect">
              <a:avLst/>
            </a:prstGeom>
            <a:noFill/>
          </p:spPr>
          <p:txBody>
            <a:bodyPr wrap="square" rtlCol="0">
              <a:spAutoFit/>
            </a:bodyPr>
            <a:lstStyle/>
            <a:p>
              <a:r>
                <a:rPr lang="en-US" dirty="0"/>
                <a:t>NO OTHER</a:t>
              </a:r>
            </a:p>
            <a:p>
              <a:r>
                <a:rPr lang="en-US" dirty="0"/>
                <a:t>Cornerstone</a:t>
              </a:r>
            </a:p>
            <a:p>
              <a:r>
                <a:rPr lang="en-US" sz="2000" dirty="0"/>
                <a:t>Eph. 2:20</a:t>
              </a:r>
            </a:p>
          </p:txBody>
        </p:sp>
      </p:grpSp>
      <p:grpSp>
        <p:nvGrpSpPr>
          <p:cNvPr id="5" name="Group 4"/>
          <p:cNvGrpSpPr/>
          <p:nvPr/>
        </p:nvGrpSpPr>
        <p:grpSpPr>
          <a:xfrm>
            <a:off x="5359314" y="2560983"/>
            <a:ext cx="2109894" cy="1138774"/>
            <a:chOff x="994404" y="2536907"/>
            <a:chExt cx="2297825" cy="1138774"/>
          </a:xfrm>
        </p:grpSpPr>
        <p:sp>
          <p:nvSpPr>
            <p:cNvPr id="4" name="Rectangle 3"/>
            <p:cNvSpPr/>
            <p:nvPr/>
          </p:nvSpPr>
          <p:spPr>
            <a:xfrm>
              <a:off x="994404" y="2536907"/>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TextBox 11"/>
            <p:cNvSpPr txBox="1"/>
            <p:nvPr/>
          </p:nvSpPr>
          <p:spPr>
            <a:xfrm>
              <a:off x="1156136" y="2536908"/>
              <a:ext cx="1936749" cy="1138773"/>
            </a:xfrm>
            <a:prstGeom prst="rect">
              <a:avLst/>
            </a:prstGeom>
            <a:noFill/>
          </p:spPr>
          <p:txBody>
            <a:bodyPr wrap="none" rtlCol="0">
              <a:spAutoFit/>
            </a:bodyPr>
            <a:lstStyle/>
            <a:p>
              <a:r>
                <a:rPr lang="en-US" dirty="0"/>
                <a:t>NO OTHER</a:t>
              </a:r>
            </a:p>
            <a:p>
              <a:r>
                <a:rPr lang="en-US" dirty="0"/>
                <a:t>Foundation</a:t>
              </a:r>
            </a:p>
            <a:p>
              <a:r>
                <a:rPr lang="en-US" sz="2000" dirty="0"/>
                <a:t>I Cor. 3:11</a:t>
              </a:r>
            </a:p>
          </p:txBody>
        </p:sp>
      </p:grpSp>
      <p:grpSp>
        <p:nvGrpSpPr>
          <p:cNvPr id="15" name="Group 14"/>
          <p:cNvGrpSpPr/>
          <p:nvPr/>
        </p:nvGrpSpPr>
        <p:grpSpPr>
          <a:xfrm>
            <a:off x="5349607" y="3788086"/>
            <a:ext cx="2119600" cy="1138774"/>
            <a:chOff x="965891" y="2536909"/>
            <a:chExt cx="2297825" cy="1138774"/>
          </a:xfrm>
        </p:grpSpPr>
        <p:sp>
          <p:nvSpPr>
            <p:cNvPr id="16" name="Rectangle 15"/>
            <p:cNvSpPr/>
            <p:nvPr/>
          </p:nvSpPr>
          <p:spPr>
            <a:xfrm>
              <a:off x="965891" y="2536909"/>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TextBox 16"/>
            <p:cNvSpPr txBox="1"/>
            <p:nvPr/>
          </p:nvSpPr>
          <p:spPr>
            <a:xfrm>
              <a:off x="1194236" y="2536909"/>
              <a:ext cx="1822935" cy="1138773"/>
            </a:xfrm>
            <a:prstGeom prst="rect">
              <a:avLst/>
            </a:prstGeom>
            <a:noFill/>
          </p:spPr>
          <p:txBody>
            <a:bodyPr wrap="none" rtlCol="0">
              <a:spAutoFit/>
            </a:bodyPr>
            <a:lstStyle/>
            <a:p>
              <a:r>
                <a:rPr lang="en-US" dirty="0"/>
                <a:t>NO OTHER</a:t>
              </a:r>
            </a:p>
            <a:p>
              <a:r>
                <a:rPr lang="en-US" dirty="0"/>
                <a:t>Gospel</a:t>
              </a:r>
            </a:p>
            <a:p>
              <a:r>
                <a:rPr lang="en-US" sz="2000" dirty="0"/>
                <a:t>Gal. 1:8</a:t>
              </a:r>
            </a:p>
          </p:txBody>
        </p:sp>
      </p:grpSp>
      <p:grpSp>
        <p:nvGrpSpPr>
          <p:cNvPr id="6" name="Group 5"/>
          <p:cNvGrpSpPr/>
          <p:nvPr/>
        </p:nvGrpSpPr>
        <p:grpSpPr>
          <a:xfrm>
            <a:off x="5480050" y="4775323"/>
            <a:ext cx="2098452" cy="1723480"/>
            <a:chOff x="5331687" y="5215036"/>
            <a:chExt cx="2159969" cy="1723480"/>
          </a:xfrm>
        </p:grpSpPr>
        <p:sp>
          <p:nvSpPr>
            <p:cNvPr id="18" name="Parallelogram 17"/>
            <p:cNvSpPr/>
            <p:nvPr/>
          </p:nvSpPr>
          <p:spPr>
            <a:xfrm rot="15556854">
              <a:off x="5549932" y="4996791"/>
              <a:ext cx="1723480" cy="2159969"/>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TextBox 18"/>
            <p:cNvSpPr txBox="1"/>
            <p:nvPr/>
          </p:nvSpPr>
          <p:spPr>
            <a:xfrm>
              <a:off x="5559425" y="5507388"/>
              <a:ext cx="1822935" cy="1138773"/>
            </a:xfrm>
            <a:prstGeom prst="rect">
              <a:avLst/>
            </a:prstGeom>
            <a:noFill/>
          </p:spPr>
          <p:txBody>
            <a:bodyPr wrap="none" rtlCol="0">
              <a:spAutoFit/>
            </a:bodyPr>
            <a:lstStyle/>
            <a:p>
              <a:r>
                <a:rPr lang="en-US" dirty="0"/>
                <a:t>NO OTHER</a:t>
              </a:r>
            </a:p>
            <a:p>
              <a:r>
                <a:rPr lang="en-US" dirty="0"/>
                <a:t>Way</a:t>
              </a:r>
            </a:p>
            <a:p>
              <a:r>
                <a:rPr lang="en-US" sz="2000" dirty="0"/>
                <a:t>Jn. 14:6</a:t>
              </a:r>
            </a:p>
          </p:txBody>
        </p:sp>
      </p:grpSp>
      <p:grpSp>
        <p:nvGrpSpPr>
          <p:cNvPr id="23" name="Group 22"/>
          <p:cNvGrpSpPr/>
          <p:nvPr/>
        </p:nvGrpSpPr>
        <p:grpSpPr>
          <a:xfrm>
            <a:off x="1145502" y="4926859"/>
            <a:ext cx="2414283" cy="1279588"/>
            <a:chOff x="5208374" y="1636759"/>
            <a:chExt cx="2436876" cy="1642875"/>
          </a:xfrm>
        </p:grpSpPr>
        <p:sp>
          <p:nvSpPr>
            <p:cNvPr id="24" name="Parallelogram 23"/>
            <p:cNvSpPr/>
            <p:nvPr/>
          </p:nvSpPr>
          <p:spPr>
            <a:xfrm>
              <a:off x="5208374" y="1636759"/>
              <a:ext cx="2436876" cy="1642875"/>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5" name="TextBox 24"/>
            <p:cNvSpPr txBox="1"/>
            <p:nvPr/>
          </p:nvSpPr>
          <p:spPr>
            <a:xfrm>
              <a:off x="5485459" y="1723135"/>
              <a:ext cx="1983465" cy="1470121"/>
            </a:xfrm>
            <a:prstGeom prst="rect">
              <a:avLst/>
            </a:prstGeom>
            <a:noFill/>
          </p:spPr>
          <p:txBody>
            <a:bodyPr wrap="square" rtlCol="0">
              <a:spAutoFit/>
            </a:bodyPr>
            <a:lstStyle/>
            <a:p>
              <a:r>
                <a:rPr lang="en-US" dirty="0"/>
                <a:t>NO OTHER</a:t>
              </a:r>
            </a:p>
            <a:p>
              <a:r>
                <a:rPr lang="en-US" dirty="0"/>
                <a:t>Hope</a:t>
              </a:r>
            </a:p>
            <a:p>
              <a:r>
                <a:rPr lang="en-US" sz="2000" dirty="0"/>
                <a:t>Heb. 6:19</a:t>
              </a:r>
            </a:p>
          </p:txBody>
        </p:sp>
      </p:grpSp>
      <p:grpSp>
        <p:nvGrpSpPr>
          <p:cNvPr id="26" name="Group 25"/>
          <p:cNvGrpSpPr/>
          <p:nvPr/>
        </p:nvGrpSpPr>
        <p:grpSpPr>
          <a:xfrm>
            <a:off x="3258690" y="4810987"/>
            <a:ext cx="2286000" cy="1511333"/>
            <a:chOff x="3267287" y="968703"/>
            <a:chExt cx="2286000" cy="1828801"/>
          </a:xfrm>
        </p:grpSpPr>
        <p:sp>
          <p:nvSpPr>
            <p:cNvPr id="27" name="Flowchart: Manual Operation 26"/>
            <p:cNvSpPr/>
            <p:nvPr/>
          </p:nvSpPr>
          <p:spPr>
            <a:xfrm rot="10800000">
              <a:off x="3267287" y="968703"/>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TextBox 27"/>
            <p:cNvSpPr txBox="1"/>
            <p:nvPr/>
          </p:nvSpPr>
          <p:spPr>
            <a:xfrm>
              <a:off x="3509874" y="1437637"/>
              <a:ext cx="1822935" cy="1138773"/>
            </a:xfrm>
            <a:prstGeom prst="rect">
              <a:avLst/>
            </a:prstGeom>
            <a:noFill/>
          </p:spPr>
          <p:txBody>
            <a:bodyPr wrap="none" rtlCol="0">
              <a:spAutoFit/>
            </a:bodyPr>
            <a:lstStyle/>
            <a:p>
              <a:r>
                <a:rPr lang="en-US" dirty="0"/>
                <a:t>NO OTHER</a:t>
              </a:r>
            </a:p>
            <a:p>
              <a:r>
                <a:rPr lang="en-US" dirty="0"/>
                <a:t>Body</a:t>
              </a:r>
            </a:p>
            <a:p>
              <a:r>
                <a:rPr lang="en-US" sz="2000" dirty="0"/>
                <a:t>Eph. 4:4</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98" y="1876664"/>
            <a:ext cx="2127250" cy="3364615"/>
          </a:xfrm>
          <a:prstGeom prst="rect">
            <a:avLst/>
          </a:prstGeom>
        </p:spPr>
      </p:pic>
    </p:spTree>
    <p:extLst>
      <p:ext uri="{BB962C8B-B14F-4D97-AF65-F5344CB8AC3E}">
        <p14:creationId xmlns:p14="http://schemas.microsoft.com/office/powerpoint/2010/main" val="2290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Hope! (Heb. 6:19)</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2868" y="914400"/>
            <a:ext cx="9146868" cy="1384995"/>
          </a:xfrm>
          <a:prstGeom prst="rect">
            <a:avLst/>
          </a:prstGeom>
          <a:noFill/>
          <a:ln w="9525">
            <a:noFill/>
            <a:miter lim="800000"/>
            <a:headEnd/>
            <a:tailEnd/>
          </a:ln>
        </p:spPr>
        <p:txBody>
          <a:bodyPr wrap="square">
            <a:spAutoFit/>
          </a:bodyPr>
          <a:lstStyle/>
          <a:p>
            <a:pPr algn="l">
              <a:defRPr/>
            </a:pPr>
            <a:r>
              <a:rPr lang="en-US" dirty="0">
                <a:solidFill>
                  <a:schemeClr val="tx1"/>
                </a:solidFill>
              </a:rPr>
              <a:t>Heb. 6:17-20</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b="0" dirty="0"/>
              <a:t>Saints to take hold of </a:t>
            </a:r>
            <a:r>
              <a:rPr lang="en-US" sz="2000" i="1" u="sng" dirty="0"/>
              <a:t>the</a:t>
            </a:r>
            <a:r>
              <a:rPr lang="en-US" sz="2000" b="0" dirty="0"/>
              <a:t> hope set before us, not </a:t>
            </a:r>
            <a:r>
              <a:rPr lang="en-US" sz="2000" i="1" dirty="0"/>
              <a:t>a</a:t>
            </a:r>
            <a:r>
              <a:rPr lang="en-US" sz="2000" b="0" dirty="0"/>
              <a:t> hope!</a:t>
            </a:r>
          </a:p>
          <a:p>
            <a:pPr marL="457200" indent="-457200" algn="l">
              <a:buClr>
                <a:schemeClr val="tx2"/>
              </a:buClr>
              <a:buSzPct val="115000"/>
              <a:buFont typeface="Wingdings" pitchFamily="2" charset="2"/>
              <a:buChar char="Ø"/>
              <a:defRPr/>
            </a:pPr>
            <a:r>
              <a:rPr lang="en-US" sz="2000" dirty="0"/>
              <a:t>Heb. 6:19-20: </a:t>
            </a:r>
            <a:r>
              <a:rPr lang="en-US" sz="2000" b="0" dirty="0"/>
              <a:t>That one hope is where Jesus entered “within the veil” (Heaven!) </a:t>
            </a:r>
          </a:p>
        </p:txBody>
      </p:sp>
      <p:sp>
        <p:nvSpPr>
          <p:cNvPr id="11" name="Text Box 4"/>
          <p:cNvSpPr txBox="1">
            <a:spLocks noChangeArrowheads="1"/>
          </p:cNvSpPr>
          <p:nvPr/>
        </p:nvSpPr>
        <p:spPr bwMode="auto">
          <a:xfrm>
            <a:off x="2868" y="2895600"/>
            <a:ext cx="9146458" cy="3231654"/>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Heb. 6:17-20</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17.  In the same way God, desiring even more to show to the heirs of the promise the unchangeableness of His purpose, interposed with an oath,</a:t>
            </a:r>
          </a:p>
          <a:p>
            <a:pPr marL="571500" indent="-571500" algn="l" eaLnBrk="1" hangingPunct="1">
              <a:tabLst>
                <a:tab pos="406400" algn="l"/>
                <a:tab pos="457200" algn="l"/>
                <a:tab pos="749300" algn="l"/>
              </a:tabLst>
            </a:pPr>
            <a:r>
              <a:rPr lang="en-US" sz="2000" b="0" dirty="0">
                <a:solidFill>
                  <a:srgbClr val="002060"/>
                </a:solidFill>
              </a:rPr>
              <a:t>18.  so that by two unchangeable things in which it is impossible for God to lie, we who have taken refuge would have strong encouragement to take hold of the hope set before us.</a:t>
            </a:r>
          </a:p>
          <a:p>
            <a:pPr marL="571500" indent="-571500" algn="l" eaLnBrk="1" hangingPunct="1">
              <a:tabLst>
                <a:tab pos="406400" algn="l"/>
                <a:tab pos="457200" algn="l"/>
                <a:tab pos="749300" algn="l"/>
              </a:tabLst>
            </a:pPr>
            <a:r>
              <a:rPr lang="en-US" sz="2000" b="0" dirty="0">
                <a:solidFill>
                  <a:srgbClr val="002060"/>
                </a:solidFill>
              </a:rPr>
              <a:t>19.  This hope we have as an anchor of the soul, a hope both sure and steadfast and one which enters within the veil,</a:t>
            </a:r>
          </a:p>
          <a:p>
            <a:pPr marL="571500" indent="-571500" algn="l" eaLnBrk="1" hangingPunct="1">
              <a:tabLst>
                <a:tab pos="406400" algn="l"/>
                <a:tab pos="457200" algn="l"/>
                <a:tab pos="749300" algn="l"/>
              </a:tabLst>
            </a:pPr>
            <a:r>
              <a:rPr lang="en-US" sz="2000" b="0" dirty="0">
                <a:solidFill>
                  <a:srgbClr val="002060"/>
                </a:solidFill>
              </a:rPr>
              <a:t>20.  where Jesus has entered as a forerunner for us, having become a high priest forever according to the order of Melchizedek.</a:t>
            </a:r>
          </a:p>
        </p:txBody>
      </p:sp>
    </p:spTree>
    <p:extLst>
      <p:ext uri="{BB962C8B-B14F-4D97-AF65-F5344CB8AC3E}">
        <p14:creationId xmlns:p14="http://schemas.microsoft.com/office/powerpoint/2010/main" val="3915697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175925"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grpSp>
        <p:nvGrpSpPr>
          <p:cNvPr id="36" name="Group 35"/>
          <p:cNvGrpSpPr/>
          <p:nvPr/>
        </p:nvGrpSpPr>
        <p:grpSpPr>
          <a:xfrm>
            <a:off x="3257122" y="4943818"/>
            <a:ext cx="2286000" cy="1511333"/>
            <a:chOff x="3267287" y="968703"/>
            <a:chExt cx="2286000" cy="1828801"/>
          </a:xfrm>
        </p:grpSpPr>
        <p:sp>
          <p:nvSpPr>
            <p:cNvPr id="37" name="Flowchart: Manual Operation 36"/>
            <p:cNvSpPr/>
            <p:nvPr/>
          </p:nvSpPr>
          <p:spPr>
            <a:xfrm rot="10800000">
              <a:off x="3267287" y="968703"/>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8" name="TextBox 37"/>
            <p:cNvSpPr txBox="1"/>
            <p:nvPr/>
          </p:nvSpPr>
          <p:spPr>
            <a:xfrm>
              <a:off x="3509874" y="1437637"/>
              <a:ext cx="1822935" cy="1138773"/>
            </a:xfrm>
            <a:prstGeom prst="rect">
              <a:avLst/>
            </a:prstGeom>
            <a:noFill/>
          </p:spPr>
          <p:txBody>
            <a:bodyPr wrap="none" rtlCol="0">
              <a:spAutoFit/>
            </a:bodyPr>
            <a:lstStyle/>
            <a:p>
              <a:r>
                <a:rPr lang="en-US" dirty="0"/>
                <a:t>NO OTHER</a:t>
              </a:r>
            </a:p>
            <a:p>
              <a:r>
                <a:rPr lang="en-US" dirty="0"/>
                <a:t>Body</a:t>
              </a:r>
            </a:p>
            <a:p>
              <a:r>
                <a:rPr lang="en-US" sz="2000" dirty="0"/>
                <a:t>Eph. 4:4</a:t>
              </a:r>
            </a:p>
          </p:txBody>
        </p:sp>
      </p:grpSp>
      <p:grpSp>
        <p:nvGrpSpPr>
          <p:cNvPr id="5" name="Group 4"/>
          <p:cNvGrpSpPr/>
          <p:nvPr/>
        </p:nvGrpSpPr>
        <p:grpSpPr>
          <a:xfrm>
            <a:off x="5371701" y="2594831"/>
            <a:ext cx="2109894" cy="1138774"/>
            <a:chOff x="994404" y="2536907"/>
            <a:chExt cx="2297825" cy="1138774"/>
          </a:xfrm>
        </p:grpSpPr>
        <p:sp>
          <p:nvSpPr>
            <p:cNvPr id="4" name="Rectangle 3"/>
            <p:cNvSpPr/>
            <p:nvPr/>
          </p:nvSpPr>
          <p:spPr>
            <a:xfrm>
              <a:off x="994404" y="2536907"/>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TextBox 11"/>
            <p:cNvSpPr txBox="1"/>
            <p:nvPr/>
          </p:nvSpPr>
          <p:spPr>
            <a:xfrm>
              <a:off x="1156136" y="2536908"/>
              <a:ext cx="1936749" cy="1138773"/>
            </a:xfrm>
            <a:prstGeom prst="rect">
              <a:avLst/>
            </a:prstGeom>
            <a:noFill/>
          </p:spPr>
          <p:txBody>
            <a:bodyPr wrap="none" rtlCol="0">
              <a:spAutoFit/>
            </a:bodyPr>
            <a:lstStyle/>
            <a:p>
              <a:r>
                <a:rPr lang="en-US" dirty="0"/>
                <a:t>NO OTHER</a:t>
              </a:r>
            </a:p>
            <a:p>
              <a:r>
                <a:rPr lang="en-US" dirty="0"/>
                <a:t>Foundation</a:t>
              </a:r>
            </a:p>
            <a:p>
              <a:r>
                <a:rPr lang="en-US" sz="2000" dirty="0"/>
                <a:t>I Cor. 3:11</a:t>
              </a:r>
            </a:p>
          </p:txBody>
        </p:sp>
      </p:grpSp>
      <p:grpSp>
        <p:nvGrpSpPr>
          <p:cNvPr id="15" name="Group 14"/>
          <p:cNvGrpSpPr/>
          <p:nvPr/>
        </p:nvGrpSpPr>
        <p:grpSpPr>
          <a:xfrm>
            <a:off x="5361994" y="3821934"/>
            <a:ext cx="2119600" cy="1138774"/>
            <a:chOff x="965891" y="2536909"/>
            <a:chExt cx="2297825" cy="1138774"/>
          </a:xfrm>
        </p:grpSpPr>
        <p:sp>
          <p:nvSpPr>
            <p:cNvPr id="16" name="Rectangle 15"/>
            <p:cNvSpPr/>
            <p:nvPr/>
          </p:nvSpPr>
          <p:spPr>
            <a:xfrm>
              <a:off x="965891" y="2536909"/>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TextBox 16"/>
            <p:cNvSpPr txBox="1"/>
            <p:nvPr/>
          </p:nvSpPr>
          <p:spPr>
            <a:xfrm>
              <a:off x="1194236" y="2536909"/>
              <a:ext cx="1822935" cy="1138773"/>
            </a:xfrm>
            <a:prstGeom prst="rect">
              <a:avLst/>
            </a:prstGeom>
            <a:noFill/>
          </p:spPr>
          <p:txBody>
            <a:bodyPr wrap="none" rtlCol="0">
              <a:spAutoFit/>
            </a:bodyPr>
            <a:lstStyle/>
            <a:p>
              <a:r>
                <a:rPr lang="en-US" dirty="0"/>
                <a:t>NO OTHER</a:t>
              </a:r>
            </a:p>
            <a:p>
              <a:r>
                <a:rPr lang="en-US" dirty="0"/>
                <a:t>Gospel</a:t>
              </a:r>
            </a:p>
            <a:p>
              <a:r>
                <a:rPr lang="en-US" sz="2000" dirty="0"/>
                <a:t>Gal. 1:8</a:t>
              </a:r>
            </a:p>
          </p:txBody>
        </p:sp>
      </p:grpSp>
      <p:grpSp>
        <p:nvGrpSpPr>
          <p:cNvPr id="6" name="Group 5"/>
          <p:cNvGrpSpPr/>
          <p:nvPr/>
        </p:nvGrpSpPr>
        <p:grpSpPr>
          <a:xfrm>
            <a:off x="5492550" y="4803388"/>
            <a:ext cx="2097796" cy="1723480"/>
            <a:chOff x="5393317" y="5209253"/>
            <a:chExt cx="2097796" cy="1723480"/>
          </a:xfrm>
        </p:grpSpPr>
        <p:sp>
          <p:nvSpPr>
            <p:cNvPr id="18" name="Parallelogram 17"/>
            <p:cNvSpPr/>
            <p:nvPr/>
          </p:nvSpPr>
          <p:spPr>
            <a:xfrm rot="15556854">
              <a:off x="5580475" y="5022095"/>
              <a:ext cx="1723480" cy="2097796"/>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TextBox 18"/>
            <p:cNvSpPr txBox="1"/>
            <p:nvPr/>
          </p:nvSpPr>
          <p:spPr>
            <a:xfrm>
              <a:off x="5559425" y="5507388"/>
              <a:ext cx="1822935" cy="1138773"/>
            </a:xfrm>
            <a:prstGeom prst="rect">
              <a:avLst/>
            </a:prstGeom>
            <a:noFill/>
          </p:spPr>
          <p:txBody>
            <a:bodyPr wrap="none" rtlCol="0">
              <a:spAutoFit/>
            </a:bodyPr>
            <a:lstStyle/>
            <a:p>
              <a:r>
                <a:rPr lang="en-US" dirty="0"/>
                <a:t>NO OTHER</a:t>
              </a:r>
            </a:p>
            <a:p>
              <a:r>
                <a:rPr lang="en-US" dirty="0"/>
                <a:t>Way</a:t>
              </a:r>
            </a:p>
            <a:p>
              <a:r>
                <a:rPr lang="en-US" sz="2000" dirty="0"/>
                <a:t>Jn. 14:6</a:t>
              </a:r>
            </a:p>
          </p:txBody>
        </p:sp>
      </p:grpSp>
      <p:grpSp>
        <p:nvGrpSpPr>
          <p:cNvPr id="23" name="Group 22"/>
          <p:cNvGrpSpPr/>
          <p:nvPr/>
        </p:nvGrpSpPr>
        <p:grpSpPr>
          <a:xfrm>
            <a:off x="1079705" y="5048609"/>
            <a:ext cx="2437639" cy="1244601"/>
            <a:chOff x="5208374" y="1636759"/>
            <a:chExt cx="2436876" cy="1642875"/>
          </a:xfrm>
        </p:grpSpPr>
        <p:sp>
          <p:nvSpPr>
            <p:cNvPr id="24" name="Parallelogram 23"/>
            <p:cNvSpPr/>
            <p:nvPr/>
          </p:nvSpPr>
          <p:spPr>
            <a:xfrm>
              <a:off x="5208374" y="1636759"/>
              <a:ext cx="2436876" cy="1642875"/>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5" name="TextBox 24"/>
            <p:cNvSpPr txBox="1"/>
            <p:nvPr/>
          </p:nvSpPr>
          <p:spPr>
            <a:xfrm>
              <a:off x="5485459" y="1723135"/>
              <a:ext cx="1983465" cy="1470121"/>
            </a:xfrm>
            <a:prstGeom prst="rect">
              <a:avLst/>
            </a:prstGeom>
            <a:noFill/>
          </p:spPr>
          <p:txBody>
            <a:bodyPr wrap="square" rtlCol="0">
              <a:spAutoFit/>
            </a:bodyPr>
            <a:lstStyle/>
            <a:p>
              <a:r>
                <a:rPr lang="en-US" dirty="0"/>
                <a:t>NO OTHER</a:t>
              </a:r>
            </a:p>
            <a:p>
              <a:r>
                <a:rPr lang="en-US" dirty="0"/>
                <a:t>Hope</a:t>
              </a:r>
            </a:p>
            <a:p>
              <a:r>
                <a:rPr lang="en-US" sz="2000" dirty="0"/>
                <a:t>Heb. 6:19</a:t>
              </a:r>
            </a:p>
          </p:txBody>
        </p:sp>
      </p:grpSp>
      <p:grpSp>
        <p:nvGrpSpPr>
          <p:cNvPr id="26" name="Group 25"/>
          <p:cNvGrpSpPr/>
          <p:nvPr/>
        </p:nvGrpSpPr>
        <p:grpSpPr>
          <a:xfrm>
            <a:off x="1356877" y="3821933"/>
            <a:ext cx="2118830" cy="1138775"/>
            <a:chOff x="915494" y="2617173"/>
            <a:chExt cx="2297825" cy="1138775"/>
          </a:xfrm>
        </p:grpSpPr>
        <p:sp>
          <p:nvSpPr>
            <p:cNvPr id="27" name="Rectangle 26"/>
            <p:cNvSpPr/>
            <p:nvPr/>
          </p:nvSpPr>
          <p:spPr>
            <a:xfrm>
              <a:off x="915494" y="261717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TextBox 27"/>
            <p:cNvSpPr txBox="1"/>
            <p:nvPr/>
          </p:nvSpPr>
          <p:spPr>
            <a:xfrm>
              <a:off x="1167197" y="2617175"/>
              <a:ext cx="1822935" cy="1138773"/>
            </a:xfrm>
            <a:prstGeom prst="rect">
              <a:avLst/>
            </a:prstGeom>
            <a:noFill/>
          </p:spPr>
          <p:txBody>
            <a:bodyPr wrap="none" rtlCol="0">
              <a:spAutoFit/>
            </a:bodyPr>
            <a:lstStyle/>
            <a:p>
              <a:r>
                <a:rPr lang="en-US" dirty="0"/>
                <a:t>NO OTHER</a:t>
              </a:r>
            </a:p>
            <a:p>
              <a:r>
                <a:rPr lang="en-US" dirty="0"/>
                <a:t>Sacrifice</a:t>
              </a:r>
            </a:p>
            <a:p>
              <a:r>
                <a:rPr lang="en-US" sz="2000" dirty="0"/>
                <a:t>Heb. 10:10</a:t>
              </a:r>
            </a:p>
          </p:txBody>
        </p:sp>
      </p:grpSp>
      <p:grpSp>
        <p:nvGrpSpPr>
          <p:cNvPr id="29" name="Group 28"/>
          <p:cNvGrpSpPr/>
          <p:nvPr/>
        </p:nvGrpSpPr>
        <p:grpSpPr>
          <a:xfrm>
            <a:off x="3293186" y="738991"/>
            <a:ext cx="2286000" cy="1828801"/>
            <a:chOff x="3273425" y="1064340"/>
            <a:chExt cx="2286000" cy="1828801"/>
          </a:xfrm>
        </p:grpSpPr>
        <p:sp>
          <p:nvSpPr>
            <p:cNvPr id="30" name="Flowchart: Manual Operation 29"/>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1" name="TextBox 30"/>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grpSp>
        <p:nvGrpSpPr>
          <p:cNvPr id="32" name="Group 31"/>
          <p:cNvGrpSpPr/>
          <p:nvPr/>
        </p:nvGrpSpPr>
        <p:grpSpPr>
          <a:xfrm>
            <a:off x="5237642" y="1202963"/>
            <a:ext cx="2630720" cy="1318317"/>
            <a:chOff x="5208374" y="1636759"/>
            <a:chExt cx="2436876" cy="1642875"/>
          </a:xfrm>
        </p:grpSpPr>
        <p:sp>
          <p:nvSpPr>
            <p:cNvPr id="33" name="Parallelogram 32"/>
            <p:cNvSpPr/>
            <p:nvPr/>
          </p:nvSpPr>
          <p:spPr>
            <a:xfrm>
              <a:off x="5208374" y="1636759"/>
              <a:ext cx="2436876" cy="1642875"/>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4" name="TextBox 33"/>
            <p:cNvSpPr txBox="1"/>
            <p:nvPr/>
          </p:nvSpPr>
          <p:spPr>
            <a:xfrm>
              <a:off x="5485459" y="1768125"/>
              <a:ext cx="1983465" cy="1470121"/>
            </a:xfrm>
            <a:prstGeom prst="rect">
              <a:avLst/>
            </a:prstGeom>
            <a:noFill/>
          </p:spPr>
          <p:txBody>
            <a:bodyPr wrap="square" rtlCol="0">
              <a:spAutoFit/>
            </a:bodyPr>
            <a:lstStyle/>
            <a:p>
              <a:r>
                <a:rPr lang="en-US" dirty="0"/>
                <a:t>NO OTHER</a:t>
              </a:r>
            </a:p>
            <a:p>
              <a:r>
                <a:rPr lang="en-US" dirty="0"/>
                <a:t>Cornerstone</a:t>
              </a:r>
            </a:p>
            <a:p>
              <a:r>
                <a:rPr lang="en-US" sz="2000" dirty="0"/>
                <a:t>Eph. 2:20</a:t>
              </a:r>
            </a:p>
          </p:txBody>
        </p:sp>
      </p:gr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561" y="1960650"/>
            <a:ext cx="2127250" cy="3364615"/>
          </a:xfrm>
          <a:prstGeom prst="rect">
            <a:avLst/>
          </a:prstGeom>
        </p:spPr>
      </p:pic>
    </p:spTree>
    <p:extLst>
      <p:ext uri="{BB962C8B-B14F-4D97-AF65-F5344CB8AC3E}">
        <p14:creationId xmlns:p14="http://schemas.microsoft.com/office/powerpoint/2010/main" val="213244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Sacrifice! (Heb. 10:10)</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2868" y="914400"/>
            <a:ext cx="9146868" cy="769441"/>
          </a:xfrm>
          <a:prstGeom prst="rect">
            <a:avLst/>
          </a:prstGeom>
          <a:noFill/>
          <a:ln w="9525">
            <a:noFill/>
            <a:miter lim="800000"/>
            <a:headEnd/>
            <a:tailEnd/>
          </a:ln>
        </p:spPr>
        <p:txBody>
          <a:bodyPr wrap="square">
            <a:spAutoFit/>
          </a:bodyPr>
          <a:lstStyle/>
          <a:p>
            <a:pPr algn="l">
              <a:defRPr/>
            </a:pPr>
            <a:r>
              <a:rPr lang="en-US" dirty="0">
                <a:solidFill>
                  <a:schemeClr val="tx1"/>
                </a:solidFill>
              </a:rPr>
              <a:t>Heb. 9:26-28; 10:10-14</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No other sacrifice needed or valid! (I Cor. 1:12-13) </a:t>
            </a:r>
          </a:p>
        </p:txBody>
      </p:sp>
      <p:sp>
        <p:nvSpPr>
          <p:cNvPr id="11" name="Text Box 4"/>
          <p:cNvSpPr txBox="1">
            <a:spLocks noChangeArrowheads="1"/>
          </p:cNvSpPr>
          <p:nvPr/>
        </p:nvSpPr>
        <p:spPr bwMode="auto">
          <a:xfrm>
            <a:off x="2868" y="2133600"/>
            <a:ext cx="9146458" cy="3231654"/>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Heb. 10:10-14</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10.  By this will we have been sanctified through the offering of the body of Jesus Christ once for all.</a:t>
            </a:r>
          </a:p>
          <a:p>
            <a:pPr marL="571500" indent="-571500" algn="l" eaLnBrk="1" hangingPunct="1">
              <a:tabLst>
                <a:tab pos="406400" algn="l"/>
                <a:tab pos="457200" algn="l"/>
                <a:tab pos="749300" algn="l"/>
              </a:tabLst>
            </a:pPr>
            <a:r>
              <a:rPr lang="en-US" sz="2000" b="0" dirty="0">
                <a:solidFill>
                  <a:srgbClr val="002060"/>
                </a:solidFill>
              </a:rPr>
              <a:t>11.  Every priest stands daily ministering and offering time after time the same sacrifices, which can never take away sins;</a:t>
            </a:r>
          </a:p>
          <a:p>
            <a:pPr marL="571500" indent="-571500" algn="l" eaLnBrk="1" hangingPunct="1">
              <a:tabLst>
                <a:tab pos="406400" algn="l"/>
                <a:tab pos="457200" algn="l"/>
                <a:tab pos="749300" algn="l"/>
              </a:tabLst>
            </a:pPr>
            <a:r>
              <a:rPr lang="en-US" sz="2000" b="0" dirty="0">
                <a:solidFill>
                  <a:srgbClr val="002060"/>
                </a:solidFill>
              </a:rPr>
              <a:t>12.  but He, having offered one sacrifice for sins for all time, SAT DOWN AT THE RIGHT HAND OF GOD,</a:t>
            </a:r>
          </a:p>
          <a:p>
            <a:pPr marL="571500" indent="-571500" algn="l" eaLnBrk="1" hangingPunct="1">
              <a:tabLst>
                <a:tab pos="406400" algn="l"/>
                <a:tab pos="457200" algn="l"/>
                <a:tab pos="749300" algn="l"/>
              </a:tabLst>
            </a:pPr>
            <a:r>
              <a:rPr lang="en-US" sz="2000" b="0" dirty="0">
                <a:solidFill>
                  <a:srgbClr val="002060"/>
                </a:solidFill>
              </a:rPr>
              <a:t>13.  waiting from that time onward UNTIL HIS ENEMIES BE MADE A FOOTSTOOL FOR HIS FEET.</a:t>
            </a:r>
          </a:p>
          <a:p>
            <a:pPr marL="571500" indent="-571500" algn="l" eaLnBrk="1" hangingPunct="1">
              <a:tabLst>
                <a:tab pos="406400" algn="l"/>
                <a:tab pos="457200" algn="l"/>
                <a:tab pos="749300" algn="l"/>
              </a:tabLst>
            </a:pPr>
            <a:r>
              <a:rPr lang="en-US" sz="2000" b="0" dirty="0">
                <a:solidFill>
                  <a:srgbClr val="002060"/>
                </a:solidFill>
              </a:rPr>
              <a:t>14.  For by one offering He has perfected for all time those who are sanctified.</a:t>
            </a:r>
          </a:p>
        </p:txBody>
      </p:sp>
    </p:spTree>
    <p:extLst>
      <p:ext uri="{BB962C8B-B14F-4D97-AF65-F5344CB8AC3E}">
        <p14:creationId xmlns:p14="http://schemas.microsoft.com/office/powerpoint/2010/main" val="1744032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273775"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grpSp>
        <p:nvGrpSpPr>
          <p:cNvPr id="48" name="Group 47"/>
          <p:cNvGrpSpPr/>
          <p:nvPr/>
        </p:nvGrpSpPr>
        <p:grpSpPr>
          <a:xfrm>
            <a:off x="3219694" y="4943818"/>
            <a:ext cx="2286000" cy="1511333"/>
            <a:chOff x="3229859" y="968703"/>
            <a:chExt cx="2286000" cy="1828801"/>
          </a:xfrm>
        </p:grpSpPr>
        <p:sp>
          <p:nvSpPr>
            <p:cNvPr id="49" name="Flowchart: Manual Operation 48"/>
            <p:cNvSpPr/>
            <p:nvPr/>
          </p:nvSpPr>
          <p:spPr>
            <a:xfrm rot="10800000">
              <a:off x="3229859" y="968703"/>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0" name="TextBox 49"/>
            <p:cNvSpPr txBox="1"/>
            <p:nvPr/>
          </p:nvSpPr>
          <p:spPr>
            <a:xfrm>
              <a:off x="3509874" y="1437637"/>
              <a:ext cx="1822935" cy="1138773"/>
            </a:xfrm>
            <a:prstGeom prst="rect">
              <a:avLst/>
            </a:prstGeom>
            <a:noFill/>
          </p:spPr>
          <p:txBody>
            <a:bodyPr wrap="none" rtlCol="0">
              <a:spAutoFit/>
            </a:bodyPr>
            <a:lstStyle/>
            <a:p>
              <a:r>
                <a:rPr lang="en-US" dirty="0"/>
                <a:t>NO OTHER</a:t>
              </a:r>
            </a:p>
            <a:p>
              <a:r>
                <a:rPr lang="en-US" dirty="0"/>
                <a:t>Body</a:t>
              </a:r>
            </a:p>
            <a:p>
              <a:r>
                <a:rPr lang="en-US" sz="2000" dirty="0"/>
                <a:t>Eph. 4:4</a:t>
              </a:r>
            </a:p>
          </p:txBody>
        </p:sp>
      </p:grpSp>
      <p:grpSp>
        <p:nvGrpSpPr>
          <p:cNvPr id="7" name="Group 6"/>
          <p:cNvGrpSpPr/>
          <p:nvPr/>
        </p:nvGrpSpPr>
        <p:grpSpPr>
          <a:xfrm>
            <a:off x="3273425" y="742255"/>
            <a:ext cx="2286000" cy="1828801"/>
            <a:chOff x="3273425" y="1064340"/>
            <a:chExt cx="2286000"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grpSp>
        <p:nvGrpSpPr>
          <p:cNvPr id="11" name="Group 10"/>
          <p:cNvGrpSpPr/>
          <p:nvPr/>
        </p:nvGrpSpPr>
        <p:grpSpPr>
          <a:xfrm>
            <a:off x="5217880" y="1206227"/>
            <a:ext cx="2666239" cy="1318317"/>
            <a:chOff x="5208374" y="1636759"/>
            <a:chExt cx="2436876" cy="1642875"/>
          </a:xfrm>
        </p:grpSpPr>
        <p:sp>
          <p:nvSpPr>
            <p:cNvPr id="9" name="Parallelogram 8"/>
            <p:cNvSpPr/>
            <p:nvPr/>
          </p:nvSpPr>
          <p:spPr>
            <a:xfrm>
              <a:off x="5208374" y="1636759"/>
              <a:ext cx="2436876" cy="1642875"/>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TextBox 12"/>
            <p:cNvSpPr txBox="1"/>
            <p:nvPr/>
          </p:nvSpPr>
          <p:spPr>
            <a:xfrm>
              <a:off x="5485459" y="1768125"/>
              <a:ext cx="1983465" cy="1470121"/>
            </a:xfrm>
            <a:prstGeom prst="rect">
              <a:avLst/>
            </a:prstGeom>
            <a:noFill/>
          </p:spPr>
          <p:txBody>
            <a:bodyPr wrap="square" rtlCol="0">
              <a:spAutoFit/>
            </a:bodyPr>
            <a:lstStyle/>
            <a:p>
              <a:r>
                <a:rPr lang="en-US" dirty="0"/>
                <a:t>NO OTHER</a:t>
              </a:r>
            </a:p>
            <a:p>
              <a:r>
                <a:rPr lang="en-US" dirty="0"/>
                <a:t>Cornerstone</a:t>
              </a:r>
            </a:p>
            <a:p>
              <a:r>
                <a:rPr lang="en-US" sz="2000" dirty="0"/>
                <a:t>Eph. 2:20</a:t>
              </a:r>
            </a:p>
          </p:txBody>
        </p:sp>
      </p:grpSp>
      <p:grpSp>
        <p:nvGrpSpPr>
          <p:cNvPr id="5" name="Group 4"/>
          <p:cNvGrpSpPr/>
          <p:nvPr/>
        </p:nvGrpSpPr>
        <p:grpSpPr>
          <a:xfrm>
            <a:off x="5359313" y="2598095"/>
            <a:ext cx="2184487" cy="1138774"/>
            <a:chOff x="994404" y="2536907"/>
            <a:chExt cx="2297825" cy="1138774"/>
          </a:xfrm>
        </p:grpSpPr>
        <p:sp>
          <p:nvSpPr>
            <p:cNvPr id="4" name="Rectangle 3"/>
            <p:cNvSpPr/>
            <p:nvPr/>
          </p:nvSpPr>
          <p:spPr>
            <a:xfrm>
              <a:off x="994404" y="2536907"/>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TextBox 11"/>
            <p:cNvSpPr txBox="1"/>
            <p:nvPr/>
          </p:nvSpPr>
          <p:spPr>
            <a:xfrm>
              <a:off x="1156136" y="2536908"/>
              <a:ext cx="1936749" cy="1138773"/>
            </a:xfrm>
            <a:prstGeom prst="rect">
              <a:avLst/>
            </a:prstGeom>
            <a:noFill/>
          </p:spPr>
          <p:txBody>
            <a:bodyPr wrap="none" rtlCol="0">
              <a:spAutoFit/>
            </a:bodyPr>
            <a:lstStyle/>
            <a:p>
              <a:r>
                <a:rPr lang="en-US" dirty="0"/>
                <a:t>NO OTHER</a:t>
              </a:r>
            </a:p>
            <a:p>
              <a:r>
                <a:rPr lang="en-US" dirty="0"/>
                <a:t>Foundation</a:t>
              </a:r>
            </a:p>
            <a:p>
              <a:r>
                <a:rPr lang="en-US" sz="2000" dirty="0"/>
                <a:t>I Cor. 3:11</a:t>
              </a:r>
            </a:p>
          </p:txBody>
        </p:sp>
      </p:grpSp>
      <p:grpSp>
        <p:nvGrpSpPr>
          <p:cNvPr id="15" name="Group 14"/>
          <p:cNvGrpSpPr/>
          <p:nvPr/>
        </p:nvGrpSpPr>
        <p:grpSpPr>
          <a:xfrm>
            <a:off x="5349607" y="3825198"/>
            <a:ext cx="2194194" cy="1138774"/>
            <a:chOff x="965891" y="2536909"/>
            <a:chExt cx="2297825" cy="1138774"/>
          </a:xfrm>
        </p:grpSpPr>
        <p:sp>
          <p:nvSpPr>
            <p:cNvPr id="16" name="Rectangle 15"/>
            <p:cNvSpPr/>
            <p:nvPr/>
          </p:nvSpPr>
          <p:spPr>
            <a:xfrm>
              <a:off x="965891" y="2536909"/>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TextBox 16"/>
            <p:cNvSpPr txBox="1"/>
            <p:nvPr/>
          </p:nvSpPr>
          <p:spPr>
            <a:xfrm>
              <a:off x="1194236" y="2536909"/>
              <a:ext cx="1822935" cy="1138773"/>
            </a:xfrm>
            <a:prstGeom prst="rect">
              <a:avLst/>
            </a:prstGeom>
            <a:noFill/>
          </p:spPr>
          <p:txBody>
            <a:bodyPr wrap="none" rtlCol="0">
              <a:spAutoFit/>
            </a:bodyPr>
            <a:lstStyle/>
            <a:p>
              <a:r>
                <a:rPr lang="en-US" dirty="0"/>
                <a:t>NO OTHER</a:t>
              </a:r>
            </a:p>
            <a:p>
              <a:r>
                <a:rPr lang="en-US" dirty="0"/>
                <a:t>Gospel</a:t>
              </a:r>
            </a:p>
            <a:p>
              <a:r>
                <a:rPr lang="en-US" sz="2000" dirty="0"/>
                <a:t>Gal. 1:8</a:t>
              </a:r>
            </a:p>
          </p:txBody>
        </p:sp>
      </p:grpSp>
      <p:grpSp>
        <p:nvGrpSpPr>
          <p:cNvPr id="6" name="Group 5"/>
          <p:cNvGrpSpPr/>
          <p:nvPr/>
        </p:nvGrpSpPr>
        <p:grpSpPr>
          <a:xfrm>
            <a:off x="5418533" y="4812435"/>
            <a:ext cx="2272664" cy="1723480"/>
            <a:chOff x="5331687" y="5215036"/>
            <a:chExt cx="2159969" cy="1723480"/>
          </a:xfrm>
        </p:grpSpPr>
        <p:sp>
          <p:nvSpPr>
            <p:cNvPr id="18" name="Parallelogram 17"/>
            <p:cNvSpPr/>
            <p:nvPr/>
          </p:nvSpPr>
          <p:spPr>
            <a:xfrm rot="15556854">
              <a:off x="5549932" y="4996791"/>
              <a:ext cx="1723480" cy="2159969"/>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TextBox 18"/>
            <p:cNvSpPr txBox="1"/>
            <p:nvPr/>
          </p:nvSpPr>
          <p:spPr>
            <a:xfrm>
              <a:off x="5559425" y="5507388"/>
              <a:ext cx="1822935" cy="1138773"/>
            </a:xfrm>
            <a:prstGeom prst="rect">
              <a:avLst/>
            </a:prstGeom>
            <a:noFill/>
          </p:spPr>
          <p:txBody>
            <a:bodyPr wrap="none" rtlCol="0">
              <a:spAutoFit/>
            </a:bodyPr>
            <a:lstStyle/>
            <a:p>
              <a:r>
                <a:rPr lang="en-US" dirty="0"/>
                <a:t>NO OTHER</a:t>
              </a:r>
            </a:p>
            <a:p>
              <a:r>
                <a:rPr lang="en-US" dirty="0"/>
                <a:t>Way</a:t>
              </a:r>
            </a:p>
            <a:p>
              <a:r>
                <a:rPr lang="en-US" sz="2000" dirty="0"/>
                <a:t>Jn. 14:6</a:t>
              </a:r>
            </a:p>
          </p:txBody>
        </p:sp>
      </p:grpSp>
      <p:grpSp>
        <p:nvGrpSpPr>
          <p:cNvPr id="23" name="Group 22"/>
          <p:cNvGrpSpPr/>
          <p:nvPr/>
        </p:nvGrpSpPr>
        <p:grpSpPr>
          <a:xfrm>
            <a:off x="1067318" y="5051873"/>
            <a:ext cx="2437639" cy="1244601"/>
            <a:chOff x="5208374" y="1636759"/>
            <a:chExt cx="2436876" cy="1642875"/>
          </a:xfrm>
        </p:grpSpPr>
        <p:sp>
          <p:nvSpPr>
            <p:cNvPr id="24" name="Parallelogram 23"/>
            <p:cNvSpPr/>
            <p:nvPr/>
          </p:nvSpPr>
          <p:spPr>
            <a:xfrm>
              <a:off x="5208374" y="1636759"/>
              <a:ext cx="2436876" cy="1642875"/>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5" name="TextBox 24"/>
            <p:cNvSpPr txBox="1"/>
            <p:nvPr/>
          </p:nvSpPr>
          <p:spPr>
            <a:xfrm>
              <a:off x="5485459" y="1723135"/>
              <a:ext cx="1983465" cy="1470121"/>
            </a:xfrm>
            <a:prstGeom prst="rect">
              <a:avLst/>
            </a:prstGeom>
            <a:noFill/>
          </p:spPr>
          <p:txBody>
            <a:bodyPr wrap="square" rtlCol="0">
              <a:spAutoFit/>
            </a:bodyPr>
            <a:lstStyle/>
            <a:p>
              <a:r>
                <a:rPr lang="en-US" dirty="0"/>
                <a:t>NO OTHER</a:t>
              </a:r>
            </a:p>
            <a:p>
              <a:r>
                <a:rPr lang="en-US" dirty="0"/>
                <a:t>Hope</a:t>
              </a:r>
            </a:p>
            <a:p>
              <a:r>
                <a:rPr lang="en-US" sz="2000" dirty="0"/>
                <a:t>Heb. 6:19</a:t>
              </a:r>
            </a:p>
          </p:txBody>
        </p:sp>
      </p:grpSp>
      <p:grpSp>
        <p:nvGrpSpPr>
          <p:cNvPr id="26" name="Group 25"/>
          <p:cNvGrpSpPr/>
          <p:nvPr/>
        </p:nvGrpSpPr>
        <p:grpSpPr>
          <a:xfrm>
            <a:off x="1344490" y="3825197"/>
            <a:ext cx="2118830" cy="1138775"/>
            <a:chOff x="915494" y="2617173"/>
            <a:chExt cx="2297825" cy="1138775"/>
          </a:xfrm>
        </p:grpSpPr>
        <p:sp>
          <p:nvSpPr>
            <p:cNvPr id="27" name="Rectangle 26"/>
            <p:cNvSpPr/>
            <p:nvPr/>
          </p:nvSpPr>
          <p:spPr>
            <a:xfrm>
              <a:off x="915494" y="261717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TextBox 27"/>
            <p:cNvSpPr txBox="1"/>
            <p:nvPr/>
          </p:nvSpPr>
          <p:spPr>
            <a:xfrm>
              <a:off x="1167197" y="2617175"/>
              <a:ext cx="1822935" cy="1138773"/>
            </a:xfrm>
            <a:prstGeom prst="rect">
              <a:avLst/>
            </a:prstGeom>
            <a:noFill/>
          </p:spPr>
          <p:txBody>
            <a:bodyPr wrap="none" rtlCol="0">
              <a:spAutoFit/>
            </a:bodyPr>
            <a:lstStyle/>
            <a:p>
              <a:r>
                <a:rPr lang="en-US" dirty="0"/>
                <a:t>NO OTHER</a:t>
              </a:r>
            </a:p>
            <a:p>
              <a:r>
                <a:rPr lang="en-US" dirty="0"/>
                <a:t>Sacrifice</a:t>
              </a:r>
            </a:p>
            <a:p>
              <a:r>
                <a:rPr lang="en-US" sz="2000" dirty="0"/>
                <a:t>Heb. 10:10</a:t>
              </a:r>
            </a:p>
          </p:txBody>
        </p:sp>
      </p:grpSp>
      <p:grpSp>
        <p:nvGrpSpPr>
          <p:cNvPr id="29" name="Group 28"/>
          <p:cNvGrpSpPr/>
          <p:nvPr/>
        </p:nvGrpSpPr>
        <p:grpSpPr>
          <a:xfrm>
            <a:off x="1344490" y="2598096"/>
            <a:ext cx="2133087" cy="1138774"/>
            <a:chOff x="994404" y="2536907"/>
            <a:chExt cx="2297825" cy="1138774"/>
          </a:xfrm>
        </p:grpSpPr>
        <p:sp>
          <p:nvSpPr>
            <p:cNvPr id="30" name="Rectangle 29"/>
            <p:cNvSpPr/>
            <p:nvPr/>
          </p:nvSpPr>
          <p:spPr>
            <a:xfrm>
              <a:off x="994404" y="2536907"/>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1" name="TextBox 30"/>
            <p:cNvSpPr txBox="1"/>
            <p:nvPr/>
          </p:nvSpPr>
          <p:spPr>
            <a:xfrm>
              <a:off x="1213043" y="2536908"/>
              <a:ext cx="1822935" cy="1138773"/>
            </a:xfrm>
            <a:prstGeom prst="rect">
              <a:avLst/>
            </a:prstGeom>
            <a:noFill/>
          </p:spPr>
          <p:txBody>
            <a:bodyPr wrap="none" rtlCol="0">
              <a:spAutoFit/>
            </a:bodyPr>
            <a:lstStyle/>
            <a:p>
              <a:r>
                <a:rPr lang="en-US" dirty="0"/>
                <a:t>NO OTHER</a:t>
              </a:r>
            </a:p>
            <a:p>
              <a:r>
                <a:rPr lang="en-US" dirty="0"/>
                <a:t>Power</a:t>
              </a:r>
            </a:p>
            <a:p>
              <a:r>
                <a:rPr lang="en-US" sz="2000" dirty="0"/>
                <a:t>Rom. 1:16</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963914"/>
            <a:ext cx="2127250" cy="3364615"/>
          </a:xfrm>
          <a:prstGeom prst="rect">
            <a:avLst/>
          </a:prstGeom>
        </p:spPr>
      </p:pic>
    </p:spTree>
    <p:extLst>
      <p:ext uri="{BB962C8B-B14F-4D97-AF65-F5344CB8AC3E}">
        <p14:creationId xmlns:p14="http://schemas.microsoft.com/office/powerpoint/2010/main" val="224138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12" name="Text Box 3"/>
          <p:cNvSpPr txBox="1">
            <a:spLocks noChangeArrowheads="1"/>
          </p:cNvSpPr>
          <p:nvPr/>
        </p:nvSpPr>
        <p:spPr bwMode="auto">
          <a:xfrm>
            <a:off x="-14748" y="838200"/>
            <a:ext cx="9144000" cy="461665"/>
          </a:xfrm>
          <a:prstGeom prst="rect">
            <a:avLst/>
          </a:prstGeom>
          <a:noFill/>
          <a:ln w="9525">
            <a:noFill/>
            <a:miter lim="800000"/>
            <a:headEnd/>
            <a:tailEnd/>
          </a:ln>
        </p:spPr>
        <p:txBody>
          <a:bodyPr>
            <a:spAutoFit/>
          </a:bodyPr>
          <a:lstStyle/>
          <a:p>
            <a:pPr marL="457200" indent="-457200">
              <a:defRPr/>
            </a:pPr>
            <a:r>
              <a:rPr lang="en-US" dirty="0">
                <a:solidFill>
                  <a:schemeClr val="tx1"/>
                </a:solidFill>
              </a:rPr>
              <a:t>The Scriptures tell us there are many “No Others”</a:t>
            </a:r>
          </a:p>
        </p:txBody>
      </p:sp>
      <p:sp>
        <p:nvSpPr>
          <p:cNvPr id="8" name="Text Box 3"/>
          <p:cNvSpPr txBox="1">
            <a:spLocks noChangeArrowheads="1"/>
          </p:cNvSpPr>
          <p:nvPr/>
        </p:nvSpPr>
        <p:spPr bwMode="auto">
          <a:xfrm>
            <a:off x="-2458" y="1524000"/>
            <a:ext cx="9144000" cy="1754326"/>
          </a:xfrm>
          <a:prstGeom prst="rect">
            <a:avLst/>
          </a:prstGeom>
          <a:noFill/>
          <a:ln w="9525">
            <a:noFill/>
            <a:miter lim="800000"/>
            <a:headEnd/>
            <a:tailEnd/>
          </a:ln>
        </p:spPr>
        <p:txBody>
          <a:bodyPr>
            <a:spAutoFit/>
          </a:bodyPr>
          <a:lstStyle/>
          <a:p>
            <a:pPr marL="457200" indent="-457200" algn="l">
              <a:defRPr/>
            </a:pPr>
            <a:r>
              <a:rPr lang="en-US" dirty="0">
                <a:solidFill>
                  <a:schemeClr val="tx1"/>
                </a:solidFill>
              </a:rPr>
              <a:t>Holding fast to the “one” and avoiding all others is vital to</a:t>
            </a:r>
          </a:p>
          <a:p>
            <a:pPr marL="457200" indent="-457200" algn="l">
              <a:defRPr/>
            </a:pPr>
            <a:r>
              <a:rPr lang="en-US" dirty="0">
                <a:solidFill>
                  <a:schemeClr val="tx1"/>
                </a:solidFill>
              </a:rPr>
              <a:t>our salvation and eternal destination!</a:t>
            </a:r>
          </a:p>
          <a:p>
            <a:pPr marL="457200" indent="-457200" algn="l">
              <a:buClr>
                <a:schemeClr val="tx2"/>
              </a:buClr>
              <a:buSzPct val="115000"/>
              <a:buFont typeface="Wingdings" pitchFamily="2" charset="2"/>
              <a:buChar char="Ø"/>
              <a:defRPr/>
            </a:pPr>
            <a:r>
              <a:rPr lang="en-US" sz="2000" dirty="0"/>
              <a:t>Ex. 20:3; Deut. 5:7: </a:t>
            </a:r>
            <a:r>
              <a:rPr lang="en-US" sz="2000" b="0" dirty="0"/>
              <a:t>“You shall have no other gods before Me.”</a:t>
            </a:r>
          </a:p>
          <a:p>
            <a:pPr marL="457200" indent="-457200" algn="l">
              <a:buClr>
                <a:schemeClr val="tx2"/>
              </a:buClr>
              <a:buSzPct val="115000"/>
              <a:buFont typeface="Wingdings" pitchFamily="2" charset="2"/>
              <a:buChar char="Ø"/>
              <a:defRPr/>
            </a:pPr>
            <a:r>
              <a:rPr lang="en-US" sz="2000" dirty="0"/>
              <a:t>Judges 10:13: </a:t>
            </a:r>
            <a:r>
              <a:rPr lang="en-US" sz="2000" b="0" dirty="0"/>
              <a:t>They served other gods &amp; God said He would no longer deliver them!</a:t>
            </a:r>
          </a:p>
        </p:txBody>
      </p:sp>
      <p:sp>
        <p:nvSpPr>
          <p:cNvPr id="9" name="Text Box 3"/>
          <p:cNvSpPr txBox="1">
            <a:spLocks noChangeArrowheads="1"/>
          </p:cNvSpPr>
          <p:nvPr/>
        </p:nvSpPr>
        <p:spPr bwMode="auto">
          <a:xfrm>
            <a:off x="-14748" y="3581400"/>
            <a:ext cx="9144000" cy="830997"/>
          </a:xfrm>
          <a:prstGeom prst="rect">
            <a:avLst/>
          </a:prstGeom>
          <a:noFill/>
          <a:ln w="9525">
            <a:noFill/>
            <a:miter lim="800000"/>
            <a:headEnd/>
            <a:tailEnd/>
          </a:ln>
        </p:spPr>
        <p:txBody>
          <a:bodyPr>
            <a:spAutoFit/>
          </a:bodyPr>
          <a:lstStyle/>
          <a:p>
            <a:pPr marL="457200" indent="-457200">
              <a:defRPr/>
            </a:pPr>
            <a:r>
              <a:rPr lang="en-US" dirty="0">
                <a:solidFill>
                  <a:schemeClr val="tx1"/>
                </a:solidFill>
              </a:rPr>
              <a:t>Mankind has been told to listen to Jesus (Mt. 17:5; Heb. 1:1-2) and “No other!”</a:t>
            </a:r>
          </a:p>
        </p:txBody>
      </p:sp>
      <p:sp>
        <p:nvSpPr>
          <p:cNvPr id="10" name="Text Box 8"/>
          <p:cNvSpPr txBox="1">
            <a:spLocks noChangeArrowheads="1"/>
          </p:cNvSpPr>
          <p:nvPr/>
        </p:nvSpPr>
        <p:spPr bwMode="auto">
          <a:xfrm>
            <a:off x="2458" y="5197177"/>
            <a:ext cx="6422513" cy="830997"/>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rgbClr val="0000FF"/>
                </a:solidFill>
              </a:rPr>
              <a:t>When the Scriptures reveal there is </a:t>
            </a:r>
          </a:p>
          <a:p>
            <a:pPr eaLnBrk="1" hangingPunct="1"/>
            <a:r>
              <a:rPr lang="en-US" dirty="0">
                <a:solidFill>
                  <a:srgbClr val="0000FF"/>
                </a:solidFill>
              </a:rPr>
              <a:t>“one” that means “no others!”</a:t>
            </a:r>
            <a:endParaRPr lang="en-US" b="0" dirty="0">
              <a:solidFill>
                <a:srgbClr val="0000FF"/>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367354"/>
            <a:ext cx="2652251" cy="2490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par>
                                <p:cTn id="26" presetID="3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Power! (Rom. 1:16)</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2868" y="914400"/>
            <a:ext cx="9146868" cy="1077218"/>
          </a:xfrm>
          <a:prstGeom prst="rect">
            <a:avLst/>
          </a:prstGeom>
          <a:noFill/>
          <a:ln w="9525">
            <a:noFill/>
            <a:miter lim="800000"/>
            <a:headEnd/>
            <a:tailEnd/>
          </a:ln>
        </p:spPr>
        <p:txBody>
          <a:bodyPr wrap="square">
            <a:spAutoFit/>
          </a:bodyPr>
          <a:lstStyle/>
          <a:p>
            <a:pPr algn="l">
              <a:defRPr/>
            </a:pPr>
            <a:r>
              <a:rPr lang="en-US" dirty="0">
                <a:solidFill>
                  <a:schemeClr val="tx1"/>
                </a:solidFill>
              </a:rPr>
              <a:t>Rom. 1:16-17</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b="0" dirty="0"/>
              <a:t>The gospel is God’s power to make righteous and to save!</a:t>
            </a:r>
          </a:p>
          <a:p>
            <a:pPr marL="457200" indent="-457200" algn="l">
              <a:buClr>
                <a:schemeClr val="tx2"/>
              </a:buClr>
              <a:buSzPct val="115000"/>
              <a:buFont typeface="Wingdings" pitchFamily="2" charset="2"/>
              <a:buChar char="Ø"/>
              <a:defRPr/>
            </a:pPr>
            <a:r>
              <a:rPr lang="en-US" sz="2000" i="1" dirty="0"/>
              <a:t>Gal. 1:8; II Jn. 9: </a:t>
            </a:r>
            <a:r>
              <a:rPr lang="en-US" sz="2000" b="0" dirty="0"/>
              <a:t>Important to abide in the doctrine of Jesus!</a:t>
            </a:r>
          </a:p>
        </p:txBody>
      </p:sp>
      <p:sp>
        <p:nvSpPr>
          <p:cNvPr id="11" name="Text Box 4"/>
          <p:cNvSpPr txBox="1">
            <a:spLocks noChangeArrowheads="1"/>
          </p:cNvSpPr>
          <p:nvPr/>
        </p:nvSpPr>
        <p:spPr bwMode="auto">
          <a:xfrm>
            <a:off x="-9832" y="2667000"/>
            <a:ext cx="9146458" cy="1692771"/>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Rom. 1:16-17</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16.  For I am not ashamed of the gospel, for it is the power of God for salvation to everyone who believes, to the Jew first and also to the Greek.</a:t>
            </a:r>
          </a:p>
          <a:p>
            <a:pPr marL="571500" indent="-571500" algn="l" eaLnBrk="1" hangingPunct="1">
              <a:tabLst>
                <a:tab pos="406400" algn="l"/>
                <a:tab pos="457200" algn="l"/>
                <a:tab pos="749300" algn="l"/>
              </a:tabLst>
            </a:pPr>
            <a:r>
              <a:rPr lang="en-US" sz="2000" b="0" dirty="0">
                <a:solidFill>
                  <a:srgbClr val="002060"/>
                </a:solidFill>
              </a:rPr>
              <a:t>17.  For in it the righteousness of God is revealed from faith to faith; as it is written, "BUT THE RIGHTEOUS man SHALL LIVE BY FAITH."</a:t>
            </a:r>
          </a:p>
        </p:txBody>
      </p:sp>
    </p:spTree>
    <p:extLst>
      <p:ext uri="{BB962C8B-B14F-4D97-AF65-F5344CB8AC3E}">
        <p14:creationId xmlns:p14="http://schemas.microsoft.com/office/powerpoint/2010/main" val="1104887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286137" y="6565645"/>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grpSp>
        <p:nvGrpSpPr>
          <p:cNvPr id="7" name="Group 6"/>
          <p:cNvGrpSpPr/>
          <p:nvPr/>
        </p:nvGrpSpPr>
        <p:grpSpPr>
          <a:xfrm>
            <a:off x="3284251" y="732422"/>
            <a:ext cx="2286000" cy="1828801"/>
            <a:chOff x="3273425" y="1064340"/>
            <a:chExt cx="2286000"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grpSp>
        <p:nvGrpSpPr>
          <p:cNvPr id="11" name="Group 10"/>
          <p:cNvGrpSpPr/>
          <p:nvPr/>
        </p:nvGrpSpPr>
        <p:grpSpPr>
          <a:xfrm>
            <a:off x="5228706" y="1196394"/>
            <a:ext cx="2666239" cy="1318317"/>
            <a:chOff x="5208374" y="1636759"/>
            <a:chExt cx="2436876" cy="1642875"/>
          </a:xfrm>
        </p:grpSpPr>
        <p:sp>
          <p:nvSpPr>
            <p:cNvPr id="9" name="Parallelogram 8"/>
            <p:cNvSpPr/>
            <p:nvPr/>
          </p:nvSpPr>
          <p:spPr>
            <a:xfrm>
              <a:off x="5208374" y="1636759"/>
              <a:ext cx="2436876" cy="1642875"/>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TextBox 12"/>
            <p:cNvSpPr txBox="1"/>
            <p:nvPr/>
          </p:nvSpPr>
          <p:spPr>
            <a:xfrm>
              <a:off x="5485459" y="1768125"/>
              <a:ext cx="1983465" cy="1470121"/>
            </a:xfrm>
            <a:prstGeom prst="rect">
              <a:avLst/>
            </a:prstGeom>
            <a:noFill/>
          </p:spPr>
          <p:txBody>
            <a:bodyPr wrap="square" rtlCol="0">
              <a:spAutoFit/>
            </a:bodyPr>
            <a:lstStyle/>
            <a:p>
              <a:r>
                <a:rPr lang="en-US" dirty="0"/>
                <a:t>NO OTHER</a:t>
              </a:r>
            </a:p>
            <a:p>
              <a:r>
                <a:rPr lang="en-US" dirty="0"/>
                <a:t>Cornerstone</a:t>
              </a:r>
            </a:p>
            <a:p>
              <a:r>
                <a:rPr lang="en-US" sz="2000" dirty="0"/>
                <a:t>Eph. 2:20</a:t>
              </a:r>
            </a:p>
          </p:txBody>
        </p:sp>
      </p:grpSp>
      <p:grpSp>
        <p:nvGrpSpPr>
          <p:cNvPr id="5" name="Group 4"/>
          <p:cNvGrpSpPr/>
          <p:nvPr/>
        </p:nvGrpSpPr>
        <p:grpSpPr>
          <a:xfrm>
            <a:off x="5370139" y="2588262"/>
            <a:ext cx="2184487" cy="1138774"/>
            <a:chOff x="994404" y="2536907"/>
            <a:chExt cx="2297825" cy="1138774"/>
          </a:xfrm>
        </p:grpSpPr>
        <p:sp>
          <p:nvSpPr>
            <p:cNvPr id="4" name="Rectangle 3"/>
            <p:cNvSpPr/>
            <p:nvPr/>
          </p:nvSpPr>
          <p:spPr>
            <a:xfrm>
              <a:off x="994404" y="2536907"/>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TextBox 11"/>
            <p:cNvSpPr txBox="1"/>
            <p:nvPr/>
          </p:nvSpPr>
          <p:spPr>
            <a:xfrm>
              <a:off x="1156136" y="2536908"/>
              <a:ext cx="1936749" cy="1138773"/>
            </a:xfrm>
            <a:prstGeom prst="rect">
              <a:avLst/>
            </a:prstGeom>
            <a:noFill/>
          </p:spPr>
          <p:txBody>
            <a:bodyPr wrap="none" rtlCol="0">
              <a:spAutoFit/>
            </a:bodyPr>
            <a:lstStyle/>
            <a:p>
              <a:r>
                <a:rPr lang="en-US" dirty="0"/>
                <a:t>NO OTHER</a:t>
              </a:r>
            </a:p>
            <a:p>
              <a:r>
                <a:rPr lang="en-US" dirty="0"/>
                <a:t>Foundation</a:t>
              </a:r>
            </a:p>
            <a:p>
              <a:r>
                <a:rPr lang="en-US" sz="2000" dirty="0"/>
                <a:t>I Cor. 3:11</a:t>
              </a:r>
            </a:p>
          </p:txBody>
        </p:sp>
      </p:grpSp>
      <p:grpSp>
        <p:nvGrpSpPr>
          <p:cNvPr id="15" name="Group 14"/>
          <p:cNvGrpSpPr/>
          <p:nvPr/>
        </p:nvGrpSpPr>
        <p:grpSpPr>
          <a:xfrm>
            <a:off x="5360433" y="3815365"/>
            <a:ext cx="2194194" cy="1138774"/>
            <a:chOff x="965891" y="2536909"/>
            <a:chExt cx="2297825" cy="1138774"/>
          </a:xfrm>
        </p:grpSpPr>
        <p:sp>
          <p:nvSpPr>
            <p:cNvPr id="16" name="Rectangle 15"/>
            <p:cNvSpPr/>
            <p:nvPr/>
          </p:nvSpPr>
          <p:spPr>
            <a:xfrm>
              <a:off x="965891" y="2536909"/>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TextBox 16"/>
            <p:cNvSpPr txBox="1"/>
            <p:nvPr/>
          </p:nvSpPr>
          <p:spPr>
            <a:xfrm>
              <a:off x="1194236" y="2536909"/>
              <a:ext cx="1822935" cy="1138773"/>
            </a:xfrm>
            <a:prstGeom prst="rect">
              <a:avLst/>
            </a:prstGeom>
            <a:noFill/>
          </p:spPr>
          <p:txBody>
            <a:bodyPr wrap="none" rtlCol="0">
              <a:spAutoFit/>
            </a:bodyPr>
            <a:lstStyle/>
            <a:p>
              <a:r>
                <a:rPr lang="en-US" dirty="0"/>
                <a:t>NO OTHER</a:t>
              </a:r>
            </a:p>
            <a:p>
              <a:r>
                <a:rPr lang="en-US" dirty="0"/>
                <a:t>Gospel</a:t>
              </a:r>
            </a:p>
            <a:p>
              <a:r>
                <a:rPr lang="en-US" sz="2000" dirty="0"/>
                <a:t>Gal. 1:8</a:t>
              </a:r>
            </a:p>
          </p:txBody>
        </p:sp>
      </p:grpSp>
      <p:grpSp>
        <p:nvGrpSpPr>
          <p:cNvPr id="6" name="Group 5"/>
          <p:cNvGrpSpPr/>
          <p:nvPr/>
        </p:nvGrpSpPr>
        <p:grpSpPr>
          <a:xfrm>
            <a:off x="5429359" y="4802602"/>
            <a:ext cx="2272664" cy="1723480"/>
            <a:chOff x="5331687" y="5215036"/>
            <a:chExt cx="2159969" cy="1723480"/>
          </a:xfrm>
        </p:grpSpPr>
        <p:sp>
          <p:nvSpPr>
            <p:cNvPr id="18" name="Parallelogram 17"/>
            <p:cNvSpPr/>
            <p:nvPr/>
          </p:nvSpPr>
          <p:spPr>
            <a:xfrm rot="15556854">
              <a:off x="5549932" y="4996791"/>
              <a:ext cx="1723480" cy="2159969"/>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TextBox 18"/>
            <p:cNvSpPr txBox="1"/>
            <p:nvPr/>
          </p:nvSpPr>
          <p:spPr>
            <a:xfrm>
              <a:off x="5559425" y="5507388"/>
              <a:ext cx="1822935" cy="1138773"/>
            </a:xfrm>
            <a:prstGeom prst="rect">
              <a:avLst/>
            </a:prstGeom>
            <a:noFill/>
          </p:spPr>
          <p:txBody>
            <a:bodyPr wrap="none" rtlCol="0">
              <a:spAutoFit/>
            </a:bodyPr>
            <a:lstStyle/>
            <a:p>
              <a:r>
                <a:rPr lang="en-US" dirty="0"/>
                <a:t>NO OTHER</a:t>
              </a:r>
            </a:p>
            <a:p>
              <a:r>
                <a:rPr lang="en-US" dirty="0"/>
                <a:t>Way</a:t>
              </a:r>
            </a:p>
            <a:p>
              <a:r>
                <a:rPr lang="en-US" sz="2000" dirty="0"/>
                <a:t>Jn. 14:6</a:t>
              </a:r>
            </a:p>
          </p:txBody>
        </p:sp>
      </p:grpSp>
      <p:grpSp>
        <p:nvGrpSpPr>
          <p:cNvPr id="23" name="Group 22"/>
          <p:cNvGrpSpPr/>
          <p:nvPr/>
        </p:nvGrpSpPr>
        <p:grpSpPr>
          <a:xfrm>
            <a:off x="1078144" y="5042040"/>
            <a:ext cx="2437639" cy="1244601"/>
            <a:chOff x="5208374" y="1636759"/>
            <a:chExt cx="2436876" cy="1642875"/>
          </a:xfrm>
        </p:grpSpPr>
        <p:sp>
          <p:nvSpPr>
            <p:cNvPr id="24" name="Parallelogram 23"/>
            <p:cNvSpPr/>
            <p:nvPr/>
          </p:nvSpPr>
          <p:spPr>
            <a:xfrm>
              <a:off x="5208374" y="1636759"/>
              <a:ext cx="2436876" cy="1642875"/>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5" name="TextBox 24"/>
            <p:cNvSpPr txBox="1"/>
            <p:nvPr/>
          </p:nvSpPr>
          <p:spPr>
            <a:xfrm>
              <a:off x="5485459" y="1723135"/>
              <a:ext cx="1983465" cy="1470121"/>
            </a:xfrm>
            <a:prstGeom prst="rect">
              <a:avLst/>
            </a:prstGeom>
            <a:noFill/>
          </p:spPr>
          <p:txBody>
            <a:bodyPr wrap="square" rtlCol="0">
              <a:spAutoFit/>
            </a:bodyPr>
            <a:lstStyle/>
            <a:p>
              <a:r>
                <a:rPr lang="en-US" dirty="0"/>
                <a:t>NO OTHER</a:t>
              </a:r>
            </a:p>
            <a:p>
              <a:r>
                <a:rPr lang="en-US" dirty="0"/>
                <a:t>Hope</a:t>
              </a:r>
            </a:p>
            <a:p>
              <a:r>
                <a:rPr lang="en-US" sz="2000" dirty="0"/>
                <a:t>Heb. 6:19</a:t>
              </a:r>
            </a:p>
          </p:txBody>
        </p:sp>
      </p:grpSp>
      <p:grpSp>
        <p:nvGrpSpPr>
          <p:cNvPr id="26" name="Group 25"/>
          <p:cNvGrpSpPr/>
          <p:nvPr/>
        </p:nvGrpSpPr>
        <p:grpSpPr>
          <a:xfrm>
            <a:off x="1355316" y="3815364"/>
            <a:ext cx="2118830" cy="1138775"/>
            <a:chOff x="915494" y="2617173"/>
            <a:chExt cx="2297825" cy="1138775"/>
          </a:xfrm>
        </p:grpSpPr>
        <p:sp>
          <p:nvSpPr>
            <p:cNvPr id="27" name="Rectangle 26"/>
            <p:cNvSpPr/>
            <p:nvPr/>
          </p:nvSpPr>
          <p:spPr>
            <a:xfrm>
              <a:off x="915494" y="2617173"/>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8" name="TextBox 27"/>
            <p:cNvSpPr txBox="1"/>
            <p:nvPr/>
          </p:nvSpPr>
          <p:spPr>
            <a:xfrm>
              <a:off x="1167197" y="2617175"/>
              <a:ext cx="1822935" cy="1138773"/>
            </a:xfrm>
            <a:prstGeom prst="rect">
              <a:avLst/>
            </a:prstGeom>
            <a:noFill/>
          </p:spPr>
          <p:txBody>
            <a:bodyPr wrap="none" rtlCol="0">
              <a:spAutoFit/>
            </a:bodyPr>
            <a:lstStyle/>
            <a:p>
              <a:r>
                <a:rPr lang="en-US" dirty="0"/>
                <a:t>NO OTHER</a:t>
              </a:r>
            </a:p>
            <a:p>
              <a:r>
                <a:rPr lang="en-US" dirty="0"/>
                <a:t>Sacrifice</a:t>
              </a:r>
            </a:p>
            <a:p>
              <a:r>
                <a:rPr lang="en-US" sz="2000" dirty="0"/>
                <a:t>Heb. 10:10</a:t>
              </a:r>
            </a:p>
          </p:txBody>
        </p:sp>
      </p:grpSp>
      <p:grpSp>
        <p:nvGrpSpPr>
          <p:cNvPr id="29" name="Group 28"/>
          <p:cNvGrpSpPr/>
          <p:nvPr/>
        </p:nvGrpSpPr>
        <p:grpSpPr>
          <a:xfrm>
            <a:off x="1355316" y="2588263"/>
            <a:ext cx="2133087" cy="1138774"/>
            <a:chOff x="994404" y="2536907"/>
            <a:chExt cx="2297825" cy="1138774"/>
          </a:xfrm>
        </p:grpSpPr>
        <p:sp>
          <p:nvSpPr>
            <p:cNvPr id="30" name="Rectangle 29"/>
            <p:cNvSpPr/>
            <p:nvPr/>
          </p:nvSpPr>
          <p:spPr>
            <a:xfrm>
              <a:off x="994404" y="2536907"/>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1" name="TextBox 30"/>
            <p:cNvSpPr txBox="1"/>
            <p:nvPr/>
          </p:nvSpPr>
          <p:spPr>
            <a:xfrm>
              <a:off x="1213043" y="2536908"/>
              <a:ext cx="1822935" cy="1138773"/>
            </a:xfrm>
            <a:prstGeom prst="rect">
              <a:avLst/>
            </a:prstGeom>
            <a:noFill/>
          </p:spPr>
          <p:txBody>
            <a:bodyPr wrap="none" rtlCol="0">
              <a:spAutoFit/>
            </a:bodyPr>
            <a:lstStyle/>
            <a:p>
              <a:r>
                <a:rPr lang="en-US" dirty="0"/>
                <a:t>NO OTHER</a:t>
              </a:r>
            </a:p>
            <a:p>
              <a:r>
                <a:rPr lang="en-US" dirty="0"/>
                <a:t>Power</a:t>
              </a:r>
            </a:p>
            <a:p>
              <a:r>
                <a:rPr lang="en-US" sz="2000" dirty="0"/>
                <a:t>Rom. 1:16</a:t>
              </a:r>
            </a:p>
          </p:txBody>
        </p:sp>
      </p:grpSp>
      <p:grpSp>
        <p:nvGrpSpPr>
          <p:cNvPr id="32" name="Group 31"/>
          <p:cNvGrpSpPr/>
          <p:nvPr/>
        </p:nvGrpSpPr>
        <p:grpSpPr>
          <a:xfrm>
            <a:off x="1230026" y="1029913"/>
            <a:ext cx="2203269" cy="1723480"/>
            <a:chOff x="5331687" y="5215036"/>
            <a:chExt cx="2159969" cy="1723480"/>
          </a:xfrm>
        </p:grpSpPr>
        <p:sp>
          <p:nvSpPr>
            <p:cNvPr id="33" name="Parallelogram 32"/>
            <p:cNvSpPr/>
            <p:nvPr/>
          </p:nvSpPr>
          <p:spPr>
            <a:xfrm rot="15556854">
              <a:off x="5549932" y="4996791"/>
              <a:ext cx="1723480" cy="2159969"/>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4" name="TextBox 33"/>
            <p:cNvSpPr txBox="1"/>
            <p:nvPr/>
          </p:nvSpPr>
          <p:spPr>
            <a:xfrm>
              <a:off x="5559425" y="5507388"/>
              <a:ext cx="1822935" cy="1138773"/>
            </a:xfrm>
            <a:prstGeom prst="rect">
              <a:avLst/>
            </a:prstGeom>
            <a:noFill/>
          </p:spPr>
          <p:txBody>
            <a:bodyPr wrap="none" rtlCol="0">
              <a:spAutoFit/>
            </a:bodyPr>
            <a:lstStyle/>
            <a:p>
              <a:r>
                <a:rPr lang="en-US" dirty="0"/>
                <a:t>NO OTHER</a:t>
              </a:r>
            </a:p>
            <a:p>
              <a:r>
                <a:rPr lang="en-US" dirty="0"/>
                <a:t>Time</a:t>
              </a:r>
            </a:p>
            <a:p>
              <a:r>
                <a:rPr lang="en-US" sz="2000" dirty="0"/>
                <a:t>II Cor. 6:2</a:t>
              </a:r>
            </a:p>
          </p:txBody>
        </p:sp>
      </p:grpSp>
      <p:grpSp>
        <p:nvGrpSpPr>
          <p:cNvPr id="35" name="Group 34"/>
          <p:cNvGrpSpPr/>
          <p:nvPr/>
        </p:nvGrpSpPr>
        <p:grpSpPr>
          <a:xfrm>
            <a:off x="3219694" y="4943818"/>
            <a:ext cx="2286000" cy="1511333"/>
            <a:chOff x="3229859" y="968703"/>
            <a:chExt cx="2286000" cy="1828801"/>
          </a:xfrm>
        </p:grpSpPr>
        <p:sp>
          <p:nvSpPr>
            <p:cNvPr id="36" name="Flowchart: Manual Operation 35"/>
            <p:cNvSpPr/>
            <p:nvPr/>
          </p:nvSpPr>
          <p:spPr>
            <a:xfrm rot="10800000">
              <a:off x="3229859" y="968703"/>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7" name="TextBox 36"/>
            <p:cNvSpPr txBox="1"/>
            <p:nvPr/>
          </p:nvSpPr>
          <p:spPr>
            <a:xfrm>
              <a:off x="3509874" y="1437637"/>
              <a:ext cx="1822935" cy="1138773"/>
            </a:xfrm>
            <a:prstGeom prst="rect">
              <a:avLst/>
            </a:prstGeom>
            <a:noFill/>
          </p:spPr>
          <p:txBody>
            <a:bodyPr wrap="none" rtlCol="0">
              <a:spAutoFit/>
            </a:bodyPr>
            <a:lstStyle/>
            <a:p>
              <a:r>
                <a:rPr lang="en-US" dirty="0"/>
                <a:t>NO OTHER</a:t>
              </a:r>
            </a:p>
            <a:p>
              <a:r>
                <a:rPr lang="en-US" dirty="0"/>
                <a:t>Body</a:t>
              </a:r>
            </a:p>
            <a:p>
              <a:r>
                <a:rPr lang="en-US" sz="2000" dirty="0"/>
                <a:t>Eph. 4:4</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626" y="1954081"/>
            <a:ext cx="2127250" cy="3364615"/>
          </a:xfrm>
          <a:prstGeom prst="rect">
            <a:avLst/>
          </a:prstGeom>
        </p:spPr>
      </p:pic>
    </p:spTree>
    <p:extLst>
      <p:ext uri="{BB962C8B-B14F-4D97-AF65-F5344CB8AC3E}">
        <p14:creationId xmlns:p14="http://schemas.microsoft.com/office/powerpoint/2010/main" val="26044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Time! (II Cor. 6:2)</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2868" y="1066800"/>
            <a:ext cx="9146868" cy="769441"/>
          </a:xfrm>
          <a:prstGeom prst="rect">
            <a:avLst/>
          </a:prstGeom>
          <a:noFill/>
          <a:ln w="9525">
            <a:noFill/>
            <a:miter lim="800000"/>
            <a:headEnd/>
            <a:tailEnd/>
          </a:ln>
        </p:spPr>
        <p:txBody>
          <a:bodyPr wrap="square">
            <a:spAutoFit/>
          </a:bodyPr>
          <a:lstStyle/>
          <a:p>
            <a:pPr algn="l">
              <a:defRPr/>
            </a:pPr>
            <a:r>
              <a:rPr lang="en-US" dirty="0">
                <a:solidFill>
                  <a:schemeClr val="tx1"/>
                </a:solidFill>
              </a:rPr>
              <a:t>II Cor. 6:1-2</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No other time like the present, </a:t>
            </a:r>
            <a:r>
              <a:rPr lang="en-US" sz="2000" i="1" u="sng" dirty="0"/>
              <a:t>NOW</a:t>
            </a:r>
            <a:r>
              <a:rPr lang="en-US" sz="2000" dirty="0"/>
              <a:t> is the Day of Salvation!</a:t>
            </a:r>
          </a:p>
        </p:txBody>
      </p:sp>
      <p:sp>
        <p:nvSpPr>
          <p:cNvPr id="11" name="Text Box 4"/>
          <p:cNvSpPr txBox="1">
            <a:spLocks noChangeArrowheads="1"/>
          </p:cNvSpPr>
          <p:nvPr/>
        </p:nvSpPr>
        <p:spPr bwMode="auto">
          <a:xfrm>
            <a:off x="-9832" y="2362200"/>
            <a:ext cx="9166532" cy="2000548"/>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II Cor. 6:1-2</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  And working together with Him, we also urge you not to receive the grace of God in vain--</a:t>
            </a:r>
          </a:p>
          <a:p>
            <a:pPr marL="571500" indent="-571500" algn="l" eaLnBrk="1" hangingPunct="1">
              <a:tabLst>
                <a:tab pos="406400" algn="l"/>
                <a:tab pos="457200" algn="l"/>
                <a:tab pos="749300" algn="l"/>
              </a:tabLst>
            </a:pPr>
            <a:r>
              <a:rPr lang="en-US" sz="2000" b="0" dirty="0">
                <a:solidFill>
                  <a:srgbClr val="002060"/>
                </a:solidFill>
              </a:rPr>
              <a:t>2.  for He says, "AT THE ACCEPTABLE TIME I LISTENED TO YOU, AND ON THE DAY OF SALVATION I HELPED YOU." Behold, now is "THE ACCEPTABLE TIME," behold, now is "THE DAY OF SALVATION"--</a:t>
            </a:r>
          </a:p>
        </p:txBody>
      </p:sp>
    </p:spTree>
    <p:extLst>
      <p:ext uri="{BB962C8B-B14F-4D97-AF65-F5344CB8AC3E}">
        <p14:creationId xmlns:p14="http://schemas.microsoft.com/office/powerpoint/2010/main" val="1038477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267500" y="6538452"/>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148" y="609600"/>
            <a:ext cx="5745703" cy="5013605"/>
          </a:xfrm>
          <a:prstGeom prst="rect">
            <a:avLst/>
          </a:prstGeom>
        </p:spPr>
      </p:pic>
      <p:sp>
        <p:nvSpPr>
          <p:cNvPr id="39" name="Text Box 8"/>
          <p:cNvSpPr txBox="1">
            <a:spLocks noChangeArrowheads="1"/>
          </p:cNvSpPr>
          <p:nvPr/>
        </p:nvSpPr>
        <p:spPr bwMode="auto">
          <a:xfrm>
            <a:off x="0" y="5562600"/>
            <a:ext cx="9144000" cy="830997"/>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rgbClr val="0000FF"/>
                </a:solidFill>
              </a:rPr>
              <a:t>“One” means “No Others” so hold fast to the “One” </a:t>
            </a:r>
          </a:p>
          <a:p>
            <a:pPr eaLnBrk="1" hangingPunct="1"/>
            <a:r>
              <a:rPr lang="en-US" dirty="0">
                <a:solidFill>
                  <a:srgbClr val="0000FF"/>
                </a:solidFill>
              </a:rPr>
              <a:t>Who saves and avoid all others! </a:t>
            </a:r>
            <a:endParaRPr lang="en-US" b="0" dirty="0">
              <a:solidFill>
                <a:srgbClr val="0000FF"/>
              </a:solidFill>
            </a:endParaRPr>
          </a:p>
        </p:txBody>
      </p:sp>
    </p:spTree>
    <p:extLst>
      <p:ext uri="{BB962C8B-B14F-4D97-AF65-F5344CB8AC3E}">
        <p14:creationId xmlns:p14="http://schemas.microsoft.com/office/powerpoint/2010/main" val="2660717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85800"/>
          </a:xfrm>
        </p:spPr>
        <p:txBody>
          <a:bodyPr/>
          <a:lstStyle/>
          <a:p>
            <a:pPr eaLnBrk="1" hangingPunct="1"/>
            <a:r>
              <a:rPr lang="en-US" sz="36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2209800" y="6581748"/>
            <a:ext cx="4343400" cy="2910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sp>
        <p:nvSpPr>
          <p:cNvPr id="10" name="Text Box 8"/>
          <p:cNvSpPr txBox="1">
            <a:spLocks noChangeArrowheads="1"/>
          </p:cNvSpPr>
          <p:nvPr/>
        </p:nvSpPr>
        <p:spPr bwMode="auto">
          <a:xfrm>
            <a:off x="29497" y="838200"/>
            <a:ext cx="9114503" cy="1384995"/>
          </a:xfrm>
          <a:prstGeom prst="rect">
            <a:avLst/>
          </a:prstGeom>
          <a:solidFill>
            <a:schemeClr val="bg1">
              <a:lumMod val="50000"/>
            </a:schemeClr>
          </a:solidFill>
          <a:ln/>
          <a:extLst/>
        </p:spPr>
        <p:style>
          <a:lnRef idx="0">
            <a:schemeClr val="accent6"/>
          </a:lnRef>
          <a:fillRef idx="1001">
            <a:schemeClr val="dk2"/>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chemeClr val="tx1"/>
                </a:solidFill>
              </a:rPr>
              <a:t>One Savior and one Way means “No Others!” </a:t>
            </a:r>
          </a:p>
          <a:p>
            <a:pPr eaLnBrk="1" hangingPunct="1"/>
            <a:endParaRPr lang="en-US" sz="2800" dirty="0">
              <a:solidFill>
                <a:schemeClr val="tx1"/>
              </a:solidFill>
            </a:endParaRPr>
          </a:p>
          <a:p>
            <a:pPr eaLnBrk="1" hangingPunct="1"/>
            <a:r>
              <a:rPr lang="en-US" sz="2800" i="1" dirty="0">
                <a:ln>
                  <a:solidFill>
                    <a:srgbClr val="FF0000"/>
                  </a:solidFill>
                </a:ln>
              </a:rPr>
              <a:t>Have you come to Jesus?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362200"/>
            <a:ext cx="4887546" cy="4264792"/>
          </a:xfrm>
          <a:prstGeom prst="rect">
            <a:avLst/>
          </a:prstGeom>
        </p:spPr>
      </p:pic>
    </p:spTree>
    <p:extLst>
      <p:ext uri="{BB962C8B-B14F-4D97-AF65-F5344CB8AC3E}">
        <p14:creationId xmlns:p14="http://schemas.microsoft.com/office/powerpoint/2010/main" val="22691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244724"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grpSp>
        <p:nvGrpSpPr>
          <p:cNvPr id="7" name="Group 6"/>
          <p:cNvGrpSpPr/>
          <p:nvPr/>
        </p:nvGrpSpPr>
        <p:grpSpPr>
          <a:xfrm>
            <a:off x="3273425" y="1064340"/>
            <a:ext cx="2286000" cy="1828801"/>
            <a:chOff x="3273425" y="1064340"/>
            <a:chExt cx="2286000"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85999"/>
            <a:ext cx="2127250" cy="3364615"/>
          </a:xfrm>
          <a:prstGeom prst="rect">
            <a:avLst/>
          </a:prstGeom>
        </p:spPr>
      </p:pic>
    </p:spTree>
    <p:extLst>
      <p:ext uri="{BB962C8B-B14F-4D97-AF65-F5344CB8AC3E}">
        <p14:creationId xmlns:p14="http://schemas.microsoft.com/office/powerpoint/2010/main" val="1050404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Name! (Acts 4:12)</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12700" y="710088"/>
            <a:ext cx="9146868" cy="2000548"/>
          </a:xfrm>
          <a:prstGeom prst="rect">
            <a:avLst/>
          </a:prstGeom>
          <a:noFill/>
          <a:ln w="9525">
            <a:noFill/>
            <a:miter lim="800000"/>
            <a:headEnd/>
            <a:tailEnd/>
          </a:ln>
        </p:spPr>
        <p:txBody>
          <a:bodyPr wrap="square">
            <a:spAutoFit/>
          </a:bodyPr>
          <a:lstStyle/>
          <a:p>
            <a:pPr algn="l">
              <a:defRPr/>
            </a:pPr>
            <a:r>
              <a:rPr lang="en-US" dirty="0">
                <a:solidFill>
                  <a:schemeClr val="tx1"/>
                </a:solidFill>
              </a:rPr>
              <a:t>Acts 4:10-12</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Is. 45:21-22: </a:t>
            </a:r>
            <a:r>
              <a:rPr lang="en-US" sz="2000" b="0" dirty="0"/>
              <a:t>“Turn to Me and be saved, all the ends of the earth; For I am God, and there is no other” – Jesus is God (Acts 2:36) and salvation is found in no other!</a:t>
            </a:r>
          </a:p>
          <a:p>
            <a:pPr marL="457200" indent="-457200" algn="l">
              <a:buClr>
                <a:schemeClr val="tx2"/>
              </a:buClr>
              <a:buSzPct val="115000"/>
              <a:buFont typeface="Wingdings" pitchFamily="2" charset="2"/>
              <a:buChar char="Ø"/>
              <a:defRPr/>
            </a:pPr>
            <a:r>
              <a:rPr lang="en-US" sz="2000" dirty="0"/>
              <a:t>Mt. 17:5: </a:t>
            </a:r>
            <a:r>
              <a:rPr lang="en-US" sz="2000" b="0" dirty="0"/>
              <a:t>“Listen to Him!” God’s voice boomed from Heaven (II Pet. 1:17-18).</a:t>
            </a:r>
          </a:p>
        </p:txBody>
      </p:sp>
      <p:sp>
        <p:nvSpPr>
          <p:cNvPr id="11" name="Text Box 4"/>
          <p:cNvSpPr txBox="1">
            <a:spLocks noChangeArrowheads="1"/>
          </p:cNvSpPr>
          <p:nvPr/>
        </p:nvSpPr>
        <p:spPr bwMode="auto">
          <a:xfrm>
            <a:off x="4916" y="2895600"/>
            <a:ext cx="9139084" cy="2923877"/>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Acts 4:10-12</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10.  let it be known to all of you and to all the people of Israel, that by the name of Jesus Christ the Nazarene, whom you crucified, whom God raised from the dead--by this name this man stands here before you in good health.</a:t>
            </a:r>
          </a:p>
          <a:p>
            <a:pPr marL="571500" indent="-571500" algn="l" eaLnBrk="1" hangingPunct="1">
              <a:tabLst>
                <a:tab pos="406400" algn="l"/>
                <a:tab pos="457200" algn="l"/>
                <a:tab pos="749300" algn="l"/>
              </a:tabLst>
            </a:pPr>
            <a:r>
              <a:rPr lang="en-US" sz="2000" b="0" dirty="0">
                <a:solidFill>
                  <a:srgbClr val="002060"/>
                </a:solidFill>
              </a:rPr>
              <a:t>11.  "He is the STONE WHICH WAS REJECTED by you, THE BUILDERS, but WHICH BECAME THE CHIEF CORNER stone.</a:t>
            </a:r>
          </a:p>
          <a:p>
            <a:pPr marL="571500" indent="-571500" algn="l" eaLnBrk="1" hangingPunct="1">
              <a:tabLst>
                <a:tab pos="406400" algn="l"/>
                <a:tab pos="457200" algn="l"/>
                <a:tab pos="749300" algn="l"/>
              </a:tabLst>
            </a:pPr>
            <a:r>
              <a:rPr lang="en-US" sz="2000" b="0" dirty="0">
                <a:solidFill>
                  <a:srgbClr val="002060"/>
                </a:solidFill>
              </a:rPr>
              <a:t>12.  "And there is salvation in no one else; for there is no other name under heaven that has been given among men by which we must be saved."</a:t>
            </a:r>
          </a:p>
        </p:txBody>
      </p:sp>
    </p:spTree>
    <p:extLst>
      <p:ext uri="{BB962C8B-B14F-4D97-AF65-F5344CB8AC3E}">
        <p14:creationId xmlns:p14="http://schemas.microsoft.com/office/powerpoint/2010/main" val="1933466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244725"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grpSp>
        <p:nvGrpSpPr>
          <p:cNvPr id="7" name="Group 6"/>
          <p:cNvGrpSpPr/>
          <p:nvPr/>
        </p:nvGrpSpPr>
        <p:grpSpPr>
          <a:xfrm>
            <a:off x="3273425" y="1064340"/>
            <a:ext cx="2286000" cy="1828801"/>
            <a:chOff x="3273425" y="1064340"/>
            <a:chExt cx="2286000"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grpSp>
        <p:nvGrpSpPr>
          <p:cNvPr id="11" name="Group 10"/>
          <p:cNvGrpSpPr/>
          <p:nvPr/>
        </p:nvGrpSpPr>
        <p:grpSpPr>
          <a:xfrm>
            <a:off x="5300853" y="1277771"/>
            <a:ext cx="2436876" cy="1401937"/>
            <a:chOff x="5183124" y="1464562"/>
            <a:chExt cx="2436876" cy="1642874"/>
          </a:xfrm>
        </p:grpSpPr>
        <p:sp>
          <p:nvSpPr>
            <p:cNvPr id="9" name="Parallelogram 8"/>
            <p:cNvSpPr/>
            <p:nvPr/>
          </p:nvSpPr>
          <p:spPr>
            <a:xfrm>
              <a:off x="5183124" y="1464562"/>
              <a:ext cx="2436876" cy="1642874"/>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TextBox 12"/>
            <p:cNvSpPr txBox="1"/>
            <p:nvPr/>
          </p:nvSpPr>
          <p:spPr>
            <a:xfrm>
              <a:off x="5369070" y="1600000"/>
              <a:ext cx="2084225" cy="1138773"/>
            </a:xfrm>
            <a:prstGeom prst="rect">
              <a:avLst/>
            </a:prstGeom>
            <a:noFill/>
          </p:spPr>
          <p:txBody>
            <a:bodyPr wrap="none" rtlCol="0">
              <a:spAutoFit/>
            </a:bodyPr>
            <a:lstStyle/>
            <a:p>
              <a:r>
                <a:rPr lang="en-US" dirty="0"/>
                <a:t>NO OTHER</a:t>
              </a:r>
            </a:p>
            <a:p>
              <a:r>
                <a:rPr lang="en-US" dirty="0"/>
                <a:t>Cornerstone</a:t>
              </a:r>
            </a:p>
            <a:p>
              <a:r>
                <a:rPr lang="en-US" sz="2000" dirty="0"/>
                <a:t>Eph. 2:20</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85999"/>
            <a:ext cx="2127250" cy="3364615"/>
          </a:xfrm>
          <a:prstGeom prst="rect">
            <a:avLst/>
          </a:prstGeom>
        </p:spPr>
      </p:pic>
    </p:spTree>
    <p:extLst>
      <p:ext uri="{BB962C8B-B14F-4D97-AF65-F5344CB8AC3E}">
        <p14:creationId xmlns:p14="http://schemas.microsoft.com/office/powerpoint/2010/main" val="207521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Cornerstone! (Eph. 2:20)</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12700" y="710088"/>
            <a:ext cx="9146868" cy="2000548"/>
          </a:xfrm>
          <a:prstGeom prst="rect">
            <a:avLst/>
          </a:prstGeom>
          <a:noFill/>
          <a:ln w="9525">
            <a:noFill/>
            <a:miter lim="800000"/>
            <a:headEnd/>
            <a:tailEnd/>
          </a:ln>
        </p:spPr>
        <p:txBody>
          <a:bodyPr wrap="square">
            <a:spAutoFit/>
          </a:bodyPr>
          <a:lstStyle/>
          <a:p>
            <a:pPr algn="l">
              <a:defRPr/>
            </a:pPr>
            <a:r>
              <a:rPr lang="en-US" dirty="0">
                <a:solidFill>
                  <a:schemeClr val="tx1"/>
                </a:solidFill>
              </a:rPr>
              <a:t>Eph. 2:19-22</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t>Lk. 20:17; Acts 4:11: </a:t>
            </a:r>
            <a:r>
              <a:rPr lang="en-US" sz="2000" b="0" dirty="0"/>
              <a:t>From Ps. 118:22, Jesus and Peter said Jesus is the “chief corner stone” the builders (Jews) rejected and holds up salvation for all men! </a:t>
            </a:r>
          </a:p>
          <a:p>
            <a:pPr marL="457200" indent="-457200" algn="l">
              <a:buClr>
                <a:schemeClr val="tx2"/>
              </a:buClr>
              <a:buSzPct val="115000"/>
              <a:buFont typeface="Wingdings" pitchFamily="2" charset="2"/>
              <a:buChar char="Ø"/>
              <a:defRPr/>
            </a:pPr>
            <a:r>
              <a:rPr lang="en-US" sz="2000" dirty="0"/>
              <a:t>I Pet. 2:4-8: </a:t>
            </a:r>
            <a:r>
              <a:rPr lang="en-US" sz="2000" b="0" dirty="0"/>
              <a:t>Salvation to those who believe and doom for those who disbelieve!</a:t>
            </a:r>
          </a:p>
        </p:txBody>
      </p:sp>
      <p:sp>
        <p:nvSpPr>
          <p:cNvPr id="11" name="Text Box 4"/>
          <p:cNvSpPr txBox="1">
            <a:spLocks noChangeArrowheads="1"/>
          </p:cNvSpPr>
          <p:nvPr/>
        </p:nvSpPr>
        <p:spPr bwMode="auto">
          <a:xfrm>
            <a:off x="-12700" y="3048000"/>
            <a:ext cx="9161616" cy="2923877"/>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Eph. 2:19-22</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19.  So then you are no longer strangers and aliens, but you are fellow citizens with the saints, and are of God's household,</a:t>
            </a:r>
          </a:p>
          <a:p>
            <a:pPr marL="571500" indent="-571500" algn="l" eaLnBrk="1" hangingPunct="1">
              <a:tabLst>
                <a:tab pos="406400" algn="l"/>
                <a:tab pos="457200" algn="l"/>
                <a:tab pos="749300" algn="l"/>
              </a:tabLst>
            </a:pPr>
            <a:r>
              <a:rPr lang="en-US" sz="2000" b="0" dirty="0">
                <a:solidFill>
                  <a:srgbClr val="002060"/>
                </a:solidFill>
              </a:rPr>
              <a:t>20.  having been built on the foundation of the apostles and prophets, Christ Jesus Himself being the corner stone,</a:t>
            </a:r>
          </a:p>
          <a:p>
            <a:pPr marL="571500" indent="-571500" algn="l" eaLnBrk="1" hangingPunct="1">
              <a:tabLst>
                <a:tab pos="406400" algn="l"/>
                <a:tab pos="457200" algn="l"/>
                <a:tab pos="749300" algn="l"/>
              </a:tabLst>
            </a:pPr>
            <a:r>
              <a:rPr lang="en-US" sz="2000" b="0" dirty="0">
                <a:solidFill>
                  <a:srgbClr val="002060"/>
                </a:solidFill>
              </a:rPr>
              <a:t>21.  in whom the whole building, being fitted together, is growing into a holy temple in the Lord,</a:t>
            </a:r>
          </a:p>
          <a:p>
            <a:pPr marL="571500" indent="-571500" algn="l" eaLnBrk="1" hangingPunct="1">
              <a:tabLst>
                <a:tab pos="406400" algn="l"/>
                <a:tab pos="457200" algn="l"/>
                <a:tab pos="749300" algn="l"/>
              </a:tabLst>
            </a:pPr>
            <a:r>
              <a:rPr lang="en-US" sz="2000" b="0" dirty="0">
                <a:solidFill>
                  <a:srgbClr val="002060"/>
                </a:solidFill>
              </a:rPr>
              <a:t>22.  in whom you also are being built together into a dwelling of God in the Spirit.</a:t>
            </a:r>
          </a:p>
        </p:txBody>
      </p:sp>
    </p:spTree>
    <p:extLst>
      <p:ext uri="{BB962C8B-B14F-4D97-AF65-F5344CB8AC3E}">
        <p14:creationId xmlns:p14="http://schemas.microsoft.com/office/powerpoint/2010/main" val="2940512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165360" y="6558116"/>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grpSp>
        <p:nvGrpSpPr>
          <p:cNvPr id="7" name="Group 6"/>
          <p:cNvGrpSpPr/>
          <p:nvPr/>
        </p:nvGrpSpPr>
        <p:grpSpPr>
          <a:xfrm>
            <a:off x="3273425" y="1064340"/>
            <a:ext cx="2286000" cy="1828801"/>
            <a:chOff x="3273425" y="1064340"/>
            <a:chExt cx="2286000"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grpSp>
        <p:nvGrpSpPr>
          <p:cNvPr id="11" name="Group 10"/>
          <p:cNvGrpSpPr/>
          <p:nvPr/>
        </p:nvGrpSpPr>
        <p:grpSpPr>
          <a:xfrm>
            <a:off x="5193489" y="1386920"/>
            <a:ext cx="2818638" cy="1478137"/>
            <a:chOff x="5183124" y="1464562"/>
            <a:chExt cx="2436876" cy="1642874"/>
          </a:xfrm>
        </p:grpSpPr>
        <p:sp>
          <p:nvSpPr>
            <p:cNvPr id="9" name="Parallelogram 8"/>
            <p:cNvSpPr/>
            <p:nvPr/>
          </p:nvSpPr>
          <p:spPr>
            <a:xfrm>
              <a:off x="5183124" y="1464562"/>
              <a:ext cx="2436876" cy="1642874"/>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TextBox 12"/>
            <p:cNvSpPr txBox="1"/>
            <p:nvPr/>
          </p:nvSpPr>
          <p:spPr>
            <a:xfrm>
              <a:off x="5369070" y="1600000"/>
              <a:ext cx="2084225" cy="1138773"/>
            </a:xfrm>
            <a:prstGeom prst="rect">
              <a:avLst/>
            </a:prstGeom>
            <a:noFill/>
          </p:spPr>
          <p:txBody>
            <a:bodyPr wrap="none" rtlCol="0">
              <a:spAutoFit/>
            </a:bodyPr>
            <a:lstStyle/>
            <a:p>
              <a:r>
                <a:rPr lang="en-US" dirty="0"/>
                <a:t>NO OTHER</a:t>
              </a:r>
            </a:p>
            <a:p>
              <a:r>
                <a:rPr lang="en-US" dirty="0"/>
                <a:t>Cornerstone</a:t>
              </a:r>
            </a:p>
            <a:p>
              <a:r>
                <a:rPr lang="en-US" sz="2000" dirty="0"/>
                <a:t>Eph. 2:20</a:t>
              </a:r>
            </a:p>
          </p:txBody>
        </p:sp>
      </p:grpSp>
      <p:grpSp>
        <p:nvGrpSpPr>
          <p:cNvPr id="5" name="Group 4"/>
          <p:cNvGrpSpPr/>
          <p:nvPr/>
        </p:nvGrpSpPr>
        <p:grpSpPr>
          <a:xfrm>
            <a:off x="5327892" y="2971800"/>
            <a:ext cx="2312574" cy="1138774"/>
            <a:chOff x="975599" y="2536908"/>
            <a:chExt cx="2297825" cy="1138774"/>
          </a:xfrm>
        </p:grpSpPr>
        <p:sp>
          <p:nvSpPr>
            <p:cNvPr id="4" name="Rectangle 3"/>
            <p:cNvSpPr/>
            <p:nvPr/>
          </p:nvSpPr>
          <p:spPr>
            <a:xfrm>
              <a:off x="975599" y="2536908"/>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TextBox 11"/>
            <p:cNvSpPr txBox="1"/>
            <p:nvPr/>
          </p:nvSpPr>
          <p:spPr>
            <a:xfrm>
              <a:off x="1156136" y="2536908"/>
              <a:ext cx="1936749" cy="1138773"/>
            </a:xfrm>
            <a:prstGeom prst="rect">
              <a:avLst/>
            </a:prstGeom>
            <a:noFill/>
          </p:spPr>
          <p:txBody>
            <a:bodyPr wrap="none" rtlCol="0">
              <a:spAutoFit/>
            </a:bodyPr>
            <a:lstStyle/>
            <a:p>
              <a:r>
                <a:rPr lang="en-US" dirty="0"/>
                <a:t>NO OTHER</a:t>
              </a:r>
            </a:p>
            <a:p>
              <a:r>
                <a:rPr lang="en-US" dirty="0"/>
                <a:t>Foundation</a:t>
              </a:r>
            </a:p>
            <a:p>
              <a:r>
                <a:rPr lang="en-US" sz="2000" dirty="0"/>
                <a:t>I Cor. 3:11</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85999"/>
            <a:ext cx="2127250" cy="3364615"/>
          </a:xfrm>
          <a:prstGeom prst="rect">
            <a:avLst/>
          </a:prstGeom>
        </p:spPr>
      </p:pic>
    </p:spTree>
    <p:extLst>
      <p:ext uri="{BB962C8B-B14F-4D97-AF65-F5344CB8AC3E}">
        <p14:creationId xmlns:p14="http://schemas.microsoft.com/office/powerpoint/2010/main" val="33056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NO OTHER Foundation! (I Cor. 3:11)</a:t>
            </a:r>
          </a:p>
        </p:txBody>
      </p:sp>
      <p:sp>
        <p:nvSpPr>
          <p:cNvPr id="14339" name="Footer Placeholder 4"/>
          <p:cNvSpPr>
            <a:spLocks noGrp="1"/>
          </p:cNvSpPr>
          <p:nvPr>
            <p:ph type="ftr" sz="quarter" idx="11"/>
          </p:nvPr>
        </p:nvSpPr>
        <p:spPr>
          <a:xfrm>
            <a:off x="2057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“No Others!”</a:t>
            </a:r>
            <a:endParaRPr lang="en-US" sz="1400" b="0" dirty="0"/>
          </a:p>
        </p:txBody>
      </p:sp>
      <p:sp>
        <p:nvSpPr>
          <p:cNvPr id="7" name="Text Box 3"/>
          <p:cNvSpPr txBox="1">
            <a:spLocks noChangeArrowheads="1"/>
          </p:cNvSpPr>
          <p:nvPr/>
        </p:nvSpPr>
        <p:spPr bwMode="auto">
          <a:xfrm>
            <a:off x="2458" y="990600"/>
            <a:ext cx="9146868" cy="1384995"/>
          </a:xfrm>
          <a:prstGeom prst="rect">
            <a:avLst/>
          </a:prstGeom>
          <a:noFill/>
          <a:ln w="9525">
            <a:noFill/>
            <a:miter lim="800000"/>
            <a:headEnd/>
            <a:tailEnd/>
          </a:ln>
        </p:spPr>
        <p:txBody>
          <a:bodyPr wrap="square">
            <a:spAutoFit/>
          </a:bodyPr>
          <a:lstStyle/>
          <a:p>
            <a:pPr algn="l">
              <a:defRPr/>
            </a:pPr>
            <a:r>
              <a:rPr lang="en-US" dirty="0">
                <a:solidFill>
                  <a:schemeClr val="tx1"/>
                </a:solidFill>
              </a:rPr>
              <a:t>I Cor. 3:10-11</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b="0" dirty="0"/>
              <a:t>No other foundation than Jesus Christ!</a:t>
            </a:r>
          </a:p>
          <a:p>
            <a:pPr marL="457200" indent="-457200" algn="l">
              <a:buClr>
                <a:schemeClr val="tx2"/>
              </a:buClr>
              <a:buSzPct val="115000"/>
              <a:buFont typeface="Wingdings" pitchFamily="2" charset="2"/>
              <a:buChar char="Ø"/>
              <a:defRPr/>
            </a:pPr>
            <a:r>
              <a:rPr lang="en-US" sz="2000" dirty="0"/>
              <a:t>Eph. 2:20: </a:t>
            </a:r>
            <a:r>
              <a:rPr lang="en-US" sz="2000" b="0" dirty="0"/>
              <a:t>Jesus is the corner stone of the foundation laid by the prophets &amp; apostles!</a:t>
            </a:r>
          </a:p>
        </p:txBody>
      </p:sp>
      <p:sp>
        <p:nvSpPr>
          <p:cNvPr id="11" name="Text Box 4"/>
          <p:cNvSpPr txBox="1">
            <a:spLocks noChangeArrowheads="1"/>
          </p:cNvSpPr>
          <p:nvPr/>
        </p:nvSpPr>
        <p:spPr bwMode="auto">
          <a:xfrm>
            <a:off x="-12700" y="3048000"/>
            <a:ext cx="9156700" cy="2000548"/>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 Cor. 3:10-11</a:t>
            </a:r>
            <a:endParaRPr lang="en-US" sz="1600" dirty="0">
              <a:solidFill>
                <a:srgbClr val="7030A0"/>
              </a:solidFill>
            </a:endParaRPr>
          </a:p>
          <a:p>
            <a:pPr marL="571500" indent="-571500" algn="l" eaLnBrk="1" hangingPunct="1">
              <a:tabLst>
                <a:tab pos="406400" algn="l"/>
                <a:tab pos="457200" algn="l"/>
                <a:tab pos="749300" algn="l"/>
              </a:tabLst>
            </a:pPr>
            <a:r>
              <a:rPr lang="en-US" sz="2000" b="0" dirty="0">
                <a:solidFill>
                  <a:srgbClr val="002060"/>
                </a:solidFill>
              </a:rPr>
              <a:t>10.  According to the grace of God which was given to me, like a wise master builder I laid a foundation, and another is building on it. But each man must be careful how he builds on it.</a:t>
            </a:r>
          </a:p>
          <a:p>
            <a:pPr marL="571500" indent="-571500" algn="l" eaLnBrk="1" hangingPunct="1">
              <a:tabLst>
                <a:tab pos="406400" algn="l"/>
                <a:tab pos="457200" algn="l"/>
                <a:tab pos="749300" algn="l"/>
              </a:tabLst>
            </a:pPr>
            <a:r>
              <a:rPr lang="en-US" sz="2000" b="0" dirty="0">
                <a:solidFill>
                  <a:srgbClr val="002060"/>
                </a:solidFill>
              </a:rPr>
              <a:t>11.  For no man can lay a foundation other than the one which is laid, which is Jesus Christ.</a:t>
            </a:r>
          </a:p>
        </p:txBody>
      </p:sp>
    </p:spTree>
    <p:extLst>
      <p:ext uri="{BB962C8B-B14F-4D97-AF65-F5344CB8AC3E}">
        <p14:creationId xmlns:p14="http://schemas.microsoft.com/office/powerpoint/2010/main" val="92895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32" y="0"/>
            <a:ext cx="9153832" cy="609600"/>
          </a:xfrm>
        </p:spPr>
        <p:txBody>
          <a:bodyPr/>
          <a:lstStyle/>
          <a:p>
            <a:pPr eaLnBrk="1" hangingPunct="1"/>
            <a:r>
              <a:rPr lang="en-US" sz="3200" b="1" u="sng" dirty="0">
                <a:solidFill>
                  <a:srgbClr val="FFC000"/>
                </a:solidFill>
                <a:cs typeface="Times New Roman" pitchFamily="18" charset="0"/>
              </a:rPr>
              <a:t>The Scriptures Contain Many “No Others!”</a:t>
            </a:r>
          </a:p>
        </p:txBody>
      </p:sp>
      <p:sp>
        <p:nvSpPr>
          <p:cNvPr id="14339" name="Footer Placeholder 4"/>
          <p:cNvSpPr>
            <a:spLocks noGrp="1"/>
          </p:cNvSpPr>
          <p:nvPr>
            <p:ph type="ftr" sz="quarter" idx="11"/>
          </p:nvPr>
        </p:nvSpPr>
        <p:spPr>
          <a:xfrm>
            <a:off x="2244725"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“No Others!”</a:t>
            </a:r>
          </a:p>
        </p:txBody>
      </p:sp>
      <p:grpSp>
        <p:nvGrpSpPr>
          <p:cNvPr id="7" name="Group 6"/>
          <p:cNvGrpSpPr/>
          <p:nvPr/>
        </p:nvGrpSpPr>
        <p:grpSpPr>
          <a:xfrm>
            <a:off x="3273425" y="1064340"/>
            <a:ext cx="2286000" cy="1828801"/>
            <a:chOff x="3273425" y="1064340"/>
            <a:chExt cx="2286000" cy="1828801"/>
          </a:xfrm>
        </p:grpSpPr>
        <p:sp>
          <p:nvSpPr>
            <p:cNvPr id="2" name="Flowchart: Manual Operation 1"/>
            <p:cNvSpPr/>
            <p:nvPr/>
          </p:nvSpPr>
          <p:spPr>
            <a:xfrm>
              <a:off x="3273425" y="1064340"/>
              <a:ext cx="2286000" cy="1828801"/>
            </a:xfrm>
            <a:prstGeom prst="flowChartManualOperation">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3504957" y="1064340"/>
              <a:ext cx="1822935" cy="1138773"/>
            </a:xfrm>
            <a:prstGeom prst="rect">
              <a:avLst/>
            </a:prstGeom>
            <a:noFill/>
          </p:spPr>
          <p:txBody>
            <a:bodyPr wrap="none" rtlCol="0">
              <a:spAutoFit/>
            </a:bodyPr>
            <a:lstStyle/>
            <a:p>
              <a:r>
                <a:rPr lang="en-US" dirty="0"/>
                <a:t>NO OTHER</a:t>
              </a:r>
            </a:p>
            <a:p>
              <a:r>
                <a:rPr lang="en-US" dirty="0"/>
                <a:t>Name</a:t>
              </a:r>
            </a:p>
            <a:p>
              <a:r>
                <a:rPr lang="en-US" sz="2000" dirty="0"/>
                <a:t>Acts 4:12</a:t>
              </a:r>
            </a:p>
          </p:txBody>
        </p:sp>
      </p:grpSp>
      <p:grpSp>
        <p:nvGrpSpPr>
          <p:cNvPr id="11" name="Group 10"/>
          <p:cNvGrpSpPr/>
          <p:nvPr/>
        </p:nvGrpSpPr>
        <p:grpSpPr>
          <a:xfrm>
            <a:off x="5182362" y="1265063"/>
            <a:ext cx="2436876" cy="1642874"/>
            <a:chOff x="5183124" y="1464562"/>
            <a:chExt cx="2436876" cy="1642874"/>
          </a:xfrm>
        </p:grpSpPr>
        <p:sp>
          <p:nvSpPr>
            <p:cNvPr id="9" name="Parallelogram 8"/>
            <p:cNvSpPr/>
            <p:nvPr/>
          </p:nvSpPr>
          <p:spPr>
            <a:xfrm>
              <a:off x="5183124" y="1464562"/>
              <a:ext cx="2436876" cy="1642874"/>
            </a:xfrm>
            <a:prstGeom prst="parallelogram">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TextBox 12"/>
            <p:cNvSpPr txBox="1"/>
            <p:nvPr/>
          </p:nvSpPr>
          <p:spPr>
            <a:xfrm>
              <a:off x="5369070" y="1600000"/>
              <a:ext cx="2084225" cy="1138773"/>
            </a:xfrm>
            <a:prstGeom prst="rect">
              <a:avLst/>
            </a:prstGeom>
            <a:noFill/>
          </p:spPr>
          <p:txBody>
            <a:bodyPr wrap="none" rtlCol="0">
              <a:spAutoFit/>
            </a:bodyPr>
            <a:lstStyle/>
            <a:p>
              <a:r>
                <a:rPr lang="en-US" dirty="0"/>
                <a:t>NO OTHER</a:t>
              </a:r>
            </a:p>
            <a:p>
              <a:r>
                <a:rPr lang="en-US" dirty="0"/>
                <a:t>Cornerstone</a:t>
              </a:r>
            </a:p>
            <a:p>
              <a:r>
                <a:rPr lang="en-US" sz="2000" dirty="0"/>
                <a:t>Eph. 2:20</a:t>
              </a:r>
            </a:p>
          </p:txBody>
        </p:sp>
      </p:grpSp>
      <p:grpSp>
        <p:nvGrpSpPr>
          <p:cNvPr id="5" name="Group 4"/>
          <p:cNvGrpSpPr/>
          <p:nvPr/>
        </p:nvGrpSpPr>
        <p:grpSpPr>
          <a:xfrm>
            <a:off x="5306664" y="2971800"/>
            <a:ext cx="2088982" cy="1138774"/>
            <a:chOff x="975599" y="2536908"/>
            <a:chExt cx="2297825" cy="1138774"/>
          </a:xfrm>
        </p:grpSpPr>
        <p:sp>
          <p:nvSpPr>
            <p:cNvPr id="4" name="Rectangle 3"/>
            <p:cNvSpPr/>
            <p:nvPr/>
          </p:nvSpPr>
          <p:spPr>
            <a:xfrm>
              <a:off x="975599" y="2536908"/>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TextBox 11"/>
            <p:cNvSpPr txBox="1"/>
            <p:nvPr/>
          </p:nvSpPr>
          <p:spPr>
            <a:xfrm>
              <a:off x="1156136" y="2536908"/>
              <a:ext cx="1936749" cy="1138773"/>
            </a:xfrm>
            <a:prstGeom prst="rect">
              <a:avLst/>
            </a:prstGeom>
            <a:noFill/>
          </p:spPr>
          <p:txBody>
            <a:bodyPr wrap="none" rtlCol="0">
              <a:spAutoFit/>
            </a:bodyPr>
            <a:lstStyle/>
            <a:p>
              <a:r>
                <a:rPr lang="en-US" dirty="0"/>
                <a:t>NO OTHER</a:t>
              </a:r>
            </a:p>
            <a:p>
              <a:r>
                <a:rPr lang="en-US" dirty="0"/>
                <a:t>Foundation</a:t>
              </a:r>
            </a:p>
            <a:p>
              <a:r>
                <a:rPr lang="en-US" sz="2000" dirty="0"/>
                <a:t>I Cor. 3:11</a:t>
              </a:r>
            </a:p>
          </p:txBody>
        </p:sp>
      </p:grpSp>
      <p:grpSp>
        <p:nvGrpSpPr>
          <p:cNvPr id="15" name="Group 14"/>
          <p:cNvGrpSpPr/>
          <p:nvPr/>
        </p:nvGrpSpPr>
        <p:grpSpPr>
          <a:xfrm>
            <a:off x="5335266" y="4207818"/>
            <a:ext cx="2060379" cy="1138774"/>
            <a:chOff x="975599" y="2536908"/>
            <a:chExt cx="2297825" cy="1138774"/>
          </a:xfrm>
        </p:grpSpPr>
        <p:sp>
          <p:nvSpPr>
            <p:cNvPr id="16" name="Rectangle 15"/>
            <p:cNvSpPr/>
            <p:nvPr/>
          </p:nvSpPr>
          <p:spPr>
            <a:xfrm>
              <a:off x="975599" y="2536908"/>
              <a:ext cx="2297825" cy="1138774"/>
            </a:xfrm>
            <a:prstGeom prst="rect">
              <a:avLst/>
            </a:prstGeom>
            <a:solidFill>
              <a:srgbClr val="00000C"/>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TextBox 16"/>
            <p:cNvSpPr txBox="1"/>
            <p:nvPr/>
          </p:nvSpPr>
          <p:spPr>
            <a:xfrm>
              <a:off x="1213043" y="2536908"/>
              <a:ext cx="1822935" cy="1138773"/>
            </a:xfrm>
            <a:prstGeom prst="rect">
              <a:avLst/>
            </a:prstGeom>
            <a:noFill/>
          </p:spPr>
          <p:txBody>
            <a:bodyPr wrap="none" rtlCol="0">
              <a:spAutoFit/>
            </a:bodyPr>
            <a:lstStyle/>
            <a:p>
              <a:r>
                <a:rPr lang="en-US" dirty="0"/>
                <a:t>NO OTHER</a:t>
              </a:r>
            </a:p>
            <a:p>
              <a:r>
                <a:rPr lang="en-US" dirty="0"/>
                <a:t>Gospel</a:t>
              </a:r>
            </a:p>
            <a:p>
              <a:r>
                <a:rPr lang="en-US" sz="2000" dirty="0"/>
                <a:t>Gal. 1:8</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285999"/>
            <a:ext cx="2127250" cy="3364615"/>
          </a:xfrm>
          <a:prstGeom prst="rect">
            <a:avLst/>
          </a:prstGeom>
        </p:spPr>
      </p:pic>
    </p:spTree>
    <p:extLst>
      <p:ext uri="{BB962C8B-B14F-4D97-AF65-F5344CB8AC3E}">
        <p14:creationId xmlns:p14="http://schemas.microsoft.com/office/powerpoint/2010/main" val="298794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5043</TotalTime>
  <Words>2465</Words>
  <Application>Microsoft Office PowerPoint</Application>
  <PresentationFormat>On-screen Show (4:3)</PresentationFormat>
  <Paragraphs>380</Paragraphs>
  <Slides>25</Slides>
  <Notes>24</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25</vt:i4>
      </vt:variant>
    </vt:vector>
  </HeadingPairs>
  <TitlesOfParts>
    <vt:vector size="40" baseType="lpstr">
      <vt:lpstr>Ameretto</vt:lpstr>
      <vt:lpstr>Arial</vt:lpstr>
      <vt:lpstr>Calisto MT</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“No Others!”</vt:lpstr>
      <vt:lpstr>Intro</vt:lpstr>
      <vt:lpstr>The Scriptures Contain Many “No Others!”</vt:lpstr>
      <vt:lpstr>NO OTHER Name! (Acts 4:12)</vt:lpstr>
      <vt:lpstr>The Scriptures Contain Many “No Others!”</vt:lpstr>
      <vt:lpstr>NO OTHER Cornerstone! (Eph. 2:20)</vt:lpstr>
      <vt:lpstr>The Scriptures Contain Many “No Others!”</vt:lpstr>
      <vt:lpstr>NO OTHER Foundation! (I Cor. 3:11)</vt:lpstr>
      <vt:lpstr>The Scriptures Contain Many “No Others!”</vt:lpstr>
      <vt:lpstr>NO OTHER Gospel! (Gal. 1:8)</vt:lpstr>
      <vt:lpstr>The Scriptures Contain Many “No Others!”</vt:lpstr>
      <vt:lpstr>NO OTHER Way! (Jn. 14:6)</vt:lpstr>
      <vt:lpstr>The Scriptures Contain Many “No Others!”</vt:lpstr>
      <vt:lpstr>NO OTHER Body! (Eph. 4:4)</vt:lpstr>
      <vt:lpstr>The Scriptures Contain Many “No Others!”</vt:lpstr>
      <vt:lpstr>NO OTHER Hope! (Heb. 6:19)</vt:lpstr>
      <vt:lpstr>The Scriptures Contain Many “No Others!”</vt:lpstr>
      <vt:lpstr>NO OTHER Sacrifice! (Heb. 10:10)</vt:lpstr>
      <vt:lpstr>The Scriptures Contain Many “No Others!”</vt:lpstr>
      <vt:lpstr>NO OTHER Power! (Rom. 1:16)</vt:lpstr>
      <vt:lpstr>The Scriptures Contain Many “No Others!”</vt:lpstr>
      <vt:lpstr>NO OTHER Time! (II Cor. 6:2)</vt:lpstr>
      <vt:lpstr>The Scriptures Contain Many “No Others!”</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Others!"</dc:title>
  <dc:subject>02/04/2018</dc:subject>
  <dc:creator>DarkWolf</dc:creator>
  <cp:lastModifiedBy>Nathan Morrison</cp:lastModifiedBy>
  <cp:revision>4</cp:revision>
  <dcterms:created xsi:type="dcterms:W3CDTF">2005-06-04T23:49:02Z</dcterms:created>
  <dcterms:modified xsi:type="dcterms:W3CDTF">2018-02-03T03:23:59Z</dcterms:modified>
</cp:coreProperties>
</file>