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5" r:id="rId1"/>
  </p:sldMasterIdLst>
  <p:notesMasterIdLst>
    <p:notesMasterId r:id="rId19"/>
  </p:notesMasterIdLst>
  <p:handoutMasterIdLst>
    <p:handoutMasterId r:id="rId20"/>
  </p:handoutMasterIdLst>
  <p:sldIdLst>
    <p:sldId id="256" r:id="rId2"/>
    <p:sldId id="527" r:id="rId3"/>
    <p:sldId id="572" r:id="rId4"/>
    <p:sldId id="508" r:id="rId5"/>
    <p:sldId id="510" r:id="rId6"/>
    <p:sldId id="549" r:id="rId7"/>
    <p:sldId id="554" r:id="rId8"/>
    <p:sldId id="555" r:id="rId9"/>
    <p:sldId id="556" r:id="rId10"/>
    <p:sldId id="561" r:id="rId11"/>
    <p:sldId id="562" r:id="rId12"/>
    <p:sldId id="563" r:id="rId13"/>
    <p:sldId id="567" r:id="rId14"/>
    <p:sldId id="568" r:id="rId15"/>
    <p:sldId id="457" r:id="rId16"/>
    <p:sldId id="570" r:id="rId17"/>
    <p:sldId id="531"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FFCCFF"/>
    <a:srgbClr val="66FFFF"/>
    <a:srgbClr val="006600"/>
    <a:srgbClr val="FF0066"/>
    <a:srgbClr val="FFFFFF"/>
    <a:srgbClr val="FFCC00"/>
    <a:srgbClr val="CCFF33"/>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391" autoAdjust="0"/>
  </p:normalViewPr>
  <p:slideViewPr>
    <p:cSldViewPr snapToObjects="1">
      <p:cViewPr varScale="1">
        <p:scale>
          <a:sx n="57" d="100"/>
          <a:sy n="57" d="100"/>
        </p:scale>
        <p:origin x="-12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4" d="100"/>
          <a:sy n="54" d="100"/>
        </p:scale>
        <p:origin x="-190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r>
              <a:rPr lang="en-US"/>
              <a:t>A Specific Request</a:t>
            </a:r>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r>
              <a:rPr lang="en-US"/>
              <a:t>Prepared by Nathan L Morrison / 05-14-06</a:t>
            </a:r>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4162D817-5D5D-4DE6-931C-DC3C17584EA8}" type="slidenum">
              <a:rPr lang="en-US"/>
              <a:pPr>
                <a:defRPr/>
              </a:pPr>
              <a:t>‹#›</a:t>
            </a:fld>
            <a:endParaRPr lang="en-US"/>
          </a:p>
        </p:txBody>
      </p:sp>
    </p:spTree>
    <p:extLst>
      <p:ext uri="{BB962C8B-B14F-4D97-AF65-F5344CB8AC3E}">
        <p14:creationId xmlns:p14="http://schemas.microsoft.com/office/powerpoint/2010/main" xmlns="" val="4049058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r>
              <a:rPr lang="en-US"/>
              <a:t>A Specific Request</a:t>
            </a:r>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r>
              <a:rPr lang="en-US"/>
              <a:t>Prepared by Nathan L Morrison / 05-14-06</a:t>
            </a: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6E4354BE-CA62-4BE3-94F8-F4E4D20857CD}" type="slidenum">
              <a:rPr lang="en-US"/>
              <a:pPr>
                <a:defRPr/>
              </a:pPr>
              <a:t>‹#›</a:t>
            </a:fld>
            <a:endParaRPr lang="en-US"/>
          </a:p>
        </p:txBody>
      </p:sp>
    </p:spTree>
    <p:extLst>
      <p:ext uri="{BB962C8B-B14F-4D97-AF65-F5344CB8AC3E}">
        <p14:creationId xmlns:p14="http://schemas.microsoft.com/office/powerpoint/2010/main" xmlns="" val="254664364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2531"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253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E693264C-7BA8-4702-BAC2-E6EBBC608269}" type="slidenum">
              <a:rPr lang="en-US" smtClean="0">
                <a:latin typeface="Times New Roman" pitchFamily="18" charset="0"/>
              </a:rPr>
              <a:pPr eaLnBrk="1" hangingPunct="1">
                <a:defRPr/>
              </a:pPr>
              <a:t>1</a:t>
            </a:fld>
            <a:endParaRPr lang="en-US">
              <a:latin typeface="Times New Roman" pitchFamily="18" charset="0"/>
            </a:endParaRPr>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p:spPr>
        <p:txBody>
          <a:bodyPr/>
          <a:lstStyle/>
          <a:p>
            <a:pPr eaLnBrk="1" hangingPunct="1"/>
            <a:r>
              <a:rPr lang="en-US" dirty="0"/>
              <a:t>By Nathan L Morrison</a:t>
            </a:r>
          </a:p>
          <a:p>
            <a:pPr eaLnBrk="1" hangingPunct="1"/>
            <a:r>
              <a:rPr lang="en-US" dirty="0"/>
              <a:t>All Scripture given is from NASB unless otherwise stated</a:t>
            </a:r>
          </a:p>
          <a:p>
            <a:pPr eaLnBrk="1" hangingPunct="1"/>
            <a:endParaRPr lang="en-US" dirty="0"/>
          </a:p>
          <a:p>
            <a:pPr eaLnBrk="1" hangingPunct="1"/>
            <a:r>
              <a:rPr lang="en-US" dirty="0"/>
              <a:t>For further study or if questions, Call: 907-252-3708, or Visit: www.frr-churchofchrist-ak.org</a:t>
            </a:r>
          </a:p>
          <a:p>
            <a:pPr eaLnBrk="1" hangingPunct="1"/>
            <a:endParaRPr lang="en-US" dirty="0"/>
          </a:p>
          <a:p>
            <a:pPr eaLnBrk="1" hangingPunct="1"/>
            <a:r>
              <a:rPr lang="en-US" dirty="0"/>
              <a:t>Presented at Courthouse church of Christ in Chesterfield, VA Saturday PM May 20, 2017</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10</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11</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12</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13</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14</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15</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16</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A56929-04EA-4D56-B721-08B52E09F4C2}" type="slidenum">
              <a:rPr lang="en-US" smtClean="0">
                <a:cs typeface="Arial" pitchFamily="34" charset="0"/>
              </a:rPr>
              <a:pPr/>
              <a:t>17</a:t>
            </a:fld>
            <a:endParaRPr lang="en-US">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A Specific Request</a:t>
            </a:r>
          </a:p>
        </p:txBody>
      </p:sp>
      <p:sp>
        <p:nvSpPr>
          <p:cNvPr id="5" name="Footer Placeholder 4"/>
          <p:cNvSpPr>
            <a:spLocks noGrp="1"/>
          </p:cNvSpPr>
          <p:nvPr>
            <p:ph type="ftr" sz="quarter" idx="11"/>
          </p:nvPr>
        </p:nvSpPr>
        <p:spPr/>
        <p:txBody>
          <a:bodyPr/>
          <a:lstStyle/>
          <a:p>
            <a:pPr>
              <a:defRPr/>
            </a:pPr>
            <a:r>
              <a:rPr lang="en-US"/>
              <a:t>Prepared by Nathan L Morrison / 05-14-06</a:t>
            </a:r>
          </a:p>
        </p:txBody>
      </p:sp>
      <p:sp>
        <p:nvSpPr>
          <p:cNvPr id="6" name="Slide Number Placeholder 5"/>
          <p:cNvSpPr>
            <a:spLocks noGrp="1"/>
          </p:cNvSpPr>
          <p:nvPr>
            <p:ph type="sldNum" sz="quarter" idx="12"/>
          </p:nvPr>
        </p:nvSpPr>
        <p:spPr/>
        <p:txBody>
          <a:bodyPr/>
          <a:lstStyle/>
          <a:p>
            <a:pPr>
              <a:defRPr/>
            </a:pPr>
            <a:fld id="{6E4354BE-CA62-4BE3-94F8-F4E4D20857CD}" type="slidenum">
              <a:rPr lang="en-US" smtClean="0"/>
              <a:pPr>
                <a:defRPr/>
              </a:pPr>
              <a:t>2</a:t>
            </a:fld>
            <a:endParaRPr lang="en-US"/>
          </a:p>
        </p:txBody>
      </p:sp>
    </p:spTree>
    <p:extLst>
      <p:ext uri="{BB962C8B-B14F-4D97-AF65-F5344CB8AC3E}">
        <p14:creationId xmlns:p14="http://schemas.microsoft.com/office/powerpoint/2010/main" xmlns="" val="762891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A Specific Request</a:t>
            </a:r>
          </a:p>
        </p:txBody>
      </p:sp>
      <p:sp>
        <p:nvSpPr>
          <p:cNvPr id="5" name="Footer Placeholder 4"/>
          <p:cNvSpPr>
            <a:spLocks noGrp="1"/>
          </p:cNvSpPr>
          <p:nvPr>
            <p:ph type="ftr" sz="quarter" idx="11"/>
          </p:nvPr>
        </p:nvSpPr>
        <p:spPr/>
        <p:txBody>
          <a:bodyPr/>
          <a:lstStyle/>
          <a:p>
            <a:pPr>
              <a:defRPr/>
            </a:pPr>
            <a:r>
              <a:rPr lang="en-US"/>
              <a:t>Prepared by Nathan L Morrison / 05-14-06</a:t>
            </a:r>
          </a:p>
        </p:txBody>
      </p:sp>
      <p:sp>
        <p:nvSpPr>
          <p:cNvPr id="6" name="Slide Number Placeholder 5"/>
          <p:cNvSpPr>
            <a:spLocks noGrp="1"/>
          </p:cNvSpPr>
          <p:nvPr>
            <p:ph type="sldNum" sz="quarter" idx="12"/>
          </p:nvPr>
        </p:nvSpPr>
        <p:spPr/>
        <p:txBody>
          <a:bodyPr/>
          <a:lstStyle/>
          <a:p>
            <a:pPr>
              <a:defRPr/>
            </a:pPr>
            <a:fld id="{6E4354BE-CA62-4BE3-94F8-F4E4D20857CD}" type="slidenum">
              <a:rPr lang="en-US" smtClean="0"/>
              <a:pPr>
                <a:defRPr/>
              </a:pPr>
              <a:t>3</a:t>
            </a:fld>
            <a:endParaRPr lang="en-US"/>
          </a:p>
        </p:txBody>
      </p:sp>
    </p:spTree>
    <p:extLst>
      <p:ext uri="{BB962C8B-B14F-4D97-AF65-F5344CB8AC3E}">
        <p14:creationId xmlns:p14="http://schemas.microsoft.com/office/powerpoint/2010/main" xmlns="" val="762891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115EBCA-FA46-41EB-A536-388BE67C3BB6}" type="slidenum">
              <a:rPr lang="en-US" smtClean="0">
                <a:latin typeface="Times New Roman" pitchFamily="18" charset="0"/>
              </a:rPr>
              <a:pPr eaLnBrk="1" hangingPunct="1">
                <a:defRPr/>
              </a:pPr>
              <a:t>4</a:t>
            </a:fld>
            <a:endParaRPr lang="en-US">
              <a:latin typeface="Times New Roman" pitchFamily="18" charset="0"/>
            </a:endParaRPr>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5</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6</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7</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8</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9</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pPr>
              <a:defRPr/>
            </a:pPr>
            <a:endParaRPr lang="en-US"/>
          </a:p>
        </p:txBody>
      </p:sp>
      <p:sp>
        <p:nvSpPr>
          <p:cNvPr id="23" name="Slide Number Placeholder 22"/>
          <p:cNvSpPr>
            <a:spLocks noGrp="1"/>
          </p:cNvSpPr>
          <p:nvPr>
            <p:ph type="sldNum" sz="quarter" idx="11"/>
          </p:nvPr>
        </p:nvSpPr>
        <p:spPr/>
        <p:txBody>
          <a:bodyPr/>
          <a:lstStyle/>
          <a:p>
            <a:pPr>
              <a:defRPr/>
            </a:pPr>
            <a:fld id="{C9D93657-24CA-4F3E-A7E7-1B701F41C68B}" type="slidenum">
              <a:rPr lang="en-US" smtClean="0"/>
              <a:pPr>
                <a:defRPr/>
              </a:pPr>
              <a:t>‹#›</a:t>
            </a:fld>
            <a:endParaRPr lang="en-US"/>
          </a:p>
        </p:txBody>
      </p:sp>
      <p:sp>
        <p:nvSpPr>
          <p:cNvPr id="24" name="Footer Placeholder 23"/>
          <p:cNvSpPr>
            <a:spLocks noGrp="1"/>
          </p:cNvSpPr>
          <p:nvPr>
            <p:ph type="ftr" sz="quarter" idx="12"/>
          </p:nvPr>
        </p:nvSpPr>
        <p:spPr/>
        <p:txBody>
          <a:bodyPr/>
          <a:lstStyle/>
          <a:p>
            <a:pPr>
              <a:defRPr/>
            </a:pPr>
            <a:r>
              <a:rPr lang="en-US"/>
              <a:t>Reflecting The Son</a:t>
            </a:r>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Reflecting The Son</a:t>
            </a:r>
          </a:p>
        </p:txBody>
      </p:sp>
      <p:sp>
        <p:nvSpPr>
          <p:cNvPr id="6" name="Slide Number Placeholder 5"/>
          <p:cNvSpPr>
            <a:spLocks noGrp="1"/>
          </p:cNvSpPr>
          <p:nvPr>
            <p:ph type="sldNum" sz="quarter" idx="12"/>
          </p:nvPr>
        </p:nvSpPr>
        <p:spPr/>
        <p:txBody>
          <a:bodyPr/>
          <a:lstStyle/>
          <a:p>
            <a:pPr>
              <a:defRPr/>
            </a:pPr>
            <a:fld id="{E305473C-9096-4C77-8029-9B5BEB59651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Reflecting The Son</a:t>
            </a:r>
          </a:p>
        </p:txBody>
      </p:sp>
      <p:sp>
        <p:nvSpPr>
          <p:cNvPr id="6" name="Slide Number Placeholder 5"/>
          <p:cNvSpPr>
            <a:spLocks noGrp="1"/>
          </p:cNvSpPr>
          <p:nvPr>
            <p:ph type="sldNum" sz="quarter" idx="12"/>
          </p:nvPr>
        </p:nvSpPr>
        <p:spPr/>
        <p:txBody>
          <a:bodyPr/>
          <a:lstStyle/>
          <a:p>
            <a:pPr>
              <a:defRPr/>
            </a:pPr>
            <a:fld id="{9911AF69-7AFE-4044-99B2-AF9CC9654E6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p:cNvSpPr>
            <a:spLocks noGrp="1"/>
          </p:cNvSpPr>
          <p:nvPr>
            <p:ph type="dt" sz="half" idx="14"/>
          </p:nvPr>
        </p:nvSpPr>
        <p:spPr/>
        <p:txBody>
          <a:bodyPr/>
          <a:lstStyle/>
          <a:p>
            <a:pPr>
              <a:defRPr/>
            </a:pPr>
            <a:endParaRPr lang="en-US"/>
          </a:p>
        </p:txBody>
      </p:sp>
      <p:sp>
        <p:nvSpPr>
          <p:cNvPr id="19" name="Slide Number Placeholder 18"/>
          <p:cNvSpPr>
            <a:spLocks noGrp="1"/>
          </p:cNvSpPr>
          <p:nvPr>
            <p:ph type="sldNum" sz="quarter" idx="15"/>
          </p:nvPr>
        </p:nvSpPr>
        <p:spPr/>
        <p:txBody>
          <a:bodyPr/>
          <a:lstStyle/>
          <a:p>
            <a:pPr>
              <a:defRPr/>
            </a:pPr>
            <a:fld id="{FB1CAFFA-4BD8-4545-A94C-BBB238667436}" type="slidenum">
              <a:rPr lang="en-US" smtClean="0"/>
              <a:pPr>
                <a:defRPr/>
              </a:pPr>
              <a:t>‹#›</a:t>
            </a:fld>
            <a:endParaRPr lang="en-US"/>
          </a:p>
        </p:txBody>
      </p:sp>
      <p:sp>
        <p:nvSpPr>
          <p:cNvPr id="21" name="Footer Placeholder 20"/>
          <p:cNvSpPr>
            <a:spLocks noGrp="1"/>
          </p:cNvSpPr>
          <p:nvPr>
            <p:ph type="ftr" sz="quarter" idx="16"/>
          </p:nvPr>
        </p:nvSpPr>
        <p:spPr/>
        <p:txBody>
          <a:bodyPr/>
          <a:lstStyle/>
          <a:p>
            <a:pPr>
              <a:defRPr/>
            </a:pPr>
            <a:r>
              <a:rPr lang="en-US"/>
              <a:t>Reflecting The Son</a:t>
            </a:r>
          </a:p>
        </p:txBody>
      </p:sp>
      <p:sp>
        <p:nvSpPr>
          <p:cNvPr id="8" name="Title 7"/>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Date Placeholder 15"/>
          <p:cNvSpPr>
            <a:spLocks noGrp="1"/>
          </p:cNvSpPr>
          <p:nvPr>
            <p:ph type="dt" sz="half" idx="10"/>
          </p:nvPr>
        </p:nvSpPr>
        <p:spPr/>
        <p:txBody>
          <a:bodyPr/>
          <a:lstStyle/>
          <a:p>
            <a:pPr>
              <a:defRPr/>
            </a:pPr>
            <a:endParaRPr lang="en-US"/>
          </a:p>
        </p:txBody>
      </p:sp>
      <p:sp>
        <p:nvSpPr>
          <p:cNvPr id="20" name="Slide Number Placeholder 19"/>
          <p:cNvSpPr>
            <a:spLocks noGrp="1"/>
          </p:cNvSpPr>
          <p:nvPr>
            <p:ph type="sldNum" sz="quarter" idx="11"/>
          </p:nvPr>
        </p:nvSpPr>
        <p:spPr/>
        <p:txBody>
          <a:bodyPr/>
          <a:lstStyle/>
          <a:p>
            <a:pPr>
              <a:defRPr/>
            </a:pPr>
            <a:fld id="{B06937C0-3805-4F0B-A5CF-ABEEEFA075F6}" type="slidenum">
              <a:rPr lang="en-US" smtClean="0"/>
              <a:pPr>
                <a:defRPr/>
              </a:pPr>
              <a:t>‹#›</a:t>
            </a:fld>
            <a:endParaRPr lang="en-US"/>
          </a:p>
        </p:txBody>
      </p:sp>
      <p:sp>
        <p:nvSpPr>
          <p:cNvPr id="21" name="Footer Placeholder 20"/>
          <p:cNvSpPr>
            <a:spLocks noGrp="1"/>
          </p:cNvSpPr>
          <p:nvPr>
            <p:ph type="ftr" sz="quarter" idx="12"/>
          </p:nvPr>
        </p:nvSpPr>
        <p:spPr/>
        <p:txBody>
          <a:bodyPr/>
          <a:lstStyle/>
          <a:p>
            <a:pPr>
              <a:defRPr/>
            </a:pPr>
            <a:r>
              <a:rPr lang="en-US"/>
              <a:t>Reflecting The Son</a:t>
            </a:r>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itle 26"/>
          <p:cNvSpPr>
            <a:spLocks noGrp="1"/>
          </p:cNvSpPr>
          <p:nvPr>
            <p:ph type="title"/>
          </p:nvPr>
        </p:nvSpPr>
        <p:spPr/>
        <p:txBody>
          <a:bodyPr/>
          <a:lstStyle/>
          <a:p>
            <a:r>
              <a:rPr lang="en-US"/>
              <a:t>Click to edit Master title style</a:t>
            </a:r>
            <a:endParaRPr lang="en-US" dirty="0"/>
          </a:p>
        </p:txBody>
      </p:sp>
      <p:sp>
        <p:nvSpPr>
          <p:cNvPr id="20" name="Date Placeholder 19"/>
          <p:cNvSpPr>
            <a:spLocks noGrp="1"/>
          </p:cNvSpPr>
          <p:nvPr>
            <p:ph type="dt" sz="half" idx="15"/>
          </p:nvPr>
        </p:nvSpPr>
        <p:spPr/>
        <p:txBody>
          <a:bodyPr/>
          <a:lstStyle/>
          <a:p>
            <a:pPr>
              <a:defRPr/>
            </a:pPr>
            <a:endParaRPr lang="en-US"/>
          </a:p>
        </p:txBody>
      </p:sp>
      <p:sp>
        <p:nvSpPr>
          <p:cNvPr id="25" name="Slide Number Placeholder 24"/>
          <p:cNvSpPr>
            <a:spLocks noGrp="1"/>
          </p:cNvSpPr>
          <p:nvPr>
            <p:ph type="sldNum" sz="quarter" idx="16"/>
          </p:nvPr>
        </p:nvSpPr>
        <p:spPr/>
        <p:txBody>
          <a:bodyPr/>
          <a:lstStyle/>
          <a:p>
            <a:pPr>
              <a:defRPr/>
            </a:pPr>
            <a:fld id="{C774F912-84F1-4D58-B260-74BCDCBADFB9}" type="slidenum">
              <a:rPr lang="en-US" smtClean="0"/>
              <a:pPr>
                <a:defRPr/>
              </a:pPr>
              <a:t>‹#›</a:t>
            </a:fld>
            <a:endParaRPr lang="en-US"/>
          </a:p>
        </p:txBody>
      </p:sp>
      <p:sp>
        <p:nvSpPr>
          <p:cNvPr id="26" name="Footer Placeholder 25"/>
          <p:cNvSpPr>
            <a:spLocks noGrp="1"/>
          </p:cNvSpPr>
          <p:nvPr>
            <p:ph type="ftr" sz="quarter" idx="17"/>
          </p:nvPr>
        </p:nvSpPr>
        <p:spPr/>
        <p:txBody>
          <a:bodyPr/>
          <a:lstStyle/>
          <a:p>
            <a:pPr>
              <a:defRPr/>
            </a:pPr>
            <a:r>
              <a:rPr lang="en-US"/>
              <a:t>Reflecting The Son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0" name="Title 29"/>
          <p:cNvSpPr>
            <a:spLocks noGrp="1"/>
          </p:cNvSpPr>
          <p:nvPr>
            <p:ph type="title"/>
          </p:nvPr>
        </p:nvSpPr>
        <p:spPr/>
        <p:txBody>
          <a:bodyPr/>
          <a:lstStyle/>
          <a:p>
            <a:r>
              <a:rPr lang="en-US"/>
              <a:t>Click to edit Master title style</a:t>
            </a:r>
          </a:p>
        </p:txBody>
      </p:sp>
      <p:sp>
        <p:nvSpPr>
          <p:cNvPr id="20" name="Date Placeholder 19"/>
          <p:cNvSpPr>
            <a:spLocks noGrp="1"/>
          </p:cNvSpPr>
          <p:nvPr>
            <p:ph type="dt" sz="half" idx="16"/>
          </p:nvPr>
        </p:nvSpPr>
        <p:spPr/>
        <p:txBody>
          <a:bodyPr/>
          <a:lstStyle/>
          <a:p>
            <a:pPr>
              <a:defRPr/>
            </a:pPr>
            <a:endParaRPr lang="en-US"/>
          </a:p>
        </p:txBody>
      </p:sp>
      <p:sp>
        <p:nvSpPr>
          <p:cNvPr id="24" name="Slide Number Placeholder 23"/>
          <p:cNvSpPr>
            <a:spLocks noGrp="1"/>
          </p:cNvSpPr>
          <p:nvPr>
            <p:ph type="sldNum" sz="quarter" idx="17"/>
          </p:nvPr>
        </p:nvSpPr>
        <p:spPr/>
        <p:txBody>
          <a:bodyPr/>
          <a:lstStyle/>
          <a:p>
            <a:pPr>
              <a:defRPr/>
            </a:pPr>
            <a:fld id="{E770F27B-E2ED-4800-AFC2-090F1EB5FE22}" type="slidenum">
              <a:rPr lang="en-US" smtClean="0"/>
              <a:pPr>
                <a:defRPr/>
              </a:pPr>
              <a:t>‹#›</a:t>
            </a:fld>
            <a:endParaRPr lang="en-US"/>
          </a:p>
        </p:txBody>
      </p:sp>
      <p:sp>
        <p:nvSpPr>
          <p:cNvPr id="29" name="Footer Placeholder 28"/>
          <p:cNvSpPr>
            <a:spLocks noGrp="1"/>
          </p:cNvSpPr>
          <p:nvPr>
            <p:ph type="ftr" sz="quarter" idx="18"/>
          </p:nvPr>
        </p:nvSpPr>
        <p:spPr/>
        <p:txBody>
          <a:bodyPr/>
          <a:lstStyle/>
          <a:p>
            <a:pPr>
              <a:defRPr/>
            </a:pPr>
            <a:r>
              <a:rPr lang="en-US"/>
              <a:t>Reflecting The Son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pPr>
              <a:defRPr/>
            </a:pPr>
            <a:endParaRPr lang="en-US"/>
          </a:p>
        </p:txBody>
      </p:sp>
      <p:sp>
        <p:nvSpPr>
          <p:cNvPr id="14" name="Slide Number Placeholder 13"/>
          <p:cNvSpPr>
            <a:spLocks noGrp="1"/>
          </p:cNvSpPr>
          <p:nvPr>
            <p:ph type="sldNum" sz="quarter" idx="11"/>
          </p:nvPr>
        </p:nvSpPr>
        <p:spPr/>
        <p:txBody>
          <a:bodyPr/>
          <a:lstStyle/>
          <a:p>
            <a:pPr>
              <a:defRPr/>
            </a:pPr>
            <a:fld id="{CA4E7DCC-6273-4922-A425-F1D0F62B4608}" type="slidenum">
              <a:rPr lang="en-US" smtClean="0"/>
              <a:pPr>
                <a:defRPr/>
              </a:pPr>
              <a:t>‹#›</a:t>
            </a:fld>
            <a:endParaRPr lang="en-US"/>
          </a:p>
        </p:txBody>
      </p:sp>
      <p:sp>
        <p:nvSpPr>
          <p:cNvPr id="18" name="Footer Placeholder 17"/>
          <p:cNvSpPr>
            <a:spLocks noGrp="1"/>
          </p:cNvSpPr>
          <p:nvPr>
            <p:ph type="ftr" sz="quarter" idx="12"/>
          </p:nvPr>
        </p:nvSpPr>
        <p:spPr/>
        <p:txBody>
          <a:bodyPr/>
          <a:lstStyle/>
          <a:p>
            <a:pPr>
              <a:defRPr/>
            </a:pPr>
            <a:r>
              <a:rPr lang="en-US"/>
              <a:t>Reflecting The Son</a:t>
            </a:r>
          </a:p>
        </p:txBody>
      </p:sp>
      <p:sp>
        <p:nvSpPr>
          <p:cNvPr id="15" name="Title 14"/>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pPr>
              <a:defRPr/>
            </a:pPr>
            <a:endParaRPr lang="en-US"/>
          </a:p>
        </p:txBody>
      </p:sp>
      <p:sp>
        <p:nvSpPr>
          <p:cNvPr id="12" name="Slide Number Placeholder 11"/>
          <p:cNvSpPr>
            <a:spLocks noGrp="1"/>
          </p:cNvSpPr>
          <p:nvPr>
            <p:ph type="sldNum" sz="quarter" idx="11"/>
          </p:nvPr>
        </p:nvSpPr>
        <p:spPr/>
        <p:txBody>
          <a:bodyPr/>
          <a:lstStyle/>
          <a:p>
            <a:pPr>
              <a:defRPr/>
            </a:pPr>
            <a:fld id="{1FBC41C8-90D2-4FD9-9267-722B09D4C026}" type="slidenum">
              <a:rPr lang="en-US" smtClean="0"/>
              <a:pPr>
                <a:defRPr/>
              </a:pPr>
              <a:t>‹#›</a:t>
            </a:fld>
            <a:endParaRPr lang="en-US"/>
          </a:p>
        </p:txBody>
      </p:sp>
      <p:sp>
        <p:nvSpPr>
          <p:cNvPr id="13" name="Footer Placeholder 12"/>
          <p:cNvSpPr>
            <a:spLocks noGrp="1"/>
          </p:cNvSpPr>
          <p:nvPr>
            <p:ph type="ftr" sz="quarter" idx="12"/>
          </p:nvPr>
        </p:nvSpPr>
        <p:spPr/>
        <p:txBody>
          <a:bodyPr/>
          <a:lstStyle/>
          <a:p>
            <a:pPr>
              <a:defRPr/>
            </a:pPr>
            <a:r>
              <a:rPr lang="en-US"/>
              <a:t>Reflecting The Son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a:t>Click to edit Master title style</a:t>
            </a:r>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p:cNvSpPr>
            <a:spLocks noGrp="1"/>
          </p:cNvSpPr>
          <p:nvPr>
            <p:ph type="dt" sz="half" idx="15"/>
          </p:nvPr>
        </p:nvSpPr>
        <p:spPr/>
        <p:txBody>
          <a:bodyPr/>
          <a:lstStyle/>
          <a:p>
            <a:pPr>
              <a:defRPr/>
            </a:pPr>
            <a:endParaRPr lang="en-US"/>
          </a:p>
        </p:txBody>
      </p:sp>
      <p:sp>
        <p:nvSpPr>
          <p:cNvPr id="18" name="Slide Number Placeholder 17"/>
          <p:cNvSpPr>
            <a:spLocks noGrp="1"/>
          </p:cNvSpPr>
          <p:nvPr>
            <p:ph type="sldNum" sz="quarter" idx="16"/>
          </p:nvPr>
        </p:nvSpPr>
        <p:spPr/>
        <p:txBody>
          <a:bodyPr/>
          <a:lstStyle/>
          <a:p>
            <a:pPr>
              <a:defRPr/>
            </a:pPr>
            <a:fld id="{FEB6DB28-125E-4DF5-BEE5-83879ED4DA3D}" type="slidenum">
              <a:rPr lang="en-US" smtClean="0"/>
              <a:pPr>
                <a:defRPr/>
              </a:pPr>
              <a:t>‹#›</a:t>
            </a:fld>
            <a:endParaRPr lang="en-US"/>
          </a:p>
        </p:txBody>
      </p:sp>
      <p:sp>
        <p:nvSpPr>
          <p:cNvPr id="20" name="Footer Placeholder 19"/>
          <p:cNvSpPr>
            <a:spLocks noGrp="1"/>
          </p:cNvSpPr>
          <p:nvPr>
            <p:ph type="ftr" sz="quarter" idx="17"/>
          </p:nvPr>
        </p:nvSpPr>
        <p:spPr/>
        <p:txBody>
          <a:bodyPr/>
          <a:lstStyle/>
          <a:p>
            <a:pPr>
              <a:defRPr/>
            </a:pPr>
            <a:r>
              <a:rPr lang="en-US"/>
              <a:t>Reflecting The Son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13" name="Date Placeholder 12"/>
          <p:cNvSpPr>
            <a:spLocks noGrp="1"/>
          </p:cNvSpPr>
          <p:nvPr>
            <p:ph type="dt" sz="half" idx="14"/>
          </p:nvPr>
        </p:nvSpPr>
        <p:spPr/>
        <p:txBody>
          <a:bodyPr/>
          <a:lstStyle/>
          <a:p>
            <a:pPr>
              <a:defRPr/>
            </a:pPr>
            <a:endParaRPr lang="en-US"/>
          </a:p>
        </p:txBody>
      </p:sp>
      <p:sp>
        <p:nvSpPr>
          <p:cNvPr id="20" name="Slide Number Placeholder 19"/>
          <p:cNvSpPr>
            <a:spLocks noGrp="1"/>
          </p:cNvSpPr>
          <p:nvPr>
            <p:ph type="sldNum" sz="quarter" idx="15"/>
          </p:nvPr>
        </p:nvSpPr>
        <p:spPr/>
        <p:txBody>
          <a:bodyPr/>
          <a:lstStyle/>
          <a:p>
            <a:pPr>
              <a:defRPr/>
            </a:pPr>
            <a:fld id="{EFAD4037-5D67-43A7-AE42-AE145E01ACBD}" type="slidenum">
              <a:rPr lang="en-US" smtClean="0"/>
              <a:pPr>
                <a:defRPr/>
              </a:pPr>
              <a:t>‹#›</a:t>
            </a:fld>
            <a:endParaRPr lang="en-US"/>
          </a:p>
        </p:txBody>
      </p:sp>
      <p:sp>
        <p:nvSpPr>
          <p:cNvPr id="21" name="Footer Placeholder 20"/>
          <p:cNvSpPr>
            <a:spLocks noGrp="1"/>
          </p:cNvSpPr>
          <p:nvPr>
            <p:ph type="ftr" sz="quarter" idx="16"/>
          </p:nvPr>
        </p:nvSpPr>
        <p:spPr/>
        <p:txBody>
          <a:bodyPr/>
          <a:lstStyle/>
          <a:p>
            <a:pPr>
              <a:defRPr/>
            </a:pPr>
            <a:r>
              <a:rPr lang="en-US"/>
              <a:t>Reflecting The Son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pPr>
              <a:defRPr/>
            </a:pPr>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pPr>
              <a:defRPr/>
            </a:pPr>
            <a:r>
              <a:rPr lang="en-US"/>
              <a:t>Reflecting The Son</a:t>
            </a:r>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pPr>
              <a:defRPr/>
            </a:pPr>
            <a:fld id="{04B0798E-18FA-405A-BBA8-BB823BBECDE2}"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sldNum="0" hdr="0" dt="0"/>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700" y="1438275"/>
            <a:ext cx="9148763" cy="1066800"/>
          </a:xfrm>
        </p:spPr>
        <p:txBody>
          <a:bodyPr rtlCol="0">
            <a:normAutofit/>
          </a:bodyPr>
          <a:lstStyle/>
          <a:p>
            <a:pPr algn="ctr">
              <a:buClr>
                <a:schemeClr val="accent6">
                  <a:lumMod val="75000"/>
                </a:schemeClr>
              </a:buClr>
              <a:defRPr/>
            </a:pPr>
            <a:r>
              <a:rPr lang="en-US" sz="3200" b="1" i="0" dirty="0">
                <a:solidFill>
                  <a:srgbClr val="FFFF00"/>
                </a:solidFill>
                <a:latin typeface="Arial" pitchFamily="34" charset="0"/>
                <a:cs typeface="Arial" pitchFamily="34" charset="0"/>
              </a:rPr>
              <a:t>Text:</a:t>
            </a:r>
            <a:r>
              <a:rPr lang="en-US" sz="3200" b="1" i="0" dirty="0">
                <a:solidFill>
                  <a:srgbClr val="FFC000"/>
                </a:solidFill>
                <a:latin typeface="Arial" pitchFamily="34" charset="0"/>
                <a:cs typeface="Arial" pitchFamily="34" charset="0"/>
              </a:rPr>
              <a:t> </a:t>
            </a:r>
            <a:r>
              <a:rPr lang="en-US" sz="3200" b="1" i="0" dirty="0">
                <a:solidFill>
                  <a:srgbClr val="FFFF00"/>
                </a:solidFill>
                <a:latin typeface="Arial" pitchFamily="34" charset="0"/>
                <a:cs typeface="Arial" pitchFamily="34" charset="0"/>
              </a:rPr>
              <a:t>Mt. 5:16; Rom. </a:t>
            </a:r>
            <a:r>
              <a:rPr lang="en-US" sz="3200" b="1" i="0" dirty="0" smtClean="0">
                <a:solidFill>
                  <a:srgbClr val="FFFF00"/>
                </a:solidFill>
                <a:latin typeface="Arial" pitchFamily="34" charset="0"/>
                <a:cs typeface="Arial" pitchFamily="34" charset="0"/>
              </a:rPr>
              <a:t>8:29-30</a:t>
            </a:r>
            <a:endParaRPr lang="en-US" sz="3200" b="1" i="0" dirty="0">
              <a:solidFill>
                <a:srgbClr val="FFFF00"/>
              </a:solidFill>
              <a:latin typeface="Arial" pitchFamily="34" charset="0"/>
              <a:cs typeface="Arial" pitchFamily="34" charset="0"/>
            </a:endParaRPr>
          </a:p>
        </p:txBody>
      </p:sp>
      <p:sp>
        <p:nvSpPr>
          <p:cNvPr id="2050" name="Rectangle 2"/>
          <p:cNvSpPr>
            <a:spLocks noGrp="1" noChangeArrowheads="1"/>
          </p:cNvSpPr>
          <p:nvPr>
            <p:ph type="title"/>
          </p:nvPr>
        </p:nvSpPr>
        <p:spPr>
          <a:xfrm>
            <a:off x="-12700" y="304800"/>
            <a:ext cx="9144000" cy="914400"/>
          </a:xfrm>
        </p:spPr>
        <p:txBody>
          <a:bodyPr>
            <a:prstTxWarp prst="textChevron">
              <a:avLst/>
            </a:prstTxWarp>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182880" algn="ctr">
              <a:buClr>
                <a:schemeClr val="accent6">
                  <a:lumMod val="75000"/>
                </a:schemeClr>
              </a:buClr>
              <a:defRPr/>
            </a:pPr>
            <a:r>
              <a:rPr lang="en-US"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Reflecting The Son</a:t>
            </a: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819399" y="2246671"/>
            <a:ext cx="3689063" cy="461132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4276" y="6548438"/>
            <a:ext cx="3352800" cy="309562"/>
          </a:xfrm>
        </p:spPr>
        <p:txBody>
          <a:bodyPr/>
          <a:lstStyle/>
          <a:p>
            <a:pPr>
              <a:defRPr/>
            </a:pPr>
            <a:r>
              <a:rPr lang="en-US" dirty="0"/>
              <a:t>Reflecting The Son</a:t>
            </a:r>
          </a:p>
        </p:txBody>
      </p:sp>
      <p:sp>
        <p:nvSpPr>
          <p:cNvPr id="157698" name="Rectangle 1026"/>
          <p:cNvSpPr>
            <a:spLocks noGrp="1" noChangeArrowheads="1"/>
          </p:cNvSpPr>
          <p:nvPr>
            <p:ph type="title"/>
          </p:nvPr>
        </p:nvSpPr>
        <p:spPr>
          <a:xfrm>
            <a:off x="-1" y="0"/>
            <a:ext cx="9171039" cy="533400"/>
          </a:xfrm>
        </p:spPr>
        <p:txBody>
          <a:bodyPr>
            <a:noAutofit/>
          </a:bodyPr>
          <a:lstStyle/>
          <a:p>
            <a:pPr>
              <a:buClr>
                <a:schemeClr val="accent6">
                  <a:lumMod val="75000"/>
                </a:schemeClr>
              </a:buClr>
              <a:defRPr/>
            </a:pPr>
            <a:r>
              <a:rPr lang="en-US" sz="3200" b="1" u="sng" dirty="0">
                <a:solidFill>
                  <a:srgbClr val="66FFFF"/>
                </a:solidFill>
                <a:latin typeface="Arial" pitchFamily="34" charset="0"/>
                <a:cs typeface="Arial" pitchFamily="34" charset="0"/>
              </a:rPr>
              <a:t>Half Moon</a:t>
            </a:r>
          </a:p>
        </p:txBody>
      </p:sp>
      <p:sp>
        <p:nvSpPr>
          <p:cNvPr id="8" name="Text Box 3"/>
          <p:cNvSpPr txBox="1">
            <a:spLocks noChangeArrowheads="1"/>
          </p:cNvSpPr>
          <p:nvPr/>
        </p:nvSpPr>
        <p:spPr bwMode="auto">
          <a:xfrm>
            <a:off x="4916" y="1855801"/>
            <a:ext cx="91440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FF00"/>
                </a:solidFill>
              </a:rPr>
              <a:t>Half Moon Saints need to “hold fast” to the good and</a:t>
            </a:r>
          </a:p>
          <a:p>
            <a:pPr algn="ctr"/>
            <a:r>
              <a:rPr lang="en-US" b="1" dirty="0">
                <a:solidFill>
                  <a:srgbClr val="FFFF00"/>
                </a:solidFill>
              </a:rPr>
              <a:t>“abstain” from even the appearance of evil!</a:t>
            </a:r>
            <a:endParaRPr lang="en-US" sz="2000" dirty="0"/>
          </a:p>
        </p:txBody>
      </p:sp>
      <p:sp>
        <p:nvSpPr>
          <p:cNvPr id="16" name="Text Box 8"/>
          <p:cNvSpPr txBox="1">
            <a:spLocks noChangeArrowheads="1"/>
          </p:cNvSpPr>
          <p:nvPr/>
        </p:nvSpPr>
        <p:spPr bwMode="auto">
          <a:xfrm>
            <a:off x="-4276" y="2819400"/>
            <a:ext cx="9153192" cy="1077218"/>
          </a:xfrm>
          <a:prstGeom prst="rect">
            <a:avLst/>
          </a:prstGeom>
          <a:solidFill>
            <a:schemeClr val="accent2">
              <a:lumMod val="20000"/>
              <a:lumOff val="80000"/>
            </a:schemeClr>
          </a:solidFill>
          <a:ln w="19050">
            <a:noFill/>
          </a:ln>
          <a:effectLst/>
          <a:scene3d>
            <a:camera prst="orthographicFront"/>
            <a:lightRig rig="threePt" dir="t"/>
          </a:scene3d>
          <a:sp3d>
            <a:bevelT w="165100" prst="coolSlant"/>
          </a:sp3d>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I Thess. 5:21-22</a:t>
            </a:r>
          </a:p>
          <a:p>
            <a:pPr>
              <a:defRPr/>
            </a:pPr>
            <a:r>
              <a:rPr lang="en-US" sz="2000" dirty="0">
                <a:solidFill>
                  <a:srgbClr val="006600"/>
                </a:solidFill>
                <a:latin typeface="Tahoma" pitchFamily="34" charset="0"/>
                <a:cs typeface="Times New Roman" pitchFamily="18" charset="0"/>
              </a:rPr>
              <a:t>21.  But examine everything carefully; hold fast to that which is good;</a:t>
            </a:r>
          </a:p>
          <a:p>
            <a:pPr>
              <a:defRPr/>
            </a:pPr>
            <a:r>
              <a:rPr lang="en-US" sz="2000" dirty="0">
                <a:solidFill>
                  <a:srgbClr val="006600"/>
                </a:solidFill>
                <a:latin typeface="Tahoma" pitchFamily="34" charset="0"/>
                <a:cs typeface="Times New Roman" pitchFamily="18" charset="0"/>
              </a:rPr>
              <a:t>22.  abstain from every form of evil.</a:t>
            </a:r>
          </a:p>
        </p:txBody>
      </p:sp>
      <p:sp>
        <p:nvSpPr>
          <p:cNvPr id="9" name="Text Box 7"/>
          <p:cNvSpPr txBox="1">
            <a:spLocks noChangeArrowheads="1"/>
          </p:cNvSpPr>
          <p:nvPr/>
        </p:nvSpPr>
        <p:spPr bwMode="auto">
          <a:xfrm>
            <a:off x="-4276" y="4800600"/>
            <a:ext cx="9126333" cy="830997"/>
          </a:xfrm>
          <a:prstGeom prst="rect">
            <a:avLst/>
          </a:prstGeom>
          <a:solidFill>
            <a:srgbClr val="0000FF"/>
          </a:solidFill>
          <a:ln>
            <a:noFill/>
          </a:ln>
          <a:scene3d>
            <a:camera prst="orthographicFront">
              <a:rot lat="0" lon="0" rev="0"/>
            </a:camera>
            <a:lightRig rig="threePt" dir="tl"/>
          </a:scene3d>
          <a:sp3d prstMaterial="dkEdge">
            <a:bevelT w="25400" h="50800" prst="coolSlant"/>
          </a:sp3d>
          <a:extLst/>
        </p:spPr>
        <p:style>
          <a:lnRef idx="0">
            <a:schemeClr val="accent1"/>
          </a:lnRef>
          <a:fillRef idx="3">
            <a:schemeClr val="accent1"/>
          </a:fillRef>
          <a:effectRef idx="3">
            <a:schemeClr val="accent1"/>
          </a:effectRef>
          <a:fontRef idx="minor">
            <a:schemeClr val="lt1"/>
          </a:fontRef>
        </p:style>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FFCC"/>
                </a:solidFill>
              </a:rPr>
              <a:t>Are you growing or weakening in your reflection </a:t>
            </a:r>
          </a:p>
          <a:p>
            <a:pPr algn="ctr"/>
            <a:r>
              <a:rPr lang="en-US" b="1" dirty="0">
                <a:solidFill>
                  <a:srgbClr val="FFFFCC"/>
                </a:solidFill>
              </a:rPr>
              <a:t>of the Son?</a:t>
            </a:r>
          </a:p>
        </p:txBody>
      </p:sp>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781799" y="0"/>
            <a:ext cx="2352367" cy="1764280"/>
          </a:xfrm>
          <a:prstGeom prst="rect">
            <a:avLst/>
          </a:prstGeom>
        </p:spPr>
      </p:pic>
    </p:spTree>
    <p:extLst>
      <p:ext uri="{BB962C8B-B14F-4D97-AF65-F5344CB8AC3E}">
        <p14:creationId xmlns:p14="http://schemas.microsoft.com/office/powerpoint/2010/main" xmlns="" val="912933584"/>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1000" fill="hold"/>
                                        <p:tgtEl>
                                          <p:spTgt spid="9"/>
                                        </p:tgtEl>
                                        <p:attrNameLst>
                                          <p:attrName>ppt_w</p:attrName>
                                        </p:attrNameLst>
                                      </p:cBhvr>
                                      <p:tavLst>
                                        <p:tav tm="0">
                                          <p:val>
                                            <p:fltVal val="0"/>
                                          </p:val>
                                        </p:tav>
                                        <p:tav tm="100000">
                                          <p:val>
                                            <p:strVal val="#ppt_w"/>
                                          </p:val>
                                        </p:tav>
                                      </p:tavLst>
                                    </p:anim>
                                    <p:anim calcmode="lin" valueType="num">
                                      <p:cBhvr>
                                        <p:cTn id="17" dur="1000" fill="hold"/>
                                        <p:tgtEl>
                                          <p:spTgt spid="9"/>
                                        </p:tgtEl>
                                        <p:attrNameLst>
                                          <p:attrName>ppt_h</p:attrName>
                                        </p:attrNameLst>
                                      </p:cBhvr>
                                      <p:tavLst>
                                        <p:tav tm="0">
                                          <p:val>
                                            <p:fltVal val="0"/>
                                          </p:val>
                                        </p:tav>
                                        <p:tav tm="100000">
                                          <p:val>
                                            <p:strVal val="#ppt_h"/>
                                          </p:val>
                                        </p:tav>
                                      </p:tavLst>
                                    </p:anim>
                                    <p:anim calcmode="lin" valueType="num">
                                      <p:cBhvr>
                                        <p:cTn id="18" dur="1000" fill="hold"/>
                                        <p:tgtEl>
                                          <p:spTgt spid="9"/>
                                        </p:tgtEl>
                                        <p:attrNameLst>
                                          <p:attrName>style.rotation</p:attrName>
                                        </p:attrNameLst>
                                      </p:cBhvr>
                                      <p:tavLst>
                                        <p:tav tm="0">
                                          <p:val>
                                            <p:fltVal val="90"/>
                                          </p:val>
                                        </p:tav>
                                        <p:tav tm="100000">
                                          <p:val>
                                            <p:fltVal val="0"/>
                                          </p:val>
                                        </p:tav>
                                      </p:tavLst>
                                    </p:anim>
                                    <p:animEffect transition="in" filter="fade">
                                      <p:cBhvr>
                                        <p:cTn id="1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4276" y="6548438"/>
            <a:ext cx="3352800" cy="309562"/>
          </a:xfrm>
        </p:spPr>
        <p:txBody>
          <a:bodyPr/>
          <a:lstStyle/>
          <a:p>
            <a:pPr>
              <a:defRPr/>
            </a:pPr>
            <a:r>
              <a:rPr lang="en-US" dirty="0"/>
              <a:t>Reflecting The Son</a:t>
            </a:r>
          </a:p>
        </p:txBody>
      </p:sp>
      <p:sp>
        <p:nvSpPr>
          <p:cNvPr id="157698" name="Rectangle 1026"/>
          <p:cNvSpPr>
            <a:spLocks noGrp="1" noChangeArrowheads="1"/>
          </p:cNvSpPr>
          <p:nvPr>
            <p:ph type="title"/>
          </p:nvPr>
        </p:nvSpPr>
        <p:spPr>
          <a:xfrm>
            <a:off x="-1" y="0"/>
            <a:ext cx="9171039" cy="533400"/>
          </a:xfrm>
        </p:spPr>
        <p:txBody>
          <a:bodyPr>
            <a:noAutofit/>
          </a:bodyPr>
          <a:lstStyle/>
          <a:p>
            <a:pPr>
              <a:buClr>
                <a:schemeClr val="accent6">
                  <a:lumMod val="75000"/>
                </a:schemeClr>
              </a:buClr>
              <a:defRPr/>
            </a:pPr>
            <a:r>
              <a:rPr lang="en-US" sz="3200" b="1" u="sng" dirty="0">
                <a:solidFill>
                  <a:srgbClr val="66FFFF"/>
                </a:solidFill>
                <a:latin typeface="Arial" pitchFamily="34" charset="0"/>
                <a:cs typeface="Arial" pitchFamily="34" charset="0"/>
              </a:rPr>
              <a:t>Gibbous Moon</a:t>
            </a:r>
          </a:p>
        </p:txBody>
      </p:sp>
      <p:sp>
        <p:nvSpPr>
          <p:cNvPr id="8" name="Text Box 3"/>
          <p:cNvSpPr txBox="1">
            <a:spLocks noChangeArrowheads="1"/>
          </p:cNvSpPr>
          <p:nvPr/>
        </p:nvSpPr>
        <p:spPr bwMode="auto">
          <a:xfrm>
            <a:off x="-9832" y="762000"/>
            <a:ext cx="9144000"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FFFF00"/>
                </a:solidFill>
              </a:rPr>
              <a:t>Reflection of the Son:</a:t>
            </a:r>
          </a:p>
          <a:p>
            <a:pPr>
              <a:buClr>
                <a:srgbClr val="FF0000"/>
              </a:buClr>
              <a:buSzPct val="115000"/>
              <a:buFont typeface="Wingdings" pitchFamily="2" charset="2"/>
              <a:buChar char="Ø"/>
            </a:pPr>
            <a:r>
              <a:rPr lang="en-US" sz="2000" i="1" dirty="0"/>
              <a:t>Brighter, nearly complete reflection</a:t>
            </a:r>
            <a:endParaRPr lang="en-US" sz="2000" dirty="0"/>
          </a:p>
        </p:txBody>
      </p:sp>
      <p:sp>
        <p:nvSpPr>
          <p:cNvPr id="16" name="Text Box 8"/>
          <p:cNvSpPr txBox="1">
            <a:spLocks noChangeArrowheads="1"/>
          </p:cNvSpPr>
          <p:nvPr/>
        </p:nvSpPr>
        <p:spPr bwMode="auto">
          <a:xfrm>
            <a:off x="-12291" y="1764280"/>
            <a:ext cx="9134168" cy="1077218"/>
          </a:xfrm>
          <a:prstGeom prst="rect">
            <a:avLst/>
          </a:prstGeom>
          <a:solidFill>
            <a:schemeClr val="accent2">
              <a:lumMod val="20000"/>
              <a:lumOff val="80000"/>
            </a:schemeClr>
          </a:solidFill>
          <a:ln w="19050">
            <a:noFill/>
          </a:ln>
          <a:effectLst/>
          <a:scene3d>
            <a:camera prst="orthographicFront"/>
            <a:lightRig rig="threePt" dir="t"/>
          </a:scene3d>
          <a:sp3d>
            <a:bevelT w="165100" prst="coolSlant"/>
          </a:sp3d>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Jn. 12:46</a:t>
            </a:r>
          </a:p>
          <a:p>
            <a:pPr>
              <a:defRPr/>
            </a:pPr>
            <a:r>
              <a:rPr lang="en-US" sz="2000" dirty="0">
                <a:solidFill>
                  <a:srgbClr val="006600"/>
                </a:solidFill>
                <a:latin typeface="Tahoma" pitchFamily="34" charset="0"/>
                <a:cs typeface="Times New Roman" pitchFamily="18" charset="0"/>
              </a:rPr>
              <a:t>46.  "I have come as Light into the world, so that everyone who believes in Me will not remain in darkness.</a:t>
            </a:r>
          </a:p>
        </p:txBody>
      </p:sp>
      <p:sp>
        <p:nvSpPr>
          <p:cNvPr id="18" name="Text Box 3"/>
          <p:cNvSpPr txBox="1">
            <a:spLocks noChangeArrowheads="1"/>
          </p:cNvSpPr>
          <p:nvPr/>
        </p:nvSpPr>
        <p:spPr bwMode="auto">
          <a:xfrm>
            <a:off x="1" y="2971800"/>
            <a:ext cx="9144000"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FFFF00"/>
                </a:solidFill>
              </a:rPr>
              <a:t>Waxing:  </a:t>
            </a:r>
          </a:p>
          <a:p>
            <a:pPr>
              <a:buClr>
                <a:srgbClr val="FF0000"/>
              </a:buClr>
              <a:buSzPct val="115000"/>
              <a:buFont typeface="Wingdings" pitchFamily="2" charset="2"/>
              <a:buChar char="Ø"/>
            </a:pPr>
            <a:r>
              <a:rPr lang="en-US" sz="2000" b="1" dirty="0"/>
              <a:t>Jn. 3:21: </a:t>
            </a:r>
            <a:r>
              <a:rPr lang="en-US" sz="2000" dirty="0"/>
              <a:t>By practice (Heb. 5:14) the saint leaves the dark for the light!</a:t>
            </a:r>
          </a:p>
          <a:p>
            <a:pPr>
              <a:buClr>
                <a:srgbClr val="FF0000"/>
              </a:buClr>
              <a:buSzPct val="115000"/>
              <a:buFont typeface="Wingdings" pitchFamily="2" charset="2"/>
              <a:buChar char="Ø"/>
            </a:pPr>
            <a:r>
              <a:rPr lang="en-US" sz="2000" b="1" dirty="0"/>
              <a:t>Rom. 13:12-14: </a:t>
            </a:r>
            <a:r>
              <a:rPr lang="en-US" sz="2000" dirty="0"/>
              <a:t>The “armor of light” is put on to contrast the darkness of night, and the saint more and more reflects the Son!</a:t>
            </a:r>
          </a:p>
        </p:txBody>
      </p:sp>
      <p:sp>
        <p:nvSpPr>
          <p:cNvPr id="10" name="Text Box 3"/>
          <p:cNvSpPr txBox="1">
            <a:spLocks noChangeArrowheads="1"/>
          </p:cNvSpPr>
          <p:nvPr/>
        </p:nvSpPr>
        <p:spPr bwMode="auto">
          <a:xfrm>
            <a:off x="-9832" y="4572000"/>
            <a:ext cx="9144000" cy="16927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FFFF00"/>
                </a:solidFill>
              </a:rPr>
              <a:t>Waning:  </a:t>
            </a:r>
          </a:p>
          <a:p>
            <a:pPr>
              <a:buClr>
                <a:srgbClr val="FF0000"/>
              </a:buClr>
              <a:buSzPct val="115000"/>
              <a:buFont typeface="Wingdings" pitchFamily="2" charset="2"/>
              <a:buChar char="Ø"/>
            </a:pPr>
            <a:r>
              <a:rPr lang="en-US" sz="2000" dirty="0"/>
              <a:t>A saint burning this brightly starts to lose their light by becoming distracted and unfocused – </a:t>
            </a:r>
            <a:r>
              <a:rPr lang="en-US" sz="2000" i="1" dirty="0"/>
              <a:t>Mt. 13:22: The Thorny Soil Saint becomes unfruitful!</a:t>
            </a:r>
          </a:p>
          <a:p>
            <a:pPr>
              <a:buClr>
                <a:srgbClr val="FF0000"/>
              </a:buClr>
              <a:buSzPct val="115000"/>
              <a:buFont typeface="Wingdings" pitchFamily="2" charset="2"/>
              <a:buChar char="Ø"/>
            </a:pPr>
            <a:r>
              <a:rPr lang="en-US" sz="2000" b="1" dirty="0"/>
              <a:t>II Thess. 3:13: </a:t>
            </a:r>
            <a:r>
              <a:rPr lang="en-US" sz="2000" dirty="0"/>
              <a:t>Perhaps this is one who becomes weary of doing what is right.</a:t>
            </a: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791627" y="0"/>
            <a:ext cx="2352373" cy="1764280"/>
          </a:xfrm>
          <a:prstGeom prst="rect">
            <a:avLst/>
          </a:prstGeom>
        </p:spPr>
      </p:pic>
    </p:spTree>
    <p:extLst>
      <p:ext uri="{BB962C8B-B14F-4D97-AF65-F5344CB8AC3E}">
        <p14:creationId xmlns:p14="http://schemas.microsoft.com/office/powerpoint/2010/main" xmlns="" val="3876648836"/>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xEl>
                                              <p:pRg st="0" end="0"/>
                                            </p:txEl>
                                          </p:spTgt>
                                        </p:tgtEl>
                                        <p:attrNameLst>
                                          <p:attrName>style.visibility</p:attrName>
                                        </p:attrNameLst>
                                      </p:cBhvr>
                                      <p:to>
                                        <p:strVal val="visible"/>
                                      </p:to>
                                    </p:set>
                                    <p:animEffect transition="in" filter="fade">
                                      <p:cBhvr>
                                        <p:cTn id="17" dur="500"/>
                                        <p:tgtEl>
                                          <p:spTgt spid="18">
                                            <p:txEl>
                                              <p:pRg st="0" end="0"/>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18">
                                            <p:txEl>
                                              <p:pRg st="1" end="1"/>
                                            </p:txEl>
                                          </p:spTgt>
                                        </p:tgtEl>
                                        <p:attrNameLst>
                                          <p:attrName>style.visibility</p:attrName>
                                        </p:attrNameLst>
                                      </p:cBhvr>
                                      <p:to>
                                        <p:strVal val="visible"/>
                                      </p:to>
                                    </p:set>
                                    <p:animEffect transition="in" filter="wipe(left)">
                                      <p:cBhvr>
                                        <p:cTn id="21" dur="500"/>
                                        <p:tgtEl>
                                          <p:spTgt spid="18">
                                            <p:txEl>
                                              <p:pRg st="1" end="1"/>
                                            </p:txEl>
                                          </p:spTgt>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18">
                                            <p:txEl>
                                              <p:pRg st="2" end="2"/>
                                            </p:txEl>
                                          </p:spTgt>
                                        </p:tgtEl>
                                        <p:attrNameLst>
                                          <p:attrName>style.visibility</p:attrName>
                                        </p:attrNameLst>
                                      </p:cBhvr>
                                      <p:to>
                                        <p:strVal val="visible"/>
                                      </p:to>
                                    </p:set>
                                    <p:animEffect transition="in" filter="wipe(left)">
                                      <p:cBhvr>
                                        <p:cTn id="25" dur="500"/>
                                        <p:tgtEl>
                                          <p:spTgt spid="18">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0">
                                            <p:txEl>
                                              <p:pRg st="0" end="0"/>
                                            </p:txEl>
                                          </p:spTgt>
                                        </p:tgtEl>
                                        <p:attrNameLst>
                                          <p:attrName>style.visibility</p:attrName>
                                        </p:attrNameLst>
                                      </p:cBhvr>
                                      <p:to>
                                        <p:strVal val="visible"/>
                                      </p:to>
                                    </p:set>
                                    <p:animEffect transition="in" filter="fade">
                                      <p:cBhvr>
                                        <p:cTn id="30" dur="500"/>
                                        <p:tgtEl>
                                          <p:spTgt spid="10">
                                            <p:txEl>
                                              <p:pRg st="0" end="0"/>
                                            </p:txEl>
                                          </p:spTgt>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10">
                                            <p:txEl>
                                              <p:pRg st="1" end="1"/>
                                            </p:txEl>
                                          </p:spTgt>
                                        </p:tgtEl>
                                        <p:attrNameLst>
                                          <p:attrName>style.visibility</p:attrName>
                                        </p:attrNameLst>
                                      </p:cBhvr>
                                      <p:to>
                                        <p:strVal val="visible"/>
                                      </p:to>
                                    </p:set>
                                    <p:animEffect transition="in" filter="wipe(left)">
                                      <p:cBhvr>
                                        <p:cTn id="34" dur="500"/>
                                        <p:tgtEl>
                                          <p:spTgt spid="10">
                                            <p:txEl>
                                              <p:pRg st="1" end="1"/>
                                            </p:txEl>
                                          </p:spTgt>
                                        </p:tgtEl>
                                      </p:cBhvr>
                                    </p:animEffect>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10">
                                            <p:txEl>
                                              <p:pRg st="2" end="2"/>
                                            </p:txEl>
                                          </p:spTgt>
                                        </p:tgtEl>
                                        <p:attrNameLst>
                                          <p:attrName>style.visibility</p:attrName>
                                        </p:attrNameLst>
                                      </p:cBhvr>
                                      <p:to>
                                        <p:strVal val="visible"/>
                                      </p:to>
                                    </p:set>
                                    <p:animEffect transition="in" filter="wipe(left)">
                                      <p:cBhvr>
                                        <p:cTn id="38"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4276" y="6548438"/>
            <a:ext cx="3352800" cy="309562"/>
          </a:xfrm>
        </p:spPr>
        <p:txBody>
          <a:bodyPr/>
          <a:lstStyle/>
          <a:p>
            <a:pPr>
              <a:defRPr/>
            </a:pPr>
            <a:r>
              <a:rPr lang="en-US" dirty="0"/>
              <a:t>Reflecting The Son</a:t>
            </a:r>
          </a:p>
        </p:txBody>
      </p:sp>
      <p:sp>
        <p:nvSpPr>
          <p:cNvPr id="157698" name="Rectangle 1026"/>
          <p:cNvSpPr>
            <a:spLocks noGrp="1" noChangeArrowheads="1"/>
          </p:cNvSpPr>
          <p:nvPr>
            <p:ph type="title"/>
          </p:nvPr>
        </p:nvSpPr>
        <p:spPr>
          <a:xfrm>
            <a:off x="-1" y="0"/>
            <a:ext cx="9171039" cy="533400"/>
          </a:xfrm>
        </p:spPr>
        <p:txBody>
          <a:bodyPr>
            <a:noAutofit/>
          </a:bodyPr>
          <a:lstStyle/>
          <a:p>
            <a:pPr>
              <a:buClr>
                <a:schemeClr val="accent6">
                  <a:lumMod val="75000"/>
                </a:schemeClr>
              </a:buClr>
              <a:defRPr/>
            </a:pPr>
            <a:r>
              <a:rPr lang="en-US" sz="3200" b="1" u="sng" dirty="0">
                <a:solidFill>
                  <a:srgbClr val="66FFFF"/>
                </a:solidFill>
                <a:latin typeface="Arial" pitchFamily="34" charset="0"/>
                <a:cs typeface="Arial" pitchFamily="34" charset="0"/>
              </a:rPr>
              <a:t>Gibbous Moon</a:t>
            </a:r>
          </a:p>
        </p:txBody>
      </p:sp>
      <p:sp>
        <p:nvSpPr>
          <p:cNvPr id="8" name="Text Box 3"/>
          <p:cNvSpPr txBox="1">
            <a:spLocks noChangeArrowheads="1"/>
          </p:cNvSpPr>
          <p:nvPr/>
        </p:nvSpPr>
        <p:spPr bwMode="auto">
          <a:xfrm>
            <a:off x="4916" y="1855801"/>
            <a:ext cx="91440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FF00"/>
                </a:solidFill>
              </a:rPr>
              <a:t>Gibbous Moon Saints need to “not lose heart in doing </a:t>
            </a:r>
          </a:p>
          <a:p>
            <a:pPr algn="ctr"/>
            <a:r>
              <a:rPr lang="en-US" b="1" dirty="0">
                <a:solidFill>
                  <a:srgbClr val="FFFF00"/>
                </a:solidFill>
              </a:rPr>
              <a:t>good!” (Heb. 12:1-3)</a:t>
            </a:r>
            <a:endParaRPr lang="en-US" sz="2000" dirty="0"/>
          </a:p>
        </p:txBody>
      </p:sp>
      <p:sp>
        <p:nvSpPr>
          <p:cNvPr id="16" name="Text Box 8"/>
          <p:cNvSpPr txBox="1">
            <a:spLocks noChangeArrowheads="1"/>
          </p:cNvSpPr>
          <p:nvPr/>
        </p:nvSpPr>
        <p:spPr bwMode="auto">
          <a:xfrm>
            <a:off x="0" y="2819400"/>
            <a:ext cx="9148916" cy="2308324"/>
          </a:xfrm>
          <a:prstGeom prst="rect">
            <a:avLst/>
          </a:prstGeom>
          <a:solidFill>
            <a:schemeClr val="accent2">
              <a:lumMod val="20000"/>
              <a:lumOff val="80000"/>
            </a:schemeClr>
          </a:solidFill>
          <a:ln w="19050">
            <a:noFill/>
          </a:ln>
          <a:effectLst/>
          <a:scene3d>
            <a:camera prst="orthographicFront"/>
            <a:lightRig rig="threePt" dir="t"/>
          </a:scene3d>
          <a:sp3d>
            <a:bevelT w="165100" prst="coolSlant"/>
          </a:sp3d>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Gal. 6:7-9</a:t>
            </a:r>
          </a:p>
          <a:p>
            <a:pPr>
              <a:defRPr/>
            </a:pPr>
            <a:r>
              <a:rPr lang="en-US" sz="2000" dirty="0">
                <a:solidFill>
                  <a:srgbClr val="006600"/>
                </a:solidFill>
                <a:latin typeface="Tahoma" pitchFamily="34" charset="0"/>
                <a:cs typeface="Times New Roman" pitchFamily="18" charset="0"/>
              </a:rPr>
              <a:t>7.  Do not be deceived, God is not mocked; for whatever a man sows, this he will also reap.</a:t>
            </a:r>
          </a:p>
          <a:p>
            <a:pPr>
              <a:defRPr/>
            </a:pPr>
            <a:r>
              <a:rPr lang="en-US" sz="2000" dirty="0">
                <a:solidFill>
                  <a:srgbClr val="006600"/>
                </a:solidFill>
                <a:latin typeface="Tahoma" pitchFamily="34" charset="0"/>
                <a:cs typeface="Times New Roman" pitchFamily="18" charset="0"/>
              </a:rPr>
              <a:t>8.  For the one who sows to his own flesh will from the flesh reap corruption, but the one who sows to the Spirit will from the Spirit reap eternal life.</a:t>
            </a:r>
          </a:p>
          <a:p>
            <a:pPr>
              <a:defRPr/>
            </a:pPr>
            <a:r>
              <a:rPr lang="en-US" sz="2000" dirty="0">
                <a:solidFill>
                  <a:srgbClr val="006600"/>
                </a:solidFill>
                <a:latin typeface="Tahoma" pitchFamily="34" charset="0"/>
                <a:cs typeface="Times New Roman" pitchFamily="18" charset="0"/>
              </a:rPr>
              <a:t>9.  Let us not lose heart in doing good, for in due time we will reap if we do not grow weary.</a:t>
            </a:r>
          </a:p>
        </p:txBody>
      </p:sp>
      <p:sp>
        <p:nvSpPr>
          <p:cNvPr id="9" name="Text Box 7"/>
          <p:cNvSpPr txBox="1">
            <a:spLocks noChangeArrowheads="1"/>
          </p:cNvSpPr>
          <p:nvPr/>
        </p:nvSpPr>
        <p:spPr bwMode="auto">
          <a:xfrm>
            <a:off x="-4277" y="5410200"/>
            <a:ext cx="9126333" cy="830997"/>
          </a:xfrm>
          <a:prstGeom prst="rect">
            <a:avLst/>
          </a:prstGeom>
          <a:solidFill>
            <a:srgbClr val="0000FF"/>
          </a:solidFill>
          <a:ln>
            <a:noFill/>
          </a:ln>
          <a:scene3d>
            <a:camera prst="orthographicFront">
              <a:rot lat="0" lon="0" rev="0"/>
            </a:camera>
            <a:lightRig rig="threePt" dir="tl"/>
          </a:scene3d>
          <a:sp3d prstMaterial="dkEdge">
            <a:bevelT w="25400" h="50800" prst="coolSlant"/>
          </a:sp3d>
          <a:extLst/>
        </p:spPr>
        <p:style>
          <a:lnRef idx="0">
            <a:schemeClr val="accent1"/>
          </a:lnRef>
          <a:fillRef idx="3">
            <a:schemeClr val="accent1"/>
          </a:fillRef>
          <a:effectRef idx="3">
            <a:schemeClr val="accent1"/>
          </a:effectRef>
          <a:fontRef idx="minor">
            <a:schemeClr val="lt1"/>
          </a:fontRef>
        </p:style>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FFCC"/>
                </a:solidFill>
              </a:rPr>
              <a:t>Will your light ever brighten as you reflect the Son, </a:t>
            </a:r>
          </a:p>
          <a:p>
            <a:pPr algn="ctr"/>
            <a:r>
              <a:rPr lang="en-US" b="1" dirty="0">
                <a:solidFill>
                  <a:srgbClr val="FFFFCC"/>
                </a:solidFill>
              </a:rPr>
              <a:t>or do you grow weary and lose heart?</a:t>
            </a:r>
          </a:p>
        </p:txBody>
      </p:sp>
      <p:pic>
        <p:nvPicPr>
          <p:cNvPr id="11" name="Picture 1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791627" y="0"/>
            <a:ext cx="2352373" cy="1764280"/>
          </a:xfrm>
          <a:prstGeom prst="rect">
            <a:avLst/>
          </a:prstGeom>
        </p:spPr>
      </p:pic>
    </p:spTree>
    <p:extLst>
      <p:ext uri="{BB962C8B-B14F-4D97-AF65-F5344CB8AC3E}">
        <p14:creationId xmlns:p14="http://schemas.microsoft.com/office/powerpoint/2010/main" xmlns="" val="3299232197"/>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1000" fill="hold"/>
                                        <p:tgtEl>
                                          <p:spTgt spid="9"/>
                                        </p:tgtEl>
                                        <p:attrNameLst>
                                          <p:attrName>ppt_w</p:attrName>
                                        </p:attrNameLst>
                                      </p:cBhvr>
                                      <p:tavLst>
                                        <p:tav tm="0">
                                          <p:val>
                                            <p:fltVal val="0"/>
                                          </p:val>
                                        </p:tav>
                                        <p:tav tm="100000">
                                          <p:val>
                                            <p:strVal val="#ppt_w"/>
                                          </p:val>
                                        </p:tav>
                                      </p:tavLst>
                                    </p:anim>
                                    <p:anim calcmode="lin" valueType="num">
                                      <p:cBhvr>
                                        <p:cTn id="17" dur="1000" fill="hold"/>
                                        <p:tgtEl>
                                          <p:spTgt spid="9"/>
                                        </p:tgtEl>
                                        <p:attrNameLst>
                                          <p:attrName>ppt_h</p:attrName>
                                        </p:attrNameLst>
                                      </p:cBhvr>
                                      <p:tavLst>
                                        <p:tav tm="0">
                                          <p:val>
                                            <p:fltVal val="0"/>
                                          </p:val>
                                        </p:tav>
                                        <p:tav tm="100000">
                                          <p:val>
                                            <p:strVal val="#ppt_h"/>
                                          </p:val>
                                        </p:tav>
                                      </p:tavLst>
                                    </p:anim>
                                    <p:anim calcmode="lin" valueType="num">
                                      <p:cBhvr>
                                        <p:cTn id="18" dur="1000" fill="hold"/>
                                        <p:tgtEl>
                                          <p:spTgt spid="9"/>
                                        </p:tgtEl>
                                        <p:attrNameLst>
                                          <p:attrName>style.rotation</p:attrName>
                                        </p:attrNameLst>
                                      </p:cBhvr>
                                      <p:tavLst>
                                        <p:tav tm="0">
                                          <p:val>
                                            <p:fltVal val="90"/>
                                          </p:val>
                                        </p:tav>
                                        <p:tav tm="100000">
                                          <p:val>
                                            <p:fltVal val="0"/>
                                          </p:val>
                                        </p:tav>
                                      </p:tavLst>
                                    </p:anim>
                                    <p:animEffect transition="in" filter="fade">
                                      <p:cBhvr>
                                        <p:cTn id="1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4276" y="6548438"/>
            <a:ext cx="3352800" cy="309562"/>
          </a:xfrm>
        </p:spPr>
        <p:txBody>
          <a:bodyPr/>
          <a:lstStyle/>
          <a:p>
            <a:pPr>
              <a:defRPr/>
            </a:pPr>
            <a:r>
              <a:rPr lang="en-US" dirty="0"/>
              <a:t>Reflecting The Son</a:t>
            </a:r>
          </a:p>
        </p:txBody>
      </p:sp>
      <p:sp>
        <p:nvSpPr>
          <p:cNvPr id="157698" name="Rectangle 1026"/>
          <p:cNvSpPr>
            <a:spLocks noGrp="1" noChangeArrowheads="1"/>
          </p:cNvSpPr>
          <p:nvPr>
            <p:ph type="title"/>
          </p:nvPr>
        </p:nvSpPr>
        <p:spPr>
          <a:xfrm>
            <a:off x="-1" y="0"/>
            <a:ext cx="9171039" cy="533400"/>
          </a:xfrm>
        </p:spPr>
        <p:txBody>
          <a:bodyPr>
            <a:noAutofit/>
          </a:bodyPr>
          <a:lstStyle/>
          <a:p>
            <a:pPr>
              <a:buClr>
                <a:schemeClr val="accent6">
                  <a:lumMod val="75000"/>
                </a:schemeClr>
              </a:buClr>
              <a:defRPr/>
            </a:pPr>
            <a:r>
              <a:rPr lang="en-US" sz="3200" b="1" u="sng" dirty="0">
                <a:solidFill>
                  <a:srgbClr val="66FFFF"/>
                </a:solidFill>
                <a:latin typeface="Arial" pitchFamily="34" charset="0"/>
                <a:cs typeface="Arial" pitchFamily="34" charset="0"/>
              </a:rPr>
              <a:t>Full Moon</a:t>
            </a:r>
          </a:p>
        </p:txBody>
      </p:sp>
      <p:sp>
        <p:nvSpPr>
          <p:cNvPr id="8" name="Text Box 3"/>
          <p:cNvSpPr txBox="1">
            <a:spLocks noChangeArrowheads="1"/>
          </p:cNvSpPr>
          <p:nvPr/>
        </p:nvSpPr>
        <p:spPr bwMode="auto">
          <a:xfrm>
            <a:off x="-9832" y="686995"/>
            <a:ext cx="9144000"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FFFF00"/>
                </a:solidFill>
              </a:rPr>
              <a:t>Reflection of the Son:</a:t>
            </a:r>
          </a:p>
          <a:p>
            <a:pPr>
              <a:buClr>
                <a:srgbClr val="FF0000"/>
              </a:buClr>
              <a:buSzPct val="115000"/>
              <a:buFont typeface="Wingdings" pitchFamily="2" charset="2"/>
              <a:buChar char="Ø"/>
            </a:pPr>
            <a:r>
              <a:rPr lang="en-US" sz="2000" i="1" dirty="0"/>
              <a:t>Radiant, complete reflection</a:t>
            </a:r>
            <a:endParaRPr lang="en-US" sz="2000" dirty="0"/>
          </a:p>
        </p:txBody>
      </p:sp>
      <p:sp>
        <p:nvSpPr>
          <p:cNvPr id="18" name="Text Box 3"/>
          <p:cNvSpPr txBox="1">
            <a:spLocks noChangeArrowheads="1"/>
          </p:cNvSpPr>
          <p:nvPr/>
        </p:nvSpPr>
        <p:spPr bwMode="auto">
          <a:xfrm>
            <a:off x="-9832" y="3200400"/>
            <a:ext cx="91440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FFFF00"/>
                </a:solidFill>
              </a:rPr>
              <a:t>Complete reflection of the Son – Rom. 8:29-30 </a:t>
            </a:r>
          </a:p>
          <a:p>
            <a:pPr>
              <a:buClr>
                <a:srgbClr val="FF0000"/>
              </a:buClr>
              <a:buSzPct val="115000"/>
              <a:buFont typeface="Wingdings" pitchFamily="2" charset="2"/>
              <a:buChar char="Ø"/>
            </a:pPr>
            <a:r>
              <a:rPr lang="en-US" sz="2000" b="1" dirty="0"/>
              <a:t>Eph. 4:14-16: </a:t>
            </a:r>
            <a:r>
              <a:rPr lang="en-US" sz="2000" dirty="0"/>
              <a:t>Saints are to “grow up in all aspects into Him!”  </a:t>
            </a:r>
          </a:p>
          <a:p>
            <a:pPr>
              <a:buClr>
                <a:srgbClr val="FF0000"/>
              </a:buClr>
              <a:buSzPct val="115000"/>
              <a:buFont typeface="Wingdings" pitchFamily="2" charset="2"/>
              <a:buChar char="Ø"/>
            </a:pPr>
            <a:r>
              <a:rPr lang="en-US" sz="2000" b="1" dirty="0"/>
              <a:t>I Thess. 5:4-8: </a:t>
            </a:r>
            <a:r>
              <a:rPr lang="en-US" sz="2000" dirty="0"/>
              <a:t>God has called us to be “Daylight Disciples!”</a:t>
            </a: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781800" y="0"/>
            <a:ext cx="2364658" cy="1891726"/>
          </a:xfrm>
          <a:prstGeom prst="rect">
            <a:avLst/>
          </a:prstGeom>
        </p:spPr>
      </p:pic>
      <p:sp>
        <p:nvSpPr>
          <p:cNvPr id="10" name="Text Box 8"/>
          <p:cNvSpPr txBox="1">
            <a:spLocks noChangeArrowheads="1"/>
          </p:cNvSpPr>
          <p:nvPr/>
        </p:nvSpPr>
        <p:spPr bwMode="auto">
          <a:xfrm>
            <a:off x="1" y="1891726"/>
            <a:ext cx="9143999" cy="1077218"/>
          </a:xfrm>
          <a:prstGeom prst="rect">
            <a:avLst/>
          </a:prstGeom>
          <a:solidFill>
            <a:schemeClr val="accent2">
              <a:lumMod val="20000"/>
              <a:lumOff val="80000"/>
            </a:schemeClr>
          </a:solidFill>
          <a:ln w="19050">
            <a:noFill/>
          </a:ln>
          <a:effectLst/>
          <a:scene3d>
            <a:camera prst="orthographicFront"/>
            <a:lightRig rig="threePt" dir="t"/>
          </a:scene3d>
          <a:sp3d>
            <a:bevelT w="165100" prst="coolSlant"/>
          </a:sp3d>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Mt. 5:16 (Lk. 11:33-36)</a:t>
            </a:r>
          </a:p>
          <a:p>
            <a:pPr>
              <a:defRPr/>
            </a:pPr>
            <a:r>
              <a:rPr lang="en-US" sz="2000" dirty="0">
                <a:solidFill>
                  <a:srgbClr val="006600"/>
                </a:solidFill>
                <a:latin typeface="Tahoma" pitchFamily="34" charset="0"/>
                <a:cs typeface="Times New Roman" pitchFamily="18" charset="0"/>
              </a:rPr>
              <a:t>16.  "Let your light shine before men in such a way that they may see your good works, and glorify your Father who is in heaven.</a:t>
            </a:r>
          </a:p>
        </p:txBody>
      </p:sp>
      <p:sp>
        <p:nvSpPr>
          <p:cNvPr id="11" name="Text Box 3"/>
          <p:cNvSpPr txBox="1">
            <a:spLocks noChangeArrowheads="1"/>
          </p:cNvSpPr>
          <p:nvPr/>
        </p:nvSpPr>
        <p:spPr bwMode="auto">
          <a:xfrm>
            <a:off x="-9832" y="4495800"/>
            <a:ext cx="9144000" cy="144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FFFF00"/>
                </a:solidFill>
              </a:rPr>
              <a:t>Jn. 8:12: Jesus makes “daylight disciples” having the</a:t>
            </a:r>
          </a:p>
          <a:p>
            <a:r>
              <a:rPr lang="en-US" b="1" dirty="0">
                <a:solidFill>
                  <a:srgbClr val="FFFF00"/>
                </a:solidFill>
              </a:rPr>
              <a:t>“Light of life”</a:t>
            </a:r>
          </a:p>
          <a:p>
            <a:pPr>
              <a:buClr>
                <a:srgbClr val="FF0000"/>
              </a:buClr>
              <a:buSzPct val="115000"/>
              <a:buFont typeface="Wingdings" pitchFamily="2" charset="2"/>
              <a:buChar char="Ø"/>
            </a:pPr>
            <a:r>
              <a:rPr lang="en-US" sz="2000" dirty="0"/>
              <a:t>His disciples are “children of light.” (Eph. 5:8)</a:t>
            </a:r>
          </a:p>
          <a:p>
            <a:pPr>
              <a:buClr>
                <a:srgbClr val="FF0000"/>
              </a:buClr>
              <a:buSzPct val="115000"/>
              <a:buFont typeface="Wingdings" pitchFamily="2" charset="2"/>
              <a:buChar char="Ø"/>
            </a:pPr>
            <a:r>
              <a:rPr lang="en-US" sz="2000" dirty="0"/>
              <a:t>His disciples “walk in the light.” (I Jn. 1:7: contrasted to 1:6)</a:t>
            </a:r>
          </a:p>
        </p:txBody>
      </p:sp>
    </p:spTree>
    <p:extLst>
      <p:ext uri="{BB962C8B-B14F-4D97-AF65-F5344CB8AC3E}">
        <p14:creationId xmlns:p14="http://schemas.microsoft.com/office/powerpoint/2010/main" xmlns="" val="2541498595"/>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xEl>
                                              <p:pRg st="0" end="0"/>
                                            </p:txEl>
                                          </p:spTgt>
                                        </p:tgtEl>
                                        <p:attrNameLst>
                                          <p:attrName>style.visibility</p:attrName>
                                        </p:attrNameLst>
                                      </p:cBhvr>
                                      <p:to>
                                        <p:strVal val="visible"/>
                                      </p:to>
                                    </p:set>
                                    <p:animEffect transition="in" filter="fade">
                                      <p:cBhvr>
                                        <p:cTn id="17" dur="500"/>
                                        <p:tgtEl>
                                          <p:spTgt spid="18">
                                            <p:txEl>
                                              <p:pRg st="0" end="0"/>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18">
                                            <p:txEl>
                                              <p:pRg st="1" end="1"/>
                                            </p:txEl>
                                          </p:spTgt>
                                        </p:tgtEl>
                                        <p:attrNameLst>
                                          <p:attrName>style.visibility</p:attrName>
                                        </p:attrNameLst>
                                      </p:cBhvr>
                                      <p:to>
                                        <p:strVal val="visible"/>
                                      </p:to>
                                    </p:set>
                                    <p:animEffect transition="in" filter="wipe(left)">
                                      <p:cBhvr>
                                        <p:cTn id="21" dur="500"/>
                                        <p:tgtEl>
                                          <p:spTgt spid="18">
                                            <p:txEl>
                                              <p:pRg st="1" end="1"/>
                                            </p:txEl>
                                          </p:spTgt>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18">
                                            <p:txEl>
                                              <p:pRg st="2" end="2"/>
                                            </p:txEl>
                                          </p:spTgt>
                                        </p:tgtEl>
                                        <p:attrNameLst>
                                          <p:attrName>style.visibility</p:attrName>
                                        </p:attrNameLst>
                                      </p:cBhvr>
                                      <p:to>
                                        <p:strVal val="visible"/>
                                      </p:to>
                                    </p:set>
                                    <p:animEffect transition="in" filter="wipe(left)">
                                      <p:cBhvr>
                                        <p:cTn id="25" dur="500"/>
                                        <p:tgtEl>
                                          <p:spTgt spid="18">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xEl>
                                              <p:pRg st="0" end="0"/>
                                            </p:txEl>
                                          </p:spTgt>
                                        </p:tgtEl>
                                        <p:attrNameLst>
                                          <p:attrName>style.visibility</p:attrName>
                                        </p:attrNameLst>
                                      </p:cBhvr>
                                      <p:to>
                                        <p:strVal val="visible"/>
                                      </p:to>
                                    </p:set>
                                    <p:animEffect transition="in" filter="fade">
                                      <p:cBhvr>
                                        <p:cTn id="30" dur="500"/>
                                        <p:tgtEl>
                                          <p:spTgt spid="11">
                                            <p:txEl>
                                              <p:pRg st="0" end="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1">
                                            <p:txEl>
                                              <p:pRg st="1" end="1"/>
                                            </p:txEl>
                                          </p:spTgt>
                                        </p:tgtEl>
                                        <p:attrNameLst>
                                          <p:attrName>style.visibility</p:attrName>
                                        </p:attrNameLst>
                                      </p:cBhvr>
                                      <p:to>
                                        <p:strVal val="visible"/>
                                      </p:to>
                                    </p:set>
                                    <p:animEffect transition="in" filter="fade">
                                      <p:cBhvr>
                                        <p:cTn id="33" dur="500"/>
                                        <p:tgtEl>
                                          <p:spTgt spid="11">
                                            <p:txEl>
                                              <p:pRg st="1" end="1"/>
                                            </p:txEl>
                                          </p:spTgt>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11">
                                            <p:txEl>
                                              <p:pRg st="2" end="2"/>
                                            </p:txEl>
                                          </p:spTgt>
                                        </p:tgtEl>
                                        <p:attrNameLst>
                                          <p:attrName>style.visibility</p:attrName>
                                        </p:attrNameLst>
                                      </p:cBhvr>
                                      <p:to>
                                        <p:strVal val="visible"/>
                                      </p:to>
                                    </p:set>
                                    <p:animEffect transition="in" filter="wipe(left)">
                                      <p:cBhvr>
                                        <p:cTn id="37" dur="500"/>
                                        <p:tgtEl>
                                          <p:spTgt spid="11">
                                            <p:txEl>
                                              <p:pRg st="2" end="2"/>
                                            </p:txEl>
                                          </p:spTgt>
                                        </p:tgtEl>
                                      </p:cBhvr>
                                    </p:animEffect>
                                  </p:childTnLst>
                                </p:cTn>
                              </p:par>
                            </p:childTnLst>
                          </p:cTn>
                        </p:par>
                        <p:par>
                          <p:cTn id="38" fill="hold">
                            <p:stCondLst>
                              <p:cond delay="1000"/>
                            </p:stCondLst>
                            <p:childTnLst>
                              <p:par>
                                <p:cTn id="39" presetID="22" presetClass="entr" presetSubtype="8" fill="hold" nodeType="afterEffect">
                                  <p:stCondLst>
                                    <p:cond delay="0"/>
                                  </p:stCondLst>
                                  <p:childTnLst>
                                    <p:set>
                                      <p:cBhvr>
                                        <p:cTn id="40" dur="1" fill="hold">
                                          <p:stCondLst>
                                            <p:cond delay="0"/>
                                          </p:stCondLst>
                                        </p:cTn>
                                        <p:tgtEl>
                                          <p:spTgt spid="11">
                                            <p:txEl>
                                              <p:pRg st="3" end="3"/>
                                            </p:txEl>
                                          </p:spTgt>
                                        </p:tgtEl>
                                        <p:attrNameLst>
                                          <p:attrName>style.visibility</p:attrName>
                                        </p:attrNameLst>
                                      </p:cBhvr>
                                      <p:to>
                                        <p:strVal val="visible"/>
                                      </p:to>
                                    </p:set>
                                    <p:animEffect transition="in" filter="wipe(left)">
                                      <p:cBhvr>
                                        <p:cTn id="41"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4276" y="6548438"/>
            <a:ext cx="3352800" cy="309562"/>
          </a:xfrm>
        </p:spPr>
        <p:txBody>
          <a:bodyPr/>
          <a:lstStyle/>
          <a:p>
            <a:pPr>
              <a:defRPr/>
            </a:pPr>
            <a:r>
              <a:rPr lang="en-US" dirty="0"/>
              <a:t>Reflecting The Son</a:t>
            </a:r>
          </a:p>
        </p:txBody>
      </p:sp>
      <p:sp>
        <p:nvSpPr>
          <p:cNvPr id="157698" name="Rectangle 1026"/>
          <p:cNvSpPr>
            <a:spLocks noGrp="1" noChangeArrowheads="1"/>
          </p:cNvSpPr>
          <p:nvPr>
            <p:ph type="title"/>
          </p:nvPr>
        </p:nvSpPr>
        <p:spPr>
          <a:xfrm>
            <a:off x="-1" y="0"/>
            <a:ext cx="9171039" cy="533400"/>
          </a:xfrm>
        </p:spPr>
        <p:txBody>
          <a:bodyPr>
            <a:noAutofit/>
          </a:bodyPr>
          <a:lstStyle/>
          <a:p>
            <a:pPr>
              <a:buClr>
                <a:schemeClr val="accent6">
                  <a:lumMod val="75000"/>
                </a:schemeClr>
              </a:buClr>
              <a:defRPr/>
            </a:pPr>
            <a:r>
              <a:rPr lang="en-US" sz="3200" b="1" u="sng" dirty="0">
                <a:solidFill>
                  <a:srgbClr val="66FFFF"/>
                </a:solidFill>
                <a:latin typeface="Arial" pitchFamily="34" charset="0"/>
                <a:cs typeface="Arial" pitchFamily="34" charset="0"/>
              </a:rPr>
              <a:t>Full Moon</a:t>
            </a:r>
          </a:p>
        </p:txBody>
      </p:sp>
      <p:sp>
        <p:nvSpPr>
          <p:cNvPr id="8" name="Text Box 3"/>
          <p:cNvSpPr txBox="1">
            <a:spLocks noChangeArrowheads="1"/>
          </p:cNvSpPr>
          <p:nvPr/>
        </p:nvSpPr>
        <p:spPr bwMode="auto">
          <a:xfrm>
            <a:off x="2458" y="2743200"/>
            <a:ext cx="91440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FF00"/>
                </a:solidFill>
              </a:rPr>
              <a:t>Full Moon Saints need to continue “abounding in the </a:t>
            </a:r>
          </a:p>
          <a:p>
            <a:pPr algn="ctr"/>
            <a:r>
              <a:rPr lang="en-US" b="1" dirty="0">
                <a:solidFill>
                  <a:srgbClr val="FFFF00"/>
                </a:solidFill>
              </a:rPr>
              <a:t>work of the Lord!”</a:t>
            </a:r>
            <a:endParaRPr lang="en-US" sz="2000" dirty="0"/>
          </a:p>
        </p:txBody>
      </p:sp>
      <p:sp>
        <p:nvSpPr>
          <p:cNvPr id="16" name="Text Box 8"/>
          <p:cNvSpPr txBox="1">
            <a:spLocks noChangeArrowheads="1"/>
          </p:cNvSpPr>
          <p:nvPr/>
        </p:nvSpPr>
        <p:spPr bwMode="auto">
          <a:xfrm>
            <a:off x="-4277" y="3810000"/>
            <a:ext cx="9134168" cy="1384995"/>
          </a:xfrm>
          <a:prstGeom prst="rect">
            <a:avLst/>
          </a:prstGeom>
          <a:solidFill>
            <a:schemeClr val="accent2">
              <a:lumMod val="20000"/>
              <a:lumOff val="80000"/>
            </a:schemeClr>
          </a:solidFill>
          <a:ln w="19050">
            <a:noFill/>
          </a:ln>
          <a:effectLst/>
          <a:scene3d>
            <a:camera prst="orthographicFront"/>
            <a:lightRig rig="threePt" dir="t"/>
          </a:scene3d>
          <a:sp3d>
            <a:bevelT w="165100" prst="coolSlant"/>
          </a:sp3d>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I Cor. 15:58</a:t>
            </a:r>
          </a:p>
          <a:p>
            <a:pPr>
              <a:defRPr/>
            </a:pPr>
            <a:r>
              <a:rPr lang="en-US" sz="2000" dirty="0">
                <a:solidFill>
                  <a:srgbClr val="006600"/>
                </a:solidFill>
                <a:latin typeface="Tahoma" pitchFamily="34" charset="0"/>
                <a:cs typeface="Times New Roman" pitchFamily="18" charset="0"/>
              </a:rPr>
              <a:t>58.  Therefore, my beloved brethren, be steadfast, immovable, always abounding in the work of the Lord, knowing that your toil is not in vain in the Lord.</a:t>
            </a:r>
          </a:p>
        </p:txBody>
      </p:sp>
      <p:sp>
        <p:nvSpPr>
          <p:cNvPr id="9" name="Text Box 7"/>
          <p:cNvSpPr txBox="1">
            <a:spLocks noChangeArrowheads="1"/>
          </p:cNvSpPr>
          <p:nvPr/>
        </p:nvSpPr>
        <p:spPr bwMode="auto">
          <a:xfrm>
            <a:off x="-4277" y="5562600"/>
            <a:ext cx="9126333" cy="830997"/>
          </a:xfrm>
          <a:prstGeom prst="rect">
            <a:avLst/>
          </a:prstGeom>
          <a:solidFill>
            <a:srgbClr val="0000FF"/>
          </a:solidFill>
          <a:ln>
            <a:noFill/>
          </a:ln>
          <a:scene3d>
            <a:camera prst="orthographicFront">
              <a:rot lat="0" lon="0" rev="0"/>
            </a:camera>
            <a:lightRig rig="threePt" dir="tl"/>
          </a:scene3d>
          <a:sp3d prstMaterial="dkEdge">
            <a:bevelT w="25400" h="50800" prst="coolSlant"/>
          </a:sp3d>
          <a:extLst/>
        </p:spPr>
        <p:style>
          <a:lnRef idx="0">
            <a:schemeClr val="accent1"/>
          </a:lnRef>
          <a:fillRef idx="3">
            <a:schemeClr val="accent1"/>
          </a:fillRef>
          <a:effectRef idx="3">
            <a:schemeClr val="accent1"/>
          </a:effectRef>
          <a:fontRef idx="minor">
            <a:schemeClr val="lt1"/>
          </a:fontRef>
        </p:style>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FFCC"/>
                </a:solidFill>
              </a:rPr>
              <a:t>Let your light continue to shine as bright as the Son </a:t>
            </a:r>
          </a:p>
          <a:p>
            <a:pPr algn="ctr"/>
            <a:r>
              <a:rPr lang="en-US" b="1" dirty="0">
                <a:solidFill>
                  <a:srgbClr val="FFFFCC"/>
                </a:solidFill>
              </a:rPr>
              <a:t>so that men will “glorify” God!</a:t>
            </a:r>
          </a:p>
        </p:txBody>
      </p:sp>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84207" y="0"/>
            <a:ext cx="2762251" cy="2209800"/>
          </a:xfrm>
          <a:prstGeom prst="rect">
            <a:avLst/>
          </a:prstGeom>
        </p:spPr>
      </p:pic>
      <p:sp>
        <p:nvSpPr>
          <p:cNvPr id="12" name="Text Box 3"/>
          <p:cNvSpPr txBox="1">
            <a:spLocks noChangeArrowheads="1"/>
          </p:cNvSpPr>
          <p:nvPr/>
        </p:nvSpPr>
        <p:spPr bwMode="auto">
          <a:xfrm>
            <a:off x="-4916" y="745629"/>
            <a:ext cx="6558116" cy="16927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FFFF00"/>
                </a:solidFill>
              </a:rPr>
              <a:t>Eph. 5:7-11 </a:t>
            </a:r>
          </a:p>
          <a:p>
            <a:pPr>
              <a:buClr>
                <a:srgbClr val="FF0000"/>
              </a:buClr>
              <a:buSzPct val="115000"/>
              <a:buFont typeface="Wingdings" pitchFamily="2" charset="2"/>
              <a:buChar char="Ø"/>
            </a:pPr>
            <a:r>
              <a:rPr lang="en-US" sz="2000" dirty="0"/>
              <a:t>God’s people are not to participate (fellowship) the deeds of darkness but expose them! </a:t>
            </a:r>
          </a:p>
          <a:p>
            <a:pPr>
              <a:buClr>
                <a:srgbClr val="FF0000"/>
              </a:buClr>
              <a:buSzPct val="115000"/>
              <a:buFont typeface="Wingdings" pitchFamily="2" charset="2"/>
              <a:buChar char="Ø"/>
            </a:pPr>
            <a:r>
              <a:rPr lang="en-US" sz="2000" b="1" i="1" dirty="0"/>
              <a:t>Jn. 3:19-21: </a:t>
            </a:r>
            <a:r>
              <a:rPr lang="en-US" sz="2000" dirty="0"/>
              <a:t>Evil hates the light for fear the dark </a:t>
            </a:r>
          </a:p>
          <a:p>
            <a:pPr marL="457200" lvl="1" indent="0">
              <a:buClr>
                <a:srgbClr val="FF0000"/>
              </a:buClr>
              <a:buSzPct val="115000"/>
            </a:pPr>
            <a:r>
              <a:rPr lang="en-US" sz="2000" dirty="0"/>
              <a:t>will be exposed!</a:t>
            </a:r>
          </a:p>
        </p:txBody>
      </p:sp>
    </p:spTree>
    <p:extLst>
      <p:ext uri="{BB962C8B-B14F-4D97-AF65-F5344CB8AC3E}">
        <p14:creationId xmlns:p14="http://schemas.microsoft.com/office/powerpoint/2010/main" xmlns="" val="1920949914"/>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wipe(left)">
                                      <p:cBhvr>
                                        <p:cTn id="11" dur="500"/>
                                        <p:tgtEl>
                                          <p:spTgt spid="12">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wipe(left)">
                                      <p:cBhvr>
                                        <p:cTn id="15" dur="500"/>
                                        <p:tgtEl>
                                          <p:spTgt spid="12">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wipe(left)">
                                      <p:cBhvr>
                                        <p:cTn id="19" dur="500"/>
                                        <p:tgtEl>
                                          <p:spTgt spid="1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1000" fill="hold"/>
                                        <p:tgtEl>
                                          <p:spTgt spid="9"/>
                                        </p:tgtEl>
                                        <p:attrNameLst>
                                          <p:attrName>ppt_w</p:attrName>
                                        </p:attrNameLst>
                                      </p:cBhvr>
                                      <p:tavLst>
                                        <p:tav tm="0">
                                          <p:val>
                                            <p:fltVal val="0"/>
                                          </p:val>
                                        </p:tav>
                                        <p:tav tm="100000">
                                          <p:val>
                                            <p:strVal val="#ppt_w"/>
                                          </p:val>
                                        </p:tav>
                                      </p:tavLst>
                                    </p:anim>
                                    <p:anim calcmode="lin" valueType="num">
                                      <p:cBhvr>
                                        <p:cTn id="34" dur="1000" fill="hold"/>
                                        <p:tgtEl>
                                          <p:spTgt spid="9"/>
                                        </p:tgtEl>
                                        <p:attrNameLst>
                                          <p:attrName>ppt_h</p:attrName>
                                        </p:attrNameLst>
                                      </p:cBhvr>
                                      <p:tavLst>
                                        <p:tav tm="0">
                                          <p:val>
                                            <p:fltVal val="0"/>
                                          </p:val>
                                        </p:tav>
                                        <p:tav tm="100000">
                                          <p:val>
                                            <p:strVal val="#ppt_h"/>
                                          </p:val>
                                        </p:tav>
                                      </p:tavLst>
                                    </p:anim>
                                    <p:anim calcmode="lin" valueType="num">
                                      <p:cBhvr>
                                        <p:cTn id="35" dur="1000" fill="hold"/>
                                        <p:tgtEl>
                                          <p:spTgt spid="9"/>
                                        </p:tgtEl>
                                        <p:attrNameLst>
                                          <p:attrName>style.rotation</p:attrName>
                                        </p:attrNameLst>
                                      </p:cBhvr>
                                      <p:tavLst>
                                        <p:tav tm="0">
                                          <p:val>
                                            <p:fltVal val="90"/>
                                          </p:val>
                                        </p:tav>
                                        <p:tav tm="100000">
                                          <p:val>
                                            <p:fltVal val="0"/>
                                          </p:val>
                                        </p:tav>
                                      </p:tavLst>
                                    </p:anim>
                                    <p:animEffect transition="in" filter="fade">
                                      <p:cBhvr>
                                        <p:cTn id="3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76200" y="6516377"/>
            <a:ext cx="3354029" cy="309562"/>
          </a:xfrm>
        </p:spPr>
        <p:txBody>
          <a:bodyPr>
            <a:normAutofit/>
          </a:bodyPr>
          <a:lstStyle/>
          <a:p>
            <a:pPr>
              <a:defRPr/>
            </a:pPr>
            <a:r>
              <a:rPr lang="en-US"/>
              <a:t>Reflecting The Son</a:t>
            </a:r>
            <a:endParaRPr lang="en-US" dirty="0"/>
          </a:p>
        </p:txBody>
      </p:sp>
      <p:sp>
        <p:nvSpPr>
          <p:cNvPr id="157698" name="Rectangle 1026"/>
          <p:cNvSpPr>
            <a:spLocks noGrp="1" noChangeArrowheads="1"/>
          </p:cNvSpPr>
          <p:nvPr>
            <p:ph type="title"/>
          </p:nvPr>
        </p:nvSpPr>
        <p:spPr>
          <a:xfrm>
            <a:off x="14748" y="-7118"/>
            <a:ext cx="9144000" cy="652462"/>
          </a:xfrm>
        </p:spPr>
        <p:txBody>
          <a:bodyPr>
            <a:normAutofit/>
          </a:bodyPr>
          <a:lstStyle/>
          <a:p>
            <a:pPr marL="0" indent="0" eaLnBrk="1" fontAlgn="auto" hangingPunct="1">
              <a:spcAft>
                <a:spcPts val="0"/>
              </a:spcAft>
              <a:buClr>
                <a:schemeClr val="accent6">
                  <a:lumMod val="75000"/>
                </a:schemeClr>
              </a:buClr>
              <a:buNone/>
              <a:defRPr/>
            </a:pPr>
            <a:r>
              <a:rPr lang="en-US" sz="3200" b="1" u="sng" dirty="0">
                <a:solidFill>
                  <a:srgbClr val="66FFFF"/>
                </a:solidFill>
                <a:latin typeface="Arial" pitchFamily="34" charset="0"/>
                <a:cs typeface="Arial" pitchFamily="34" charset="0"/>
              </a:rPr>
              <a:t>Conclusion</a:t>
            </a:r>
          </a:p>
        </p:txBody>
      </p:sp>
      <p:sp>
        <p:nvSpPr>
          <p:cNvPr id="8" name="Text Box 6"/>
          <p:cNvSpPr txBox="1">
            <a:spLocks noChangeArrowheads="1"/>
          </p:cNvSpPr>
          <p:nvPr/>
        </p:nvSpPr>
        <p:spPr bwMode="auto">
          <a:xfrm>
            <a:off x="-14748" y="3498422"/>
            <a:ext cx="91440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Do you stray into the dark or stand in contrast to it?</a:t>
            </a:r>
          </a:p>
        </p:txBody>
      </p:sp>
      <p:sp>
        <p:nvSpPr>
          <p:cNvPr id="12" name="Text Box 3"/>
          <p:cNvSpPr txBox="1">
            <a:spLocks noChangeArrowheads="1"/>
          </p:cNvSpPr>
          <p:nvPr/>
        </p:nvSpPr>
        <p:spPr bwMode="auto">
          <a:xfrm>
            <a:off x="-9832" y="762000"/>
            <a:ext cx="9144000" cy="144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FFFF00"/>
                </a:solidFill>
              </a:rPr>
              <a:t>People in the world live in the darkness of sin, full of </a:t>
            </a:r>
          </a:p>
          <a:p>
            <a:r>
              <a:rPr lang="en-US" b="1" dirty="0">
                <a:solidFill>
                  <a:srgbClr val="FFFF00"/>
                </a:solidFill>
              </a:rPr>
              <a:t>despair and hopelessness! </a:t>
            </a:r>
            <a:r>
              <a:rPr lang="en-US" b="1" i="1" dirty="0">
                <a:solidFill>
                  <a:srgbClr val="FFFF00"/>
                </a:solidFill>
              </a:rPr>
              <a:t>(Eph. 2:11-12)</a:t>
            </a:r>
          </a:p>
          <a:p>
            <a:pPr>
              <a:buClr>
                <a:srgbClr val="FF0000"/>
              </a:buClr>
              <a:buSzPct val="115000"/>
              <a:buFont typeface="Wingdings" pitchFamily="2" charset="2"/>
              <a:buChar char="Ø"/>
            </a:pPr>
            <a:r>
              <a:rPr lang="en-US" sz="2000" dirty="0"/>
              <a:t>God’s people are to be lights, beacons of truth that offer hope to the sick and dying (spiritually) – </a:t>
            </a:r>
            <a:r>
              <a:rPr lang="en-US" sz="2000" i="1" dirty="0"/>
              <a:t>Mt. 5:16; Phil. 2:15</a:t>
            </a:r>
          </a:p>
        </p:txBody>
      </p:sp>
      <p:sp>
        <p:nvSpPr>
          <p:cNvPr id="13" name="Text Box 3"/>
          <p:cNvSpPr txBox="1">
            <a:spLocks noChangeArrowheads="1"/>
          </p:cNvSpPr>
          <p:nvPr/>
        </p:nvSpPr>
        <p:spPr bwMode="auto">
          <a:xfrm>
            <a:off x="2457" y="3960087"/>
            <a:ext cx="91440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buClr>
                <a:srgbClr val="FF0000"/>
              </a:buClr>
              <a:buSzPct val="115000"/>
              <a:buFont typeface="Wingdings" pitchFamily="2" charset="2"/>
              <a:buChar char="Ø"/>
            </a:pPr>
            <a:r>
              <a:rPr lang="en-US" sz="2000" dirty="0"/>
              <a:t>Going just a little into the dark is to walk in darkness and should no longer be a part of a Christian’s life – </a:t>
            </a:r>
            <a:r>
              <a:rPr lang="en-US" sz="2000" i="1" dirty="0"/>
              <a:t>Eph. 5:3; I Pet. 4:1-3</a:t>
            </a:r>
          </a:p>
        </p:txBody>
      </p:sp>
      <p:sp>
        <p:nvSpPr>
          <p:cNvPr id="10" name="Text Box 3"/>
          <p:cNvSpPr txBox="1">
            <a:spLocks noChangeArrowheads="1"/>
          </p:cNvSpPr>
          <p:nvPr/>
        </p:nvSpPr>
        <p:spPr bwMode="auto">
          <a:xfrm>
            <a:off x="0" y="2438400"/>
            <a:ext cx="9129252" cy="830997"/>
          </a:xfrm>
          <a:prstGeom prst="rect">
            <a:avLst/>
          </a:prstGeom>
          <a:solidFill>
            <a:srgbClr val="FFCCFF"/>
          </a:solidFill>
          <a:ln>
            <a:noFill/>
          </a:ln>
          <a:scene3d>
            <a:camera prst="orthographicFront">
              <a:rot lat="0" lon="0" rev="0"/>
            </a:camera>
            <a:lightRig rig="threePt" dir="tl"/>
          </a:scene3d>
          <a:sp3d prstMaterial="dkEdge">
            <a:bevelT w="25400" h="50800" prst="coolSlant"/>
          </a:sp3d>
          <a:extLst/>
        </p:spPr>
        <p:style>
          <a:lnRef idx="0">
            <a:schemeClr val="accent5"/>
          </a:lnRef>
          <a:fillRef idx="3">
            <a:schemeClr val="accent5"/>
          </a:fillRef>
          <a:effectRef idx="3">
            <a:schemeClr val="accent5"/>
          </a:effectRef>
          <a:fontRef idx="minor">
            <a:schemeClr val="lt1"/>
          </a:fontRef>
        </p:style>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0000"/>
                </a:solidFill>
              </a:rPr>
              <a:t>God’s people are to be “Daylight Disciples” as they walk </a:t>
            </a:r>
          </a:p>
          <a:p>
            <a:pPr algn="ctr"/>
            <a:r>
              <a:rPr lang="en-US" b="1" dirty="0">
                <a:solidFill>
                  <a:srgbClr val="FF0000"/>
                </a:solidFill>
              </a:rPr>
              <a:t>in the light of truth </a:t>
            </a:r>
            <a:r>
              <a:rPr lang="en-US" b="1" i="1" dirty="0">
                <a:solidFill>
                  <a:srgbClr val="FF0000"/>
                </a:solidFill>
              </a:rPr>
              <a:t>(Ps. 119:105)</a:t>
            </a:r>
          </a:p>
        </p:txBody>
      </p:sp>
      <p:pic>
        <p:nvPicPr>
          <p:cNvPr id="11" name="Picture 1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66768" y="4800600"/>
            <a:ext cx="2580968" cy="2064774"/>
          </a:xfrm>
          <a:prstGeom prst="rect">
            <a:avLst/>
          </a:prstGeom>
        </p:spPr>
      </p:pic>
    </p:spTree>
    <p:extLst>
      <p:ext uri="{BB962C8B-B14F-4D97-AF65-F5344CB8AC3E}">
        <p14:creationId xmlns:p14="http://schemas.microsoft.com/office/powerpoint/2010/main" xmlns="" val="519727503"/>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ppt_x"/>
                                          </p:val>
                                        </p:tav>
                                        <p:tav tm="100000">
                                          <p:val>
                                            <p:strVal val="#ppt_x"/>
                                          </p:val>
                                        </p:tav>
                                      </p:tavLst>
                                    </p:anim>
                                    <p:anim calcmode="lin" valueType="num">
                                      <p:cBhvr additive="base">
                                        <p:cTn id="1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3" grpId="0"/>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7620000" y="-7118"/>
            <a:ext cx="1524000" cy="309562"/>
          </a:xfrm>
        </p:spPr>
        <p:txBody>
          <a:bodyPr>
            <a:normAutofit/>
          </a:bodyPr>
          <a:lstStyle/>
          <a:p>
            <a:pPr>
              <a:defRPr/>
            </a:pPr>
            <a:r>
              <a:rPr lang="en-US" dirty="0"/>
              <a:t>Reflecting The Son</a:t>
            </a:r>
          </a:p>
        </p:txBody>
      </p:sp>
      <p:sp>
        <p:nvSpPr>
          <p:cNvPr id="157698" name="Rectangle 1026"/>
          <p:cNvSpPr>
            <a:spLocks noGrp="1" noChangeArrowheads="1"/>
          </p:cNvSpPr>
          <p:nvPr>
            <p:ph type="title"/>
          </p:nvPr>
        </p:nvSpPr>
        <p:spPr>
          <a:xfrm>
            <a:off x="14748" y="-7118"/>
            <a:ext cx="9144000" cy="652462"/>
          </a:xfrm>
        </p:spPr>
        <p:txBody>
          <a:bodyPr>
            <a:normAutofit/>
          </a:bodyPr>
          <a:lstStyle/>
          <a:p>
            <a:pPr marL="0" indent="0" eaLnBrk="1" fontAlgn="auto" hangingPunct="1">
              <a:spcAft>
                <a:spcPts val="0"/>
              </a:spcAft>
              <a:buClr>
                <a:schemeClr val="accent6">
                  <a:lumMod val="75000"/>
                </a:schemeClr>
              </a:buClr>
              <a:buNone/>
              <a:defRPr/>
            </a:pPr>
            <a:r>
              <a:rPr lang="en-US" sz="3200" b="1" u="sng" dirty="0">
                <a:solidFill>
                  <a:srgbClr val="66FFFF"/>
                </a:solidFill>
                <a:latin typeface="Arial" pitchFamily="34" charset="0"/>
                <a:cs typeface="Arial" pitchFamily="34" charset="0"/>
              </a:rPr>
              <a:t>Conclusion</a:t>
            </a:r>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5187" y="742950"/>
            <a:ext cx="8153400" cy="6115050"/>
          </a:xfrm>
          <a:prstGeom prst="rect">
            <a:avLst/>
          </a:prstGeom>
        </p:spPr>
      </p:pic>
      <p:sp>
        <p:nvSpPr>
          <p:cNvPr id="10" name="Text Box 6"/>
          <p:cNvSpPr txBox="1">
            <a:spLocks noChangeArrowheads="1"/>
          </p:cNvSpPr>
          <p:nvPr/>
        </p:nvSpPr>
        <p:spPr bwMode="auto">
          <a:xfrm>
            <a:off x="575187" y="742950"/>
            <a:ext cx="8153400"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b="1" dirty="0">
                <a:latin typeface="Tahoma" pitchFamily="34" charset="0"/>
                <a:cs typeface="Times New Roman" pitchFamily="18" charset="0"/>
              </a:rPr>
              <a:t>As the moon reflects the light of the sun, saints reflect the</a:t>
            </a:r>
          </a:p>
          <a:p>
            <a:pPr algn="ctr" eaLnBrk="1" hangingPunct="1"/>
            <a:r>
              <a:rPr lang="en-US" sz="2000" b="1" dirty="0">
                <a:latin typeface="Tahoma" pitchFamily="34" charset="0"/>
                <a:cs typeface="Times New Roman" pitchFamily="18" charset="0"/>
              </a:rPr>
              <a:t>Light of the Son of God </a:t>
            </a:r>
            <a:r>
              <a:rPr lang="en-US" sz="2000" b="1" i="1" dirty="0">
                <a:latin typeface="Tahoma" pitchFamily="34" charset="0"/>
                <a:cs typeface="Times New Roman" pitchFamily="18" charset="0"/>
              </a:rPr>
              <a:t>(Mt. 5:16; Rom. 8:29-30)</a:t>
            </a:r>
          </a:p>
        </p:txBody>
      </p:sp>
      <p:sp>
        <p:nvSpPr>
          <p:cNvPr id="13" name="Text Box 6"/>
          <p:cNvSpPr txBox="1">
            <a:spLocks noChangeArrowheads="1"/>
          </p:cNvSpPr>
          <p:nvPr/>
        </p:nvSpPr>
        <p:spPr bwMode="auto">
          <a:xfrm>
            <a:off x="575187" y="1600200"/>
            <a:ext cx="81534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i="1" dirty="0">
                <a:solidFill>
                  <a:srgbClr val="FFC000"/>
                </a:solidFill>
                <a:latin typeface="Tahoma" pitchFamily="34" charset="0"/>
                <a:cs typeface="Times New Roman" pitchFamily="18" charset="0"/>
              </a:rPr>
              <a:t>People around us (dark world) only see the light of Christ in us as we reflect the Son!</a:t>
            </a:r>
          </a:p>
        </p:txBody>
      </p:sp>
      <p:sp>
        <p:nvSpPr>
          <p:cNvPr id="14" name="Text Box 6"/>
          <p:cNvSpPr txBox="1">
            <a:spLocks noChangeArrowheads="1"/>
          </p:cNvSpPr>
          <p:nvPr/>
        </p:nvSpPr>
        <p:spPr bwMode="auto">
          <a:xfrm>
            <a:off x="2368345" y="3441923"/>
            <a:ext cx="4572000"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b="1" dirty="0">
                <a:solidFill>
                  <a:srgbClr val="FFFF00"/>
                </a:solidFill>
                <a:latin typeface="Tahoma" pitchFamily="34" charset="0"/>
                <a:cs typeface="Times New Roman" pitchFamily="18" charset="0"/>
              </a:rPr>
              <a:t>In reflecting the Son, what phase</a:t>
            </a:r>
          </a:p>
          <a:p>
            <a:pPr algn="ctr" eaLnBrk="1" hangingPunct="1"/>
            <a:r>
              <a:rPr lang="en-US" sz="2000" b="1" dirty="0">
                <a:solidFill>
                  <a:srgbClr val="FFFF00"/>
                </a:solidFill>
                <a:latin typeface="Tahoma" pitchFamily="34" charset="0"/>
                <a:cs typeface="Times New Roman" pitchFamily="18" charset="0"/>
              </a:rPr>
              <a:t>of discipleship are you in?</a:t>
            </a:r>
            <a:endParaRPr lang="en-US" sz="2000" b="1" i="1" dirty="0">
              <a:solidFill>
                <a:srgbClr val="FFFF00"/>
              </a:solidFill>
              <a:latin typeface="Tahoma" pitchFamily="34" charset="0"/>
              <a:cs typeface="Times New Roman" pitchFamily="18" charset="0"/>
            </a:endParaRPr>
          </a:p>
        </p:txBody>
      </p:sp>
      <p:sp>
        <p:nvSpPr>
          <p:cNvPr id="15" name="Text Box 6"/>
          <p:cNvSpPr txBox="1">
            <a:spLocks noChangeArrowheads="1"/>
          </p:cNvSpPr>
          <p:nvPr/>
        </p:nvSpPr>
        <p:spPr bwMode="auto">
          <a:xfrm>
            <a:off x="1187245" y="5257800"/>
            <a:ext cx="693420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cap="all" dirty="0">
                <a:ln w="28575" cmpd="sng">
                  <a:solidFill>
                    <a:srgbClr val="FFFF00"/>
                  </a:solidFill>
                  <a:prstDash val="solid"/>
                </a:ln>
                <a:solidFill>
                  <a:srgbClr val="0000FF"/>
                </a:solidFill>
                <a:effectLst>
                  <a:glow rad="228600">
                    <a:schemeClr val="accent2">
                      <a:satMod val="175000"/>
                      <a:alpha val="40000"/>
                    </a:schemeClr>
                  </a:glow>
                  <a:reflection blurRad="12700" stA="28000" endPos="45000" dist="1000" dir="5400000" sy="-100000" algn="bl" rotWithShape="0"/>
                </a:effectLst>
                <a:latin typeface="Tahoma" pitchFamily="34" charset="0"/>
                <a:cs typeface="Times New Roman" pitchFamily="18" charset="0"/>
              </a:rPr>
              <a:t>Can others see the light?</a:t>
            </a:r>
            <a:endParaRPr lang="en-US" sz="3200" b="1" i="1" cap="all" dirty="0">
              <a:ln w="28575" cmpd="sng">
                <a:solidFill>
                  <a:srgbClr val="FFFF00"/>
                </a:solidFill>
                <a:prstDash val="solid"/>
              </a:ln>
              <a:solidFill>
                <a:srgbClr val="0000FF"/>
              </a:solidFill>
              <a:effectLst>
                <a:glow rad="228600">
                  <a:schemeClr val="accent2">
                    <a:satMod val="175000"/>
                    <a:alpha val="40000"/>
                  </a:schemeClr>
                </a:glow>
                <a:reflection blurRad="12700" stA="28000" endPos="45000" dist="1000" dir="5400000" sy="-100000" algn="bl" rotWithShape="0"/>
              </a:effectLst>
              <a:latin typeface="Tahoma" pitchFamily="34" charset="0"/>
              <a:cs typeface="Times New Roman" pitchFamily="18" charset="0"/>
            </a:endParaRPr>
          </a:p>
        </p:txBody>
      </p:sp>
    </p:spTree>
    <p:extLst>
      <p:ext uri="{BB962C8B-B14F-4D97-AF65-F5344CB8AC3E}">
        <p14:creationId xmlns:p14="http://schemas.microsoft.com/office/powerpoint/2010/main" xmlns="" val="2915429263"/>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1"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ppt_x"/>
                                          </p:val>
                                        </p:tav>
                                        <p:tav tm="100000">
                                          <p:val>
                                            <p:strVal val="#ppt_x"/>
                                          </p:val>
                                        </p:tav>
                                      </p:tavLst>
                                    </p:anim>
                                    <p:anim calcmode="lin" valueType="num">
                                      <p:cBhvr additive="base">
                                        <p:cTn id="17"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1000" fill="hold"/>
                                        <p:tgtEl>
                                          <p:spTgt spid="15"/>
                                        </p:tgtEl>
                                        <p:attrNameLst>
                                          <p:attrName>ppt_w</p:attrName>
                                        </p:attrNameLst>
                                      </p:cBhvr>
                                      <p:tavLst>
                                        <p:tav tm="0">
                                          <p:val>
                                            <p:fltVal val="0"/>
                                          </p:val>
                                        </p:tav>
                                        <p:tav tm="100000">
                                          <p:val>
                                            <p:strVal val="#ppt_w"/>
                                          </p:val>
                                        </p:tav>
                                      </p:tavLst>
                                    </p:anim>
                                    <p:anim calcmode="lin" valueType="num">
                                      <p:cBhvr>
                                        <p:cTn id="23" dur="1000" fill="hold"/>
                                        <p:tgtEl>
                                          <p:spTgt spid="15"/>
                                        </p:tgtEl>
                                        <p:attrNameLst>
                                          <p:attrName>ppt_h</p:attrName>
                                        </p:attrNameLst>
                                      </p:cBhvr>
                                      <p:tavLst>
                                        <p:tav tm="0">
                                          <p:val>
                                            <p:fltVal val="0"/>
                                          </p:val>
                                        </p:tav>
                                        <p:tav tm="100000">
                                          <p:val>
                                            <p:strVal val="#ppt_h"/>
                                          </p:val>
                                        </p:tav>
                                      </p:tavLst>
                                    </p:anim>
                                    <p:anim calcmode="lin" valueType="num">
                                      <p:cBhvr>
                                        <p:cTn id="24" dur="1000" fill="hold"/>
                                        <p:tgtEl>
                                          <p:spTgt spid="15"/>
                                        </p:tgtEl>
                                        <p:attrNameLst>
                                          <p:attrName>style.rotation</p:attrName>
                                        </p:attrNameLst>
                                      </p:cBhvr>
                                      <p:tavLst>
                                        <p:tav tm="0">
                                          <p:val>
                                            <p:fltVal val="90"/>
                                          </p:val>
                                        </p:tav>
                                        <p:tav tm="100000">
                                          <p:val>
                                            <p:fltVal val="0"/>
                                          </p:val>
                                        </p:tav>
                                      </p:tavLst>
                                    </p:anim>
                                    <p:animEffect transition="in" filter="fade">
                                      <p:cBhvr>
                                        <p:cTn id="2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0" y="5004619"/>
            <a:ext cx="9144000" cy="6096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1267" name="Rectangle 2"/>
          <p:cNvSpPr>
            <a:spLocks noGrp="1" noChangeArrowheads="1"/>
          </p:cNvSpPr>
          <p:nvPr>
            <p:ph type="title"/>
          </p:nvPr>
        </p:nvSpPr>
        <p:spPr>
          <a:xfrm>
            <a:off x="0" y="0"/>
            <a:ext cx="9144000" cy="990600"/>
          </a:xfrm>
          <a:solidFill>
            <a:srgbClr val="FFFF00"/>
          </a:solidFill>
        </p:spPr>
        <p:txBody>
          <a:bodyPr/>
          <a:lstStyle/>
          <a:p>
            <a:pPr marL="0" indent="0" eaLnBrk="1" hangingPunct="1">
              <a:buNone/>
            </a:pPr>
            <a:r>
              <a:rPr lang="en-US" sz="4600" b="1" u="sng" dirty="0">
                <a:solidFill>
                  <a:srgbClr val="0000FF"/>
                </a:solidFill>
                <a:latin typeface="Ameretto"/>
              </a:rPr>
              <a:t>“What Must I Do To Be Saved?”</a:t>
            </a:r>
          </a:p>
        </p:txBody>
      </p:sp>
      <p:sp>
        <p:nvSpPr>
          <p:cNvPr id="6147" name="Text Box 3"/>
          <p:cNvSpPr txBox="1">
            <a:spLocks noChangeArrowheads="1"/>
          </p:cNvSpPr>
          <p:nvPr/>
        </p:nvSpPr>
        <p:spPr bwMode="auto">
          <a:xfrm>
            <a:off x="0" y="1066800"/>
            <a:ext cx="9144000" cy="3539430"/>
          </a:xfrm>
          <a:prstGeom prst="rect">
            <a:avLst/>
          </a:prstGeom>
          <a:noFill/>
          <a:ln w="9525">
            <a:noFill/>
            <a:miter lim="800000"/>
            <a:headEnd/>
            <a:tailEnd/>
          </a:ln>
          <a:effectLst/>
        </p:spPr>
        <p:txBody>
          <a:bodyPr wrap="square">
            <a:spAutoFit/>
          </a:bodyPr>
          <a:lstStyle/>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Hear The Gospel (Jn. 5:24; Rom. 10:17)</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Believe In Christ (Jn. 3:16-18; Jn. 8:24)</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Repent Of Sins (Lk. 13:35; Acts 2:38)</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Confess Christ (Mt. 10:32; Rom. 10:10)</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Be Baptized (Mk. 16:16; Acts 22:16)</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0" y="4972456"/>
            <a:ext cx="9144000" cy="1692771"/>
          </a:xfrm>
          <a:prstGeom prst="rect">
            <a:avLst/>
          </a:prstGeom>
          <a:noFill/>
          <a:ln w="9525">
            <a:noFill/>
            <a:miter lim="800000"/>
            <a:headEnd/>
            <a:tailEnd/>
          </a:ln>
          <a:effectLst/>
        </p:spPr>
        <p:txBody>
          <a:bodyPr wrap="square">
            <a:spAutoFit/>
          </a:bodyPr>
          <a:lstStyle/>
          <a:p>
            <a:pPr algn="ctr" fontAlgn="auto">
              <a:spcBef>
                <a:spcPts val="0"/>
              </a:spcBef>
              <a:spcAft>
                <a:spcPts val="0"/>
              </a:spcAft>
              <a:buNone/>
              <a:defRPr/>
            </a:pPr>
            <a:r>
              <a:rPr lang="en-US" sz="4000" b="1" u="sng" dirty="0">
                <a:solidFill>
                  <a:srgbClr val="0000FF"/>
                </a:solidFill>
                <a:effectLst>
                  <a:outerShdw blurRad="38100" dist="38100" dir="2700000" algn="tl">
                    <a:srgbClr val="FFFFFF"/>
                  </a:outerShdw>
                </a:effectLst>
                <a:latin typeface="Calisto MT" pitchFamily="18" charset="0"/>
              </a:rPr>
              <a:t>For The </a:t>
            </a:r>
            <a:r>
              <a:rPr lang="en-US" sz="4000" b="1" u="sng">
                <a:solidFill>
                  <a:srgbClr val="0000FF"/>
                </a:solidFill>
                <a:effectLst>
                  <a:outerShdw blurRad="38100" dist="38100" dir="2700000" algn="tl">
                    <a:srgbClr val="FFFFFF"/>
                  </a:outerShdw>
                </a:effectLst>
                <a:latin typeface="Calisto MT" pitchFamily="18" charset="0"/>
              </a:rPr>
              <a:t>Erring Saint:</a:t>
            </a:r>
            <a:r>
              <a:rPr lang="en-US" sz="4000" b="1">
                <a:solidFill>
                  <a:srgbClr val="0000FF"/>
                </a:solidFill>
                <a:effectLst>
                  <a:outerShdw blurRad="38100" dist="38100" dir="2700000" algn="tl">
                    <a:srgbClr val="FFFFFF"/>
                  </a:outerShdw>
                </a:effectLst>
                <a:latin typeface="Calisto MT" pitchFamily="18" charset="0"/>
              </a:rPr>
              <a:t> </a:t>
            </a:r>
            <a:endParaRPr lang="en-US" sz="4000" b="1" dirty="0">
              <a:solidFill>
                <a:srgbClr val="0000FF"/>
              </a:solidFill>
              <a:effectLst>
                <a:outerShdw blurRad="38100" dist="38100" dir="2700000" algn="tl">
                  <a:srgbClr val="FFFFFF"/>
                </a:outerShdw>
              </a:effectLst>
              <a:latin typeface="Calisto MT" pitchFamily="18" charset="0"/>
            </a:endParaRPr>
          </a:p>
          <a:p>
            <a:pPr algn="ctr" fontAlgn="auto">
              <a:spcBef>
                <a:spcPts val="0"/>
              </a:spcBef>
              <a:spcAft>
                <a:spcPts val="0"/>
              </a:spcAft>
              <a:buNone/>
              <a:defRPr/>
            </a:pPr>
            <a:r>
              <a:rPr lang="en-US" sz="3200" b="1" dirty="0">
                <a:solidFill>
                  <a:schemeClr val="tx1"/>
                </a:solidFill>
                <a:latin typeface="Arial" pitchFamily="34" charset="0"/>
                <a:cs typeface="Arial" pitchFamily="34" charset="0"/>
              </a:rPr>
              <a:t>Repent (Acts 8:22), Confess (I Jn. 1:9),</a:t>
            </a:r>
          </a:p>
          <a:p>
            <a:pPr algn="ctr" fontAlgn="auto">
              <a:spcBef>
                <a:spcPts val="0"/>
              </a:spcBef>
              <a:spcAft>
                <a:spcPts val="0"/>
              </a:spcAft>
              <a:buNone/>
              <a:defRPr/>
            </a:pPr>
            <a:r>
              <a:rPr lang="en-US" sz="3200" b="1" dirty="0">
                <a:solidFill>
                  <a:schemeClr val="tx1"/>
                </a:solidFill>
                <a:latin typeface="Arial" pitchFamily="34" charset="0"/>
                <a:cs typeface="Arial" pitchFamily="34"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endParaRPr lang="en-US"/>
          </a:p>
        </p:txBody>
      </p:sp>
    </p:spTree>
    <p:extLst>
      <p:ext uri="{BB962C8B-B14F-4D97-AF65-F5344CB8AC3E}">
        <p14:creationId xmlns:p14="http://schemas.microsoft.com/office/powerpoint/2010/main" xmlns="" val="3057869443"/>
      </p:ext>
    </p:extLst>
  </p:cSld>
  <p:clrMapOvr>
    <a:masterClrMapping/>
  </p:clrMapOvr>
  <mc:AlternateContent xmlns:mc="http://schemas.openxmlformats.org/markup-compatibility/2006">
    <mc:Choice xmlns:p14="http://schemas.microsoft.com/office/powerpoint/2010/main" xmlns="" Requires="p14">
      <p:transition spd="slow" p14:dur="3000" advTm="210000">
        <p14:shred/>
      </p:transition>
    </mc:Choice>
    <mc:Fallback>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2000"/>
                                        <p:tgtEl>
                                          <p:spTgt spid="6147">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2000"/>
                                        <p:tgtEl>
                                          <p:spTgt spid="6147">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2000"/>
                                        <p:tgtEl>
                                          <p:spTgt spid="6147">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2000"/>
                                        <p:tgtEl>
                                          <p:spTgt spid="6147">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2000"/>
                                        <p:tgtEl>
                                          <p:spTgt spid="6147">
                                            <p:txEl>
                                              <p:pRg st="4" end="4"/>
                                            </p:txEl>
                                          </p:spTgt>
                                        </p:tgtEl>
                                      </p:cBhvr>
                                    </p:animEffect>
                                  </p:childTnLst>
                                </p:cTn>
                              </p:par>
                            </p:childTnLst>
                          </p:cTn>
                        </p:par>
                        <p:par>
                          <p:cTn id="24" fill="hold">
                            <p:stCondLst>
                              <p:cond delay="10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2000"/>
                                        <p:tgtEl>
                                          <p:spTgt spid="6147">
                                            <p:txEl>
                                              <p:pRg st="5" end="5"/>
                                            </p:txEl>
                                          </p:spTgt>
                                        </p:tgtEl>
                                      </p:cBhvr>
                                    </p:animEffect>
                                  </p:childTnLst>
                                </p:cTn>
                              </p:par>
                            </p:childTnLst>
                          </p:cTn>
                        </p:par>
                        <p:par>
                          <p:cTn id="28" fill="hold">
                            <p:stCondLst>
                              <p:cond delay="12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14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4294967295"/>
          </p:nvPr>
        </p:nvSpPr>
        <p:spPr>
          <a:xfrm>
            <a:off x="10140" y="6689602"/>
            <a:ext cx="3657600" cy="168398"/>
          </a:xfrm>
          <a:prstGeom prst="rect">
            <a:avLst/>
          </a:prstGeom>
        </p:spPr>
        <p:txBody>
          <a:bodyPr>
            <a:normAutofit fontScale="62500" lnSpcReduction="20000"/>
          </a:bodyPr>
          <a:lstStyle/>
          <a:p>
            <a:pPr>
              <a:defRPr/>
            </a:pPr>
            <a:r>
              <a:rPr lang="en-US" sz="1000" b="1" i="1" dirty="0"/>
              <a:t>Reflecting The Son</a:t>
            </a:r>
          </a:p>
        </p:txBody>
      </p:sp>
      <p:sp>
        <p:nvSpPr>
          <p:cNvPr id="8195" name="Rectangle 2"/>
          <p:cNvSpPr>
            <a:spLocks noGrp="1" noChangeArrowheads="1"/>
          </p:cNvSpPr>
          <p:nvPr>
            <p:ph type="title"/>
          </p:nvPr>
        </p:nvSpPr>
        <p:spPr>
          <a:xfrm>
            <a:off x="8143" y="18538"/>
            <a:ext cx="9144000" cy="625475"/>
          </a:xfrm>
        </p:spPr>
        <p:txBody>
          <a:bodyPr>
            <a:normAutofit/>
          </a:bodyPr>
          <a:lstStyle/>
          <a:p>
            <a:pPr eaLnBrk="1" hangingPunct="1"/>
            <a:r>
              <a:rPr lang="en-US" sz="3200" b="1" u="sng" dirty="0">
                <a:solidFill>
                  <a:srgbClr val="66FFFF"/>
                </a:solidFill>
                <a:latin typeface="Arial" pitchFamily="34" charset="0"/>
                <a:cs typeface="Arial" pitchFamily="34" charset="0"/>
              </a:rPr>
              <a:t>Intro</a:t>
            </a:r>
          </a:p>
        </p:txBody>
      </p:sp>
      <p:sp>
        <p:nvSpPr>
          <p:cNvPr id="11" name="Text Box 3"/>
          <p:cNvSpPr txBox="1">
            <a:spLocks noChangeArrowheads="1"/>
          </p:cNvSpPr>
          <p:nvPr/>
        </p:nvSpPr>
        <p:spPr bwMode="auto">
          <a:xfrm>
            <a:off x="10140" y="1066800"/>
            <a:ext cx="9144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FF00"/>
                </a:solidFill>
              </a:rPr>
              <a:t>Jesus is the Light of the world (the source of light)</a:t>
            </a:r>
            <a:endParaRPr lang="en-US" b="1" i="1" dirty="0">
              <a:solidFill>
                <a:srgbClr val="FFFF00"/>
              </a:solidFill>
            </a:endParaRPr>
          </a:p>
        </p:txBody>
      </p:sp>
      <p:sp>
        <p:nvSpPr>
          <p:cNvPr id="8" name="Text Box 8"/>
          <p:cNvSpPr txBox="1">
            <a:spLocks noChangeArrowheads="1"/>
          </p:cNvSpPr>
          <p:nvPr/>
        </p:nvSpPr>
        <p:spPr bwMode="auto">
          <a:xfrm>
            <a:off x="-7067" y="1904999"/>
            <a:ext cx="9161207" cy="1077218"/>
          </a:xfrm>
          <a:prstGeom prst="rect">
            <a:avLst/>
          </a:prstGeom>
          <a:solidFill>
            <a:schemeClr val="accent2">
              <a:lumMod val="20000"/>
              <a:lumOff val="80000"/>
            </a:schemeClr>
          </a:solidFill>
          <a:ln w="19050">
            <a:noFill/>
          </a:ln>
          <a:effectLst/>
          <a:scene3d>
            <a:camera prst="orthographicFront"/>
            <a:lightRig rig="threePt" dir="t"/>
          </a:scene3d>
          <a:sp3d>
            <a:bevelT w="165100" prst="coolSlant"/>
          </a:sp3d>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Jn. 1:4-5</a:t>
            </a:r>
          </a:p>
          <a:p>
            <a:pPr>
              <a:defRPr/>
            </a:pPr>
            <a:r>
              <a:rPr lang="en-US" sz="2000" dirty="0">
                <a:solidFill>
                  <a:srgbClr val="006600"/>
                </a:solidFill>
                <a:latin typeface="Tahoma" pitchFamily="34" charset="0"/>
                <a:cs typeface="Times New Roman" pitchFamily="18" charset="0"/>
              </a:rPr>
              <a:t>4.  In Him was life, and the life was the Light of men.</a:t>
            </a:r>
          </a:p>
          <a:p>
            <a:pPr>
              <a:defRPr/>
            </a:pPr>
            <a:r>
              <a:rPr lang="en-US" sz="2000" dirty="0">
                <a:solidFill>
                  <a:srgbClr val="006600"/>
                </a:solidFill>
                <a:latin typeface="Tahoma" pitchFamily="34" charset="0"/>
                <a:cs typeface="Times New Roman" pitchFamily="18" charset="0"/>
              </a:rPr>
              <a:t>5.  The Light shines in the darkness, and the darkness did not comprehend it.</a:t>
            </a:r>
          </a:p>
        </p:txBody>
      </p:sp>
      <p:sp>
        <p:nvSpPr>
          <p:cNvPr id="9" name="Text Box 8"/>
          <p:cNvSpPr txBox="1">
            <a:spLocks noChangeArrowheads="1"/>
          </p:cNvSpPr>
          <p:nvPr/>
        </p:nvSpPr>
        <p:spPr bwMode="auto">
          <a:xfrm>
            <a:off x="-7067" y="3657600"/>
            <a:ext cx="9143999" cy="1384995"/>
          </a:xfrm>
          <a:prstGeom prst="rect">
            <a:avLst/>
          </a:prstGeom>
          <a:solidFill>
            <a:schemeClr val="accent2">
              <a:lumMod val="20000"/>
              <a:lumOff val="80000"/>
            </a:schemeClr>
          </a:solidFill>
          <a:ln w="19050">
            <a:noFill/>
          </a:ln>
          <a:effectLst/>
          <a:scene3d>
            <a:camera prst="orthographicFront"/>
            <a:lightRig rig="threePt" dir="t"/>
          </a:scene3d>
          <a:sp3d>
            <a:bevelT w="165100" prst="coolSlant"/>
          </a:sp3d>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Jn. 8:12</a:t>
            </a:r>
          </a:p>
          <a:p>
            <a:pPr>
              <a:defRPr/>
            </a:pPr>
            <a:r>
              <a:rPr lang="en-US" sz="2000" dirty="0">
                <a:solidFill>
                  <a:srgbClr val="006600"/>
                </a:solidFill>
                <a:latin typeface="Tahoma" pitchFamily="34" charset="0"/>
                <a:cs typeface="Times New Roman" pitchFamily="18" charset="0"/>
              </a:rPr>
              <a:t>12.  Then Jesus again spoke to them, saying, "I am the Light of the world; he who follows Me will not walk in the darkness, but will have the Light of life."</a:t>
            </a:r>
          </a:p>
        </p:txBody>
      </p:sp>
    </p:spTree>
    <p:extLst>
      <p:ext uri="{BB962C8B-B14F-4D97-AF65-F5344CB8AC3E}">
        <p14:creationId xmlns:p14="http://schemas.microsoft.com/office/powerpoint/2010/main" xmlns="" val="1719825594"/>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4294967295"/>
          </p:nvPr>
        </p:nvSpPr>
        <p:spPr>
          <a:xfrm>
            <a:off x="10140" y="6689602"/>
            <a:ext cx="3657600" cy="168398"/>
          </a:xfrm>
          <a:prstGeom prst="rect">
            <a:avLst/>
          </a:prstGeom>
        </p:spPr>
        <p:txBody>
          <a:bodyPr>
            <a:normAutofit fontScale="62500" lnSpcReduction="20000"/>
          </a:bodyPr>
          <a:lstStyle/>
          <a:p>
            <a:pPr>
              <a:defRPr/>
            </a:pPr>
            <a:r>
              <a:rPr lang="en-US" sz="1000" b="1" i="1" dirty="0"/>
              <a:t>Reflecting The Son</a:t>
            </a:r>
          </a:p>
        </p:txBody>
      </p:sp>
      <p:sp>
        <p:nvSpPr>
          <p:cNvPr id="8195" name="Rectangle 2"/>
          <p:cNvSpPr>
            <a:spLocks noGrp="1" noChangeArrowheads="1"/>
          </p:cNvSpPr>
          <p:nvPr>
            <p:ph type="title"/>
          </p:nvPr>
        </p:nvSpPr>
        <p:spPr>
          <a:xfrm>
            <a:off x="8143" y="18538"/>
            <a:ext cx="9144000" cy="625475"/>
          </a:xfrm>
        </p:spPr>
        <p:txBody>
          <a:bodyPr>
            <a:normAutofit/>
          </a:bodyPr>
          <a:lstStyle/>
          <a:p>
            <a:pPr eaLnBrk="1" hangingPunct="1"/>
            <a:r>
              <a:rPr lang="en-US" sz="3200" b="1" u="sng" dirty="0">
                <a:solidFill>
                  <a:srgbClr val="66FFFF"/>
                </a:solidFill>
                <a:latin typeface="Arial" pitchFamily="34" charset="0"/>
                <a:cs typeface="Arial" pitchFamily="34" charset="0"/>
              </a:rPr>
              <a:t>Intro</a:t>
            </a:r>
          </a:p>
        </p:txBody>
      </p:sp>
      <p:sp>
        <p:nvSpPr>
          <p:cNvPr id="10" name="Text Box 3"/>
          <p:cNvSpPr txBox="1">
            <a:spLocks noChangeArrowheads="1"/>
          </p:cNvSpPr>
          <p:nvPr/>
        </p:nvSpPr>
        <p:spPr bwMode="auto">
          <a:xfrm>
            <a:off x="0" y="1143000"/>
            <a:ext cx="9144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FF00"/>
                </a:solidFill>
              </a:rPr>
              <a:t>Saints are to reflect His Light in letting our lights shine!</a:t>
            </a:r>
          </a:p>
        </p:txBody>
      </p:sp>
      <p:sp>
        <p:nvSpPr>
          <p:cNvPr id="12" name="Text Box 8"/>
          <p:cNvSpPr txBox="1">
            <a:spLocks noChangeArrowheads="1"/>
          </p:cNvSpPr>
          <p:nvPr/>
        </p:nvSpPr>
        <p:spPr bwMode="auto">
          <a:xfrm>
            <a:off x="0" y="1981200"/>
            <a:ext cx="9143999" cy="1077218"/>
          </a:xfrm>
          <a:prstGeom prst="rect">
            <a:avLst/>
          </a:prstGeom>
          <a:solidFill>
            <a:schemeClr val="accent2">
              <a:lumMod val="20000"/>
              <a:lumOff val="80000"/>
            </a:schemeClr>
          </a:solidFill>
          <a:ln w="19050">
            <a:noFill/>
          </a:ln>
          <a:effectLst/>
          <a:scene3d>
            <a:camera prst="orthographicFront"/>
            <a:lightRig rig="threePt" dir="t"/>
          </a:scene3d>
          <a:sp3d>
            <a:bevelT w="165100" prst="coolSlant"/>
          </a:sp3d>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Mt. 5:16</a:t>
            </a:r>
          </a:p>
          <a:p>
            <a:pPr>
              <a:defRPr/>
            </a:pPr>
            <a:r>
              <a:rPr lang="en-US" sz="2000" dirty="0">
                <a:solidFill>
                  <a:srgbClr val="006600"/>
                </a:solidFill>
                <a:latin typeface="Tahoma" pitchFamily="34" charset="0"/>
                <a:cs typeface="Times New Roman" pitchFamily="18" charset="0"/>
              </a:rPr>
              <a:t>16.  "Let your light shine before men in such a way that they may see your good works, and glorify your Father who is in heaven.</a:t>
            </a:r>
          </a:p>
        </p:txBody>
      </p:sp>
      <p:sp>
        <p:nvSpPr>
          <p:cNvPr id="13" name="Text Box 8"/>
          <p:cNvSpPr txBox="1">
            <a:spLocks noChangeArrowheads="1"/>
          </p:cNvSpPr>
          <p:nvPr/>
        </p:nvSpPr>
        <p:spPr bwMode="auto">
          <a:xfrm>
            <a:off x="-1" y="3505200"/>
            <a:ext cx="9143999" cy="2000548"/>
          </a:xfrm>
          <a:prstGeom prst="rect">
            <a:avLst/>
          </a:prstGeom>
          <a:solidFill>
            <a:schemeClr val="accent2">
              <a:lumMod val="20000"/>
              <a:lumOff val="80000"/>
            </a:schemeClr>
          </a:solidFill>
          <a:ln w="19050">
            <a:noFill/>
          </a:ln>
          <a:effectLst/>
          <a:scene3d>
            <a:camera prst="orthographicFront"/>
            <a:lightRig rig="threePt" dir="t"/>
          </a:scene3d>
          <a:sp3d>
            <a:bevelT w="165100" prst="coolSlant"/>
          </a:sp3d>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Rom. 8:29-30</a:t>
            </a:r>
          </a:p>
          <a:p>
            <a:pPr>
              <a:defRPr/>
            </a:pPr>
            <a:r>
              <a:rPr lang="en-US" sz="2000" dirty="0">
                <a:solidFill>
                  <a:srgbClr val="006600"/>
                </a:solidFill>
                <a:latin typeface="Tahoma" pitchFamily="34" charset="0"/>
                <a:cs typeface="Times New Roman" pitchFamily="18" charset="0"/>
              </a:rPr>
              <a:t>29.  For those whom He foreknew, He also predestined to become conformed to the image of His Son, so that He would be the firstborn among many brethren;</a:t>
            </a:r>
          </a:p>
          <a:p>
            <a:pPr>
              <a:defRPr/>
            </a:pPr>
            <a:r>
              <a:rPr lang="en-US" sz="2000" dirty="0">
                <a:solidFill>
                  <a:srgbClr val="006600"/>
                </a:solidFill>
                <a:latin typeface="Tahoma" pitchFamily="34" charset="0"/>
                <a:cs typeface="Times New Roman" pitchFamily="18" charset="0"/>
              </a:rPr>
              <a:t>30.  and these whom He predestined, He also called; and these whom He called, He also justified; and these whom He justified, He also glorified.</a:t>
            </a:r>
          </a:p>
        </p:txBody>
      </p:sp>
    </p:spTree>
    <p:extLst>
      <p:ext uri="{BB962C8B-B14F-4D97-AF65-F5344CB8AC3E}">
        <p14:creationId xmlns:p14="http://schemas.microsoft.com/office/powerpoint/2010/main" xmlns="" val="3823250138"/>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6"/>
          </p:nvPr>
        </p:nvSpPr>
        <p:spPr>
          <a:xfrm>
            <a:off x="19664" y="6553200"/>
            <a:ext cx="3352800" cy="283958"/>
          </a:xfrm>
        </p:spPr>
        <p:txBody>
          <a:bodyPr>
            <a:normAutofit/>
          </a:bodyPr>
          <a:lstStyle/>
          <a:p>
            <a:pPr>
              <a:defRPr/>
            </a:pPr>
            <a:r>
              <a:rPr lang="en-US" dirty="0"/>
              <a:t>Reflecting The Son</a:t>
            </a:r>
          </a:p>
        </p:txBody>
      </p:sp>
      <p:sp>
        <p:nvSpPr>
          <p:cNvPr id="90114" name="Rectangle 2"/>
          <p:cNvSpPr>
            <a:spLocks noGrp="1" noChangeArrowheads="1"/>
          </p:cNvSpPr>
          <p:nvPr>
            <p:ph type="title"/>
          </p:nvPr>
        </p:nvSpPr>
        <p:spPr>
          <a:xfrm>
            <a:off x="19664" y="0"/>
            <a:ext cx="9124336" cy="685800"/>
          </a:xfrm>
        </p:spPr>
        <p:txBody>
          <a:bodyPr>
            <a:noAutofit/>
          </a:bodyPr>
          <a:lstStyle/>
          <a:p>
            <a:pPr>
              <a:buClr>
                <a:schemeClr val="accent6">
                  <a:lumMod val="75000"/>
                </a:schemeClr>
              </a:buClr>
              <a:defRPr/>
            </a:pPr>
            <a:r>
              <a:rPr lang="en-US" sz="3200" b="1" u="sng" dirty="0">
                <a:solidFill>
                  <a:srgbClr val="66FFFF"/>
                </a:solidFill>
                <a:latin typeface="Arial" pitchFamily="34" charset="0"/>
                <a:cs typeface="Arial" pitchFamily="34" charset="0"/>
              </a:rPr>
              <a:t>Intro</a:t>
            </a:r>
          </a:p>
        </p:txBody>
      </p:sp>
      <p:sp>
        <p:nvSpPr>
          <p:cNvPr id="9" name="Text Box 3"/>
          <p:cNvSpPr txBox="1">
            <a:spLocks noChangeArrowheads="1"/>
          </p:cNvSpPr>
          <p:nvPr/>
        </p:nvSpPr>
        <p:spPr bwMode="auto">
          <a:xfrm>
            <a:off x="-2000" y="838200"/>
            <a:ext cx="9144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FF00"/>
                </a:solidFill>
              </a:rPr>
              <a:t>The sun provides light to the earth (source of light)</a:t>
            </a:r>
          </a:p>
        </p:txBody>
      </p:sp>
      <p:sp>
        <p:nvSpPr>
          <p:cNvPr id="8" name="Text Box 3"/>
          <p:cNvSpPr txBox="1">
            <a:spLocks noChangeArrowheads="1"/>
          </p:cNvSpPr>
          <p:nvPr/>
        </p:nvSpPr>
        <p:spPr bwMode="auto">
          <a:xfrm>
            <a:off x="5835" y="1447800"/>
            <a:ext cx="91440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FF00"/>
                </a:solidFill>
              </a:rPr>
              <a:t>The moon provides light at night in varying degrees</a:t>
            </a:r>
          </a:p>
          <a:p>
            <a:pPr algn="ctr"/>
            <a:r>
              <a:rPr lang="en-US" b="1" dirty="0">
                <a:solidFill>
                  <a:srgbClr val="FFFF00"/>
                </a:solidFill>
              </a:rPr>
              <a:t>(reflects the light of the sun)</a:t>
            </a:r>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03445" y="2667000"/>
            <a:ext cx="6134100" cy="2453640"/>
          </a:xfrm>
          <a:prstGeom prst="rect">
            <a:avLst/>
          </a:prstGeom>
        </p:spPr>
      </p:pic>
      <p:sp>
        <p:nvSpPr>
          <p:cNvPr id="11" name="Text Box 3"/>
          <p:cNvSpPr txBox="1">
            <a:spLocks noChangeArrowheads="1"/>
          </p:cNvSpPr>
          <p:nvPr/>
        </p:nvSpPr>
        <p:spPr bwMode="auto">
          <a:xfrm>
            <a:off x="8293" y="2667000"/>
            <a:ext cx="3039707"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FF00"/>
                </a:solidFill>
              </a:rPr>
              <a:t>The amount of </a:t>
            </a:r>
          </a:p>
          <a:p>
            <a:pPr algn="ctr"/>
            <a:r>
              <a:rPr lang="en-US" b="1" dirty="0">
                <a:solidFill>
                  <a:srgbClr val="FFFF00"/>
                </a:solidFill>
              </a:rPr>
              <a:t>light the moon </a:t>
            </a:r>
          </a:p>
          <a:p>
            <a:pPr algn="ctr"/>
            <a:r>
              <a:rPr lang="en-US" b="1" dirty="0">
                <a:solidFill>
                  <a:srgbClr val="FFFF00"/>
                </a:solidFill>
              </a:rPr>
              <a:t>reflects from the </a:t>
            </a:r>
          </a:p>
          <a:p>
            <a:pPr algn="ctr"/>
            <a:r>
              <a:rPr lang="en-US" b="1" dirty="0">
                <a:solidFill>
                  <a:srgbClr val="FFFF00"/>
                </a:solidFill>
              </a:rPr>
              <a:t>sun is</a:t>
            </a:r>
          </a:p>
          <a:p>
            <a:pPr algn="ctr"/>
            <a:r>
              <a:rPr lang="en-US" b="1" dirty="0">
                <a:solidFill>
                  <a:srgbClr val="FFFF00"/>
                </a:solidFill>
              </a:rPr>
              <a:t>determined by its </a:t>
            </a:r>
          </a:p>
          <a:p>
            <a:pPr algn="ctr"/>
            <a:r>
              <a:rPr lang="en-US" b="1" dirty="0">
                <a:solidFill>
                  <a:srgbClr val="FFFF00"/>
                </a:solidFill>
              </a:rPr>
              <a:t>phase:</a:t>
            </a:r>
          </a:p>
        </p:txBody>
      </p:sp>
      <p:sp>
        <p:nvSpPr>
          <p:cNvPr id="13" name="Text Box 7"/>
          <p:cNvSpPr txBox="1">
            <a:spLocks noChangeArrowheads="1"/>
          </p:cNvSpPr>
          <p:nvPr/>
        </p:nvSpPr>
        <p:spPr bwMode="auto">
          <a:xfrm>
            <a:off x="-8452" y="5486400"/>
            <a:ext cx="9145997" cy="830997"/>
          </a:xfrm>
          <a:prstGeom prst="rect">
            <a:avLst/>
          </a:prstGeom>
          <a:solidFill>
            <a:srgbClr val="0000FF"/>
          </a:solidFill>
          <a:ln>
            <a:noFill/>
          </a:ln>
          <a:scene3d>
            <a:camera prst="orthographicFront">
              <a:rot lat="0" lon="0" rev="0"/>
            </a:camera>
            <a:lightRig rig="threePt" dir="tl"/>
          </a:scene3d>
          <a:sp3d prstMaterial="dkEdge">
            <a:bevelT w="25400" h="50800" prst="coolSlant"/>
          </a:sp3d>
          <a:extLst/>
        </p:spPr>
        <p:style>
          <a:lnRef idx="0">
            <a:schemeClr val="accent1"/>
          </a:lnRef>
          <a:fillRef idx="3">
            <a:schemeClr val="accent1"/>
          </a:fillRef>
          <a:effectRef idx="3">
            <a:schemeClr val="accent1"/>
          </a:effectRef>
          <a:fontRef idx="minor">
            <a:schemeClr val="lt1"/>
          </a:fontRef>
        </p:style>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FFCC"/>
                </a:solidFill>
              </a:rPr>
              <a:t>What phase of the moon are you in as you reflect the</a:t>
            </a:r>
          </a:p>
          <a:p>
            <a:pPr algn="ctr"/>
            <a:r>
              <a:rPr lang="en-US" b="1" dirty="0">
                <a:solidFill>
                  <a:srgbClr val="FFFFCC"/>
                </a:solidFill>
              </a:rPr>
              <a:t>Light of the Son (Christ)?</a:t>
            </a:r>
          </a:p>
        </p:txBody>
      </p:sp>
    </p:spTree>
    <p:extLst>
      <p:ext uri="{BB962C8B-B14F-4D97-AF65-F5344CB8AC3E}">
        <p14:creationId xmlns:p14="http://schemas.microsoft.com/office/powerpoint/2010/main" xmlns="" val="14289742"/>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par>
                          <p:cTn id="18" fill="hold">
                            <p:stCondLst>
                              <p:cond delay="500"/>
                            </p:stCondLst>
                            <p:childTnLst>
                              <p:par>
                                <p:cTn id="19" presetID="53" presetClass="entr" presetSubtype="1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1000" fill="hold"/>
                                        <p:tgtEl>
                                          <p:spTgt spid="13"/>
                                        </p:tgtEl>
                                        <p:attrNameLst>
                                          <p:attrName>ppt_w</p:attrName>
                                        </p:attrNameLst>
                                      </p:cBhvr>
                                      <p:tavLst>
                                        <p:tav tm="0">
                                          <p:val>
                                            <p:fltVal val="0"/>
                                          </p:val>
                                        </p:tav>
                                        <p:tav tm="100000">
                                          <p:val>
                                            <p:strVal val="#ppt_w"/>
                                          </p:val>
                                        </p:tav>
                                      </p:tavLst>
                                    </p:anim>
                                    <p:anim calcmode="lin" valueType="num">
                                      <p:cBhvr>
                                        <p:cTn id="29" dur="1000" fill="hold"/>
                                        <p:tgtEl>
                                          <p:spTgt spid="13"/>
                                        </p:tgtEl>
                                        <p:attrNameLst>
                                          <p:attrName>ppt_h</p:attrName>
                                        </p:attrNameLst>
                                      </p:cBhvr>
                                      <p:tavLst>
                                        <p:tav tm="0">
                                          <p:val>
                                            <p:fltVal val="0"/>
                                          </p:val>
                                        </p:tav>
                                        <p:tav tm="100000">
                                          <p:val>
                                            <p:strVal val="#ppt_h"/>
                                          </p:val>
                                        </p:tav>
                                      </p:tavLst>
                                    </p:anim>
                                    <p:anim calcmode="lin" valueType="num">
                                      <p:cBhvr>
                                        <p:cTn id="30" dur="1000" fill="hold"/>
                                        <p:tgtEl>
                                          <p:spTgt spid="13"/>
                                        </p:tgtEl>
                                        <p:attrNameLst>
                                          <p:attrName>style.rotation</p:attrName>
                                        </p:attrNameLst>
                                      </p:cBhvr>
                                      <p:tavLst>
                                        <p:tav tm="0">
                                          <p:val>
                                            <p:fltVal val="90"/>
                                          </p:val>
                                        </p:tav>
                                        <p:tav tm="100000">
                                          <p:val>
                                            <p:fltVal val="0"/>
                                          </p:val>
                                        </p:tav>
                                      </p:tavLst>
                                    </p:anim>
                                    <p:animEffect transition="in" filter="fade">
                                      <p:cBhvr>
                                        <p:cTn id="31"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1" grpId="0"/>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4276" y="6548438"/>
            <a:ext cx="3352800" cy="309562"/>
          </a:xfrm>
        </p:spPr>
        <p:txBody>
          <a:bodyPr/>
          <a:lstStyle/>
          <a:p>
            <a:pPr>
              <a:defRPr/>
            </a:pPr>
            <a:r>
              <a:rPr lang="en-US" dirty="0"/>
              <a:t>Reflecting The Son</a:t>
            </a:r>
          </a:p>
        </p:txBody>
      </p:sp>
      <p:sp>
        <p:nvSpPr>
          <p:cNvPr id="157698" name="Rectangle 1026"/>
          <p:cNvSpPr>
            <a:spLocks noGrp="1" noChangeArrowheads="1"/>
          </p:cNvSpPr>
          <p:nvPr>
            <p:ph type="title"/>
          </p:nvPr>
        </p:nvSpPr>
        <p:spPr>
          <a:xfrm>
            <a:off x="-1" y="0"/>
            <a:ext cx="9171039" cy="533400"/>
          </a:xfrm>
        </p:spPr>
        <p:txBody>
          <a:bodyPr>
            <a:noAutofit/>
          </a:bodyPr>
          <a:lstStyle/>
          <a:p>
            <a:pPr>
              <a:buClr>
                <a:schemeClr val="accent6">
                  <a:lumMod val="75000"/>
                </a:schemeClr>
              </a:buClr>
              <a:defRPr/>
            </a:pPr>
            <a:r>
              <a:rPr lang="en-US" sz="3200" b="1" u="sng" dirty="0">
                <a:solidFill>
                  <a:srgbClr val="66FFFF"/>
                </a:solidFill>
                <a:latin typeface="Arial" pitchFamily="34" charset="0"/>
                <a:cs typeface="Arial" pitchFamily="34" charset="0"/>
              </a:rPr>
              <a:t>Dark Moon</a:t>
            </a:r>
          </a:p>
        </p:txBody>
      </p:sp>
      <p:sp>
        <p:nvSpPr>
          <p:cNvPr id="8" name="Text Box 3"/>
          <p:cNvSpPr txBox="1">
            <a:spLocks noChangeArrowheads="1"/>
          </p:cNvSpPr>
          <p:nvPr/>
        </p:nvSpPr>
        <p:spPr bwMode="auto">
          <a:xfrm>
            <a:off x="-9832" y="686995"/>
            <a:ext cx="9144000"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FFFF00"/>
                </a:solidFill>
              </a:rPr>
              <a:t>Reflection of the Son:</a:t>
            </a:r>
          </a:p>
          <a:p>
            <a:pPr>
              <a:buClr>
                <a:srgbClr val="FF0000"/>
              </a:buClr>
              <a:buSzPct val="115000"/>
              <a:buFont typeface="Wingdings" pitchFamily="2" charset="2"/>
              <a:buChar char="Ø"/>
            </a:pPr>
            <a:r>
              <a:rPr lang="en-US" sz="2000" i="1" dirty="0"/>
              <a:t>No light! Complete darkness!</a:t>
            </a:r>
            <a:endParaRPr lang="en-US" sz="2000" dirty="0"/>
          </a:p>
        </p:txBody>
      </p:sp>
      <p:sp>
        <p:nvSpPr>
          <p:cNvPr id="16" name="Text Box 8"/>
          <p:cNvSpPr txBox="1">
            <a:spLocks noChangeArrowheads="1"/>
          </p:cNvSpPr>
          <p:nvPr/>
        </p:nvSpPr>
        <p:spPr bwMode="auto">
          <a:xfrm>
            <a:off x="-14748" y="1836241"/>
            <a:ext cx="9185785" cy="2308324"/>
          </a:xfrm>
          <a:prstGeom prst="rect">
            <a:avLst/>
          </a:prstGeom>
          <a:solidFill>
            <a:schemeClr val="accent2">
              <a:lumMod val="20000"/>
              <a:lumOff val="80000"/>
            </a:schemeClr>
          </a:solidFill>
          <a:ln w="19050">
            <a:noFill/>
          </a:ln>
          <a:effectLst/>
          <a:scene3d>
            <a:camera prst="orthographicFront"/>
            <a:lightRig rig="threePt" dir="t"/>
          </a:scene3d>
          <a:sp3d>
            <a:bevelT w="165100" prst="coolSlant"/>
          </a:sp3d>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Jn. 3:19-21 </a:t>
            </a:r>
            <a:r>
              <a:rPr lang="en-US" b="1" i="1" dirty="0">
                <a:solidFill>
                  <a:srgbClr val="002060"/>
                </a:solidFill>
                <a:latin typeface="Tahoma" pitchFamily="34" charset="0"/>
                <a:cs typeface="Times New Roman" pitchFamily="18" charset="0"/>
              </a:rPr>
              <a:t>(Mt. 13:19-22: Unbelievers and the fallen)</a:t>
            </a:r>
          </a:p>
          <a:p>
            <a:pPr>
              <a:defRPr/>
            </a:pPr>
            <a:r>
              <a:rPr lang="en-US" sz="2000" dirty="0">
                <a:solidFill>
                  <a:srgbClr val="006600"/>
                </a:solidFill>
                <a:latin typeface="Tahoma" pitchFamily="34" charset="0"/>
                <a:cs typeface="Times New Roman" pitchFamily="18" charset="0"/>
              </a:rPr>
              <a:t>19.  "This is the judgment, that the Light has come into the world, and men loved the darkness rather than the Light, for their deeds were evil.</a:t>
            </a:r>
          </a:p>
          <a:p>
            <a:pPr>
              <a:defRPr/>
            </a:pPr>
            <a:r>
              <a:rPr lang="en-US" sz="2000" dirty="0">
                <a:solidFill>
                  <a:srgbClr val="006600"/>
                </a:solidFill>
                <a:latin typeface="Tahoma" pitchFamily="34" charset="0"/>
                <a:cs typeface="Times New Roman" pitchFamily="18" charset="0"/>
              </a:rPr>
              <a:t>20.  "For everyone who does evil hates the Light, and does not come to the Light for fear that his deeds will be exposed.</a:t>
            </a:r>
          </a:p>
          <a:p>
            <a:pPr>
              <a:defRPr/>
            </a:pPr>
            <a:r>
              <a:rPr lang="en-US" sz="2000" dirty="0">
                <a:solidFill>
                  <a:srgbClr val="006600"/>
                </a:solidFill>
                <a:latin typeface="Tahoma" pitchFamily="34" charset="0"/>
                <a:cs typeface="Times New Roman" pitchFamily="18" charset="0"/>
              </a:rPr>
              <a:t>21.  "But he who practices the truth comes to the Light, so that his deeds may be manifested as having been wrought in God."</a:t>
            </a:r>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34796" y="0"/>
            <a:ext cx="1836241" cy="1836241"/>
          </a:xfrm>
          <a:prstGeom prst="rect">
            <a:avLst/>
          </a:prstGeom>
        </p:spPr>
      </p:pic>
      <p:sp>
        <p:nvSpPr>
          <p:cNvPr id="18" name="Text Box 3"/>
          <p:cNvSpPr txBox="1">
            <a:spLocks noChangeArrowheads="1"/>
          </p:cNvSpPr>
          <p:nvPr/>
        </p:nvSpPr>
        <p:spPr bwMode="auto">
          <a:xfrm>
            <a:off x="-14748" y="4267200"/>
            <a:ext cx="9144000" cy="20005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FFFF00"/>
                </a:solidFill>
              </a:rPr>
              <a:t>Sin is a state of spiritual darkness (I Thess. 5:5) </a:t>
            </a:r>
          </a:p>
          <a:p>
            <a:pPr>
              <a:buClr>
                <a:srgbClr val="FF0000"/>
              </a:buClr>
              <a:buSzPct val="115000"/>
              <a:buFont typeface="Wingdings" pitchFamily="2" charset="2"/>
              <a:buChar char="Ø"/>
            </a:pPr>
            <a:r>
              <a:rPr lang="en-US" sz="2000" dirty="0"/>
              <a:t>People of the world (in sin) have a “darkened understanding” </a:t>
            </a:r>
            <a:r>
              <a:rPr lang="en-US" sz="2000" i="1" dirty="0"/>
              <a:t>(Eph. 4:18)</a:t>
            </a:r>
          </a:p>
          <a:p>
            <a:pPr>
              <a:buClr>
                <a:srgbClr val="FF0000"/>
              </a:buClr>
              <a:buSzPct val="115000"/>
              <a:buFont typeface="Wingdings" pitchFamily="2" charset="2"/>
              <a:buChar char="Ø"/>
            </a:pPr>
            <a:r>
              <a:rPr lang="en-US" sz="2000" dirty="0"/>
              <a:t>They do not know the vicious nature of sin:</a:t>
            </a:r>
          </a:p>
          <a:p>
            <a:pPr marL="800100" lvl="1" indent="-342900">
              <a:buClr>
                <a:srgbClr val="FF0000"/>
              </a:buClr>
              <a:buSzPct val="115000"/>
              <a:buFont typeface="Wingdings" pitchFamily="2" charset="2"/>
              <a:buChar char="§"/>
            </a:pPr>
            <a:r>
              <a:rPr lang="en-US" sz="2000" dirty="0"/>
              <a:t>Moral bondage – </a:t>
            </a:r>
            <a:r>
              <a:rPr lang="en-US" sz="2000" i="1" dirty="0"/>
              <a:t>Jn. 8:34; II Pet. 2:19</a:t>
            </a:r>
          </a:p>
          <a:p>
            <a:pPr marL="800100" lvl="1" indent="-342900">
              <a:buClr>
                <a:srgbClr val="FF0000"/>
              </a:buClr>
              <a:buSzPct val="115000"/>
              <a:buFont typeface="Wingdings" pitchFamily="2" charset="2"/>
              <a:buChar char="§"/>
            </a:pPr>
            <a:r>
              <a:rPr lang="en-US" sz="2000" dirty="0"/>
              <a:t>Hardened hearts – </a:t>
            </a:r>
            <a:r>
              <a:rPr lang="en-US" sz="2000" i="1" dirty="0"/>
              <a:t>Eph. 4:18-19; Heb. 3:12-13</a:t>
            </a:r>
          </a:p>
          <a:p>
            <a:pPr marL="800100" lvl="1" indent="-342900">
              <a:buClr>
                <a:srgbClr val="FF0000"/>
              </a:buClr>
              <a:buSzPct val="115000"/>
              <a:buFont typeface="Wingdings" pitchFamily="2" charset="2"/>
              <a:buChar char="§"/>
            </a:pPr>
            <a:r>
              <a:rPr lang="en-US" sz="2000" dirty="0"/>
              <a:t>Eternally lost – </a:t>
            </a:r>
            <a:r>
              <a:rPr lang="en-US" sz="2000" i="1" dirty="0"/>
              <a:t>Rom. 6:23; II Thess. 1:7-9</a:t>
            </a:r>
          </a:p>
        </p:txBody>
      </p:sp>
      <p:sp>
        <p:nvSpPr>
          <p:cNvPr id="19" name="Text Box 3"/>
          <p:cNvSpPr txBox="1">
            <a:spLocks noChangeArrowheads="1"/>
          </p:cNvSpPr>
          <p:nvPr/>
        </p:nvSpPr>
        <p:spPr bwMode="auto">
          <a:xfrm>
            <a:off x="0" y="6148328"/>
            <a:ext cx="9306232"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buClr>
                <a:srgbClr val="FF0000"/>
              </a:buClr>
              <a:buSzPct val="115000"/>
              <a:buFont typeface="Wingdings" pitchFamily="2" charset="2"/>
              <a:buChar char="Ø"/>
            </a:pPr>
            <a:r>
              <a:rPr lang="en-US" sz="2000" dirty="0"/>
              <a:t>They don’t know where they are going – </a:t>
            </a:r>
            <a:r>
              <a:rPr lang="en-US" sz="2000" i="1" dirty="0"/>
              <a:t>Jn. 12:35; I Jn. 2:11; Mt. 25:41,46</a:t>
            </a:r>
          </a:p>
        </p:txBody>
      </p:sp>
    </p:spTree>
    <p:extLst>
      <p:ext uri="{BB962C8B-B14F-4D97-AF65-F5344CB8AC3E}">
        <p14:creationId xmlns:p14="http://schemas.microsoft.com/office/powerpoint/2010/main" xmlns="" val="1073789668"/>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xEl>
                                              <p:pRg st="0" end="0"/>
                                            </p:txEl>
                                          </p:spTgt>
                                        </p:tgtEl>
                                        <p:attrNameLst>
                                          <p:attrName>style.visibility</p:attrName>
                                        </p:attrNameLst>
                                      </p:cBhvr>
                                      <p:to>
                                        <p:strVal val="visible"/>
                                      </p:to>
                                    </p:set>
                                    <p:animEffect transition="in" filter="fade">
                                      <p:cBhvr>
                                        <p:cTn id="17" dur="500"/>
                                        <p:tgtEl>
                                          <p:spTgt spid="18">
                                            <p:txEl>
                                              <p:pRg st="0" end="0"/>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18">
                                            <p:txEl>
                                              <p:pRg st="1" end="1"/>
                                            </p:txEl>
                                          </p:spTgt>
                                        </p:tgtEl>
                                        <p:attrNameLst>
                                          <p:attrName>style.visibility</p:attrName>
                                        </p:attrNameLst>
                                      </p:cBhvr>
                                      <p:to>
                                        <p:strVal val="visible"/>
                                      </p:to>
                                    </p:set>
                                    <p:animEffect transition="in" filter="wipe(left)">
                                      <p:cBhvr>
                                        <p:cTn id="21" dur="500"/>
                                        <p:tgtEl>
                                          <p:spTgt spid="1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8">
                                            <p:txEl>
                                              <p:pRg st="2" end="2"/>
                                            </p:txEl>
                                          </p:spTgt>
                                        </p:tgtEl>
                                        <p:attrNameLst>
                                          <p:attrName>style.visibility</p:attrName>
                                        </p:attrNameLst>
                                      </p:cBhvr>
                                      <p:to>
                                        <p:strVal val="visible"/>
                                      </p:to>
                                    </p:set>
                                    <p:animEffect transition="in" filter="wipe(left)">
                                      <p:cBhvr>
                                        <p:cTn id="26" dur="500"/>
                                        <p:tgtEl>
                                          <p:spTgt spid="18">
                                            <p:txEl>
                                              <p:pRg st="2" end="2"/>
                                            </p:txEl>
                                          </p:spTgt>
                                        </p:tgtEl>
                                      </p:cBhvr>
                                    </p:animEffect>
                                  </p:childTnLst>
                                </p:cTn>
                              </p:par>
                            </p:childTnLst>
                          </p:cTn>
                        </p:par>
                        <p:par>
                          <p:cTn id="27" fill="hold">
                            <p:stCondLst>
                              <p:cond delay="500"/>
                            </p:stCondLst>
                            <p:childTnLst>
                              <p:par>
                                <p:cTn id="28" presetID="2" presetClass="entr" presetSubtype="8" fill="hold" nodeType="afterEffect">
                                  <p:stCondLst>
                                    <p:cond delay="0"/>
                                  </p:stCondLst>
                                  <p:childTnLst>
                                    <p:set>
                                      <p:cBhvr>
                                        <p:cTn id="29" dur="1" fill="hold">
                                          <p:stCondLst>
                                            <p:cond delay="0"/>
                                          </p:stCondLst>
                                        </p:cTn>
                                        <p:tgtEl>
                                          <p:spTgt spid="18">
                                            <p:txEl>
                                              <p:pRg st="3" end="3"/>
                                            </p:txEl>
                                          </p:spTgt>
                                        </p:tgtEl>
                                        <p:attrNameLst>
                                          <p:attrName>style.visibility</p:attrName>
                                        </p:attrNameLst>
                                      </p:cBhvr>
                                      <p:to>
                                        <p:strVal val="visible"/>
                                      </p:to>
                                    </p:set>
                                    <p:anim calcmode="lin" valueType="num">
                                      <p:cBhvr additive="base">
                                        <p:cTn id="30" dur="500" fill="hold"/>
                                        <p:tgtEl>
                                          <p:spTgt spid="18">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18">
                                            <p:txEl>
                                              <p:pRg st="3" end="3"/>
                                            </p:txEl>
                                          </p:spTgt>
                                        </p:tgtEl>
                                        <p:attrNameLst>
                                          <p:attrName>ppt_y</p:attrName>
                                        </p:attrNameLst>
                                      </p:cBhvr>
                                      <p:tavLst>
                                        <p:tav tm="0">
                                          <p:val>
                                            <p:strVal val="#ppt_y"/>
                                          </p:val>
                                        </p:tav>
                                        <p:tav tm="100000">
                                          <p:val>
                                            <p:strVal val="#ppt_y"/>
                                          </p:val>
                                        </p:tav>
                                      </p:tavLst>
                                    </p:anim>
                                  </p:childTnLst>
                                </p:cTn>
                              </p:par>
                            </p:childTnLst>
                          </p:cTn>
                        </p:par>
                        <p:par>
                          <p:cTn id="32" fill="hold">
                            <p:stCondLst>
                              <p:cond delay="1000"/>
                            </p:stCondLst>
                            <p:childTnLst>
                              <p:par>
                                <p:cTn id="33" presetID="2" presetClass="entr" presetSubtype="8" fill="hold" nodeType="afterEffect">
                                  <p:stCondLst>
                                    <p:cond delay="0"/>
                                  </p:stCondLst>
                                  <p:childTnLst>
                                    <p:set>
                                      <p:cBhvr>
                                        <p:cTn id="34" dur="1" fill="hold">
                                          <p:stCondLst>
                                            <p:cond delay="0"/>
                                          </p:stCondLst>
                                        </p:cTn>
                                        <p:tgtEl>
                                          <p:spTgt spid="18">
                                            <p:txEl>
                                              <p:pRg st="4" end="4"/>
                                            </p:txEl>
                                          </p:spTgt>
                                        </p:tgtEl>
                                        <p:attrNameLst>
                                          <p:attrName>style.visibility</p:attrName>
                                        </p:attrNameLst>
                                      </p:cBhvr>
                                      <p:to>
                                        <p:strVal val="visible"/>
                                      </p:to>
                                    </p:set>
                                    <p:anim calcmode="lin" valueType="num">
                                      <p:cBhvr additive="base">
                                        <p:cTn id="35" dur="500" fill="hold"/>
                                        <p:tgtEl>
                                          <p:spTgt spid="18">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8">
                                            <p:txEl>
                                              <p:pRg st="4" end="4"/>
                                            </p:txEl>
                                          </p:spTgt>
                                        </p:tgtEl>
                                        <p:attrNameLst>
                                          <p:attrName>ppt_y</p:attrName>
                                        </p:attrNameLst>
                                      </p:cBhvr>
                                      <p:tavLst>
                                        <p:tav tm="0">
                                          <p:val>
                                            <p:strVal val="#ppt_y"/>
                                          </p:val>
                                        </p:tav>
                                        <p:tav tm="100000">
                                          <p:val>
                                            <p:strVal val="#ppt_y"/>
                                          </p:val>
                                        </p:tav>
                                      </p:tavLst>
                                    </p:anim>
                                  </p:childTnLst>
                                </p:cTn>
                              </p:par>
                            </p:childTnLst>
                          </p:cTn>
                        </p:par>
                        <p:par>
                          <p:cTn id="37" fill="hold">
                            <p:stCondLst>
                              <p:cond delay="1500"/>
                            </p:stCondLst>
                            <p:childTnLst>
                              <p:par>
                                <p:cTn id="38" presetID="2" presetClass="entr" presetSubtype="8" fill="hold" nodeType="afterEffect">
                                  <p:stCondLst>
                                    <p:cond delay="0"/>
                                  </p:stCondLst>
                                  <p:childTnLst>
                                    <p:set>
                                      <p:cBhvr>
                                        <p:cTn id="39" dur="1" fill="hold">
                                          <p:stCondLst>
                                            <p:cond delay="0"/>
                                          </p:stCondLst>
                                        </p:cTn>
                                        <p:tgtEl>
                                          <p:spTgt spid="18">
                                            <p:txEl>
                                              <p:pRg st="5" end="5"/>
                                            </p:txEl>
                                          </p:spTgt>
                                        </p:tgtEl>
                                        <p:attrNameLst>
                                          <p:attrName>style.visibility</p:attrName>
                                        </p:attrNameLst>
                                      </p:cBhvr>
                                      <p:to>
                                        <p:strVal val="visible"/>
                                      </p:to>
                                    </p:set>
                                    <p:anim calcmode="lin" valueType="num">
                                      <p:cBhvr additive="base">
                                        <p:cTn id="40" dur="500" fill="hold"/>
                                        <p:tgtEl>
                                          <p:spTgt spid="18">
                                            <p:txEl>
                                              <p:pRg st="5" end="5"/>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1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9">
                                            <p:txEl>
                                              <p:pRg st="0" end="0"/>
                                            </p:txEl>
                                          </p:spTgt>
                                        </p:tgtEl>
                                        <p:attrNameLst>
                                          <p:attrName>style.visibility</p:attrName>
                                        </p:attrNameLst>
                                      </p:cBhvr>
                                      <p:to>
                                        <p:strVal val="visible"/>
                                      </p:to>
                                    </p:set>
                                    <p:animEffect transition="in" filter="wipe(left)">
                                      <p:cBhvr>
                                        <p:cTn id="46"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457200" y="6548438"/>
            <a:ext cx="3352800" cy="309562"/>
          </a:xfrm>
        </p:spPr>
        <p:txBody>
          <a:bodyPr/>
          <a:lstStyle/>
          <a:p>
            <a:pPr>
              <a:defRPr/>
            </a:pPr>
            <a:r>
              <a:rPr lang="en-US"/>
              <a:t>Reflecting The Son</a:t>
            </a:r>
            <a:endParaRPr lang="en-US" dirty="0"/>
          </a:p>
        </p:txBody>
      </p:sp>
      <p:sp>
        <p:nvSpPr>
          <p:cNvPr id="157698" name="Rectangle 1026"/>
          <p:cNvSpPr>
            <a:spLocks noGrp="1" noChangeArrowheads="1"/>
          </p:cNvSpPr>
          <p:nvPr>
            <p:ph type="title"/>
          </p:nvPr>
        </p:nvSpPr>
        <p:spPr>
          <a:xfrm>
            <a:off x="-1" y="0"/>
            <a:ext cx="9171039" cy="533400"/>
          </a:xfrm>
        </p:spPr>
        <p:txBody>
          <a:bodyPr>
            <a:noAutofit/>
          </a:bodyPr>
          <a:lstStyle/>
          <a:p>
            <a:pPr>
              <a:buClr>
                <a:schemeClr val="accent6">
                  <a:lumMod val="75000"/>
                </a:schemeClr>
              </a:buClr>
              <a:defRPr/>
            </a:pPr>
            <a:r>
              <a:rPr lang="en-US" sz="3200" b="1" u="sng" dirty="0">
                <a:solidFill>
                  <a:srgbClr val="66FFFF"/>
                </a:solidFill>
                <a:latin typeface="Arial" pitchFamily="34" charset="0"/>
                <a:cs typeface="Arial" pitchFamily="34" charset="0"/>
              </a:rPr>
              <a:t>Dark Moon</a:t>
            </a:r>
          </a:p>
        </p:txBody>
      </p:sp>
      <p:sp>
        <p:nvSpPr>
          <p:cNvPr id="8" name="Text Box 3"/>
          <p:cNvSpPr txBox="1">
            <a:spLocks noChangeArrowheads="1"/>
          </p:cNvSpPr>
          <p:nvPr/>
        </p:nvSpPr>
        <p:spPr bwMode="auto">
          <a:xfrm>
            <a:off x="4915" y="1005244"/>
            <a:ext cx="7344628"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FF00"/>
                </a:solidFill>
              </a:rPr>
              <a:t>Those in darkness need to repent and be</a:t>
            </a:r>
          </a:p>
          <a:p>
            <a:pPr algn="ctr"/>
            <a:r>
              <a:rPr lang="en-US" b="1" dirty="0">
                <a:solidFill>
                  <a:srgbClr val="FFFF00"/>
                </a:solidFill>
              </a:rPr>
              <a:t>baptized to wash away sin! </a:t>
            </a:r>
            <a:endParaRPr lang="en-US" sz="2000" i="1" dirty="0"/>
          </a:p>
        </p:txBody>
      </p:sp>
      <p:sp>
        <p:nvSpPr>
          <p:cNvPr id="16" name="Text Box 8"/>
          <p:cNvSpPr txBox="1">
            <a:spLocks noChangeArrowheads="1"/>
          </p:cNvSpPr>
          <p:nvPr/>
        </p:nvSpPr>
        <p:spPr bwMode="auto">
          <a:xfrm>
            <a:off x="0" y="2209800"/>
            <a:ext cx="9166123" cy="1384995"/>
          </a:xfrm>
          <a:prstGeom prst="rect">
            <a:avLst/>
          </a:prstGeom>
          <a:solidFill>
            <a:schemeClr val="accent2">
              <a:lumMod val="20000"/>
              <a:lumOff val="80000"/>
            </a:schemeClr>
          </a:solidFill>
          <a:ln w="19050">
            <a:noFill/>
          </a:ln>
          <a:effectLst/>
          <a:scene3d>
            <a:camera prst="orthographicFront"/>
            <a:lightRig rig="threePt" dir="t"/>
          </a:scene3d>
          <a:sp3d>
            <a:bevelT w="165100" prst="coolSlant"/>
          </a:sp3d>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Acts 2:38</a:t>
            </a:r>
          </a:p>
          <a:p>
            <a:pPr>
              <a:defRPr/>
            </a:pPr>
            <a:r>
              <a:rPr lang="en-US" sz="2000" dirty="0">
                <a:solidFill>
                  <a:srgbClr val="006600"/>
                </a:solidFill>
                <a:latin typeface="Tahoma" pitchFamily="34" charset="0"/>
                <a:cs typeface="Times New Roman" pitchFamily="18" charset="0"/>
              </a:rPr>
              <a:t>38.  Peter said to them, "Repent, and each of you be baptized in the name of Jesus Christ for the forgiveness of your sins; and you will receive the gift of the Holy Spirit.</a:t>
            </a:r>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34796" y="0"/>
            <a:ext cx="1836241" cy="1836241"/>
          </a:xfrm>
          <a:prstGeom prst="rect">
            <a:avLst/>
          </a:prstGeom>
        </p:spPr>
      </p:pic>
      <p:sp>
        <p:nvSpPr>
          <p:cNvPr id="9" name="Text Box 8"/>
          <p:cNvSpPr txBox="1">
            <a:spLocks noChangeArrowheads="1"/>
          </p:cNvSpPr>
          <p:nvPr/>
        </p:nvSpPr>
        <p:spPr bwMode="auto">
          <a:xfrm>
            <a:off x="-1" y="3978320"/>
            <a:ext cx="9166123" cy="1077218"/>
          </a:xfrm>
          <a:prstGeom prst="rect">
            <a:avLst/>
          </a:prstGeom>
          <a:solidFill>
            <a:schemeClr val="accent2">
              <a:lumMod val="20000"/>
              <a:lumOff val="80000"/>
            </a:schemeClr>
          </a:solidFill>
          <a:ln w="19050">
            <a:noFill/>
          </a:ln>
          <a:effectLst/>
          <a:scene3d>
            <a:camera prst="orthographicFront"/>
            <a:lightRig rig="threePt" dir="t"/>
          </a:scene3d>
          <a:sp3d>
            <a:bevelT w="165100" prst="coolSlant"/>
          </a:sp3d>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Acts 22:16 </a:t>
            </a:r>
          </a:p>
          <a:p>
            <a:pPr>
              <a:defRPr/>
            </a:pPr>
            <a:r>
              <a:rPr lang="en-US" sz="2000" dirty="0">
                <a:solidFill>
                  <a:srgbClr val="006600"/>
                </a:solidFill>
                <a:latin typeface="Tahoma" pitchFamily="34" charset="0"/>
                <a:cs typeface="Times New Roman" pitchFamily="18" charset="0"/>
              </a:rPr>
              <a:t>16.  'Now why do you delay? Get up and be baptized, and wash away your sins, calling on His name.'</a:t>
            </a:r>
          </a:p>
        </p:txBody>
      </p:sp>
      <p:sp>
        <p:nvSpPr>
          <p:cNvPr id="10" name="Text Box 7"/>
          <p:cNvSpPr txBox="1">
            <a:spLocks noChangeArrowheads="1"/>
          </p:cNvSpPr>
          <p:nvPr/>
        </p:nvSpPr>
        <p:spPr bwMode="auto">
          <a:xfrm>
            <a:off x="-14749" y="5498774"/>
            <a:ext cx="9166123" cy="830997"/>
          </a:xfrm>
          <a:prstGeom prst="rect">
            <a:avLst/>
          </a:prstGeom>
          <a:solidFill>
            <a:srgbClr val="0000FF"/>
          </a:solidFill>
          <a:ln>
            <a:noFill/>
          </a:ln>
          <a:scene3d>
            <a:camera prst="orthographicFront">
              <a:rot lat="0" lon="0" rev="0"/>
            </a:camera>
            <a:lightRig rig="threePt" dir="tl"/>
          </a:scene3d>
          <a:sp3d prstMaterial="dkEdge">
            <a:bevelT w="25400" h="50800" prst="coolSlant"/>
          </a:sp3d>
          <a:extLst/>
        </p:spPr>
        <p:style>
          <a:lnRef idx="0">
            <a:schemeClr val="accent1"/>
          </a:lnRef>
          <a:fillRef idx="3">
            <a:schemeClr val="accent1"/>
          </a:fillRef>
          <a:effectRef idx="3">
            <a:schemeClr val="accent1"/>
          </a:effectRef>
          <a:fontRef idx="minor">
            <a:schemeClr val="lt1"/>
          </a:fontRef>
        </p:style>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FFCC"/>
                </a:solidFill>
              </a:rPr>
              <a:t>Those who dwell in the darkness of sin, not reflecting the Son, will be eternally punished!</a:t>
            </a:r>
          </a:p>
        </p:txBody>
      </p:sp>
    </p:spTree>
    <p:extLst>
      <p:ext uri="{BB962C8B-B14F-4D97-AF65-F5344CB8AC3E}">
        <p14:creationId xmlns:p14="http://schemas.microsoft.com/office/powerpoint/2010/main" xmlns="" val="2360751001"/>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1000" fill="hold"/>
                                        <p:tgtEl>
                                          <p:spTgt spid="10"/>
                                        </p:tgtEl>
                                        <p:attrNameLst>
                                          <p:attrName>ppt_w</p:attrName>
                                        </p:attrNameLst>
                                      </p:cBhvr>
                                      <p:tavLst>
                                        <p:tav tm="0">
                                          <p:val>
                                            <p:fltVal val="0"/>
                                          </p:val>
                                        </p:tav>
                                        <p:tav tm="100000">
                                          <p:val>
                                            <p:strVal val="#ppt_w"/>
                                          </p:val>
                                        </p:tav>
                                      </p:tavLst>
                                    </p:anim>
                                    <p:anim calcmode="lin" valueType="num">
                                      <p:cBhvr>
                                        <p:cTn id="21" dur="1000" fill="hold"/>
                                        <p:tgtEl>
                                          <p:spTgt spid="10"/>
                                        </p:tgtEl>
                                        <p:attrNameLst>
                                          <p:attrName>ppt_h</p:attrName>
                                        </p:attrNameLst>
                                      </p:cBhvr>
                                      <p:tavLst>
                                        <p:tav tm="0">
                                          <p:val>
                                            <p:fltVal val="0"/>
                                          </p:val>
                                        </p:tav>
                                        <p:tav tm="100000">
                                          <p:val>
                                            <p:strVal val="#ppt_h"/>
                                          </p:val>
                                        </p:tav>
                                      </p:tavLst>
                                    </p:anim>
                                    <p:anim calcmode="lin" valueType="num">
                                      <p:cBhvr>
                                        <p:cTn id="22" dur="1000" fill="hold"/>
                                        <p:tgtEl>
                                          <p:spTgt spid="10"/>
                                        </p:tgtEl>
                                        <p:attrNameLst>
                                          <p:attrName>style.rotation</p:attrName>
                                        </p:attrNameLst>
                                      </p:cBhvr>
                                      <p:tavLst>
                                        <p:tav tm="0">
                                          <p:val>
                                            <p:fltVal val="90"/>
                                          </p:val>
                                        </p:tav>
                                        <p:tav tm="100000">
                                          <p:val>
                                            <p:fltVal val="0"/>
                                          </p:val>
                                        </p:tav>
                                      </p:tavLst>
                                    </p:anim>
                                    <p:animEffect transition="in" filter="fade">
                                      <p:cBhvr>
                                        <p:cTn id="23"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91400" y="-31955"/>
            <a:ext cx="1742768" cy="1879716"/>
          </a:xfrm>
          <a:prstGeom prst="rect">
            <a:avLst/>
          </a:prstGeom>
        </p:spPr>
      </p:pic>
      <p:sp>
        <p:nvSpPr>
          <p:cNvPr id="7" name="Footer Placeholder 4"/>
          <p:cNvSpPr>
            <a:spLocks noGrp="1"/>
          </p:cNvSpPr>
          <p:nvPr>
            <p:ph type="ftr" sz="quarter" idx="16"/>
          </p:nvPr>
        </p:nvSpPr>
        <p:spPr>
          <a:xfrm>
            <a:off x="-4276" y="6548438"/>
            <a:ext cx="3352800" cy="309562"/>
          </a:xfrm>
        </p:spPr>
        <p:txBody>
          <a:bodyPr/>
          <a:lstStyle/>
          <a:p>
            <a:pPr>
              <a:defRPr/>
            </a:pPr>
            <a:r>
              <a:rPr lang="en-US" dirty="0"/>
              <a:t>Reflecting The Son</a:t>
            </a:r>
          </a:p>
        </p:txBody>
      </p:sp>
      <p:sp>
        <p:nvSpPr>
          <p:cNvPr id="157698" name="Rectangle 1026"/>
          <p:cNvSpPr>
            <a:spLocks noGrp="1" noChangeArrowheads="1"/>
          </p:cNvSpPr>
          <p:nvPr>
            <p:ph type="title"/>
          </p:nvPr>
        </p:nvSpPr>
        <p:spPr>
          <a:xfrm>
            <a:off x="-1" y="0"/>
            <a:ext cx="9171039" cy="533400"/>
          </a:xfrm>
        </p:spPr>
        <p:txBody>
          <a:bodyPr>
            <a:noAutofit/>
          </a:bodyPr>
          <a:lstStyle/>
          <a:p>
            <a:pPr>
              <a:buClr>
                <a:schemeClr val="accent6">
                  <a:lumMod val="75000"/>
                </a:schemeClr>
              </a:buClr>
              <a:defRPr/>
            </a:pPr>
            <a:r>
              <a:rPr lang="en-US" sz="3200" b="1" u="sng" dirty="0">
                <a:solidFill>
                  <a:srgbClr val="66FFFF"/>
                </a:solidFill>
                <a:latin typeface="Arial" pitchFamily="34" charset="0"/>
                <a:cs typeface="Arial" pitchFamily="34" charset="0"/>
              </a:rPr>
              <a:t>Crescent Moon</a:t>
            </a:r>
          </a:p>
        </p:txBody>
      </p:sp>
      <p:sp>
        <p:nvSpPr>
          <p:cNvPr id="8" name="Text Box 3"/>
          <p:cNvSpPr txBox="1">
            <a:spLocks noChangeArrowheads="1"/>
          </p:cNvSpPr>
          <p:nvPr/>
        </p:nvSpPr>
        <p:spPr bwMode="auto">
          <a:xfrm>
            <a:off x="-9832" y="686995"/>
            <a:ext cx="9144000"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FFFF00"/>
                </a:solidFill>
              </a:rPr>
              <a:t>Reflection of the Son:</a:t>
            </a:r>
          </a:p>
          <a:p>
            <a:pPr>
              <a:buClr>
                <a:srgbClr val="FF0000"/>
              </a:buClr>
              <a:buSzPct val="115000"/>
              <a:buFont typeface="Wingdings" pitchFamily="2" charset="2"/>
              <a:buChar char="Ø"/>
            </a:pPr>
            <a:r>
              <a:rPr lang="en-US" sz="2000" i="1" dirty="0"/>
              <a:t>Minimum, sliver of light</a:t>
            </a:r>
            <a:endParaRPr lang="en-US" sz="2000" dirty="0"/>
          </a:p>
        </p:txBody>
      </p:sp>
      <p:sp>
        <p:nvSpPr>
          <p:cNvPr id="16" name="Text Box 8"/>
          <p:cNvSpPr txBox="1">
            <a:spLocks noChangeArrowheads="1"/>
          </p:cNvSpPr>
          <p:nvPr/>
        </p:nvSpPr>
        <p:spPr bwMode="auto">
          <a:xfrm>
            <a:off x="1" y="1600200"/>
            <a:ext cx="9134168" cy="2923877"/>
          </a:xfrm>
          <a:prstGeom prst="rect">
            <a:avLst/>
          </a:prstGeom>
          <a:solidFill>
            <a:schemeClr val="accent2">
              <a:lumMod val="20000"/>
              <a:lumOff val="80000"/>
            </a:schemeClr>
          </a:solidFill>
          <a:ln w="19050">
            <a:noFill/>
          </a:ln>
          <a:effectLst/>
          <a:scene3d>
            <a:camera prst="orthographicFront"/>
            <a:lightRig rig="threePt" dir="t"/>
          </a:scene3d>
          <a:sp3d>
            <a:bevelT w="165100" prst="coolSlant"/>
          </a:sp3d>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Acts 26:16-18 (22-23)</a:t>
            </a:r>
          </a:p>
          <a:p>
            <a:pPr>
              <a:defRPr/>
            </a:pPr>
            <a:r>
              <a:rPr lang="en-US" sz="2000" dirty="0">
                <a:solidFill>
                  <a:srgbClr val="006600"/>
                </a:solidFill>
                <a:latin typeface="Tahoma" pitchFamily="34" charset="0"/>
                <a:cs typeface="Times New Roman" pitchFamily="18" charset="0"/>
              </a:rPr>
              <a:t>16.  'But get up and stand on your feet; for this purpose I have appeared to you, to appoint you a minister and a witness not only to the things which you have seen, but also to the things in which I will appear to you;</a:t>
            </a:r>
          </a:p>
          <a:p>
            <a:pPr>
              <a:defRPr/>
            </a:pPr>
            <a:r>
              <a:rPr lang="en-US" sz="2000" dirty="0">
                <a:solidFill>
                  <a:srgbClr val="006600"/>
                </a:solidFill>
                <a:latin typeface="Tahoma" pitchFamily="34" charset="0"/>
                <a:cs typeface="Times New Roman" pitchFamily="18" charset="0"/>
              </a:rPr>
              <a:t>17.  rescuing you from the Jewish people and from the Gentiles, to whom I am sending you,</a:t>
            </a:r>
          </a:p>
          <a:p>
            <a:pPr>
              <a:defRPr/>
            </a:pPr>
            <a:r>
              <a:rPr lang="en-US" sz="2000" dirty="0">
                <a:solidFill>
                  <a:srgbClr val="006600"/>
                </a:solidFill>
                <a:latin typeface="Tahoma" pitchFamily="34" charset="0"/>
                <a:cs typeface="Times New Roman" pitchFamily="18" charset="0"/>
              </a:rPr>
              <a:t>18.  to open their eyes so that they may turn from darkness to light and from the dominion of Satan to God, that they may receive forgiveness of sins and an inheritance among those who have been sanctified by faith in Me.'</a:t>
            </a:r>
          </a:p>
        </p:txBody>
      </p:sp>
      <p:sp>
        <p:nvSpPr>
          <p:cNvPr id="18" name="Text Box 3"/>
          <p:cNvSpPr txBox="1">
            <a:spLocks noChangeArrowheads="1"/>
          </p:cNvSpPr>
          <p:nvPr/>
        </p:nvSpPr>
        <p:spPr bwMode="auto">
          <a:xfrm>
            <a:off x="-4276" y="4524077"/>
            <a:ext cx="91440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FFFF00"/>
                </a:solidFill>
              </a:rPr>
              <a:t>Waxing:  </a:t>
            </a:r>
          </a:p>
          <a:p>
            <a:pPr>
              <a:buClr>
                <a:srgbClr val="FF0000"/>
              </a:buClr>
              <a:buSzPct val="115000"/>
              <a:buFont typeface="Wingdings" pitchFamily="2" charset="2"/>
              <a:buChar char="Ø"/>
            </a:pPr>
            <a:r>
              <a:rPr lang="en-US" sz="2000" dirty="0"/>
              <a:t>New convert growing in the knowledge of Christ, or a weak saint becoming stronger – I Pet. 2:1-3; II Pet. 3:18</a:t>
            </a:r>
          </a:p>
        </p:txBody>
      </p:sp>
      <p:sp>
        <p:nvSpPr>
          <p:cNvPr id="10" name="Text Box 3"/>
          <p:cNvSpPr txBox="1">
            <a:spLocks noChangeArrowheads="1"/>
          </p:cNvSpPr>
          <p:nvPr/>
        </p:nvSpPr>
        <p:spPr bwMode="auto">
          <a:xfrm>
            <a:off x="-9831" y="5601295"/>
            <a:ext cx="91440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FFFF00"/>
                </a:solidFill>
              </a:rPr>
              <a:t>Waning:  </a:t>
            </a:r>
          </a:p>
          <a:p>
            <a:pPr>
              <a:buClr>
                <a:srgbClr val="FF0000"/>
              </a:buClr>
              <a:buSzPct val="115000"/>
              <a:buFont typeface="Wingdings" pitchFamily="2" charset="2"/>
              <a:buChar char="Ø"/>
            </a:pPr>
            <a:r>
              <a:rPr lang="en-US" sz="2000" dirty="0"/>
              <a:t>Weak saints due to lack of growth – Heb. 5:12-14</a:t>
            </a:r>
          </a:p>
          <a:p>
            <a:pPr>
              <a:buClr>
                <a:srgbClr val="FF0000"/>
              </a:buClr>
              <a:buSzPct val="115000"/>
              <a:buFont typeface="Wingdings" pitchFamily="2" charset="2"/>
              <a:buChar char="Ø"/>
            </a:pPr>
            <a:r>
              <a:rPr lang="en-US" sz="2000" dirty="0"/>
              <a:t>Weak saints falling away for various reasons – Mt. 13:20-22</a:t>
            </a:r>
          </a:p>
        </p:txBody>
      </p:sp>
    </p:spTree>
    <p:extLst>
      <p:ext uri="{BB962C8B-B14F-4D97-AF65-F5344CB8AC3E}">
        <p14:creationId xmlns:p14="http://schemas.microsoft.com/office/powerpoint/2010/main" xmlns="" val="2854068418"/>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xEl>
                                              <p:pRg st="0" end="0"/>
                                            </p:txEl>
                                          </p:spTgt>
                                        </p:tgtEl>
                                        <p:attrNameLst>
                                          <p:attrName>style.visibility</p:attrName>
                                        </p:attrNameLst>
                                      </p:cBhvr>
                                      <p:to>
                                        <p:strVal val="visible"/>
                                      </p:to>
                                    </p:set>
                                    <p:animEffect transition="in" filter="fade">
                                      <p:cBhvr>
                                        <p:cTn id="17" dur="500"/>
                                        <p:tgtEl>
                                          <p:spTgt spid="18">
                                            <p:txEl>
                                              <p:pRg st="0" end="0"/>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18">
                                            <p:txEl>
                                              <p:pRg st="1" end="1"/>
                                            </p:txEl>
                                          </p:spTgt>
                                        </p:tgtEl>
                                        <p:attrNameLst>
                                          <p:attrName>style.visibility</p:attrName>
                                        </p:attrNameLst>
                                      </p:cBhvr>
                                      <p:to>
                                        <p:strVal val="visible"/>
                                      </p:to>
                                    </p:set>
                                    <p:animEffect transition="in" filter="wipe(left)">
                                      <p:cBhvr>
                                        <p:cTn id="21" dur="500"/>
                                        <p:tgtEl>
                                          <p:spTgt spid="1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animEffect transition="in" filter="fade">
                                      <p:cBhvr>
                                        <p:cTn id="26" dur="500"/>
                                        <p:tgtEl>
                                          <p:spTgt spid="10">
                                            <p:txEl>
                                              <p:pRg st="0" end="0"/>
                                            </p:txEl>
                                          </p:spTgt>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10">
                                            <p:txEl>
                                              <p:pRg st="1" end="1"/>
                                            </p:txEl>
                                          </p:spTgt>
                                        </p:tgtEl>
                                        <p:attrNameLst>
                                          <p:attrName>style.visibility</p:attrName>
                                        </p:attrNameLst>
                                      </p:cBhvr>
                                      <p:to>
                                        <p:strVal val="visible"/>
                                      </p:to>
                                    </p:set>
                                    <p:animEffect transition="in" filter="wipe(left)">
                                      <p:cBhvr>
                                        <p:cTn id="30" dur="500"/>
                                        <p:tgtEl>
                                          <p:spTgt spid="10">
                                            <p:txEl>
                                              <p:pRg st="1" end="1"/>
                                            </p:txEl>
                                          </p:spTgt>
                                        </p:tgtEl>
                                      </p:cBhvr>
                                    </p:animEffect>
                                  </p:childTnLst>
                                </p:cTn>
                              </p:par>
                            </p:childTnLst>
                          </p:cTn>
                        </p:par>
                        <p:par>
                          <p:cTn id="31" fill="hold">
                            <p:stCondLst>
                              <p:cond delay="1000"/>
                            </p:stCondLst>
                            <p:childTnLst>
                              <p:par>
                                <p:cTn id="32" presetID="22" presetClass="entr" presetSubtype="8" fill="hold" nodeType="afterEffect">
                                  <p:stCondLst>
                                    <p:cond delay="0"/>
                                  </p:stCondLst>
                                  <p:childTnLst>
                                    <p:set>
                                      <p:cBhvr>
                                        <p:cTn id="33" dur="1" fill="hold">
                                          <p:stCondLst>
                                            <p:cond delay="0"/>
                                          </p:stCondLst>
                                        </p:cTn>
                                        <p:tgtEl>
                                          <p:spTgt spid="10">
                                            <p:txEl>
                                              <p:pRg st="2" end="2"/>
                                            </p:txEl>
                                          </p:spTgt>
                                        </p:tgtEl>
                                        <p:attrNameLst>
                                          <p:attrName>style.visibility</p:attrName>
                                        </p:attrNameLst>
                                      </p:cBhvr>
                                      <p:to>
                                        <p:strVal val="visible"/>
                                      </p:to>
                                    </p:set>
                                    <p:animEffect transition="in" filter="wipe(left)">
                                      <p:cBhvr>
                                        <p:cTn id="34"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4276" y="6548438"/>
            <a:ext cx="3352800" cy="309562"/>
          </a:xfrm>
        </p:spPr>
        <p:txBody>
          <a:bodyPr/>
          <a:lstStyle/>
          <a:p>
            <a:pPr>
              <a:defRPr/>
            </a:pPr>
            <a:r>
              <a:rPr lang="en-US" dirty="0"/>
              <a:t>Reflecting The Son</a:t>
            </a:r>
          </a:p>
        </p:txBody>
      </p:sp>
      <p:sp>
        <p:nvSpPr>
          <p:cNvPr id="157698" name="Rectangle 1026"/>
          <p:cNvSpPr>
            <a:spLocks noGrp="1" noChangeArrowheads="1"/>
          </p:cNvSpPr>
          <p:nvPr>
            <p:ph type="title"/>
          </p:nvPr>
        </p:nvSpPr>
        <p:spPr>
          <a:xfrm>
            <a:off x="-1" y="0"/>
            <a:ext cx="9171039" cy="533400"/>
          </a:xfrm>
        </p:spPr>
        <p:txBody>
          <a:bodyPr>
            <a:noAutofit/>
          </a:bodyPr>
          <a:lstStyle/>
          <a:p>
            <a:pPr>
              <a:buClr>
                <a:schemeClr val="accent6">
                  <a:lumMod val="75000"/>
                </a:schemeClr>
              </a:buClr>
              <a:defRPr/>
            </a:pPr>
            <a:r>
              <a:rPr lang="en-US" sz="3200" b="1" u="sng" dirty="0">
                <a:solidFill>
                  <a:srgbClr val="66FFFF"/>
                </a:solidFill>
                <a:latin typeface="Arial" pitchFamily="34" charset="0"/>
                <a:cs typeface="Arial" pitchFamily="34" charset="0"/>
              </a:rPr>
              <a:t>Crescent Moon</a:t>
            </a:r>
          </a:p>
        </p:txBody>
      </p:sp>
      <p:sp>
        <p:nvSpPr>
          <p:cNvPr id="8" name="Text Box 3"/>
          <p:cNvSpPr txBox="1">
            <a:spLocks noChangeArrowheads="1"/>
          </p:cNvSpPr>
          <p:nvPr/>
        </p:nvSpPr>
        <p:spPr bwMode="auto">
          <a:xfrm>
            <a:off x="4916" y="1855801"/>
            <a:ext cx="91440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FF00"/>
                </a:solidFill>
              </a:rPr>
              <a:t>Crescent Moon Saints needs to “grow in respect </a:t>
            </a:r>
          </a:p>
          <a:p>
            <a:pPr algn="ctr"/>
            <a:r>
              <a:rPr lang="en-US" b="1" dirty="0">
                <a:solidFill>
                  <a:srgbClr val="FFFF00"/>
                </a:solidFill>
              </a:rPr>
              <a:t>to salvation!”</a:t>
            </a:r>
            <a:endParaRPr lang="en-US" sz="2000" dirty="0"/>
          </a:p>
        </p:txBody>
      </p:sp>
      <p:sp>
        <p:nvSpPr>
          <p:cNvPr id="16" name="Text Box 8"/>
          <p:cNvSpPr txBox="1">
            <a:spLocks noChangeArrowheads="1"/>
          </p:cNvSpPr>
          <p:nvPr/>
        </p:nvSpPr>
        <p:spPr bwMode="auto">
          <a:xfrm>
            <a:off x="-4276" y="2819400"/>
            <a:ext cx="9153192" cy="1077218"/>
          </a:xfrm>
          <a:prstGeom prst="rect">
            <a:avLst/>
          </a:prstGeom>
          <a:solidFill>
            <a:schemeClr val="accent2">
              <a:lumMod val="20000"/>
              <a:lumOff val="80000"/>
            </a:schemeClr>
          </a:solidFill>
          <a:ln w="19050">
            <a:noFill/>
          </a:ln>
          <a:effectLst/>
          <a:scene3d>
            <a:camera prst="orthographicFront"/>
            <a:lightRig rig="threePt" dir="t"/>
          </a:scene3d>
          <a:sp3d>
            <a:bevelT w="165100" prst="coolSlant"/>
          </a:sp3d>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I Pet. 2:2</a:t>
            </a:r>
          </a:p>
          <a:p>
            <a:pPr>
              <a:defRPr/>
            </a:pPr>
            <a:r>
              <a:rPr lang="en-US" sz="2000" dirty="0">
                <a:solidFill>
                  <a:srgbClr val="006600"/>
                </a:solidFill>
                <a:latin typeface="Tahoma" pitchFamily="34" charset="0"/>
                <a:cs typeface="Times New Roman" pitchFamily="18" charset="0"/>
              </a:rPr>
              <a:t>2.  like newborn babies, long for the pure milk of the word, so that by it you may grow in respect to salvation,</a:t>
            </a: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91400" y="0"/>
            <a:ext cx="1742768" cy="1879716"/>
          </a:xfrm>
          <a:prstGeom prst="rect">
            <a:avLst/>
          </a:prstGeom>
        </p:spPr>
      </p:pic>
      <p:sp>
        <p:nvSpPr>
          <p:cNvPr id="9" name="Text Box 7"/>
          <p:cNvSpPr txBox="1">
            <a:spLocks noChangeArrowheads="1"/>
          </p:cNvSpPr>
          <p:nvPr/>
        </p:nvSpPr>
        <p:spPr bwMode="auto">
          <a:xfrm>
            <a:off x="-4276" y="4800600"/>
            <a:ext cx="9126333" cy="830997"/>
          </a:xfrm>
          <a:prstGeom prst="rect">
            <a:avLst/>
          </a:prstGeom>
          <a:solidFill>
            <a:srgbClr val="0000FF"/>
          </a:solidFill>
          <a:ln>
            <a:noFill/>
          </a:ln>
          <a:scene3d>
            <a:camera prst="orthographicFront">
              <a:rot lat="0" lon="0" rev="0"/>
            </a:camera>
            <a:lightRig rig="threePt" dir="tl"/>
          </a:scene3d>
          <a:sp3d prstMaterial="dkEdge">
            <a:bevelT w="25400" h="50800" prst="coolSlant"/>
          </a:sp3d>
          <a:extLst/>
        </p:spPr>
        <p:style>
          <a:lnRef idx="0">
            <a:schemeClr val="accent1"/>
          </a:lnRef>
          <a:fillRef idx="3">
            <a:schemeClr val="accent1"/>
          </a:fillRef>
          <a:effectRef idx="3">
            <a:schemeClr val="accent1"/>
          </a:effectRef>
          <a:fontRef idx="minor">
            <a:schemeClr val="lt1"/>
          </a:fontRef>
        </p:style>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a:r>
              <a:rPr lang="en-US" b="1" dirty="0">
                <a:solidFill>
                  <a:srgbClr val="FFFFCC"/>
                </a:solidFill>
              </a:rPr>
              <a:t>Will your light brighten as you reflect the Son, </a:t>
            </a:r>
          </a:p>
          <a:p>
            <a:pPr algn="ctr"/>
            <a:r>
              <a:rPr lang="en-US" b="1" dirty="0">
                <a:solidFill>
                  <a:srgbClr val="FFFFCC"/>
                </a:solidFill>
              </a:rPr>
              <a:t>or will it wink out?</a:t>
            </a:r>
          </a:p>
        </p:txBody>
      </p:sp>
    </p:spTree>
    <p:extLst>
      <p:ext uri="{BB962C8B-B14F-4D97-AF65-F5344CB8AC3E}">
        <p14:creationId xmlns:p14="http://schemas.microsoft.com/office/powerpoint/2010/main" xmlns="" val="352693487"/>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1000" fill="hold"/>
                                        <p:tgtEl>
                                          <p:spTgt spid="9"/>
                                        </p:tgtEl>
                                        <p:attrNameLst>
                                          <p:attrName>ppt_w</p:attrName>
                                        </p:attrNameLst>
                                      </p:cBhvr>
                                      <p:tavLst>
                                        <p:tav tm="0">
                                          <p:val>
                                            <p:fltVal val="0"/>
                                          </p:val>
                                        </p:tav>
                                        <p:tav tm="100000">
                                          <p:val>
                                            <p:strVal val="#ppt_w"/>
                                          </p:val>
                                        </p:tav>
                                      </p:tavLst>
                                    </p:anim>
                                    <p:anim calcmode="lin" valueType="num">
                                      <p:cBhvr>
                                        <p:cTn id="17" dur="1000" fill="hold"/>
                                        <p:tgtEl>
                                          <p:spTgt spid="9"/>
                                        </p:tgtEl>
                                        <p:attrNameLst>
                                          <p:attrName>ppt_h</p:attrName>
                                        </p:attrNameLst>
                                      </p:cBhvr>
                                      <p:tavLst>
                                        <p:tav tm="0">
                                          <p:val>
                                            <p:fltVal val="0"/>
                                          </p:val>
                                        </p:tav>
                                        <p:tav tm="100000">
                                          <p:val>
                                            <p:strVal val="#ppt_h"/>
                                          </p:val>
                                        </p:tav>
                                      </p:tavLst>
                                    </p:anim>
                                    <p:anim calcmode="lin" valueType="num">
                                      <p:cBhvr>
                                        <p:cTn id="18" dur="1000" fill="hold"/>
                                        <p:tgtEl>
                                          <p:spTgt spid="9"/>
                                        </p:tgtEl>
                                        <p:attrNameLst>
                                          <p:attrName>style.rotation</p:attrName>
                                        </p:attrNameLst>
                                      </p:cBhvr>
                                      <p:tavLst>
                                        <p:tav tm="0">
                                          <p:val>
                                            <p:fltVal val="90"/>
                                          </p:val>
                                        </p:tav>
                                        <p:tav tm="100000">
                                          <p:val>
                                            <p:fltVal val="0"/>
                                          </p:val>
                                        </p:tav>
                                      </p:tavLst>
                                    </p:anim>
                                    <p:animEffect transition="in" filter="fade">
                                      <p:cBhvr>
                                        <p:cTn id="1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4276" y="6548438"/>
            <a:ext cx="3352800" cy="309562"/>
          </a:xfrm>
        </p:spPr>
        <p:txBody>
          <a:bodyPr/>
          <a:lstStyle/>
          <a:p>
            <a:pPr>
              <a:defRPr/>
            </a:pPr>
            <a:r>
              <a:rPr lang="en-US" dirty="0"/>
              <a:t>Reflecting The Son</a:t>
            </a:r>
          </a:p>
        </p:txBody>
      </p:sp>
      <p:sp>
        <p:nvSpPr>
          <p:cNvPr id="157698" name="Rectangle 1026"/>
          <p:cNvSpPr>
            <a:spLocks noGrp="1" noChangeArrowheads="1"/>
          </p:cNvSpPr>
          <p:nvPr>
            <p:ph type="title"/>
          </p:nvPr>
        </p:nvSpPr>
        <p:spPr>
          <a:xfrm>
            <a:off x="-1" y="0"/>
            <a:ext cx="9171039" cy="533400"/>
          </a:xfrm>
        </p:spPr>
        <p:txBody>
          <a:bodyPr>
            <a:noAutofit/>
          </a:bodyPr>
          <a:lstStyle/>
          <a:p>
            <a:pPr>
              <a:buClr>
                <a:schemeClr val="accent6">
                  <a:lumMod val="75000"/>
                </a:schemeClr>
              </a:buClr>
              <a:defRPr/>
            </a:pPr>
            <a:r>
              <a:rPr lang="en-US" sz="3200" b="1" u="sng" dirty="0">
                <a:solidFill>
                  <a:srgbClr val="66FFFF"/>
                </a:solidFill>
                <a:latin typeface="Arial" pitchFamily="34" charset="0"/>
                <a:cs typeface="Arial" pitchFamily="34" charset="0"/>
              </a:rPr>
              <a:t>Half Moon</a:t>
            </a:r>
          </a:p>
        </p:txBody>
      </p:sp>
      <p:sp>
        <p:nvSpPr>
          <p:cNvPr id="8" name="Text Box 3"/>
          <p:cNvSpPr txBox="1">
            <a:spLocks noChangeArrowheads="1"/>
          </p:cNvSpPr>
          <p:nvPr/>
        </p:nvSpPr>
        <p:spPr bwMode="auto">
          <a:xfrm>
            <a:off x="-9832" y="762000"/>
            <a:ext cx="9144000"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FFFF00"/>
                </a:solidFill>
              </a:rPr>
              <a:t>Reflection of the Son:</a:t>
            </a:r>
          </a:p>
          <a:p>
            <a:pPr>
              <a:buClr>
                <a:srgbClr val="FF0000"/>
              </a:buClr>
              <a:buSzPct val="115000"/>
              <a:buFont typeface="Wingdings" pitchFamily="2" charset="2"/>
              <a:buChar char="Ø"/>
            </a:pPr>
            <a:r>
              <a:rPr lang="en-US" sz="2000" i="1" dirty="0"/>
              <a:t>Bright, half-light, half-darkness</a:t>
            </a:r>
            <a:endParaRPr lang="en-US" sz="2000" dirty="0"/>
          </a:p>
        </p:txBody>
      </p:sp>
      <p:sp>
        <p:nvSpPr>
          <p:cNvPr id="16" name="Text Box 8"/>
          <p:cNvSpPr txBox="1">
            <a:spLocks noChangeArrowheads="1"/>
          </p:cNvSpPr>
          <p:nvPr/>
        </p:nvSpPr>
        <p:spPr bwMode="auto">
          <a:xfrm>
            <a:off x="-12291" y="1764280"/>
            <a:ext cx="9134168" cy="1384995"/>
          </a:xfrm>
          <a:prstGeom prst="rect">
            <a:avLst/>
          </a:prstGeom>
          <a:solidFill>
            <a:schemeClr val="accent2">
              <a:lumMod val="20000"/>
              <a:lumOff val="80000"/>
            </a:schemeClr>
          </a:solidFill>
          <a:ln w="19050">
            <a:noFill/>
          </a:ln>
          <a:effectLst/>
          <a:scene3d>
            <a:camera prst="orthographicFront"/>
            <a:lightRig rig="threePt" dir="t"/>
          </a:scene3d>
          <a:sp3d>
            <a:bevelT w="165100" prst="coolSlant"/>
          </a:sp3d>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Col. 1:13-14</a:t>
            </a:r>
          </a:p>
          <a:p>
            <a:pPr>
              <a:defRPr/>
            </a:pPr>
            <a:r>
              <a:rPr lang="en-US" sz="2000" dirty="0">
                <a:solidFill>
                  <a:srgbClr val="006600"/>
                </a:solidFill>
                <a:latin typeface="Tahoma" pitchFamily="34" charset="0"/>
                <a:cs typeface="Times New Roman" pitchFamily="18" charset="0"/>
              </a:rPr>
              <a:t>13.  For He rescued us from the domain of darkness, and transferred us to the kingdom of His beloved Son,</a:t>
            </a:r>
          </a:p>
          <a:p>
            <a:pPr>
              <a:defRPr/>
            </a:pPr>
            <a:r>
              <a:rPr lang="en-US" sz="2000" dirty="0">
                <a:solidFill>
                  <a:srgbClr val="006600"/>
                </a:solidFill>
                <a:latin typeface="Tahoma" pitchFamily="34" charset="0"/>
                <a:cs typeface="Times New Roman" pitchFamily="18" charset="0"/>
              </a:rPr>
              <a:t>14.  in whom we have redemption, the forgiveness of sins.</a:t>
            </a:r>
          </a:p>
        </p:txBody>
      </p:sp>
      <p:sp>
        <p:nvSpPr>
          <p:cNvPr id="18" name="Text Box 3"/>
          <p:cNvSpPr txBox="1">
            <a:spLocks noChangeArrowheads="1"/>
          </p:cNvSpPr>
          <p:nvPr/>
        </p:nvSpPr>
        <p:spPr bwMode="auto">
          <a:xfrm>
            <a:off x="1" y="3276600"/>
            <a:ext cx="9144000"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FFFF00"/>
                </a:solidFill>
              </a:rPr>
              <a:t>Waxing:  </a:t>
            </a:r>
          </a:p>
          <a:p>
            <a:pPr>
              <a:buClr>
                <a:srgbClr val="FF0000"/>
              </a:buClr>
              <a:buSzPct val="115000"/>
              <a:buFont typeface="Wingdings" pitchFamily="2" charset="2"/>
              <a:buChar char="Ø"/>
            </a:pPr>
            <a:r>
              <a:rPr lang="en-US" sz="2000" b="1" dirty="0"/>
              <a:t>Heb. 6:1-2: </a:t>
            </a:r>
            <a:r>
              <a:rPr lang="en-US" sz="2000" dirty="0"/>
              <a:t>Leaving behind the basic (first) principles, this is the saint growing brighter for Christ and more and more reflecting His glory! </a:t>
            </a:r>
          </a:p>
          <a:p>
            <a:pPr marL="457200" lvl="1" indent="0">
              <a:buClr>
                <a:srgbClr val="FF0000"/>
              </a:buClr>
              <a:buSzPct val="115000"/>
            </a:pPr>
            <a:r>
              <a:rPr lang="en-US" sz="2000" dirty="0"/>
              <a:t>(Rev. 2:19)</a:t>
            </a:r>
          </a:p>
        </p:txBody>
      </p:sp>
      <p:sp>
        <p:nvSpPr>
          <p:cNvPr id="10" name="Text Box 3"/>
          <p:cNvSpPr txBox="1">
            <a:spLocks noChangeArrowheads="1"/>
          </p:cNvSpPr>
          <p:nvPr/>
        </p:nvSpPr>
        <p:spPr bwMode="auto">
          <a:xfrm>
            <a:off x="1" y="4855667"/>
            <a:ext cx="9144000" cy="16927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b="1" dirty="0">
                <a:solidFill>
                  <a:srgbClr val="FFFF00"/>
                </a:solidFill>
              </a:rPr>
              <a:t>Waning:  </a:t>
            </a:r>
          </a:p>
          <a:p>
            <a:pPr>
              <a:buClr>
                <a:srgbClr val="FF0000"/>
              </a:buClr>
              <a:buSzPct val="115000"/>
              <a:buFont typeface="Wingdings" pitchFamily="2" charset="2"/>
              <a:buChar char="Ø"/>
            </a:pPr>
            <a:r>
              <a:rPr lang="en-US" sz="2000" dirty="0"/>
              <a:t>Could describe one who compromises with the world: one foot in the world and one foot in Christ – Rev. 2:12-15 (Pergamum), 18-25 (Thyatira)</a:t>
            </a:r>
          </a:p>
          <a:p>
            <a:pPr>
              <a:buClr>
                <a:srgbClr val="FF0000"/>
              </a:buClr>
              <a:buSzPct val="115000"/>
              <a:buFont typeface="Wingdings" pitchFamily="2" charset="2"/>
              <a:buChar char="Ø"/>
            </a:pPr>
            <a:r>
              <a:rPr lang="en-US" sz="2000" b="1" dirty="0"/>
              <a:t>I Jn. 1:6: </a:t>
            </a:r>
            <a:r>
              <a:rPr lang="en-US" sz="2000" dirty="0"/>
              <a:t>Such a person only fools themselves; lies and does not practice the truth!</a:t>
            </a:r>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781799" y="0"/>
            <a:ext cx="2352367" cy="1764280"/>
          </a:xfrm>
          <a:prstGeom prst="rect">
            <a:avLst/>
          </a:prstGeom>
        </p:spPr>
      </p:pic>
    </p:spTree>
    <p:extLst>
      <p:ext uri="{BB962C8B-B14F-4D97-AF65-F5344CB8AC3E}">
        <p14:creationId xmlns:p14="http://schemas.microsoft.com/office/powerpoint/2010/main" xmlns="" val="3322638144"/>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xEl>
                                              <p:pRg st="0" end="0"/>
                                            </p:txEl>
                                          </p:spTgt>
                                        </p:tgtEl>
                                        <p:attrNameLst>
                                          <p:attrName>style.visibility</p:attrName>
                                        </p:attrNameLst>
                                      </p:cBhvr>
                                      <p:to>
                                        <p:strVal val="visible"/>
                                      </p:to>
                                    </p:set>
                                    <p:animEffect transition="in" filter="fade">
                                      <p:cBhvr>
                                        <p:cTn id="17" dur="500"/>
                                        <p:tgtEl>
                                          <p:spTgt spid="18">
                                            <p:txEl>
                                              <p:pRg st="0" end="0"/>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18">
                                            <p:txEl>
                                              <p:pRg st="1" end="1"/>
                                            </p:txEl>
                                          </p:spTgt>
                                        </p:tgtEl>
                                        <p:attrNameLst>
                                          <p:attrName>style.visibility</p:attrName>
                                        </p:attrNameLst>
                                      </p:cBhvr>
                                      <p:to>
                                        <p:strVal val="visible"/>
                                      </p:to>
                                    </p:set>
                                    <p:animEffect transition="in" filter="wipe(left)">
                                      <p:cBhvr>
                                        <p:cTn id="21" dur="500"/>
                                        <p:tgtEl>
                                          <p:spTgt spid="18">
                                            <p:txEl>
                                              <p:pRg st="1" end="1"/>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18">
                                            <p:txEl>
                                              <p:pRg st="2" end="2"/>
                                            </p:txEl>
                                          </p:spTgt>
                                        </p:tgtEl>
                                        <p:attrNameLst>
                                          <p:attrName>style.visibility</p:attrName>
                                        </p:attrNameLst>
                                      </p:cBhvr>
                                      <p:to>
                                        <p:strVal val="visible"/>
                                      </p:to>
                                    </p:set>
                                    <p:animEffect transition="in" filter="wipe(left)">
                                      <p:cBhvr>
                                        <p:cTn id="24" dur="500"/>
                                        <p:tgtEl>
                                          <p:spTgt spid="18">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fade">
                                      <p:cBhvr>
                                        <p:cTn id="29" dur="500"/>
                                        <p:tgtEl>
                                          <p:spTgt spid="10">
                                            <p:txEl>
                                              <p:pRg st="0" end="0"/>
                                            </p:txEl>
                                          </p:spTgt>
                                        </p:tgtEl>
                                      </p:cBhvr>
                                    </p:animEffect>
                                  </p:childTnLst>
                                </p:cTn>
                              </p:par>
                            </p:childTnLst>
                          </p:cTn>
                        </p:par>
                        <p:par>
                          <p:cTn id="30" fill="hold">
                            <p:stCondLst>
                              <p:cond delay="500"/>
                            </p:stCondLst>
                            <p:childTnLst>
                              <p:par>
                                <p:cTn id="31" presetID="22" presetClass="entr" presetSubtype="8" fill="hold" nodeType="afterEffect">
                                  <p:stCondLst>
                                    <p:cond delay="0"/>
                                  </p:stCondLst>
                                  <p:childTnLst>
                                    <p:set>
                                      <p:cBhvr>
                                        <p:cTn id="32" dur="1" fill="hold">
                                          <p:stCondLst>
                                            <p:cond delay="0"/>
                                          </p:stCondLst>
                                        </p:cTn>
                                        <p:tgtEl>
                                          <p:spTgt spid="10">
                                            <p:txEl>
                                              <p:pRg st="1" end="1"/>
                                            </p:txEl>
                                          </p:spTgt>
                                        </p:tgtEl>
                                        <p:attrNameLst>
                                          <p:attrName>style.visibility</p:attrName>
                                        </p:attrNameLst>
                                      </p:cBhvr>
                                      <p:to>
                                        <p:strVal val="visible"/>
                                      </p:to>
                                    </p:set>
                                    <p:animEffect transition="in" filter="wipe(left)">
                                      <p:cBhvr>
                                        <p:cTn id="33" dur="500"/>
                                        <p:tgtEl>
                                          <p:spTgt spid="10">
                                            <p:txEl>
                                              <p:pRg st="1" end="1"/>
                                            </p:txEl>
                                          </p:spTgt>
                                        </p:tgtEl>
                                      </p:cBhvr>
                                    </p:animEffect>
                                  </p:childTnLst>
                                </p:cTn>
                              </p:par>
                            </p:childTnLst>
                          </p:cTn>
                        </p:par>
                        <p:par>
                          <p:cTn id="34" fill="hold">
                            <p:stCondLst>
                              <p:cond delay="1000"/>
                            </p:stCondLst>
                            <p:childTnLst>
                              <p:par>
                                <p:cTn id="35" presetID="22" presetClass="entr" presetSubtype="8" fill="hold" nodeType="afterEffect">
                                  <p:stCondLst>
                                    <p:cond delay="0"/>
                                  </p:stCondLst>
                                  <p:childTnLst>
                                    <p:set>
                                      <p:cBhvr>
                                        <p:cTn id="36" dur="1" fill="hold">
                                          <p:stCondLst>
                                            <p:cond delay="0"/>
                                          </p:stCondLst>
                                        </p:cTn>
                                        <p:tgtEl>
                                          <p:spTgt spid="10">
                                            <p:txEl>
                                              <p:pRg st="2" end="2"/>
                                            </p:txEl>
                                          </p:spTgt>
                                        </p:tgtEl>
                                        <p:attrNameLst>
                                          <p:attrName>style.visibility</p:attrName>
                                        </p:attrNameLst>
                                      </p:cBhvr>
                                      <p:to>
                                        <p:strVal val="visible"/>
                                      </p:to>
                                    </p:set>
                                    <p:animEffect transition="in" filter="wipe(left)">
                                      <p:cBhvr>
                                        <p:cTn id="3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6472</TotalTime>
  <Words>2109</Words>
  <Application>Microsoft Office PowerPoint</Application>
  <PresentationFormat>On-screen Show (4:3)</PresentationFormat>
  <Paragraphs>227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Mylar</vt:lpstr>
      <vt:lpstr>Reflecting The Son</vt:lpstr>
      <vt:lpstr>Intro</vt:lpstr>
      <vt:lpstr>Intro</vt:lpstr>
      <vt:lpstr>Intro</vt:lpstr>
      <vt:lpstr>Dark Moon</vt:lpstr>
      <vt:lpstr>Dark Moon</vt:lpstr>
      <vt:lpstr>Crescent Moon</vt:lpstr>
      <vt:lpstr>Crescent Moon</vt:lpstr>
      <vt:lpstr>Half Moon</vt:lpstr>
      <vt:lpstr>Half Moon</vt:lpstr>
      <vt:lpstr>Gibbous Moon</vt:lpstr>
      <vt:lpstr>Gibbous Moon</vt:lpstr>
      <vt:lpstr>Full Moon</vt:lpstr>
      <vt:lpstr>Full Moon</vt:lpstr>
      <vt:lpstr>Conclusion</vt:lpstr>
      <vt:lpstr>Conclusion</vt:lpstr>
      <vt:lpstr>“What Must I Do To Be Saved?”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Reflecting The Son</dc:title>
  <dc:subject>05/20/17</dc:subject>
  <dc:creator>DarkWolf</dc:creator>
  <dc:description>The Phases of the Moon and its parallel to Christianity! Presented at Courthouse church of Christ in Chesterfield, VA Saturday PM May 20, 2017</dc:description>
  <cp:lastModifiedBy>Guest</cp:lastModifiedBy>
  <cp:revision>8</cp:revision>
  <dcterms:created xsi:type="dcterms:W3CDTF">2005-06-04T23:49:02Z</dcterms:created>
  <dcterms:modified xsi:type="dcterms:W3CDTF">2017-05-20T22:48:28Z</dcterms:modified>
</cp:coreProperties>
</file>